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3" r:id="rId1"/>
    <p:sldMasterId id="2147483665" r:id="rId2"/>
    <p:sldMasterId id="2147483677" r:id="rId3"/>
    <p:sldMasterId id="2147483689" r:id="rId4"/>
    <p:sldMasterId id="2147483701" r:id="rId5"/>
  </p:sldMasterIdLst>
  <p:notesMasterIdLst>
    <p:notesMasterId r:id="rId50"/>
  </p:notesMasterIdLst>
  <p:handoutMasterIdLst>
    <p:handoutMasterId r:id="rId51"/>
  </p:handoutMasterIdLst>
  <p:sldIdLst>
    <p:sldId id="751" r:id="rId6"/>
    <p:sldId id="752" r:id="rId7"/>
    <p:sldId id="753" r:id="rId8"/>
    <p:sldId id="798" r:id="rId9"/>
    <p:sldId id="799" r:id="rId10"/>
    <p:sldId id="800" r:id="rId11"/>
    <p:sldId id="801" r:id="rId12"/>
    <p:sldId id="802" r:id="rId13"/>
    <p:sldId id="828" r:id="rId14"/>
    <p:sldId id="804" r:id="rId15"/>
    <p:sldId id="805" r:id="rId16"/>
    <p:sldId id="806" r:id="rId17"/>
    <p:sldId id="807" r:id="rId18"/>
    <p:sldId id="810" r:id="rId19"/>
    <p:sldId id="811" r:id="rId20"/>
    <p:sldId id="812" r:id="rId21"/>
    <p:sldId id="813" r:id="rId22"/>
    <p:sldId id="829" r:id="rId23"/>
    <p:sldId id="814" r:id="rId24"/>
    <p:sldId id="815" r:id="rId25"/>
    <p:sldId id="816" r:id="rId26"/>
    <p:sldId id="817" r:id="rId27"/>
    <p:sldId id="818" r:id="rId28"/>
    <p:sldId id="819" r:id="rId29"/>
    <p:sldId id="820" r:id="rId30"/>
    <p:sldId id="821" r:id="rId31"/>
    <p:sldId id="822" r:id="rId32"/>
    <p:sldId id="823" r:id="rId33"/>
    <p:sldId id="824" r:id="rId34"/>
    <p:sldId id="825" r:id="rId35"/>
    <p:sldId id="826" r:id="rId36"/>
    <p:sldId id="827" r:id="rId37"/>
    <p:sldId id="830" r:id="rId38"/>
    <p:sldId id="831" r:id="rId39"/>
    <p:sldId id="832" r:id="rId40"/>
    <p:sldId id="833" r:id="rId41"/>
    <p:sldId id="834" r:id="rId42"/>
    <p:sldId id="835" r:id="rId43"/>
    <p:sldId id="836" r:id="rId44"/>
    <p:sldId id="837" r:id="rId45"/>
    <p:sldId id="838" r:id="rId46"/>
    <p:sldId id="839" r:id="rId47"/>
    <p:sldId id="840" r:id="rId48"/>
    <p:sldId id="841" r:id="rId49"/>
  </p:sldIdLst>
  <p:sldSz cx="9144000" cy="6858000" type="letter"/>
  <p:notesSz cx="7315200" cy="9601200"/>
  <p:defaultTextStyle>
    <a:defPPr>
      <a:defRPr lang="en-US"/>
    </a:defPPr>
    <a:lvl1pPr algn="ctr"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ctr"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ctr"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ctr"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ctr"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8867"/>
    <a:srgbClr val="FF9966"/>
    <a:srgbClr val="FFDD4B"/>
    <a:srgbClr val="0033CC"/>
    <a:srgbClr val="B4C753"/>
    <a:srgbClr val="2AABA8"/>
    <a:srgbClr val="FFFFF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snapToGrid="0">
      <p:cViewPr varScale="1">
        <p:scale>
          <a:sx n="128" d="100"/>
          <a:sy n="128" d="100"/>
        </p:scale>
        <p:origin x="269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9" d="100"/>
          <a:sy n="79" d="100"/>
        </p:scale>
        <p:origin x="-2220" y="-90"/>
      </p:cViewPr>
      <p:guideLst>
        <p:guide orient="horz" pos="3023"/>
        <p:guide pos="230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0" y="0"/>
            <a:ext cx="3130550" cy="481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156675" name="Rectangle 3"/>
          <p:cNvSpPr>
            <a:spLocks noGrp="1" noChangeArrowheads="1"/>
          </p:cNvSpPr>
          <p:nvPr>
            <p:ph type="dt" sz="quarter" idx="1"/>
          </p:nvPr>
        </p:nvSpPr>
        <p:spPr bwMode="auto">
          <a:xfrm>
            <a:off x="4176713" y="0"/>
            <a:ext cx="3130550" cy="481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156676" name="Rectangle 4"/>
          <p:cNvSpPr>
            <a:spLocks noGrp="1" noChangeArrowheads="1"/>
          </p:cNvSpPr>
          <p:nvPr>
            <p:ph type="ftr" sz="quarter" idx="2"/>
          </p:nvPr>
        </p:nvSpPr>
        <p:spPr bwMode="auto">
          <a:xfrm>
            <a:off x="0" y="9144000"/>
            <a:ext cx="313055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156677" name="Rectangle 5"/>
          <p:cNvSpPr>
            <a:spLocks noGrp="1" noChangeArrowheads="1"/>
          </p:cNvSpPr>
          <p:nvPr>
            <p:ph type="sldNum" sz="quarter" idx="3"/>
          </p:nvPr>
        </p:nvSpPr>
        <p:spPr bwMode="auto">
          <a:xfrm>
            <a:off x="4176713" y="9144000"/>
            <a:ext cx="3130550" cy="48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21B8CDE7-30D9-A54D-A4C4-6AD1AC942805}" type="slidenum">
              <a:rPr lang="en-US"/>
              <a:pPr/>
              <a:t>‹#›</a:t>
            </a:fld>
            <a:endParaRPr lang="en-US"/>
          </a:p>
        </p:txBody>
      </p:sp>
    </p:spTree>
    <p:extLst>
      <p:ext uri="{BB962C8B-B14F-4D97-AF65-F5344CB8AC3E}">
        <p14:creationId xmlns:p14="http://schemas.microsoft.com/office/powerpoint/2010/main" val="3746460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6865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t" anchorCtr="0" compatLnSpc="1">
            <a:prstTxWarp prst="textNoShape">
              <a:avLst/>
            </a:prstTxWarp>
          </a:bodyPr>
          <a:lstStyle>
            <a:lvl1pPr algn="l" defTabSz="963613">
              <a:defRPr sz="1200">
                <a:latin typeface="Times New Roman" charset="0"/>
              </a:defRPr>
            </a:lvl1pPr>
          </a:lstStyle>
          <a:p>
            <a:endParaRPr lang="en-US"/>
          </a:p>
        </p:txBody>
      </p:sp>
      <p:sp>
        <p:nvSpPr>
          <p:cNvPr id="46083" name="Rectangle 3"/>
          <p:cNvSpPr>
            <a:spLocks noGrp="1" noChangeArrowheads="1"/>
          </p:cNvSpPr>
          <p:nvPr>
            <p:ph type="dt" idx="1"/>
          </p:nvPr>
        </p:nvSpPr>
        <p:spPr bwMode="auto">
          <a:xfrm>
            <a:off x="4146550" y="0"/>
            <a:ext cx="316865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t" anchorCtr="0" compatLnSpc="1">
            <a:prstTxWarp prst="textNoShape">
              <a:avLst/>
            </a:prstTxWarp>
          </a:bodyPr>
          <a:lstStyle>
            <a:lvl1pPr algn="r" defTabSz="963613">
              <a:defRPr sz="1200">
                <a:latin typeface="Times New Roman" charset="0"/>
              </a:defRPr>
            </a:lvl1pPr>
          </a:lstStyle>
          <a:p>
            <a:endParaRPr lang="en-US"/>
          </a:p>
        </p:txBody>
      </p:sp>
      <p:sp>
        <p:nvSpPr>
          <p:cNvPr id="46084" name="Rectangle 4"/>
          <p:cNvSpPr>
            <a:spLocks noGrp="1" noRot="1" noChangeAspect="1" noChangeArrowheads="1" noTextEdit="1"/>
          </p:cNvSpPr>
          <p:nvPr>
            <p:ph type="sldImg" idx="2"/>
          </p:nvPr>
        </p:nvSpPr>
        <p:spPr bwMode="auto">
          <a:xfrm>
            <a:off x="1257300" y="720725"/>
            <a:ext cx="4799013" cy="3598863"/>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46085" name="Rectangle 5"/>
          <p:cNvSpPr>
            <a:spLocks noGrp="1" noChangeArrowheads="1"/>
          </p:cNvSpPr>
          <p:nvPr>
            <p:ph type="body" sz="quarter" idx="3"/>
          </p:nvPr>
        </p:nvSpPr>
        <p:spPr bwMode="auto">
          <a:xfrm>
            <a:off x="974725" y="4559300"/>
            <a:ext cx="5365750" cy="432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121775"/>
            <a:ext cx="316865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b" anchorCtr="0" compatLnSpc="1">
            <a:prstTxWarp prst="textNoShape">
              <a:avLst/>
            </a:prstTxWarp>
          </a:bodyPr>
          <a:lstStyle>
            <a:lvl1pPr algn="l" defTabSz="963613">
              <a:defRPr sz="1200">
                <a:latin typeface="Times New Roman" charset="0"/>
              </a:defRPr>
            </a:lvl1pPr>
          </a:lstStyle>
          <a:p>
            <a:endParaRPr lang="en-US"/>
          </a:p>
        </p:txBody>
      </p:sp>
      <p:sp>
        <p:nvSpPr>
          <p:cNvPr id="46087" name="Rectangle 7"/>
          <p:cNvSpPr>
            <a:spLocks noGrp="1" noChangeArrowheads="1"/>
          </p:cNvSpPr>
          <p:nvPr>
            <p:ph type="sldNum" sz="quarter" idx="5"/>
          </p:nvPr>
        </p:nvSpPr>
        <p:spPr bwMode="auto">
          <a:xfrm>
            <a:off x="4146550" y="9121775"/>
            <a:ext cx="3168650" cy="479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6325" tIns="48162" rIns="96325" bIns="48162" numCol="1" anchor="b" anchorCtr="0" compatLnSpc="1">
            <a:prstTxWarp prst="textNoShape">
              <a:avLst/>
            </a:prstTxWarp>
          </a:bodyPr>
          <a:lstStyle>
            <a:lvl1pPr algn="r" defTabSz="963613">
              <a:defRPr sz="1200">
                <a:latin typeface="Times New Roman" charset="0"/>
              </a:defRPr>
            </a:lvl1pPr>
          </a:lstStyle>
          <a:p>
            <a:fld id="{D4D59DC6-8B1D-F64D-8AE4-0264766D6813}" type="slidenum">
              <a:rPr lang="en-US"/>
              <a:pPr/>
              <a:t>‹#›</a:t>
            </a:fld>
            <a:endParaRPr lang="en-US"/>
          </a:p>
        </p:txBody>
      </p:sp>
    </p:spTree>
    <p:extLst>
      <p:ext uri="{BB962C8B-B14F-4D97-AF65-F5344CB8AC3E}">
        <p14:creationId xmlns:p14="http://schemas.microsoft.com/office/powerpoint/2010/main" val="3403055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1pPr>
    <a:lvl2pPr marL="2286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2pPr>
    <a:lvl3pPr marL="4572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3pPr>
    <a:lvl4pPr marL="6858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4pPr>
    <a:lvl5pPr marL="914400" algn="l" rtl="0" eaLnBrk="0" fontAlgn="base" hangingPunct="0">
      <a:spcBef>
        <a:spcPct val="30000"/>
      </a:spcBef>
      <a:spcAft>
        <a:spcPct val="0"/>
      </a:spcAft>
      <a:buChar char="•"/>
      <a:defRPr sz="14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2D5F5-0A73-BB4C-BA17-EB139D27B4A6}" type="slidenum">
              <a:rPr lang="en-US">
                <a:solidFill>
                  <a:prstClr val="black"/>
                </a:solidFill>
              </a:rPr>
              <a:pPr/>
              <a:t>34</a:t>
            </a:fld>
            <a:endParaRPr lang="en-US">
              <a:solidFill>
                <a:prstClr val="black"/>
              </a:solidFill>
            </a:endParaRPr>
          </a:p>
        </p:txBody>
      </p:sp>
      <p:sp>
        <p:nvSpPr>
          <p:cNvPr id="130765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07651" name="Rectangle 3"/>
          <p:cNvSpPr>
            <a:spLocks noGrp="1" noChangeArrowheads="1"/>
          </p:cNvSpPr>
          <p:nvPr>
            <p:ph type="body" idx="1"/>
          </p:nvPr>
        </p:nvSpPr>
        <p:spPr>
          <a:xfrm>
            <a:off x="974725" y="4560888"/>
            <a:ext cx="5365750" cy="4319587"/>
          </a:xfrm>
        </p:spPr>
        <p:txBody>
          <a:bodyPr/>
          <a:lstStyle/>
          <a:p>
            <a:r>
              <a:rPr lang="en-US"/>
              <a:t>What is lightcuts?  Lightcuts is a new scalable solution for efficiently computing complex illumination.  Two examples are shown here.  The image on the left is lit by an environment map with illumination captured from the real world, while the image on the right includes two simulated high dynamic range flat-panel displays.  Both are challenging illumination problems.  In addition both images include indirect illumination, glossy materials, and anti-aliasing.  Yet our method was able to produce each image in under two minutes on a single machine.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1943A0-5FE5-304C-85DF-733D01511F58}" type="slidenum">
              <a:rPr lang="en-US">
                <a:solidFill>
                  <a:prstClr val="black"/>
                </a:solidFill>
              </a:rPr>
              <a:pPr/>
              <a:t>43</a:t>
            </a:fld>
            <a:endParaRPr lang="en-US">
              <a:solidFill>
                <a:prstClr val="black"/>
              </a:solidFill>
            </a:endParaRPr>
          </a:p>
        </p:txBody>
      </p:sp>
      <p:sp>
        <p:nvSpPr>
          <p:cNvPr id="13465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46563" name="Rectangle 3"/>
          <p:cNvSpPr>
            <a:spLocks noGrp="1" noChangeArrowheads="1"/>
          </p:cNvSpPr>
          <p:nvPr>
            <p:ph type="body" idx="1"/>
          </p:nvPr>
        </p:nvSpPr>
        <p:spPr>
          <a:xfrm>
            <a:off x="731838" y="4560888"/>
            <a:ext cx="5851525" cy="4319587"/>
          </a:xfrm>
        </p:spPr>
        <p:txBody>
          <a:bodyPr/>
          <a:lstStyle/>
          <a:p>
            <a:r>
              <a:rPr lang="en-US"/>
              <a:t>Here is another results that show cases our ability to handle glossy objects.  This scene is illuminated by a captured environment map and indirect illumination.  And here is a short animation of this scene.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8B47D-8B92-C040-AE30-F0CA454B77AF}" type="slidenum">
              <a:rPr lang="en-US">
                <a:solidFill>
                  <a:prstClr val="black"/>
                </a:solidFill>
              </a:rPr>
              <a:pPr/>
              <a:t>35</a:t>
            </a:fld>
            <a:endParaRPr lang="en-US">
              <a:solidFill>
                <a:prstClr val="black"/>
              </a:solidFill>
            </a:endParaRPr>
          </a:p>
        </p:txBody>
      </p:sp>
      <p:sp>
        <p:nvSpPr>
          <p:cNvPr id="13148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14819" name="Rectangle 3"/>
          <p:cNvSpPr>
            <a:spLocks noGrp="1" noChangeArrowheads="1"/>
          </p:cNvSpPr>
          <p:nvPr>
            <p:ph type="body" idx="1"/>
          </p:nvPr>
        </p:nvSpPr>
        <p:spPr>
          <a:xfrm>
            <a:off x="974725" y="4560888"/>
            <a:ext cx="5365750" cy="4319587"/>
          </a:xfrm>
        </p:spPr>
        <p:txBody>
          <a:bodyPr/>
          <a:lstStyle/>
          <a:p>
            <a:r>
              <a:rPr lang="en-US"/>
              <a:t>Once we have a scalable solution for many point lights, we can use this to compute other types of complex illumination.  The four examples we demonstrate in the paper are area lights, high dynamic range environment maps, sun &amp; sky light, and indirect illumination.  Moreover this allows us to unify the handling of different illumination types and enables new types of tradeoffs.  For example, bright illumination from one source allows coarser approximations of other 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8C90EC-6ED2-2743-AD5C-A09726A06694}" type="slidenum">
              <a:rPr lang="en-US">
                <a:solidFill>
                  <a:prstClr val="black"/>
                </a:solidFill>
              </a:rPr>
              <a:pPr/>
              <a:t>36</a:t>
            </a:fld>
            <a:endParaRPr lang="en-US">
              <a:solidFill>
                <a:prstClr val="black"/>
              </a:solidFill>
            </a:endParaRPr>
          </a:p>
        </p:txBody>
      </p:sp>
      <p:sp>
        <p:nvSpPr>
          <p:cNvPr id="133222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32227" name="Rectangle 3"/>
          <p:cNvSpPr>
            <a:spLocks noGrp="1" noChangeArrowheads="1"/>
          </p:cNvSpPr>
          <p:nvPr>
            <p:ph type="body" idx="1"/>
          </p:nvPr>
        </p:nvSpPr>
        <p:spPr>
          <a:xfrm>
            <a:off x="974725" y="4560888"/>
            <a:ext cx="5365750" cy="4319587"/>
          </a:xfrm>
        </p:spPr>
        <p:txBody>
          <a:bodyPr/>
          <a:lstStyle/>
          <a:p>
            <a:r>
              <a:rPr lang="en-US"/>
              <a:t>Second is the light tree which is a binary tree of lights and clusters.  The leaves of this tree are the individual lights while the interior nodes represent clusters which get progressively larger as we go up the tree.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18BA2-3110-DD4C-AAB9-7C4CDD1C66B1}" type="slidenum">
              <a:rPr lang="en-US">
                <a:solidFill>
                  <a:prstClr val="black"/>
                </a:solidFill>
              </a:rPr>
              <a:pPr/>
              <a:t>37</a:t>
            </a:fld>
            <a:endParaRPr lang="en-US">
              <a:solidFill>
                <a:prstClr val="black"/>
              </a:solidFill>
            </a:endParaRPr>
          </a:p>
        </p:txBody>
      </p:sp>
      <p:sp>
        <p:nvSpPr>
          <p:cNvPr id="133427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34275" name="Rectangle 3"/>
          <p:cNvSpPr>
            <a:spLocks noGrp="1" noChangeArrowheads="1"/>
          </p:cNvSpPr>
          <p:nvPr>
            <p:ph type="body" idx="1"/>
          </p:nvPr>
        </p:nvSpPr>
        <p:spPr>
          <a:xfrm>
            <a:off x="974725" y="4560888"/>
            <a:ext cx="5365750" cy="4319587"/>
          </a:xfrm>
        </p:spPr>
        <p:txBody>
          <a:bodyPr/>
          <a:lstStyle/>
          <a:p>
            <a:r>
              <a:rPr lang="en-US"/>
              <a:t>The third is a cut which is a set of nodes that partitions the lights into clusters.  Here illustrated by the orange line.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4602A6-FAAC-3941-B1AA-6E7A7D704D11}" type="slidenum">
              <a:rPr lang="en-US">
                <a:solidFill>
                  <a:prstClr val="black"/>
                </a:solidFill>
              </a:rPr>
              <a:pPr/>
              <a:t>38</a:t>
            </a:fld>
            <a:endParaRPr lang="en-US">
              <a:solidFill>
                <a:prstClr val="black"/>
              </a:solidFill>
            </a:endParaRPr>
          </a:p>
        </p:txBody>
      </p:sp>
      <p:sp>
        <p:nvSpPr>
          <p:cNvPr id="133632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36323" name="Rectangle 3"/>
          <p:cNvSpPr>
            <a:spLocks noGrp="1" noChangeArrowheads="1"/>
          </p:cNvSpPr>
          <p:nvPr>
            <p:ph type="body" idx="1"/>
          </p:nvPr>
        </p:nvSpPr>
        <p:spPr>
          <a:xfrm>
            <a:off x="974725" y="4560888"/>
            <a:ext cx="5365750" cy="4319587"/>
          </a:xfrm>
        </p:spPr>
        <p:txBody>
          <a:bodyPr/>
          <a:lstStyle/>
          <a:p>
            <a:r>
              <a:rPr lang="en-US"/>
              <a:t>Here is a simple scene with four lights and its corresponding light tree.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A4D0EF-A412-6140-AC0B-4540D8A0DF29}" type="slidenum">
              <a:rPr lang="en-US">
                <a:solidFill>
                  <a:prstClr val="black"/>
                </a:solidFill>
              </a:rPr>
              <a:pPr/>
              <a:t>39</a:t>
            </a:fld>
            <a:endParaRPr lang="en-US">
              <a:solidFill>
                <a:prstClr val="black"/>
              </a:solidFill>
            </a:endParaRPr>
          </a:p>
        </p:txBody>
      </p:sp>
      <p:sp>
        <p:nvSpPr>
          <p:cNvPr id="1338370"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38371" name="Rectangle 3"/>
          <p:cNvSpPr>
            <a:spLocks noGrp="1" noChangeArrowheads="1"/>
          </p:cNvSpPr>
          <p:nvPr>
            <p:ph type="body" idx="1"/>
          </p:nvPr>
        </p:nvSpPr>
        <p:spPr>
          <a:xfrm>
            <a:off x="974725" y="4560888"/>
            <a:ext cx="5365750" cy="4319587"/>
          </a:xfrm>
        </p:spPr>
        <p:txBody>
          <a:bodyPr/>
          <a:lstStyle/>
          <a:p>
            <a:r>
              <a:rPr lang="en-US"/>
              <a:t>And here we show three example cuts through the light tree.  Highlighted above each cut are the regions where that cut produces an accurate approximation of the exact illumination.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609A49-D50E-8645-AD5E-F5C55C797551}" type="slidenum">
              <a:rPr lang="en-US">
                <a:solidFill>
                  <a:prstClr val="black"/>
                </a:solidFill>
              </a:rPr>
              <a:pPr/>
              <a:t>40</a:t>
            </a:fld>
            <a:endParaRPr lang="en-US">
              <a:solidFill>
                <a:prstClr val="black"/>
              </a:solidFill>
            </a:endParaRPr>
          </a:p>
        </p:txBody>
      </p:sp>
      <p:sp>
        <p:nvSpPr>
          <p:cNvPr id="1340418"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40419" name="Rectangle 3"/>
          <p:cNvSpPr>
            <a:spLocks noGrp="1" noChangeArrowheads="1"/>
          </p:cNvSpPr>
          <p:nvPr>
            <p:ph type="body" idx="1"/>
          </p:nvPr>
        </p:nvSpPr>
        <p:spPr>
          <a:xfrm>
            <a:off x="974725" y="4560888"/>
            <a:ext cx="5365750" cy="4319587"/>
          </a:xfrm>
        </p:spPr>
        <p:txBody>
          <a:bodyPr/>
          <a:lstStyle/>
          <a:p>
            <a:r>
              <a:rPr lang="en-US"/>
              <a:t>If we look at this green point on the left of the images, the orange cut produces a good approximation while the blue and purple cuts would cause too much error.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002331-37EE-7848-AA3F-759D6BFDED39}" type="slidenum">
              <a:rPr lang="en-US">
                <a:solidFill>
                  <a:prstClr val="black"/>
                </a:solidFill>
              </a:rPr>
              <a:pPr/>
              <a:t>41</a:t>
            </a:fld>
            <a:endParaRPr lang="en-US">
              <a:solidFill>
                <a:prstClr val="black"/>
              </a:solidFill>
            </a:endParaRPr>
          </a:p>
        </p:txBody>
      </p:sp>
      <p:sp>
        <p:nvSpPr>
          <p:cNvPr id="13424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42467" name="Rectangle 3"/>
          <p:cNvSpPr>
            <a:spLocks noGrp="1" noChangeArrowheads="1"/>
          </p:cNvSpPr>
          <p:nvPr>
            <p:ph type="body" idx="1"/>
          </p:nvPr>
        </p:nvSpPr>
        <p:spPr>
          <a:xfrm>
            <a:off x="974725" y="4560888"/>
            <a:ext cx="5365750" cy="4319587"/>
          </a:xfrm>
        </p:spPr>
        <p:txBody>
          <a:bodyPr/>
          <a:lstStyle/>
          <a:p>
            <a:r>
              <a:rPr lang="en-US"/>
              <a:t>Conversely for this point in the center of the images, the blue cut is a good approximation while the orange and purple cuts are not usable.  This illustrates an important point.  We will want to use different cuts in different parts of the image.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055E7E-8E6D-2541-941A-1D930467F810}" type="slidenum">
              <a:rPr lang="en-US">
                <a:solidFill>
                  <a:prstClr val="black"/>
                </a:solidFill>
              </a:rPr>
              <a:pPr/>
              <a:t>42</a:t>
            </a:fld>
            <a:endParaRPr lang="en-US">
              <a:solidFill>
                <a:prstClr val="black"/>
              </a:solidFill>
            </a:endParaRPr>
          </a:p>
        </p:txBody>
      </p:sp>
      <p:sp>
        <p:nvSpPr>
          <p:cNvPr id="1344514"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1344515" name="Rectangle 3"/>
          <p:cNvSpPr>
            <a:spLocks noGrp="1" noChangeArrowheads="1"/>
          </p:cNvSpPr>
          <p:nvPr>
            <p:ph type="body" idx="1"/>
          </p:nvPr>
        </p:nvSpPr>
        <p:spPr>
          <a:xfrm>
            <a:off x="974725" y="4560888"/>
            <a:ext cx="5365750" cy="4319587"/>
          </a:xfrm>
        </p:spPr>
        <p:txBody>
          <a:bodyPr/>
          <a:lstStyle/>
          <a:p>
            <a:r>
              <a:rPr lang="en-US"/>
              <a:t>For this point on the right side of the images, all three cuts usable.  In this case the purple cut is the best choice because it will be the cheapest to compute as it contains the fewest nodes.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87652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3"/>
            <a:ext cx="2057400" cy="602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3"/>
            <a:ext cx="6019800" cy="602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26294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a:t>Click to edit Master subtitle style</a:t>
            </a:r>
          </a:p>
        </p:txBody>
      </p:sp>
    </p:spTree>
    <p:extLst>
      <p:ext uri="{BB962C8B-B14F-4D97-AF65-F5344CB8AC3E}">
        <p14:creationId xmlns:p14="http://schemas.microsoft.com/office/powerpoint/2010/main" val="33173346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82485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5869448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93075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12229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235781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51420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62506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01577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84760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2558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47297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685800" y="1371600"/>
            <a:ext cx="7772400" cy="1828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a:t>Click to edit Master title style</a:t>
            </a:r>
          </a:p>
        </p:txBody>
      </p:sp>
      <p:sp>
        <p:nvSpPr>
          <p:cNvPr id="102403" name="Rectangle 3"/>
          <p:cNvSpPr>
            <a:spLocks noGrp="1" noChangeArrowheads="1"/>
          </p:cNvSpPr>
          <p:nvPr>
            <p:ph type="subTitle" idx="1"/>
          </p:nvPr>
        </p:nvSpPr>
        <p:spPr>
          <a:xfrm>
            <a:off x="677863" y="3581400"/>
            <a:ext cx="7721600" cy="17526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a:t>Click to edit Master subtitle style</a:t>
            </a:r>
          </a:p>
        </p:txBody>
      </p:sp>
    </p:spTree>
    <p:extLst>
      <p:ext uri="{BB962C8B-B14F-4D97-AF65-F5344CB8AC3E}">
        <p14:creationId xmlns:p14="http://schemas.microsoft.com/office/powerpoint/2010/main" val="18556637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946106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3894043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26021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593851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5670903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821356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541459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383077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3971890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51950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5482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04578" name="Rectangle 2"/>
          <p:cNvSpPr>
            <a:spLocks noGrp="1" noChangeArrowheads="1"/>
          </p:cNvSpPr>
          <p:nvPr>
            <p:ph type="ctrTitle"/>
          </p:nvPr>
        </p:nvSpPr>
        <p:spPr>
          <a:xfrm>
            <a:off x="685800" y="1371600"/>
            <a:ext cx="7772400" cy="18288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lvl1pPr>
          </a:lstStyle>
          <a:p>
            <a:pPr lvl="0"/>
            <a:r>
              <a:rPr lang="en-US" noProof="0"/>
              <a:t>Click to edit Master title style</a:t>
            </a:r>
          </a:p>
        </p:txBody>
      </p:sp>
      <p:sp>
        <p:nvSpPr>
          <p:cNvPr id="1304579" name="Rectangle 3"/>
          <p:cNvSpPr>
            <a:spLocks noGrp="1" noChangeArrowheads="1"/>
          </p:cNvSpPr>
          <p:nvPr>
            <p:ph type="subTitle" idx="1"/>
          </p:nvPr>
        </p:nvSpPr>
        <p:spPr>
          <a:xfrm>
            <a:off x="677863" y="3581400"/>
            <a:ext cx="7721600" cy="1752600"/>
          </a:xfrm>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marL="0" indent="0" algn="ctr">
              <a:buFont typeface="Wingdings" charset="0"/>
              <a:buNone/>
              <a:defRPr/>
            </a:lvl1pPr>
          </a:lstStyle>
          <a:p>
            <a:pPr lvl="0"/>
            <a:r>
              <a:rPr lang="en-US" noProof="0"/>
              <a:t>Click to edit Master subtitle style</a:t>
            </a:r>
          </a:p>
        </p:txBody>
      </p:sp>
    </p:spTree>
    <p:extLst>
      <p:ext uri="{BB962C8B-B14F-4D97-AF65-F5344CB8AC3E}">
        <p14:creationId xmlns:p14="http://schemas.microsoft.com/office/powerpoint/2010/main" val="32013863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36285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87604462"/>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24919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49168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60797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7175"/>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179756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38430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458784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952266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7009503"/>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6022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33400"/>
            <a:ext cx="6019800" cy="602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255919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19748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28017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4590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7663" y="1524000"/>
            <a:ext cx="4130675"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0738" y="1524000"/>
            <a:ext cx="4132262"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6676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0912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0358403"/>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8443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9043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1976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32029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983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25450"/>
            <a:ext cx="2114550" cy="6127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425450"/>
            <a:ext cx="6191250" cy="6127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37155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0" y="425450"/>
            <a:ext cx="8458200" cy="612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868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29750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7857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5499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17408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7" y="12334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1389" name="Rectangle 13"/>
          <p:cNvSpPr>
            <a:spLocks noChangeArrowheads="1"/>
          </p:cNvSpPr>
          <p:nvPr/>
        </p:nvSpPr>
        <p:spPr bwMode="auto">
          <a:xfrm>
            <a:off x="227017" y="4841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solidFill>
                <a:srgbClr val="FFFFFF"/>
              </a:solidFill>
            </a:endParaRPr>
          </a:p>
        </p:txBody>
      </p:sp>
    </p:spTree>
    <p:extLst>
      <p:ext uri="{BB962C8B-B14F-4D97-AF65-F5344CB8AC3E}">
        <p14:creationId xmlns:p14="http://schemas.microsoft.com/office/powerpoint/2010/main" val="989107944"/>
      </p:ext>
    </p:extLst>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1379"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0"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01389" name="Rectangle 13"/>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26625480"/>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eaLnBrk="0" fontAlgn="base" hangingPunct="0">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eaLnBrk="0" fontAlgn="base" hangingPunct="0">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eaLnBrk="0" fontAlgn="base" hangingPunct="0">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eaLnBrk="0" fontAlgn="base" hangingPunct="0">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333333"/>
        </a:solidFill>
        <a:effectLst/>
      </p:bgPr>
    </p:bg>
    <p:spTree>
      <p:nvGrpSpPr>
        <p:cNvPr id="1" name=""/>
        <p:cNvGrpSpPr/>
        <p:nvPr/>
      </p:nvGrpSpPr>
      <p:grpSpPr>
        <a:xfrm>
          <a:off x="0" y="0"/>
          <a:ext cx="0" cy="0"/>
          <a:chOff x="0" y="0"/>
          <a:chExt cx="0" cy="0"/>
        </a:xfrm>
      </p:grpSpPr>
      <p:sp>
        <p:nvSpPr>
          <p:cNvPr id="1303554" name="Rectangle 2"/>
          <p:cNvSpPr>
            <a:spLocks noGrp="1" noChangeArrowheads="1"/>
          </p:cNvSpPr>
          <p:nvPr>
            <p:ph type="title"/>
          </p:nvPr>
        </p:nvSpPr>
        <p:spPr bwMode="auto">
          <a:xfrm>
            <a:off x="679450" y="533400"/>
            <a:ext cx="7748588" cy="685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89803"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303555" name="Rectangle 3"/>
          <p:cNvSpPr>
            <a:spLocks noGrp="1" noChangeArrowheads="1"/>
          </p:cNvSpPr>
          <p:nvPr>
            <p:ph type="body" idx="1"/>
          </p:nvPr>
        </p:nvSpPr>
        <p:spPr bwMode="auto">
          <a:xfrm>
            <a:off x="457200" y="1527175"/>
            <a:ext cx="82296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53882" dir="81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03556" name="Rectangle 4"/>
          <p:cNvSpPr>
            <a:spLocks noChangeArrowheads="1"/>
          </p:cNvSpPr>
          <p:nvPr/>
        </p:nvSpPr>
        <p:spPr bwMode="auto">
          <a:xfrm>
            <a:off x="227013" y="12334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03557" name="Rectangle 5"/>
          <p:cNvSpPr>
            <a:spLocks noChangeArrowheads="1"/>
          </p:cNvSpPr>
          <p:nvPr/>
        </p:nvSpPr>
        <p:spPr bwMode="auto">
          <a:xfrm>
            <a:off x="227013" y="484188"/>
            <a:ext cx="8683625" cy="46037"/>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4054075301"/>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ransition/>
  <p:txStyles>
    <p:titleStyle>
      <a:lvl1pPr algn="ctr" rtl="0" fontAlgn="base">
        <a:spcBef>
          <a:spcPct val="0"/>
        </a:spcBef>
        <a:spcAft>
          <a:spcPct val="0"/>
        </a:spcAft>
        <a:defRPr sz="3600" b="1">
          <a:solidFill>
            <a:srgbClr val="FFFFFF"/>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2pPr>
      <a:lvl3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3pPr>
      <a:lvl4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4pPr>
      <a:lvl5pPr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5pPr>
      <a:lvl6pPr marL="4572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3600" b="1">
          <a:solidFill>
            <a:srgbClr val="FFFFFF"/>
          </a:solidFill>
          <a:effectLst>
            <a:outerShdw blurRad="38100" dist="38100" dir="2700000" algn="tl">
              <a:srgbClr val="000000"/>
            </a:outerShdw>
          </a:effectLst>
          <a:latin typeface="Arial" charset="0"/>
          <a:ea typeface="ＭＳ Ｐゴシック" charset="0"/>
        </a:defRPr>
      </a:lvl9pPr>
    </p:titleStyle>
    <p:bodyStyle>
      <a:lvl1pPr marL="342900" indent="-342900" algn="l" rtl="0" fontAlgn="base">
        <a:spcBef>
          <a:spcPct val="50000"/>
        </a:spcBef>
        <a:spcAft>
          <a:spcPct val="0"/>
        </a:spcAft>
        <a:buClr>
          <a:srgbClr val="2AABA8"/>
        </a:buClr>
        <a:buFont typeface="Wingdings" charset="0"/>
        <a:buChar char="§"/>
        <a:defRPr sz="2800">
          <a:solidFill>
            <a:srgbClr val="FFFFFF"/>
          </a:solidFill>
          <a:latin typeface="+mn-lt"/>
          <a:ea typeface="+mn-ea"/>
          <a:cs typeface="+mn-cs"/>
        </a:defRPr>
      </a:lvl1pPr>
      <a:lvl2pPr marL="742950" indent="-285750" algn="l" rtl="0" fontAlgn="base">
        <a:spcBef>
          <a:spcPct val="0"/>
        </a:spcBef>
        <a:spcAft>
          <a:spcPct val="0"/>
        </a:spcAft>
        <a:buClr>
          <a:srgbClr val="2AABA8"/>
        </a:buClr>
        <a:buFont typeface="Wingdings" charset="0"/>
        <a:buChar char="§"/>
        <a:defRPr sz="2400">
          <a:solidFill>
            <a:srgbClr val="FFFFFF"/>
          </a:solidFill>
          <a:latin typeface="+mn-lt"/>
          <a:ea typeface="+mn-ea"/>
        </a:defRPr>
      </a:lvl2pPr>
      <a:lvl3pPr marL="1143000" indent="-228600" algn="l" rtl="0" fontAlgn="base">
        <a:spcBef>
          <a:spcPct val="0"/>
        </a:spcBef>
        <a:spcAft>
          <a:spcPct val="0"/>
        </a:spcAft>
        <a:buClr>
          <a:srgbClr val="2AABA8"/>
        </a:buClr>
        <a:buFont typeface="Wingdings" charset="0"/>
        <a:buChar char="§"/>
        <a:defRPr sz="2000">
          <a:solidFill>
            <a:srgbClr val="FFFFFF"/>
          </a:solidFill>
          <a:latin typeface="+mn-lt"/>
          <a:ea typeface="+mn-ea"/>
        </a:defRPr>
      </a:lvl3pPr>
      <a:lvl4pPr marL="1600200" indent="-228600" algn="l" rtl="0" fontAlgn="base">
        <a:spcBef>
          <a:spcPct val="0"/>
        </a:spcBef>
        <a:spcAft>
          <a:spcPct val="0"/>
        </a:spcAft>
        <a:buClr>
          <a:srgbClr val="2AABA8"/>
        </a:buClr>
        <a:buFont typeface="Wingdings" charset="0"/>
        <a:buChar char="§"/>
        <a:defRPr>
          <a:solidFill>
            <a:srgbClr val="FFFFFF"/>
          </a:solidFill>
          <a:latin typeface="+mn-lt"/>
          <a:ea typeface="+mn-ea"/>
        </a:defRPr>
      </a:lvl4pPr>
      <a:lvl5pPr marL="2057400" indent="-228600" algn="l" rtl="0" fontAlgn="base">
        <a:spcBef>
          <a:spcPct val="0"/>
        </a:spcBef>
        <a:spcAft>
          <a:spcPct val="0"/>
        </a:spcAft>
        <a:buClr>
          <a:srgbClr val="2AABA8"/>
        </a:buClr>
        <a:buFont typeface="Wingdings" charset="0"/>
        <a:buChar char="§"/>
        <a:defRPr>
          <a:solidFill>
            <a:srgbClr val="FFFFFF"/>
          </a:solidFill>
          <a:latin typeface="+mn-lt"/>
          <a:ea typeface="+mn-ea"/>
        </a:defRPr>
      </a:lvl5pPr>
      <a:lvl6pPr marL="2514600" indent="-228600" algn="l" rtl="0" fontAlgn="base">
        <a:spcBef>
          <a:spcPct val="0"/>
        </a:spcBef>
        <a:spcAft>
          <a:spcPct val="0"/>
        </a:spcAft>
        <a:buClr>
          <a:srgbClr val="2AABA8"/>
        </a:buClr>
        <a:buFont typeface="Wingdings" charset="0"/>
        <a:buChar char="§"/>
        <a:defRPr>
          <a:solidFill>
            <a:srgbClr val="FFFFFF"/>
          </a:solidFill>
          <a:latin typeface="+mn-lt"/>
          <a:ea typeface="+mn-ea"/>
        </a:defRPr>
      </a:lvl6pPr>
      <a:lvl7pPr marL="2971800" indent="-228600" algn="l" rtl="0" fontAlgn="base">
        <a:spcBef>
          <a:spcPct val="0"/>
        </a:spcBef>
        <a:spcAft>
          <a:spcPct val="0"/>
        </a:spcAft>
        <a:buClr>
          <a:srgbClr val="2AABA8"/>
        </a:buClr>
        <a:buFont typeface="Wingdings" charset="0"/>
        <a:buChar char="§"/>
        <a:defRPr>
          <a:solidFill>
            <a:srgbClr val="FFFFFF"/>
          </a:solidFill>
          <a:latin typeface="+mn-lt"/>
          <a:ea typeface="+mn-ea"/>
        </a:defRPr>
      </a:lvl7pPr>
      <a:lvl8pPr marL="3429000" indent="-228600" algn="l" rtl="0" fontAlgn="base">
        <a:spcBef>
          <a:spcPct val="0"/>
        </a:spcBef>
        <a:spcAft>
          <a:spcPct val="0"/>
        </a:spcAft>
        <a:buClr>
          <a:srgbClr val="2AABA8"/>
        </a:buClr>
        <a:buFont typeface="Wingdings" charset="0"/>
        <a:buChar char="§"/>
        <a:defRPr>
          <a:solidFill>
            <a:srgbClr val="FFFFFF"/>
          </a:solidFill>
          <a:latin typeface="+mn-lt"/>
          <a:ea typeface="+mn-ea"/>
        </a:defRPr>
      </a:lvl8pPr>
      <a:lvl9pPr marL="3886200" indent="-228600" algn="l" rtl="0" fontAlgn="base">
        <a:spcBef>
          <a:spcPct val="0"/>
        </a:spcBef>
        <a:spcAft>
          <a:spcPct val="0"/>
        </a:spcAft>
        <a:buClr>
          <a:srgbClr val="2AABA8"/>
        </a:buClr>
        <a:buFont typeface="Wingdings" charset="0"/>
        <a:buChar char="§"/>
        <a:defRPr>
          <a:solidFill>
            <a:srgbClr val="FFFFFF"/>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1330178" name="Rectangle 2"/>
          <p:cNvSpPr>
            <a:spLocks noGrp="1" noChangeArrowheads="1"/>
          </p:cNvSpPr>
          <p:nvPr>
            <p:ph type="title"/>
          </p:nvPr>
        </p:nvSpPr>
        <p:spPr bwMode="auto">
          <a:xfrm>
            <a:off x="304800" y="425450"/>
            <a:ext cx="6934200" cy="946150"/>
          </a:xfrm>
          <a:prstGeom prst="rect">
            <a:avLst/>
          </a:prstGeom>
          <a:noFill/>
          <a:ln>
            <a:noFill/>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0179" name="Rectangle 3"/>
          <p:cNvSpPr>
            <a:spLocks noGrp="1" noChangeArrowheads="1"/>
          </p:cNvSpPr>
          <p:nvPr>
            <p:ph type="body" idx="1"/>
          </p:nvPr>
        </p:nvSpPr>
        <p:spPr bwMode="auto">
          <a:xfrm>
            <a:off x="347663" y="1524000"/>
            <a:ext cx="8415337"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0180" name="Line 4"/>
          <p:cNvSpPr>
            <a:spLocks noChangeShapeType="1"/>
          </p:cNvSpPr>
          <p:nvPr/>
        </p:nvSpPr>
        <p:spPr bwMode="auto">
          <a:xfrm>
            <a:off x="381000" y="1295400"/>
            <a:ext cx="8477250" cy="0"/>
          </a:xfrm>
          <a:prstGeom prst="line">
            <a:avLst/>
          </a:prstGeom>
          <a:noFill/>
          <a:ln w="12700">
            <a:solidFill>
              <a:srgbClr val="FF99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rgbClr val="FFFFFF"/>
              </a:solidFill>
            </a:endParaRPr>
          </a:p>
        </p:txBody>
      </p:sp>
      <p:pic>
        <p:nvPicPr>
          <p:cNvPr id="1330181" name="Picture 5" descr="LC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9550" y="192088"/>
            <a:ext cx="12192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0182" name="Text Box 6"/>
          <p:cNvSpPr txBox="1">
            <a:spLocks noChangeArrowheads="1"/>
          </p:cNvSpPr>
          <p:nvPr/>
        </p:nvSpPr>
        <p:spPr bwMode="auto">
          <a:xfrm>
            <a:off x="7894638" y="1022350"/>
            <a:ext cx="977900" cy="26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100">
                <a:solidFill>
                  <a:srgbClr val="D9917B"/>
                </a:solidFill>
              </a:rPr>
              <a:t>LIGHTCUTS</a:t>
            </a:r>
          </a:p>
        </p:txBody>
      </p:sp>
      <p:sp>
        <p:nvSpPr>
          <p:cNvPr id="1330183" name="Text Box 7"/>
          <p:cNvSpPr txBox="1">
            <a:spLocks noChangeArrowheads="1"/>
          </p:cNvSpPr>
          <p:nvPr/>
        </p:nvSpPr>
        <p:spPr bwMode="auto">
          <a:xfrm>
            <a:off x="7783513" y="22225"/>
            <a:ext cx="1166812" cy="244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000">
                <a:solidFill>
                  <a:srgbClr val="DDDDDD"/>
                </a:solidFill>
              </a:rPr>
              <a:t>SIGGRAPH 2005</a:t>
            </a:r>
          </a:p>
        </p:txBody>
      </p:sp>
      <p:sp>
        <p:nvSpPr>
          <p:cNvPr id="1330184" name="Text Box 8"/>
          <p:cNvSpPr txBox="1">
            <a:spLocks noChangeArrowheads="1"/>
          </p:cNvSpPr>
          <p:nvPr/>
        </p:nvSpPr>
        <p:spPr bwMode="auto">
          <a:xfrm>
            <a:off x="8743950" y="6542088"/>
            <a:ext cx="40005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fld id="{5481DED0-20A4-B340-8902-B19257C9FCBF}" type="slidenum">
              <a:rPr lang="en-US" sz="1400">
                <a:solidFill>
                  <a:srgbClr val="DDDDDD"/>
                </a:solidFill>
              </a:rPr>
              <a:pPr algn="l" eaLnBrk="1" hangingPunct="1"/>
              <a:t>‹#›</a:t>
            </a:fld>
            <a:endParaRPr lang="en-US" sz="1400">
              <a:solidFill>
                <a:srgbClr val="DDDDDD"/>
              </a:solidFill>
            </a:endParaRPr>
          </a:p>
        </p:txBody>
      </p:sp>
    </p:spTree>
    <p:extLst>
      <p:ext uri="{BB962C8B-B14F-4D97-AF65-F5344CB8AC3E}">
        <p14:creationId xmlns:p14="http://schemas.microsoft.com/office/powerpoint/2010/main" val="674783797"/>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l" rtl="0" fontAlgn="base">
        <a:spcBef>
          <a:spcPct val="0"/>
        </a:spcBef>
        <a:spcAft>
          <a:spcPct val="0"/>
        </a:spcAft>
        <a:defRPr sz="3800" b="1">
          <a:solidFill>
            <a:schemeClr val="tx2"/>
          </a:solidFill>
          <a:latin typeface="+mj-lt"/>
          <a:ea typeface="+mj-ea"/>
          <a:cs typeface="+mj-cs"/>
        </a:defRPr>
      </a:lvl1pPr>
      <a:lvl2pPr algn="l" rtl="0" fontAlgn="base">
        <a:spcBef>
          <a:spcPct val="0"/>
        </a:spcBef>
        <a:spcAft>
          <a:spcPct val="0"/>
        </a:spcAft>
        <a:defRPr sz="3800" b="1">
          <a:solidFill>
            <a:schemeClr val="tx2"/>
          </a:solidFill>
          <a:latin typeface="Arial" charset="0"/>
          <a:ea typeface="ＭＳ Ｐゴシック" charset="0"/>
        </a:defRPr>
      </a:lvl2pPr>
      <a:lvl3pPr algn="l" rtl="0" fontAlgn="base">
        <a:spcBef>
          <a:spcPct val="0"/>
        </a:spcBef>
        <a:spcAft>
          <a:spcPct val="0"/>
        </a:spcAft>
        <a:defRPr sz="3800" b="1">
          <a:solidFill>
            <a:schemeClr val="tx2"/>
          </a:solidFill>
          <a:latin typeface="Arial" charset="0"/>
          <a:ea typeface="ＭＳ Ｐゴシック" charset="0"/>
        </a:defRPr>
      </a:lvl3pPr>
      <a:lvl4pPr algn="l" rtl="0" fontAlgn="base">
        <a:spcBef>
          <a:spcPct val="0"/>
        </a:spcBef>
        <a:spcAft>
          <a:spcPct val="0"/>
        </a:spcAft>
        <a:defRPr sz="3800" b="1">
          <a:solidFill>
            <a:schemeClr val="tx2"/>
          </a:solidFill>
          <a:latin typeface="Arial" charset="0"/>
          <a:ea typeface="ＭＳ Ｐゴシック" charset="0"/>
        </a:defRPr>
      </a:lvl4pPr>
      <a:lvl5pPr algn="l" rtl="0" fontAlgn="base">
        <a:spcBef>
          <a:spcPct val="0"/>
        </a:spcBef>
        <a:spcAft>
          <a:spcPct val="0"/>
        </a:spcAft>
        <a:defRPr sz="3800" b="1">
          <a:solidFill>
            <a:schemeClr val="tx2"/>
          </a:solidFill>
          <a:latin typeface="Arial" charset="0"/>
          <a:ea typeface="ＭＳ Ｐゴシック" charset="0"/>
        </a:defRPr>
      </a:lvl5pPr>
      <a:lvl6pPr marL="457200" algn="l" rtl="0" fontAlgn="base">
        <a:spcBef>
          <a:spcPct val="0"/>
        </a:spcBef>
        <a:spcAft>
          <a:spcPct val="0"/>
        </a:spcAft>
        <a:defRPr sz="3800" b="1">
          <a:solidFill>
            <a:schemeClr val="tx2"/>
          </a:solidFill>
          <a:latin typeface="Arial" charset="0"/>
          <a:ea typeface="ＭＳ Ｐゴシック" charset="0"/>
        </a:defRPr>
      </a:lvl6pPr>
      <a:lvl7pPr marL="914400" algn="l" rtl="0" fontAlgn="base">
        <a:spcBef>
          <a:spcPct val="0"/>
        </a:spcBef>
        <a:spcAft>
          <a:spcPct val="0"/>
        </a:spcAft>
        <a:defRPr sz="3800" b="1">
          <a:solidFill>
            <a:schemeClr val="tx2"/>
          </a:solidFill>
          <a:latin typeface="Arial" charset="0"/>
          <a:ea typeface="ＭＳ Ｐゴシック" charset="0"/>
        </a:defRPr>
      </a:lvl7pPr>
      <a:lvl8pPr marL="1371600" algn="l" rtl="0" fontAlgn="base">
        <a:spcBef>
          <a:spcPct val="0"/>
        </a:spcBef>
        <a:spcAft>
          <a:spcPct val="0"/>
        </a:spcAft>
        <a:defRPr sz="3800" b="1">
          <a:solidFill>
            <a:schemeClr val="tx2"/>
          </a:solidFill>
          <a:latin typeface="Arial" charset="0"/>
          <a:ea typeface="ＭＳ Ｐゴシック" charset="0"/>
        </a:defRPr>
      </a:lvl8pPr>
      <a:lvl9pPr marL="1828800" algn="l" rtl="0" fontAlgn="base">
        <a:spcBef>
          <a:spcPct val="0"/>
        </a:spcBef>
        <a:spcAft>
          <a:spcPct val="0"/>
        </a:spcAft>
        <a:defRPr sz="3800" b="1">
          <a:solidFill>
            <a:schemeClr val="tx2"/>
          </a:solidFill>
          <a:latin typeface="Arial" charset="0"/>
          <a:ea typeface="ＭＳ Ｐゴシック" charset="0"/>
        </a:defRPr>
      </a:lvl9pPr>
    </p:titleStyle>
    <p:bodyStyle>
      <a:lvl1pPr marL="342900" indent="-342900" algn="l" rtl="0" fontAlgn="base">
        <a:lnSpc>
          <a:spcPct val="110000"/>
        </a:lnSpc>
        <a:spcBef>
          <a:spcPts val="600"/>
        </a:spcBef>
        <a:spcAft>
          <a:spcPts val="600"/>
        </a:spcAft>
        <a:buClr>
          <a:srgbClr val="FF9900"/>
        </a:buClr>
        <a:buSzPct val="110000"/>
        <a:buChar char="•"/>
        <a:defRPr sz="2800">
          <a:solidFill>
            <a:schemeClr val="tx2"/>
          </a:solidFill>
          <a:latin typeface="+mn-lt"/>
          <a:ea typeface="+mn-ea"/>
          <a:cs typeface="+mn-cs"/>
        </a:defRPr>
      </a:lvl1pPr>
      <a:lvl2pPr marL="742950" indent="-285750" algn="l" rtl="0" fontAlgn="base">
        <a:lnSpc>
          <a:spcPct val="110000"/>
        </a:lnSpc>
        <a:spcBef>
          <a:spcPts val="600"/>
        </a:spcBef>
        <a:spcAft>
          <a:spcPts val="600"/>
        </a:spcAft>
        <a:buClr>
          <a:srgbClr val="FF9900"/>
        </a:buClr>
        <a:buSzPct val="110000"/>
        <a:buFont typeface="Arial" charset="0"/>
        <a:buChar char="–"/>
        <a:defRPr sz="2300">
          <a:solidFill>
            <a:schemeClr val="tx2"/>
          </a:solidFill>
          <a:latin typeface="+mn-lt"/>
          <a:ea typeface="+mn-ea"/>
        </a:defRPr>
      </a:lvl2pPr>
      <a:lvl3pPr marL="1143000" indent="-228600" algn="l" rtl="0" fontAlgn="base">
        <a:lnSpc>
          <a:spcPct val="110000"/>
        </a:lnSpc>
        <a:spcBef>
          <a:spcPts val="600"/>
        </a:spcBef>
        <a:spcAft>
          <a:spcPts val="600"/>
        </a:spcAft>
        <a:buClr>
          <a:srgbClr val="FF9900"/>
        </a:buClr>
        <a:buSzPct val="110000"/>
        <a:buChar char="•"/>
        <a:defRPr sz="2100">
          <a:solidFill>
            <a:schemeClr val="tx2"/>
          </a:solidFill>
          <a:latin typeface="+mn-lt"/>
          <a:ea typeface="+mn-ea"/>
        </a:defRPr>
      </a:lvl3pPr>
      <a:lvl4pPr marL="1600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4pPr>
      <a:lvl5pPr marL="20574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5pPr>
      <a:lvl6pPr marL="25146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6pPr>
      <a:lvl7pPr marL="29718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7pPr>
      <a:lvl8pPr marL="34290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8pPr>
      <a:lvl9pPr marL="3886200" indent="-228600" algn="l" rtl="0" fontAlgn="base">
        <a:lnSpc>
          <a:spcPct val="110000"/>
        </a:lnSpc>
        <a:spcBef>
          <a:spcPts val="600"/>
        </a:spcBef>
        <a:spcAft>
          <a:spcPts val="600"/>
        </a:spcAft>
        <a:buClr>
          <a:srgbClr val="FF9900"/>
        </a:buClr>
        <a:buSzPct val="110000"/>
        <a:buFont typeface="Arial" charset="0"/>
        <a:buChar char="›"/>
        <a:defRPr sz="2000">
          <a:solidFill>
            <a:schemeClr val="tx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22.wmf"/><Relationship Id="rId4"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5.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5.xml"/><Relationship Id="rId1" Type="http://schemas.openxmlformats.org/officeDocument/2006/relationships/slideLayout" Target="../slideLayouts/slideLayout50.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6.xml"/><Relationship Id="rId1" Type="http://schemas.openxmlformats.org/officeDocument/2006/relationships/slideLayout" Target="../slideLayouts/slideLayout50.xml"/><Relationship Id="rId5" Type="http://schemas.openxmlformats.org/officeDocument/2006/relationships/image" Target="../media/image46.emf"/><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7.xml"/><Relationship Id="rId1" Type="http://schemas.openxmlformats.org/officeDocument/2006/relationships/slideLayout" Target="../slideLayouts/slideLayout50.xml"/><Relationship Id="rId5" Type="http://schemas.openxmlformats.org/officeDocument/2006/relationships/image" Target="../media/image46.emf"/><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46.emf"/><Relationship Id="rId4" Type="http://schemas.openxmlformats.org/officeDocument/2006/relationships/image" Target="../media/image45.emf"/></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9.xml"/><Relationship Id="rId1" Type="http://schemas.openxmlformats.org/officeDocument/2006/relationships/slideLayout" Target="../slideLayouts/slideLayout50.xml"/><Relationship Id="rId5" Type="http://schemas.openxmlformats.org/officeDocument/2006/relationships/image" Target="../media/image46.emf"/><Relationship Id="rId4" Type="http://schemas.openxmlformats.org/officeDocument/2006/relationships/image" Target="../media/image45.emf"/></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youtu.be/AiliuDkVJRs"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oleObject" Target="../embeddings/oleObject1.bin"/><Relationship Id="rId7" Type="http://schemas.openxmlformats.org/officeDocument/2006/relationships/image" Target="../media/image12.png"/><Relationship Id="rId12" Type="http://schemas.openxmlformats.org/officeDocument/2006/relationships/image" Target="../media/image15.emf"/><Relationship Id="rId2"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image" Target="../media/image11.emf"/><Relationship Id="rId11" Type="http://schemas.openxmlformats.org/officeDocument/2006/relationships/oleObject" Target="../embeddings/oleObject4.bin"/><Relationship Id="rId5" Type="http://schemas.openxmlformats.org/officeDocument/2006/relationships/oleObject" Target="../embeddings/oleObject2.bin"/><Relationship Id="rId10" Type="http://schemas.openxmlformats.org/officeDocument/2006/relationships/image" Target="../media/image14.emf"/><Relationship Id="rId4" Type="http://schemas.openxmlformats.org/officeDocument/2006/relationships/image" Target="../media/image10.emf"/><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ctrTitle"/>
          </p:nvPr>
        </p:nvSpPr>
        <p:spPr>
          <a:xfrm>
            <a:off x="685800" y="1066800"/>
            <a:ext cx="7772400" cy="1143000"/>
          </a:xfrm>
        </p:spPr>
        <p:txBody>
          <a:bodyPr/>
          <a:lstStyle/>
          <a:p>
            <a:r>
              <a:rPr lang="en-US" sz="3200" dirty="0"/>
              <a:t>Computer Graphics II: Rendering</a:t>
            </a:r>
          </a:p>
        </p:txBody>
      </p:sp>
      <p:sp>
        <p:nvSpPr>
          <p:cNvPr id="1045507" name="Rectangle 3"/>
          <p:cNvSpPr>
            <a:spLocks noGrp="1" noChangeArrowheads="1"/>
          </p:cNvSpPr>
          <p:nvPr>
            <p:ph type="subTitle" idx="1"/>
          </p:nvPr>
        </p:nvSpPr>
        <p:spPr>
          <a:xfrm>
            <a:off x="-18333" y="2295525"/>
            <a:ext cx="9319524" cy="1752600"/>
          </a:xfrm>
        </p:spPr>
        <p:txBody>
          <a:bodyPr/>
          <a:lstStyle/>
          <a:p>
            <a:r>
              <a:rPr lang="en-US" dirty="0"/>
              <a:t>CSE 168 [</a:t>
            </a:r>
            <a:r>
              <a:rPr lang="en-US" dirty="0" err="1"/>
              <a:t>Spr</a:t>
            </a:r>
            <a:r>
              <a:rPr lang="en-US" dirty="0"/>
              <a:t> 25], Lecture 12: High Quality Rendering       Ravi Ramamoorthi</a:t>
            </a:r>
          </a:p>
        </p:txBody>
      </p:sp>
      <p:sp>
        <p:nvSpPr>
          <p:cNvPr id="1045508" name="Rectangle 4"/>
          <p:cNvSpPr>
            <a:spLocks noChangeArrowheads="1"/>
          </p:cNvSpPr>
          <p:nvPr/>
        </p:nvSpPr>
        <p:spPr bwMode="auto">
          <a:xfrm>
            <a:off x="133350" y="2525716"/>
            <a:ext cx="9144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09" name="Rectangle 5"/>
          <p:cNvSpPr>
            <a:spLocks noChangeArrowheads="1"/>
          </p:cNvSpPr>
          <p:nvPr/>
        </p:nvSpPr>
        <p:spPr bwMode="auto">
          <a:xfrm>
            <a:off x="123825" y="2525716"/>
            <a:ext cx="9144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0" name="Rectangle 6"/>
          <p:cNvSpPr>
            <a:spLocks noChangeArrowheads="1"/>
          </p:cNvSpPr>
          <p:nvPr/>
        </p:nvSpPr>
        <p:spPr bwMode="auto">
          <a:xfrm>
            <a:off x="111125" y="2525716"/>
            <a:ext cx="9144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sp>
        <p:nvSpPr>
          <p:cNvPr id="1045511" name="Rectangle 7"/>
          <p:cNvSpPr>
            <a:spLocks noChangeArrowheads="1"/>
          </p:cNvSpPr>
          <p:nvPr/>
        </p:nvSpPr>
        <p:spPr bwMode="auto">
          <a:xfrm>
            <a:off x="133350" y="2525716"/>
            <a:ext cx="914400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p>
        </p:txBody>
      </p:sp>
      <p:pic>
        <p:nvPicPr>
          <p:cNvPr id="1045513" name="Picture 9" descr="foley-fl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71" y="4481491"/>
            <a:ext cx="2549339" cy="1688937"/>
          </a:xfrm>
          <a:prstGeom prst="rect">
            <a:avLst/>
          </a:prstGeom>
          <a:noFill/>
          <a:extLst>
            <a:ext uri="{909E8E84-426E-40dd-AFC4-6F175D3DCCD1}">
              <a14:hiddenFill xmlns="" xmlns:a14="http://schemas.microsoft.com/office/drawing/2010/main">
                <a:solidFill>
                  <a:srgbClr val="FFFFFF"/>
                </a:solidFill>
              </a14:hiddenFill>
            </a:ext>
          </a:extLst>
        </p:spPr>
      </p:pic>
      <p:pic>
        <p:nvPicPr>
          <p:cNvPr id="1045514" name="Picture 10" descr="kajiya-chess-sig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7509" y="4458455"/>
            <a:ext cx="2017659" cy="168138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045516" name="Text Box 12"/>
          <p:cNvSpPr txBox="1">
            <a:spLocks noChangeArrowheads="1"/>
          </p:cNvSpPr>
          <p:nvPr/>
        </p:nvSpPr>
        <p:spPr bwMode="auto">
          <a:xfrm>
            <a:off x="1553454" y="3575051"/>
            <a:ext cx="6360635"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dirty="0"/>
              <a:t>http://viscomp.ucsd.edu/classes/cse168/sp25</a:t>
            </a:r>
          </a:p>
        </p:txBody>
      </p:sp>
      <p:pic>
        <p:nvPicPr>
          <p:cNvPr id="2" name="Picture 1" descr="Screen Shot 2019-05-06 at 9.03.3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0650" y="4455378"/>
            <a:ext cx="1703610" cy="1708240"/>
          </a:xfrm>
          <a:prstGeom prst="rect">
            <a:avLst/>
          </a:prstGeom>
        </p:spPr>
      </p:pic>
      <p:pic>
        <p:nvPicPr>
          <p:cNvPr id="14" name="Picture 4" descr="mie3p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116" y="4460151"/>
            <a:ext cx="2078855" cy="1662903"/>
          </a:xfrm>
          <a:prstGeom prst="rect">
            <a:avLst/>
          </a:prstGeom>
          <a:noFill/>
          <a:ln w="9525">
            <a:solidFill>
              <a:schemeClr val="folHlink"/>
            </a:solidFill>
            <a:miter lim="800000"/>
            <a:headEnd/>
            <a:tailEnd/>
          </a:ln>
          <a:effectLst>
            <a:outerShdw blurRad="63500" dist="17961" dir="2700000" algn="ctr" rotWithShape="0">
              <a:schemeClr val="bg2">
                <a:alpha val="74998"/>
              </a:scheme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t>Better Sampling</a:t>
            </a:r>
          </a:p>
        </p:txBody>
      </p:sp>
      <p:sp>
        <p:nvSpPr>
          <p:cNvPr id="1251331" name="Rectangle 3"/>
          <p:cNvSpPr>
            <a:spLocks noGrp="1" noChangeArrowheads="1"/>
          </p:cNvSpPr>
          <p:nvPr>
            <p:ph type="body" idx="1"/>
          </p:nvPr>
        </p:nvSpPr>
        <p:spPr/>
        <p:txBody>
          <a:bodyPr/>
          <a:lstStyle/>
          <a:p>
            <a:r>
              <a:rPr lang="en-US"/>
              <a:t>Smarter ways to Monte Carlo sample</a:t>
            </a:r>
          </a:p>
          <a:p>
            <a:r>
              <a:rPr lang="en-US"/>
              <a:t>Long history: Stratified, Importance, Bi-Directional, Multiple Importance, Metropolis</a:t>
            </a:r>
          </a:p>
          <a:p>
            <a:r>
              <a:rPr lang="en-US"/>
              <a:t>Good reference is Veach thesis</a:t>
            </a:r>
          </a:p>
          <a:p>
            <a:r>
              <a:rPr lang="en-US"/>
              <a:t>We only briefly discuss a couple of strategies</a:t>
            </a:r>
          </a:p>
          <a:p>
            <a:endParaRPr lang="en-US"/>
          </a:p>
        </p:txBody>
      </p:sp>
    </p:spTree>
    <p:extLst>
      <p:ext uri="{BB962C8B-B14F-4D97-AF65-F5344CB8AC3E}">
        <p14:creationId xmlns:p14="http://schemas.microsoft.com/office/powerpoint/2010/main" val="16816243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Grp="1" noChangeArrowheads="1"/>
          </p:cNvSpPr>
          <p:nvPr>
            <p:ph type="title"/>
          </p:nvPr>
        </p:nvSpPr>
        <p:spPr/>
        <p:txBody>
          <a:bodyPr/>
          <a:lstStyle/>
          <a:p>
            <a:endParaRPr lang="en-US"/>
          </a:p>
        </p:txBody>
      </p:sp>
      <p:pic>
        <p:nvPicPr>
          <p:cNvPr id="12523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55575"/>
            <a:ext cx="8248650" cy="6200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52357" name="Text Box 5"/>
          <p:cNvSpPr txBox="1">
            <a:spLocks noChangeArrowheads="1"/>
          </p:cNvSpPr>
          <p:nvPr/>
        </p:nvSpPr>
        <p:spPr bwMode="auto">
          <a:xfrm>
            <a:off x="465138" y="6400800"/>
            <a:ext cx="86788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 Mitchell 95, Consequences of stratified sampling in graphics</a:t>
            </a:r>
          </a:p>
        </p:txBody>
      </p:sp>
    </p:spTree>
    <p:extLst>
      <p:ext uri="{BB962C8B-B14F-4D97-AF65-F5344CB8AC3E}">
        <p14:creationId xmlns:p14="http://schemas.microsoft.com/office/powerpoint/2010/main" val="147046737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2"/>
          <p:cNvSpPr>
            <a:spLocks noGrp="1" noChangeArrowheads="1"/>
          </p:cNvSpPr>
          <p:nvPr>
            <p:ph type="title"/>
          </p:nvPr>
        </p:nvSpPr>
        <p:spPr/>
        <p:txBody>
          <a:bodyPr/>
          <a:lstStyle/>
          <a:p>
            <a:r>
              <a:rPr lang="en-US"/>
              <a:t>Comparison of simple patterns</a:t>
            </a:r>
          </a:p>
        </p:txBody>
      </p:sp>
      <p:pic>
        <p:nvPicPr>
          <p:cNvPr id="13516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1470025"/>
            <a:ext cx="1963737" cy="1947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516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3" y="3711575"/>
            <a:ext cx="1965325" cy="13096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3516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3711575"/>
            <a:ext cx="5965825" cy="1317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51688" name="Text Box 8"/>
          <p:cNvSpPr txBox="1">
            <a:spLocks noChangeArrowheads="1"/>
          </p:cNvSpPr>
          <p:nvPr/>
        </p:nvSpPr>
        <p:spPr bwMode="auto">
          <a:xfrm>
            <a:off x="563563" y="4965700"/>
            <a:ext cx="1543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Ground Truth</a:t>
            </a:r>
          </a:p>
        </p:txBody>
      </p:sp>
      <p:sp>
        <p:nvSpPr>
          <p:cNvPr id="1351689" name="Text Box 9"/>
          <p:cNvSpPr txBox="1">
            <a:spLocks noChangeArrowheads="1"/>
          </p:cNvSpPr>
          <p:nvPr/>
        </p:nvSpPr>
        <p:spPr bwMode="auto">
          <a:xfrm>
            <a:off x="3044825" y="4994275"/>
            <a:ext cx="984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Uniform</a:t>
            </a:r>
          </a:p>
        </p:txBody>
      </p:sp>
      <p:sp>
        <p:nvSpPr>
          <p:cNvPr id="1351690" name="Text Box 10"/>
          <p:cNvSpPr txBox="1">
            <a:spLocks noChangeArrowheads="1"/>
          </p:cNvSpPr>
          <p:nvPr/>
        </p:nvSpPr>
        <p:spPr bwMode="auto">
          <a:xfrm>
            <a:off x="5040313" y="5006975"/>
            <a:ext cx="1047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Random</a:t>
            </a:r>
          </a:p>
        </p:txBody>
      </p:sp>
      <p:sp>
        <p:nvSpPr>
          <p:cNvPr id="1351691" name="Text Box 11"/>
          <p:cNvSpPr txBox="1">
            <a:spLocks noChangeArrowheads="1"/>
          </p:cNvSpPr>
          <p:nvPr/>
        </p:nvSpPr>
        <p:spPr bwMode="auto">
          <a:xfrm>
            <a:off x="7011988" y="5024438"/>
            <a:ext cx="1085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Stratified</a:t>
            </a:r>
          </a:p>
        </p:txBody>
      </p:sp>
      <p:pic>
        <p:nvPicPr>
          <p:cNvPr id="135169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1825625"/>
            <a:ext cx="3956050" cy="12874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351694" name="Text Box 14"/>
          <p:cNvSpPr txBox="1">
            <a:spLocks noChangeArrowheads="1"/>
          </p:cNvSpPr>
          <p:nvPr/>
        </p:nvSpPr>
        <p:spPr bwMode="auto">
          <a:xfrm>
            <a:off x="2627313" y="3082925"/>
            <a:ext cx="18478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Latin Hypercube</a:t>
            </a:r>
          </a:p>
        </p:txBody>
      </p:sp>
      <p:sp>
        <p:nvSpPr>
          <p:cNvPr id="1351695" name="Text Box 15"/>
          <p:cNvSpPr txBox="1">
            <a:spLocks noChangeArrowheads="1"/>
          </p:cNvSpPr>
          <p:nvPr/>
        </p:nvSpPr>
        <p:spPr bwMode="auto">
          <a:xfrm>
            <a:off x="4479925" y="3094038"/>
            <a:ext cx="2089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Quasi Monte Carlo</a:t>
            </a:r>
          </a:p>
        </p:txBody>
      </p:sp>
      <p:sp>
        <p:nvSpPr>
          <p:cNvPr id="1351696" name="Text Box 16"/>
          <p:cNvSpPr txBox="1">
            <a:spLocks noChangeArrowheads="1"/>
          </p:cNvSpPr>
          <p:nvPr/>
        </p:nvSpPr>
        <p:spPr bwMode="auto">
          <a:xfrm>
            <a:off x="1311275" y="5635625"/>
            <a:ext cx="65722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dirty="0">
                <a:solidFill>
                  <a:srgbClr val="FFFFFF"/>
                </a:solidFill>
              </a:rPr>
              <a:t>16 samples for area light, 4 samples per pixel, total 64 samples</a:t>
            </a:r>
          </a:p>
        </p:txBody>
      </p:sp>
      <p:sp>
        <p:nvSpPr>
          <p:cNvPr id="1351697" name="Text Box 17"/>
          <p:cNvSpPr txBox="1">
            <a:spLocks noChangeArrowheads="1"/>
          </p:cNvSpPr>
          <p:nvPr/>
        </p:nvSpPr>
        <p:spPr bwMode="auto">
          <a:xfrm>
            <a:off x="6153150" y="6491288"/>
            <a:ext cx="29908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Figures courtesy Tianyu Liu</a:t>
            </a:r>
          </a:p>
        </p:txBody>
      </p:sp>
      <p:sp>
        <p:nvSpPr>
          <p:cNvPr id="2" name="TextBox 1"/>
          <p:cNvSpPr txBox="1"/>
          <p:nvPr/>
        </p:nvSpPr>
        <p:spPr>
          <a:xfrm>
            <a:off x="982385" y="6146286"/>
            <a:ext cx="7558479" cy="369332"/>
          </a:xfrm>
          <a:prstGeom prst="rect">
            <a:avLst/>
          </a:prstGeom>
          <a:noFill/>
        </p:spPr>
        <p:txBody>
          <a:bodyPr wrap="none" rtlCol="0">
            <a:spAutoFit/>
          </a:bodyPr>
          <a:lstStyle/>
          <a:p>
            <a:pPr algn="l"/>
            <a:r>
              <a:rPr lang="en-US" sz="1800" dirty="0">
                <a:solidFill>
                  <a:srgbClr val="FFFFFF"/>
                </a:solidFill>
              </a:rPr>
              <a:t>If interested, see my paper “A Theory of Monte Carlo Visibility Sampling”</a:t>
            </a:r>
          </a:p>
        </p:txBody>
      </p:sp>
    </p:spTree>
    <p:extLst>
      <p:ext uri="{BB962C8B-B14F-4D97-AF65-F5344CB8AC3E}">
        <p14:creationId xmlns:p14="http://schemas.microsoft.com/office/powerpoint/2010/main" val="322037115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r>
              <a:rPr lang="en-US"/>
              <a:t>Spectrally Optimal Sampling</a:t>
            </a:r>
          </a:p>
        </p:txBody>
      </p:sp>
      <p:pic>
        <p:nvPicPr>
          <p:cNvPr id="12533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1393825"/>
            <a:ext cx="5788025" cy="5208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53381" name="Text Box 5"/>
          <p:cNvSpPr txBox="1">
            <a:spLocks noChangeArrowheads="1"/>
          </p:cNvSpPr>
          <p:nvPr/>
        </p:nvSpPr>
        <p:spPr bwMode="auto">
          <a:xfrm>
            <a:off x="7572375" y="6400800"/>
            <a:ext cx="1643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Mitchell 91</a:t>
            </a:r>
          </a:p>
        </p:txBody>
      </p:sp>
    </p:spTree>
    <p:extLst>
      <p:ext uri="{BB962C8B-B14F-4D97-AF65-F5344CB8AC3E}">
        <p14:creationId xmlns:p14="http://schemas.microsoft.com/office/powerpoint/2010/main" val="19996822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p:cNvSpPr>
            <a:spLocks noGrp="1" noChangeArrowheads="1"/>
          </p:cNvSpPr>
          <p:nvPr>
            <p:ph type="title"/>
          </p:nvPr>
        </p:nvSpPr>
        <p:spPr/>
        <p:txBody>
          <a:bodyPr/>
          <a:lstStyle/>
          <a:p>
            <a:r>
              <a:rPr lang="en-US"/>
              <a:t>Light Ray Tracing</a:t>
            </a:r>
          </a:p>
        </p:txBody>
      </p:sp>
      <p:sp>
        <p:nvSpPr>
          <p:cNvPr id="1257475" name="Rectangle 3"/>
          <p:cNvSpPr>
            <a:spLocks noGrp="1" noChangeArrowheads="1"/>
          </p:cNvSpPr>
          <p:nvPr>
            <p:ph type="body" idx="1"/>
          </p:nvPr>
        </p:nvSpPr>
        <p:spPr/>
        <p:txBody>
          <a:bodyPr/>
          <a:lstStyle/>
          <a:p>
            <a:endParaRPr lang="en-US"/>
          </a:p>
        </p:txBody>
      </p:sp>
      <p:pic>
        <p:nvPicPr>
          <p:cNvPr id="12574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1408113"/>
            <a:ext cx="5857875" cy="5305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57477" name="Text Box 5"/>
          <p:cNvSpPr txBox="1">
            <a:spLocks noChangeArrowheads="1"/>
          </p:cNvSpPr>
          <p:nvPr/>
        </p:nvSpPr>
        <p:spPr bwMode="auto">
          <a:xfrm>
            <a:off x="6088063" y="6078538"/>
            <a:ext cx="2597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Backwards Ray Tracing</a:t>
            </a:r>
          </a:p>
          <a:p>
            <a:pPr algn="l"/>
            <a:r>
              <a:rPr lang="en-US" sz="1800">
                <a:solidFill>
                  <a:srgbClr val="FFFFFF"/>
                </a:solidFill>
              </a:rPr>
              <a:t>[Arvo 86]</a:t>
            </a:r>
          </a:p>
        </p:txBody>
      </p:sp>
    </p:spTree>
    <p:extLst>
      <p:ext uri="{BB962C8B-B14F-4D97-AF65-F5344CB8AC3E}">
        <p14:creationId xmlns:p14="http://schemas.microsoft.com/office/powerpoint/2010/main" val="3367187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9" name="Rectangle 3"/>
          <p:cNvSpPr>
            <a:spLocks noGrp="1" noChangeArrowheads="1"/>
          </p:cNvSpPr>
          <p:nvPr>
            <p:ph type="body" idx="1"/>
          </p:nvPr>
        </p:nvSpPr>
        <p:spPr/>
        <p:txBody>
          <a:bodyPr/>
          <a:lstStyle/>
          <a:p>
            <a:pPr>
              <a:lnSpc>
                <a:spcPct val="80000"/>
              </a:lnSpc>
            </a:pPr>
            <a:r>
              <a:rPr lang="en-US" sz="2400"/>
              <a:t>Step 1. Choose a light ray</a:t>
            </a:r>
          </a:p>
          <a:p>
            <a:pPr>
              <a:lnSpc>
                <a:spcPct val="80000"/>
              </a:lnSpc>
            </a:pPr>
            <a:r>
              <a:rPr lang="en-US" sz="2400"/>
              <a:t>Step 2. Find ray-surface intersection</a:t>
            </a:r>
          </a:p>
          <a:p>
            <a:pPr>
              <a:lnSpc>
                <a:spcPct val="80000"/>
              </a:lnSpc>
            </a:pPr>
            <a:r>
              <a:rPr lang="en-US" sz="2400"/>
              <a:t>Step 3. Reflect or transmit</a:t>
            </a:r>
          </a:p>
          <a:p>
            <a:pPr lvl="1">
              <a:lnSpc>
                <a:spcPct val="80000"/>
              </a:lnSpc>
              <a:buFont typeface="Wingdings" charset="0"/>
              <a:buNone/>
            </a:pPr>
            <a:r>
              <a:rPr lang="en-US"/>
              <a:t>u = Uniform()</a:t>
            </a:r>
          </a:p>
          <a:p>
            <a:pPr lvl="1">
              <a:lnSpc>
                <a:spcPct val="80000"/>
              </a:lnSpc>
              <a:buFont typeface="Wingdings" charset="0"/>
              <a:buNone/>
            </a:pPr>
            <a:r>
              <a:rPr lang="en-US"/>
              <a:t>if u &lt; reflectance(x)</a:t>
            </a:r>
          </a:p>
          <a:p>
            <a:pPr lvl="1">
              <a:lnSpc>
                <a:spcPct val="80000"/>
              </a:lnSpc>
              <a:buFont typeface="Wingdings" charset="0"/>
              <a:buNone/>
            </a:pPr>
            <a:r>
              <a:rPr lang="en-US"/>
              <a:t>   Choose new direction d ~ BRDF(O|I)</a:t>
            </a:r>
          </a:p>
          <a:p>
            <a:pPr lvl="1">
              <a:lnSpc>
                <a:spcPct val="80000"/>
              </a:lnSpc>
              <a:buFont typeface="Wingdings" charset="0"/>
              <a:buNone/>
            </a:pPr>
            <a:r>
              <a:rPr lang="en-US"/>
              <a:t>goto Step 2</a:t>
            </a:r>
          </a:p>
          <a:p>
            <a:pPr lvl="1">
              <a:lnSpc>
                <a:spcPct val="80000"/>
              </a:lnSpc>
            </a:pPr>
            <a:endParaRPr lang="en-US" sz="2000"/>
          </a:p>
          <a:p>
            <a:pPr>
              <a:lnSpc>
                <a:spcPct val="80000"/>
              </a:lnSpc>
            </a:pPr>
            <a:r>
              <a:rPr lang="en-US" sz="2400"/>
              <a:t> else if u &lt; reflectance(x)+transmittance(x)</a:t>
            </a:r>
          </a:p>
          <a:p>
            <a:pPr lvl="1">
              <a:lnSpc>
                <a:spcPct val="80000"/>
              </a:lnSpc>
              <a:buFont typeface="Wingdings" charset="0"/>
              <a:buNone/>
            </a:pPr>
            <a:r>
              <a:rPr lang="en-US"/>
              <a:t>   Choose new direction d ~ BTDF(O|I)</a:t>
            </a:r>
          </a:p>
          <a:p>
            <a:pPr lvl="1">
              <a:lnSpc>
                <a:spcPct val="80000"/>
              </a:lnSpc>
              <a:buFont typeface="Wingdings" charset="0"/>
              <a:buNone/>
            </a:pPr>
            <a:r>
              <a:rPr lang="en-US"/>
              <a:t>goto Step 2</a:t>
            </a:r>
          </a:p>
          <a:p>
            <a:pPr>
              <a:lnSpc>
                <a:spcPct val="80000"/>
              </a:lnSpc>
            </a:pPr>
            <a:r>
              <a:rPr lang="en-US" sz="2400"/>
              <a:t> else // absorption=1–reflectance-transmittance</a:t>
            </a:r>
          </a:p>
          <a:p>
            <a:pPr lvl="1">
              <a:lnSpc>
                <a:spcPct val="80000"/>
              </a:lnSpc>
              <a:buFont typeface="Wingdings" charset="0"/>
              <a:buNone/>
            </a:pPr>
            <a:r>
              <a:rPr lang="en-US"/>
              <a:t>  terminate on surface; deposit energy</a:t>
            </a:r>
          </a:p>
        </p:txBody>
      </p:sp>
      <p:sp>
        <p:nvSpPr>
          <p:cNvPr id="1258501" name="Rectangle 5"/>
          <p:cNvSpPr>
            <a:spLocks noGrp="1" noChangeArrowheads="1"/>
          </p:cNvSpPr>
          <p:nvPr>
            <p:ph type="title"/>
          </p:nvPr>
        </p:nvSpPr>
        <p:spPr/>
        <p:txBody>
          <a:bodyPr/>
          <a:lstStyle/>
          <a:p>
            <a:r>
              <a:rPr lang="en-US">
                <a:effectLst/>
              </a:rPr>
              <a:t>Path Tracing: From Lights</a:t>
            </a:r>
          </a:p>
        </p:txBody>
      </p:sp>
    </p:spTree>
    <p:extLst>
      <p:ext uri="{BB962C8B-B14F-4D97-AF65-F5344CB8AC3E}">
        <p14:creationId xmlns:p14="http://schemas.microsoft.com/office/powerpoint/2010/main" val="1019142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2"/>
          <p:cNvSpPr>
            <a:spLocks noGrp="1" noChangeArrowheads="1"/>
          </p:cNvSpPr>
          <p:nvPr>
            <p:ph type="title"/>
          </p:nvPr>
        </p:nvSpPr>
        <p:spPr/>
        <p:txBody>
          <a:bodyPr/>
          <a:lstStyle/>
          <a:p>
            <a:r>
              <a:rPr lang="en-US"/>
              <a:t>Bidirectional Path Tracing</a:t>
            </a:r>
          </a:p>
        </p:txBody>
      </p:sp>
      <p:sp>
        <p:nvSpPr>
          <p:cNvPr id="1259523" name="Rectangle 3"/>
          <p:cNvSpPr>
            <a:spLocks noGrp="1" noChangeArrowheads="1"/>
          </p:cNvSpPr>
          <p:nvPr>
            <p:ph type="body" idx="1"/>
          </p:nvPr>
        </p:nvSpPr>
        <p:spPr>
          <a:xfrm>
            <a:off x="457200" y="1287463"/>
            <a:ext cx="8588375" cy="5029200"/>
          </a:xfrm>
        </p:spPr>
        <p:txBody>
          <a:bodyPr/>
          <a:lstStyle/>
          <a:p>
            <a:pPr>
              <a:buFont typeface="Wingdings" charset="0"/>
              <a:buNone/>
            </a:pPr>
            <a:r>
              <a:rPr lang="en-US"/>
              <a:t>Path pyramid (k = l + e = total number of bounces)</a:t>
            </a:r>
          </a:p>
        </p:txBody>
      </p:sp>
      <p:pic>
        <p:nvPicPr>
          <p:cNvPr id="12595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1866900"/>
            <a:ext cx="7443787" cy="4846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3174453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Grp="1" noChangeArrowheads="1"/>
          </p:cNvSpPr>
          <p:nvPr>
            <p:ph type="title"/>
          </p:nvPr>
        </p:nvSpPr>
        <p:spPr/>
        <p:txBody>
          <a:bodyPr/>
          <a:lstStyle/>
          <a:p>
            <a:r>
              <a:rPr lang="en-US"/>
              <a:t>Comparison</a:t>
            </a:r>
          </a:p>
        </p:txBody>
      </p:sp>
      <p:pic>
        <p:nvPicPr>
          <p:cNvPr id="12605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 y="1449388"/>
            <a:ext cx="8689975" cy="5373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305948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a:t>Rendering Equation since 86, Path Tracer in HW 3</a:t>
            </a:r>
          </a:p>
          <a:p>
            <a:r>
              <a:rPr lang="en-US" dirty="0"/>
              <a:t>So, is Monte Carlo rendering solved?</a:t>
            </a:r>
          </a:p>
          <a:p>
            <a:r>
              <a:rPr lang="en-US" i="1" dirty="0"/>
              <a:t>Can it be made more efficient (90s until today)?</a:t>
            </a:r>
          </a:p>
          <a:p>
            <a:pPr lvl="1"/>
            <a:r>
              <a:rPr lang="en-US" dirty="0"/>
              <a:t>Multiple Importance Sampling (Homework 4)</a:t>
            </a:r>
          </a:p>
          <a:p>
            <a:pPr lvl="1"/>
            <a:r>
              <a:rPr lang="en-US" dirty="0"/>
              <a:t>Irradiance Caching takes advantage of coherence</a:t>
            </a:r>
          </a:p>
          <a:p>
            <a:pPr lvl="1"/>
            <a:r>
              <a:rPr lang="en-US" dirty="0"/>
              <a:t>Correct sampling: Stratified, Multiple Importance, Bidirectional Path Tracing, Metropolis, VCM/UPS, </a:t>
            </a:r>
            <a:r>
              <a:rPr lang="mr-IN" dirty="0"/>
              <a:t>…</a:t>
            </a:r>
            <a:endParaRPr lang="en-US" dirty="0"/>
          </a:p>
          <a:p>
            <a:pPr lvl="1"/>
            <a:r>
              <a:rPr lang="en-US" i="1" dirty="0"/>
              <a:t>Photon Mapping</a:t>
            </a:r>
          </a:p>
          <a:p>
            <a:pPr lvl="1"/>
            <a:r>
              <a:rPr lang="en-US" dirty="0"/>
              <a:t>Modern adaptive sampling, cut-based integration</a:t>
            </a:r>
          </a:p>
          <a:p>
            <a:pPr lvl="1"/>
            <a:endParaRPr lang="en-US" dirty="0"/>
          </a:p>
          <a:p>
            <a:pPr lvl="1"/>
            <a:r>
              <a:rPr lang="en-US" dirty="0"/>
              <a:t>Advanced topics (next time)</a:t>
            </a:r>
          </a:p>
          <a:p>
            <a:pPr lvl="1"/>
            <a:r>
              <a:rPr lang="en-US" dirty="0"/>
              <a:t>Denoising (next time)</a:t>
            </a:r>
          </a:p>
          <a:p>
            <a:r>
              <a:rPr lang="en-US" dirty="0"/>
              <a:t>High level: refs on slides, ask if need to track down</a:t>
            </a:r>
          </a:p>
          <a:p>
            <a:pPr lvl="1"/>
            <a:endParaRPr lang="en-US" dirty="0"/>
          </a:p>
        </p:txBody>
      </p:sp>
    </p:spTree>
    <p:extLst>
      <p:ext uri="{BB962C8B-B14F-4D97-AF65-F5344CB8AC3E}">
        <p14:creationId xmlns:p14="http://schemas.microsoft.com/office/powerpoint/2010/main" val="2154572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Grp="1" noChangeArrowheads="1"/>
          </p:cNvSpPr>
          <p:nvPr>
            <p:ph type="title"/>
          </p:nvPr>
        </p:nvSpPr>
        <p:spPr/>
        <p:txBody>
          <a:bodyPr/>
          <a:lstStyle/>
          <a:p>
            <a:r>
              <a:rPr lang="en-US"/>
              <a:t>Why Photon Map?</a:t>
            </a:r>
          </a:p>
        </p:txBody>
      </p:sp>
      <p:sp>
        <p:nvSpPr>
          <p:cNvPr id="1256451" name="Rectangle 3"/>
          <p:cNvSpPr>
            <a:spLocks noGrp="1" noChangeArrowheads="1"/>
          </p:cNvSpPr>
          <p:nvPr>
            <p:ph type="body" idx="1"/>
          </p:nvPr>
        </p:nvSpPr>
        <p:spPr/>
        <p:txBody>
          <a:bodyPr/>
          <a:lstStyle/>
          <a:p>
            <a:pPr>
              <a:lnSpc>
                <a:spcPct val="90000"/>
              </a:lnSpc>
            </a:pPr>
            <a:r>
              <a:rPr lang="en-US" sz="2400"/>
              <a:t>Some visual effects like caustics hard with standard path tracing from eye</a:t>
            </a:r>
          </a:p>
          <a:p>
            <a:pPr>
              <a:lnSpc>
                <a:spcPct val="90000"/>
              </a:lnSpc>
            </a:pPr>
            <a:r>
              <a:rPr lang="en-US" sz="2400"/>
              <a:t>May usually miss light source altogether</a:t>
            </a:r>
          </a:p>
          <a:p>
            <a:pPr>
              <a:lnSpc>
                <a:spcPct val="90000"/>
              </a:lnSpc>
            </a:pPr>
            <a:r>
              <a:rPr lang="en-US" sz="2400"/>
              <a:t>Instead, store </a:t>
            </a:r>
            <a:r>
              <a:rPr lang="ja-JP" altLang="en-US" sz="2400">
                <a:latin typeface="Arial"/>
              </a:rPr>
              <a:t>“</a:t>
            </a:r>
            <a:r>
              <a:rPr lang="en-US" sz="2400"/>
              <a:t>photons</a:t>
            </a:r>
            <a:r>
              <a:rPr lang="ja-JP" altLang="en-US" sz="2400">
                <a:latin typeface="Arial"/>
              </a:rPr>
              <a:t>”</a:t>
            </a:r>
            <a:r>
              <a:rPr lang="en-US" sz="2400"/>
              <a:t> from light in kd-tree</a:t>
            </a:r>
          </a:p>
          <a:p>
            <a:pPr>
              <a:lnSpc>
                <a:spcPct val="90000"/>
              </a:lnSpc>
            </a:pPr>
            <a:r>
              <a:rPr lang="en-US" sz="2400"/>
              <a:t>Look-up into this as needed</a:t>
            </a:r>
          </a:p>
          <a:p>
            <a:pPr>
              <a:lnSpc>
                <a:spcPct val="90000"/>
              </a:lnSpc>
            </a:pPr>
            <a:r>
              <a:rPr lang="en-US" sz="2400"/>
              <a:t>Combines tracing from light source, and eye </a:t>
            </a:r>
          </a:p>
          <a:p>
            <a:pPr>
              <a:lnSpc>
                <a:spcPct val="90000"/>
              </a:lnSpc>
            </a:pPr>
            <a:r>
              <a:rPr lang="en-US" sz="2400"/>
              <a:t>Similar to bidirectional path tracing, but compute photon map only once for all eye rays</a:t>
            </a:r>
          </a:p>
          <a:p>
            <a:pPr>
              <a:lnSpc>
                <a:spcPct val="90000"/>
              </a:lnSpc>
            </a:pPr>
            <a:r>
              <a:rPr lang="en-US" sz="2400" i="1"/>
              <a:t>Global Illumination using Photon Maps  H. Jensen.  Rendering Techniques (EGSR 1996), pp 21-30.  </a:t>
            </a:r>
            <a:r>
              <a:rPr lang="en-US" sz="2400"/>
              <a:t>(Also book: </a:t>
            </a:r>
            <a:r>
              <a:rPr lang="en-US" sz="2400" i="1"/>
              <a:t>Realistic Image Synthesis using Photon Mapping</a:t>
            </a:r>
            <a:r>
              <a:rPr lang="en-US" sz="2400"/>
              <a:t>)</a:t>
            </a:r>
          </a:p>
        </p:txBody>
      </p:sp>
    </p:spTree>
    <p:extLst>
      <p:ext uri="{BB962C8B-B14F-4D97-AF65-F5344CB8AC3E}">
        <p14:creationId xmlns:p14="http://schemas.microsoft.com/office/powerpoint/2010/main" val="26255479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Do</a:t>
            </a:r>
          </a:p>
        </p:txBody>
      </p:sp>
      <p:sp>
        <p:nvSpPr>
          <p:cNvPr id="3" name="Content Placeholder 2"/>
          <p:cNvSpPr>
            <a:spLocks noGrp="1"/>
          </p:cNvSpPr>
          <p:nvPr>
            <p:ph idx="1"/>
          </p:nvPr>
        </p:nvSpPr>
        <p:spPr/>
        <p:txBody>
          <a:bodyPr/>
          <a:lstStyle/>
          <a:p>
            <a:r>
              <a:rPr lang="en-US" dirty="0"/>
              <a:t>Homework 4 (importance sampling) due May 19</a:t>
            </a:r>
          </a:p>
          <a:p>
            <a:r>
              <a:rPr lang="en-US" dirty="0"/>
              <a:t>These lectures cover more advanced topics</a:t>
            </a:r>
          </a:p>
          <a:p>
            <a:pPr lvl="1"/>
            <a:r>
              <a:rPr lang="en-US" dirty="0"/>
              <a:t>May be relevant for your final project</a:t>
            </a:r>
          </a:p>
          <a:p>
            <a:pPr lvl="1"/>
            <a:r>
              <a:rPr lang="en-US" dirty="0"/>
              <a:t>Or curiosity in terms of frontiers of modern rendering</a:t>
            </a:r>
          </a:p>
          <a:p>
            <a:pPr lvl="1"/>
            <a:endParaRPr lang="en-US" dirty="0"/>
          </a:p>
        </p:txBody>
      </p:sp>
    </p:spTree>
    <p:extLst>
      <p:ext uri="{BB962C8B-B14F-4D97-AF65-F5344CB8AC3E}">
        <p14:creationId xmlns:p14="http://schemas.microsoft.com/office/powerpoint/2010/main" val="371254159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p:cNvSpPr>
            <a:spLocks noGrp="1" noChangeArrowheads="1"/>
          </p:cNvSpPr>
          <p:nvPr>
            <p:ph type="title"/>
          </p:nvPr>
        </p:nvSpPr>
        <p:spPr/>
        <p:txBody>
          <a:bodyPr/>
          <a:lstStyle/>
          <a:p>
            <a:r>
              <a:rPr lang="en-US"/>
              <a:t>Caustics</a:t>
            </a:r>
          </a:p>
        </p:txBody>
      </p:sp>
      <p:sp>
        <p:nvSpPr>
          <p:cNvPr id="1261572" name="Text Box 4"/>
          <p:cNvSpPr txBox="1">
            <a:spLocks noChangeArrowheads="1"/>
          </p:cNvSpPr>
          <p:nvPr/>
        </p:nvSpPr>
        <p:spPr bwMode="auto">
          <a:xfrm>
            <a:off x="5226050" y="6491288"/>
            <a:ext cx="39179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Slides courtesy Henrik Wann Jensen</a:t>
            </a:r>
          </a:p>
        </p:txBody>
      </p:sp>
      <p:pic>
        <p:nvPicPr>
          <p:cNvPr id="126157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2775" cy="51609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61575" name="Text Box 7"/>
          <p:cNvSpPr txBox="1">
            <a:spLocks noChangeArrowheads="1"/>
          </p:cNvSpPr>
          <p:nvPr/>
        </p:nvSpPr>
        <p:spPr bwMode="auto">
          <a:xfrm>
            <a:off x="471488" y="1392238"/>
            <a:ext cx="32702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Path Tracing: 1000 paths/pixel</a:t>
            </a:r>
          </a:p>
          <a:p>
            <a:pPr algn="l"/>
            <a:r>
              <a:rPr lang="en-US" sz="1800">
                <a:solidFill>
                  <a:srgbClr val="FFFFFF"/>
                </a:solidFill>
              </a:rPr>
              <a:t>Note noise in caustics</a:t>
            </a:r>
          </a:p>
        </p:txBody>
      </p:sp>
    </p:spTree>
    <p:extLst>
      <p:ext uri="{BB962C8B-B14F-4D97-AF65-F5344CB8AC3E}">
        <p14:creationId xmlns:p14="http://schemas.microsoft.com/office/powerpoint/2010/main" val="3162325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Grp="1" noChangeArrowheads="1"/>
          </p:cNvSpPr>
          <p:nvPr>
            <p:ph type="title"/>
          </p:nvPr>
        </p:nvSpPr>
        <p:spPr/>
        <p:txBody>
          <a:bodyPr/>
          <a:lstStyle/>
          <a:p>
            <a:r>
              <a:rPr lang="en-US"/>
              <a:t>Caustics</a:t>
            </a:r>
          </a:p>
        </p:txBody>
      </p:sp>
      <p:pic>
        <p:nvPicPr>
          <p:cNvPr id="12625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1389063"/>
            <a:ext cx="8235950" cy="5194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62597" name="Text Box 5"/>
          <p:cNvSpPr txBox="1">
            <a:spLocks noChangeArrowheads="1"/>
          </p:cNvSpPr>
          <p:nvPr/>
        </p:nvSpPr>
        <p:spPr bwMode="auto">
          <a:xfrm>
            <a:off x="471488" y="1392238"/>
            <a:ext cx="34861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Photon Mapping: 10000 photons</a:t>
            </a:r>
          </a:p>
          <a:p>
            <a:pPr algn="l"/>
            <a:r>
              <a:rPr lang="en-US" sz="1800">
                <a:solidFill>
                  <a:srgbClr val="FFFFFF"/>
                </a:solidFill>
              </a:rPr>
              <a:t>50 photons in radiance estimate</a:t>
            </a:r>
          </a:p>
        </p:txBody>
      </p:sp>
    </p:spTree>
    <p:extLst>
      <p:ext uri="{BB962C8B-B14F-4D97-AF65-F5344CB8AC3E}">
        <p14:creationId xmlns:p14="http://schemas.microsoft.com/office/powerpoint/2010/main" val="296180655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3618" name="Rectangle 2"/>
          <p:cNvSpPr>
            <a:spLocks noGrp="1" noChangeArrowheads="1"/>
          </p:cNvSpPr>
          <p:nvPr>
            <p:ph type="title"/>
          </p:nvPr>
        </p:nvSpPr>
        <p:spPr/>
        <p:txBody>
          <a:bodyPr/>
          <a:lstStyle/>
          <a:p>
            <a:r>
              <a:rPr lang="en-US"/>
              <a:t>Reflections Inside a Metal Ring</a:t>
            </a:r>
          </a:p>
        </p:txBody>
      </p:sp>
      <p:pic>
        <p:nvPicPr>
          <p:cNvPr id="12636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650" y="1325563"/>
            <a:ext cx="7250113" cy="5413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63621" name="Text Box 5"/>
          <p:cNvSpPr txBox="1">
            <a:spLocks noChangeArrowheads="1"/>
          </p:cNvSpPr>
          <p:nvPr/>
        </p:nvSpPr>
        <p:spPr bwMode="auto">
          <a:xfrm>
            <a:off x="5554663" y="1331913"/>
            <a:ext cx="34353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sz="1800">
                <a:solidFill>
                  <a:srgbClr val="FFFFFF"/>
                </a:solidFill>
              </a:rPr>
              <a:t>50000 photons </a:t>
            </a:r>
          </a:p>
          <a:p>
            <a:pPr algn="l"/>
            <a:r>
              <a:rPr lang="en-US" sz="1800">
                <a:solidFill>
                  <a:srgbClr val="FFFFFF"/>
                </a:solidFill>
              </a:rPr>
              <a:t>50 photons to estimate radiance</a:t>
            </a:r>
          </a:p>
        </p:txBody>
      </p:sp>
    </p:spTree>
    <p:extLst>
      <p:ext uri="{BB962C8B-B14F-4D97-AF65-F5344CB8AC3E}">
        <p14:creationId xmlns:p14="http://schemas.microsoft.com/office/powerpoint/2010/main" val="106581099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Grp="1" noChangeArrowheads="1"/>
          </p:cNvSpPr>
          <p:nvPr>
            <p:ph type="title"/>
          </p:nvPr>
        </p:nvSpPr>
        <p:spPr/>
        <p:txBody>
          <a:bodyPr/>
          <a:lstStyle/>
          <a:p>
            <a:r>
              <a:rPr lang="en-US"/>
              <a:t>Caustics on Glossy Surfaces</a:t>
            </a:r>
          </a:p>
        </p:txBody>
      </p:sp>
      <p:pic>
        <p:nvPicPr>
          <p:cNvPr id="1264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066925"/>
            <a:ext cx="8586787" cy="168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64645" name="Text Box 5"/>
          <p:cNvSpPr txBox="1">
            <a:spLocks noChangeArrowheads="1"/>
          </p:cNvSpPr>
          <p:nvPr/>
        </p:nvSpPr>
        <p:spPr bwMode="auto">
          <a:xfrm>
            <a:off x="1006475" y="3849688"/>
            <a:ext cx="7035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effectLst>
                  <a:outerShdw blurRad="38100" dist="38100" dir="2700000" algn="tl">
                    <a:srgbClr val="000000"/>
                  </a:outerShdw>
                </a:effectLst>
              </a:rPr>
              <a:t>340000 photons, 100 photons in radiance estimate</a:t>
            </a:r>
          </a:p>
        </p:txBody>
      </p:sp>
    </p:spTree>
    <p:extLst>
      <p:ext uri="{BB962C8B-B14F-4D97-AF65-F5344CB8AC3E}">
        <p14:creationId xmlns:p14="http://schemas.microsoft.com/office/powerpoint/2010/main" val="34176017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p:cNvSpPr>
            <a:spLocks noGrp="1" noChangeArrowheads="1"/>
          </p:cNvSpPr>
          <p:nvPr>
            <p:ph type="title"/>
          </p:nvPr>
        </p:nvSpPr>
        <p:spPr/>
        <p:txBody>
          <a:bodyPr/>
          <a:lstStyle/>
          <a:p>
            <a:r>
              <a:rPr lang="en-US"/>
              <a:t>HDR Environment Illumination</a:t>
            </a:r>
          </a:p>
        </p:txBody>
      </p:sp>
      <p:pic>
        <p:nvPicPr>
          <p:cNvPr id="1265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8" y="1363663"/>
            <a:ext cx="7466012" cy="5494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8990330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Grp="1" noChangeArrowheads="1"/>
          </p:cNvSpPr>
          <p:nvPr>
            <p:ph type="title"/>
          </p:nvPr>
        </p:nvSpPr>
        <p:spPr/>
        <p:txBody>
          <a:bodyPr/>
          <a:lstStyle/>
          <a:p>
            <a:r>
              <a:rPr lang="en-US"/>
              <a:t>Global Illumination</a:t>
            </a:r>
          </a:p>
        </p:txBody>
      </p:sp>
      <p:pic>
        <p:nvPicPr>
          <p:cNvPr id="1266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2462213"/>
            <a:ext cx="8540750" cy="3208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05282281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p:cNvSpPr>
            <a:spLocks noGrp="1" noChangeArrowheads="1"/>
          </p:cNvSpPr>
          <p:nvPr>
            <p:ph type="title"/>
          </p:nvPr>
        </p:nvSpPr>
        <p:spPr/>
        <p:txBody>
          <a:bodyPr/>
          <a:lstStyle/>
          <a:p>
            <a:r>
              <a:rPr lang="en-US"/>
              <a:t>Direct Illumination</a:t>
            </a:r>
          </a:p>
        </p:txBody>
      </p:sp>
      <p:pic>
        <p:nvPicPr>
          <p:cNvPr id="1267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588" y="1549400"/>
            <a:ext cx="8410575" cy="5086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98693050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Grp="1" noChangeArrowheads="1"/>
          </p:cNvSpPr>
          <p:nvPr>
            <p:ph type="title"/>
          </p:nvPr>
        </p:nvSpPr>
        <p:spPr/>
        <p:txBody>
          <a:bodyPr/>
          <a:lstStyle/>
          <a:p>
            <a:r>
              <a:rPr lang="en-US"/>
              <a:t>Specular Reflection</a:t>
            </a:r>
          </a:p>
        </p:txBody>
      </p:sp>
      <p:pic>
        <p:nvPicPr>
          <p:cNvPr id="1268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1576388"/>
            <a:ext cx="8551863" cy="4989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0803668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2"/>
          <p:cNvSpPr>
            <a:spLocks noGrp="1" noChangeArrowheads="1"/>
          </p:cNvSpPr>
          <p:nvPr>
            <p:ph type="title"/>
          </p:nvPr>
        </p:nvSpPr>
        <p:spPr/>
        <p:txBody>
          <a:bodyPr/>
          <a:lstStyle/>
          <a:p>
            <a:r>
              <a:rPr lang="en-US"/>
              <a:t>Caustics</a:t>
            </a:r>
          </a:p>
        </p:txBody>
      </p:sp>
      <p:pic>
        <p:nvPicPr>
          <p:cNvPr id="1269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1589088"/>
            <a:ext cx="8296275" cy="5010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9053619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Grp="1" noChangeArrowheads="1"/>
          </p:cNvSpPr>
          <p:nvPr>
            <p:ph type="title"/>
          </p:nvPr>
        </p:nvSpPr>
        <p:spPr/>
        <p:txBody>
          <a:bodyPr/>
          <a:lstStyle/>
          <a:p>
            <a:r>
              <a:rPr lang="en-US"/>
              <a:t>Indirect Illumination</a:t>
            </a:r>
          </a:p>
        </p:txBody>
      </p:sp>
      <p:pic>
        <p:nvPicPr>
          <p:cNvPr id="1270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325" y="1584325"/>
            <a:ext cx="8248650" cy="500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43307976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579563"/>
            <a:ext cx="8940800" cy="5029200"/>
          </a:xfrm>
        </p:spPr>
        <p:txBody>
          <a:bodyPr/>
          <a:lstStyle/>
          <a:p>
            <a:r>
              <a:rPr lang="en-US" dirty="0"/>
              <a:t>Rendering Equation since 86, Path Tracer in HW 3</a:t>
            </a:r>
          </a:p>
          <a:p>
            <a:r>
              <a:rPr lang="en-US" dirty="0"/>
              <a:t>So, is Monte Carlo rendering solved?</a:t>
            </a:r>
          </a:p>
          <a:p>
            <a:r>
              <a:rPr lang="en-US" i="1" dirty="0"/>
              <a:t>Can it be made more efficient (90s until today)?</a:t>
            </a:r>
          </a:p>
          <a:p>
            <a:pPr lvl="1"/>
            <a:r>
              <a:rPr lang="en-US" dirty="0"/>
              <a:t>Multiple Importance Sampling (Homework 4)</a:t>
            </a:r>
          </a:p>
          <a:p>
            <a:pPr lvl="1"/>
            <a:r>
              <a:rPr lang="en-US" i="1" dirty="0"/>
              <a:t>Irradiance Caching takes advantage of coherence</a:t>
            </a:r>
          </a:p>
          <a:p>
            <a:pPr lvl="1"/>
            <a:r>
              <a:rPr lang="en-US" dirty="0"/>
              <a:t>Correct sampling: Stratified, Multiple Importance, Bidirectional Path Tracing, Metropolis, VCM/UPS, </a:t>
            </a:r>
            <a:r>
              <a:rPr lang="mr-IN" dirty="0"/>
              <a:t>…</a:t>
            </a:r>
            <a:endParaRPr lang="en-US" dirty="0"/>
          </a:p>
          <a:p>
            <a:pPr lvl="1"/>
            <a:r>
              <a:rPr lang="en-US" dirty="0"/>
              <a:t>Photon Mapping</a:t>
            </a:r>
          </a:p>
          <a:p>
            <a:pPr lvl="1"/>
            <a:r>
              <a:rPr lang="en-US" dirty="0"/>
              <a:t>Modern adaptive sampling, cut-based integration</a:t>
            </a:r>
          </a:p>
          <a:p>
            <a:pPr lvl="1"/>
            <a:endParaRPr lang="en-US" dirty="0"/>
          </a:p>
          <a:p>
            <a:pPr lvl="1"/>
            <a:r>
              <a:rPr lang="en-US" dirty="0"/>
              <a:t>Advanced topics (next time)</a:t>
            </a:r>
          </a:p>
          <a:p>
            <a:pPr lvl="1"/>
            <a:r>
              <a:rPr lang="en-US" dirty="0"/>
              <a:t>Denoising (next time)</a:t>
            </a:r>
          </a:p>
          <a:p>
            <a:pPr lvl="1"/>
            <a:endParaRPr lang="en-US" dirty="0"/>
          </a:p>
        </p:txBody>
      </p:sp>
    </p:spTree>
    <p:extLst>
      <p:ext uri="{BB962C8B-B14F-4D97-AF65-F5344CB8AC3E}">
        <p14:creationId xmlns:p14="http://schemas.microsoft.com/office/powerpoint/2010/main" val="287247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810" name="Rectangle 2"/>
          <p:cNvSpPr>
            <a:spLocks noGrp="1" noChangeArrowheads="1"/>
          </p:cNvSpPr>
          <p:nvPr>
            <p:ph type="title"/>
          </p:nvPr>
        </p:nvSpPr>
        <p:spPr/>
        <p:txBody>
          <a:bodyPr/>
          <a:lstStyle/>
          <a:p>
            <a:r>
              <a:rPr lang="en-US"/>
              <a:t>Cornell Box</a:t>
            </a:r>
          </a:p>
        </p:txBody>
      </p:sp>
      <p:pic>
        <p:nvPicPr>
          <p:cNvPr id="1271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20813"/>
            <a:ext cx="7178675" cy="5335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71813" name="Text Box 5"/>
          <p:cNvSpPr txBox="1">
            <a:spLocks noChangeArrowheads="1"/>
          </p:cNvSpPr>
          <p:nvPr/>
        </p:nvSpPr>
        <p:spPr bwMode="auto">
          <a:xfrm>
            <a:off x="4235450" y="6491288"/>
            <a:ext cx="49085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a:solidFill>
                  <a:srgbClr val="FFFFFF"/>
                </a:solidFill>
              </a:rPr>
              <a:t>200000 global photons, 50000 caustic photons</a:t>
            </a:r>
          </a:p>
        </p:txBody>
      </p:sp>
    </p:spTree>
    <p:extLst>
      <p:ext uri="{BB962C8B-B14F-4D97-AF65-F5344CB8AC3E}">
        <p14:creationId xmlns:p14="http://schemas.microsoft.com/office/powerpoint/2010/main" val="42345896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Grp="1" noChangeArrowheads="1"/>
          </p:cNvSpPr>
          <p:nvPr>
            <p:ph type="title"/>
          </p:nvPr>
        </p:nvSpPr>
        <p:spPr/>
        <p:txBody>
          <a:bodyPr/>
          <a:lstStyle/>
          <a:p>
            <a:r>
              <a:rPr lang="en-US"/>
              <a:t>Box: Global Photons</a:t>
            </a:r>
          </a:p>
        </p:txBody>
      </p:sp>
      <p:pic>
        <p:nvPicPr>
          <p:cNvPr id="12728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1330325"/>
            <a:ext cx="7258050" cy="5434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296856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Rectangle 2"/>
          <p:cNvSpPr>
            <a:spLocks noGrp="1" noChangeArrowheads="1"/>
          </p:cNvSpPr>
          <p:nvPr>
            <p:ph type="title"/>
          </p:nvPr>
        </p:nvSpPr>
        <p:spPr/>
        <p:txBody>
          <a:bodyPr/>
          <a:lstStyle/>
          <a:p>
            <a:r>
              <a:rPr lang="en-US"/>
              <a:t>Mies House:  Swimming Pool</a:t>
            </a:r>
          </a:p>
        </p:txBody>
      </p:sp>
      <p:pic>
        <p:nvPicPr>
          <p:cNvPr id="1273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13" y="1306513"/>
            <a:ext cx="6797675" cy="541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674700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a:t>Rendering Equation since 86, Path Tracer in HW 3</a:t>
            </a:r>
          </a:p>
          <a:p>
            <a:r>
              <a:rPr lang="en-US" dirty="0"/>
              <a:t>So, is Monte Carlo rendering solved?</a:t>
            </a:r>
          </a:p>
          <a:p>
            <a:r>
              <a:rPr lang="en-US" i="1" dirty="0"/>
              <a:t>Can it be made more efficient (90s until today)?</a:t>
            </a:r>
          </a:p>
          <a:p>
            <a:pPr lvl="1"/>
            <a:r>
              <a:rPr lang="en-US" dirty="0"/>
              <a:t>Multiple Importance Sampling (Homework 4)</a:t>
            </a:r>
          </a:p>
          <a:p>
            <a:pPr lvl="1"/>
            <a:r>
              <a:rPr lang="en-US" dirty="0"/>
              <a:t>Irradiance Caching takes advantage of coherence</a:t>
            </a:r>
          </a:p>
          <a:p>
            <a:pPr lvl="1"/>
            <a:r>
              <a:rPr lang="en-US" dirty="0"/>
              <a:t>Correct sampling: Stratified, Multiple Importance, Bidirectional Path Tracing, Metropolis, VCM/UPS, </a:t>
            </a:r>
            <a:r>
              <a:rPr lang="mr-IN" dirty="0"/>
              <a:t>…</a:t>
            </a:r>
            <a:endParaRPr lang="en-US" dirty="0"/>
          </a:p>
          <a:p>
            <a:pPr lvl="1"/>
            <a:r>
              <a:rPr lang="en-US" dirty="0"/>
              <a:t>Photon Mapping</a:t>
            </a:r>
          </a:p>
          <a:p>
            <a:pPr lvl="1"/>
            <a:r>
              <a:rPr lang="en-US" i="1" dirty="0"/>
              <a:t>Modern adaptive sampling, cut-based integration</a:t>
            </a:r>
          </a:p>
          <a:p>
            <a:pPr lvl="1"/>
            <a:endParaRPr lang="en-US" dirty="0"/>
          </a:p>
          <a:p>
            <a:pPr lvl="1"/>
            <a:r>
              <a:rPr lang="en-US" dirty="0"/>
              <a:t>Advanced topics (next time)</a:t>
            </a:r>
          </a:p>
          <a:p>
            <a:pPr lvl="1"/>
            <a:r>
              <a:rPr lang="en-US" dirty="0"/>
              <a:t>Denoising (next time)</a:t>
            </a:r>
          </a:p>
          <a:p>
            <a:r>
              <a:rPr lang="en-US" dirty="0"/>
              <a:t>High level: refs on slides, ask if need to track down</a:t>
            </a:r>
          </a:p>
          <a:p>
            <a:pPr lvl="1"/>
            <a:endParaRPr lang="en-US" dirty="0"/>
          </a:p>
        </p:txBody>
      </p:sp>
    </p:spTree>
    <p:extLst>
      <p:ext uri="{BB962C8B-B14F-4D97-AF65-F5344CB8AC3E}">
        <p14:creationId xmlns:p14="http://schemas.microsoft.com/office/powerpoint/2010/main" val="28326302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6626" name="Picture 2" descr="RCbigscreenColorSim_d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75" y="2128838"/>
            <a:ext cx="4516438" cy="338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06627" name="Picture 3" descr="RCtableauCol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2128838"/>
            <a:ext cx="4516437" cy="3387725"/>
          </a:xfrm>
          <a:prstGeom prst="rect">
            <a:avLst/>
          </a:prstGeom>
          <a:noFill/>
          <a:extLst>
            <a:ext uri="{909E8E84-426E-40dd-AFC4-6F175D3DCCD1}">
              <a14:hiddenFill xmlns="" xmlns:a14="http://schemas.microsoft.com/office/drawing/2010/main">
                <a:solidFill>
                  <a:srgbClr val="FFFFFF"/>
                </a:solidFill>
              </a14:hiddenFill>
            </a:ext>
          </a:extLst>
        </p:spPr>
      </p:pic>
      <p:sp>
        <p:nvSpPr>
          <p:cNvPr id="1306628" name="Rectangle 4"/>
          <p:cNvSpPr>
            <a:spLocks noGrp="1" noChangeArrowheads="1"/>
          </p:cNvSpPr>
          <p:nvPr>
            <p:ph type="title"/>
          </p:nvPr>
        </p:nvSpPr>
        <p:spPr/>
        <p:txBody>
          <a:bodyPr/>
          <a:lstStyle/>
          <a:p>
            <a:r>
              <a:rPr lang="en-US"/>
              <a:t>Lightcuts </a:t>
            </a:r>
          </a:p>
        </p:txBody>
      </p:sp>
      <p:sp>
        <p:nvSpPr>
          <p:cNvPr id="1306629" name="Rectangle 5"/>
          <p:cNvSpPr>
            <a:spLocks noGrp="1" noChangeArrowheads="1"/>
          </p:cNvSpPr>
          <p:nvPr>
            <p:ph type="body" idx="1"/>
          </p:nvPr>
        </p:nvSpPr>
        <p:spPr/>
        <p:txBody>
          <a:bodyPr/>
          <a:lstStyle/>
          <a:p>
            <a:r>
              <a:rPr lang="en-US"/>
              <a:t>Efficient, accurate complex illumination</a:t>
            </a:r>
          </a:p>
        </p:txBody>
      </p:sp>
      <p:sp>
        <p:nvSpPr>
          <p:cNvPr id="1306630" name="Text Box 6"/>
          <p:cNvSpPr txBox="1">
            <a:spLocks noChangeArrowheads="1"/>
          </p:cNvSpPr>
          <p:nvPr/>
        </p:nvSpPr>
        <p:spPr bwMode="auto">
          <a:xfrm>
            <a:off x="49213" y="5422900"/>
            <a:ext cx="4370387"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Environment map lighting &amp; indirect</a:t>
            </a:r>
          </a:p>
          <a:p>
            <a:pPr algn="l" eaLnBrk="1" hangingPunct="1"/>
            <a:r>
              <a:rPr lang="en-US" sz="2100">
                <a:solidFill>
                  <a:srgbClr val="FFFFFF"/>
                </a:solidFill>
              </a:rPr>
              <a:t>Time 111s</a:t>
            </a:r>
          </a:p>
        </p:txBody>
      </p:sp>
      <p:sp>
        <p:nvSpPr>
          <p:cNvPr id="1306631" name="Text Box 7"/>
          <p:cNvSpPr txBox="1">
            <a:spLocks noChangeArrowheads="1"/>
          </p:cNvSpPr>
          <p:nvPr/>
        </p:nvSpPr>
        <p:spPr bwMode="auto">
          <a:xfrm>
            <a:off x="4572000" y="5422900"/>
            <a:ext cx="3721100" cy="733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100">
                <a:solidFill>
                  <a:srgbClr val="FFFFFF"/>
                </a:solidFill>
              </a:rPr>
              <a:t>Textured area lights &amp; indirect</a:t>
            </a:r>
          </a:p>
          <a:p>
            <a:pPr algn="l" eaLnBrk="1" hangingPunct="1"/>
            <a:r>
              <a:rPr lang="en-US" sz="2100">
                <a:solidFill>
                  <a:srgbClr val="FFFFFF"/>
                </a:solidFill>
              </a:rPr>
              <a:t>Time 98s</a:t>
            </a:r>
          </a:p>
        </p:txBody>
      </p:sp>
      <p:sp>
        <p:nvSpPr>
          <p:cNvPr id="1306632" name="Text Box 8"/>
          <p:cNvSpPr txBox="1">
            <a:spLocks noChangeArrowheads="1"/>
          </p:cNvSpPr>
          <p:nvPr/>
        </p:nvSpPr>
        <p:spPr bwMode="auto">
          <a:xfrm>
            <a:off x="1912938" y="6046788"/>
            <a:ext cx="574516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a:solidFill>
                  <a:srgbClr val="DDDDDD"/>
                </a:solidFill>
              </a:rPr>
              <a:t>(640x480, Anti-aliased, Glossy materials)</a:t>
            </a:r>
          </a:p>
        </p:txBody>
      </p:sp>
      <p:sp>
        <p:nvSpPr>
          <p:cNvPr id="1306633" name="Text Box 9"/>
          <p:cNvSpPr txBox="1">
            <a:spLocks noChangeArrowheads="1"/>
          </p:cNvSpPr>
          <p:nvPr/>
        </p:nvSpPr>
        <p:spPr bwMode="auto">
          <a:xfrm>
            <a:off x="4422775" y="6400800"/>
            <a:ext cx="47212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From Walter et al. SIGGRAPH 05</a:t>
            </a:r>
          </a:p>
        </p:txBody>
      </p:sp>
    </p:spTree>
    <p:extLst>
      <p:ext uri="{BB962C8B-B14F-4D97-AF65-F5344CB8AC3E}">
        <p14:creationId xmlns:p14="http://schemas.microsoft.com/office/powerpoint/2010/main" val="1765910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794" name="Rectangle 2"/>
          <p:cNvSpPr>
            <a:spLocks noGrp="1" noChangeArrowheads="1"/>
          </p:cNvSpPr>
          <p:nvPr>
            <p:ph type="title"/>
          </p:nvPr>
        </p:nvSpPr>
        <p:spPr/>
        <p:txBody>
          <a:bodyPr/>
          <a:lstStyle/>
          <a:p>
            <a:r>
              <a:rPr lang="en-US"/>
              <a:t>Complex Lighting</a:t>
            </a:r>
          </a:p>
        </p:txBody>
      </p:sp>
      <p:sp>
        <p:nvSpPr>
          <p:cNvPr id="1313795" name="Rectangle 3"/>
          <p:cNvSpPr>
            <a:spLocks noGrp="1" noChangeArrowheads="1"/>
          </p:cNvSpPr>
          <p:nvPr>
            <p:ph type="body" idx="1"/>
          </p:nvPr>
        </p:nvSpPr>
        <p:spPr/>
        <p:txBody>
          <a:bodyPr/>
          <a:lstStyle/>
          <a:p>
            <a:r>
              <a:rPr lang="en-US"/>
              <a:t>Simulate complex illumination using point lights</a:t>
            </a:r>
          </a:p>
          <a:p>
            <a:pPr lvl="1"/>
            <a:r>
              <a:rPr lang="en-US"/>
              <a:t>Area lights</a:t>
            </a:r>
          </a:p>
          <a:p>
            <a:pPr lvl="1"/>
            <a:r>
              <a:rPr lang="en-US"/>
              <a:t>HDR environment maps</a:t>
            </a:r>
          </a:p>
          <a:p>
            <a:pPr lvl="1"/>
            <a:r>
              <a:rPr lang="en-US"/>
              <a:t>Sun &amp; sky light</a:t>
            </a:r>
          </a:p>
          <a:p>
            <a:pPr lvl="1"/>
            <a:r>
              <a:rPr lang="en-US"/>
              <a:t>Indirect illumination</a:t>
            </a:r>
          </a:p>
          <a:p>
            <a:endParaRPr lang="en-US"/>
          </a:p>
          <a:p>
            <a:r>
              <a:rPr lang="en-US"/>
              <a:t>Unifies illumination</a:t>
            </a:r>
          </a:p>
          <a:p>
            <a:pPr lvl="1"/>
            <a:r>
              <a:rPr lang="en-US"/>
              <a:t>Enables tradeoffs </a:t>
            </a:r>
            <a:br>
              <a:rPr lang="en-US"/>
            </a:br>
            <a:r>
              <a:rPr lang="en-US"/>
              <a:t>between components</a:t>
            </a:r>
          </a:p>
        </p:txBody>
      </p:sp>
      <p:pic>
        <p:nvPicPr>
          <p:cNvPr id="1313796" name="Picture 4" descr="RCkitchenColorBig_de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816225"/>
            <a:ext cx="4524375" cy="3394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13797" name="Text Box 5"/>
          <p:cNvSpPr txBox="1">
            <a:spLocks noChangeArrowheads="1"/>
          </p:cNvSpPr>
          <p:nvPr/>
        </p:nvSpPr>
        <p:spPr bwMode="auto">
          <a:xfrm>
            <a:off x="5099050" y="6148388"/>
            <a:ext cx="33464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1800">
                <a:solidFill>
                  <a:srgbClr val="FFFFFF"/>
                </a:solidFill>
              </a:rPr>
              <a:t>Area lights + Sun/sky + Indirect</a:t>
            </a:r>
          </a:p>
        </p:txBody>
      </p:sp>
    </p:spTree>
    <p:extLst>
      <p:ext uri="{BB962C8B-B14F-4D97-AF65-F5344CB8AC3E}">
        <p14:creationId xmlns:p14="http://schemas.microsoft.com/office/powerpoint/2010/main" val="3903490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02" name="Rectangle 2"/>
          <p:cNvSpPr>
            <a:spLocks noGrp="1" noChangeArrowheads="1"/>
          </p:cNvSpPr>
          <p:nvPr>
            <p:ph type="title"/>
          </p:nvPr>
        </p:nvSpPr>
        <p:spPr/>
        <p:txBody>
          <a:bodyPr/>
          <a:lstStyle/>
          <a:p>
            <a:r>
              <a:rPr lang="en-US"/>
              <a:t>Key Concepts</a:t>
            </a:r>
          </a:p>
        </p:txBody>
      </p:sp>
      <p:sp>
        <p:nvSpPr>
          <p:cNvPr id="1331203" name="Rectangle 3"/>
          <p:cNvSpPr>
            <a:spLocks noGrp="1" noChangeArrowheads="1"/>
          </p:cNvSpPr>
          <p:nvPr>
            <p:ph type="body" idx="1"/>
          </p:nvPr>
        </p:nvSpPr>
        <p:spPr/>
        <p:txBody>
          <a:bodyPr/>
          <a:lstStyle/>
          <a:p>
            <a:r>
              <a:rPr lang="en-US"/>
              <a:t>Light Cluster</a:t>
            </a:r>
          </a:p>
          <a:p>
            <a:r>
              <a:rPr lang="en-US"/>
              <a:t>Light Tree</a:t>
            </a:r>
          </a:p>
          <a:p>
            <a:pPr lvl="1"/>
            <a:r>
              <a:rPr lang="en-US"/>
              <a:t>Binary tree of lights and clusters</a:t>
            </a:r>
          </a:p>
        </p:txBody>
      </p:sp>
      <p:sp>
        <p:nvSpPr>
          <p:cNvPr id="1331204" name="Line 4"/>
          <p:cNvSpPr>
            <a:spLocks noChangeShapeType="1"/>
          </p:cNvSpPr>
          <p:nvPr/>
        </p:nvSpPr>
        <p:spPr bwMode="auto">
          <a:xfrm flipH="1">
            <a:off x="6275388" y="4451350"/>
            <a:ext cx="622300" cy="6238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05" name="Line 5"/>
          <p:cNvSpPr>
            <a:spLocks noChangeShapeType="1"/>
          </p:cNvSpPr>
          <p:nvPr/>
        </p:nvSpPr>
        <p:spPr bwMode="auto">
          <a:xfrm flipH="1">
            <a:off x="5919788" y="5075238"/>
            <a:ext cx="355600"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06" name="Line 6"/>
          <p:cNvSpPr>
            <a:spLocks noChangeShapeType="1"/>
          </p:cNvSpPr>
          <p:nvPr/>
        </p:nvSpPr>
        <p:spPr bwMode="auto">
          <a:xfrm>
            <a:off x="6275388" y="5075238"/>
            <a:ext cx="265112"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07" name="Line 7"/>
          <p:cNvSpPr>
            <a:spLocks noChangeShapeType="1"/>
          </p:cNvSpPr>
          <p:nvPr/>
        </p:nvSpPr>
        <p:spPr bwMode="auto">
          <a:xfrm>
            <a:off x="6897688" y="4451350"/>
            <a:ext cx="620712" cy="6238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08" name="Line 8"/>
          <p:cNvSpPr>
            <a:spLocks noChangeShapeType="1"/>
          </p:cNvSpPr>
          <p:nvPr/>
        </p:nvSpPr>
        <p:spPr bwMode="auto">
          <a:xfrm flipH="1">
            <a:off x="7251700" y="5075238"/>
            <a:ext cx="266700"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09" name="Line 9"/>
          <p:cNvSpPr>
            <a:spLocks noChangeShapeType="1"/>
          </p:cNvSpPr>
          <p:nvPr/>
        </p:nvSpPr>
        <p:spPr bwMode="auto">
          <a:xfrm>
            <a:off x="7518400" y="5075238"/>
            <a:ext cx="354013"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10" name="Freeform 10"/>
          <p:cNvSpPr>
            <a:spLocks/>
          </p:cNvSpPr>
          <p:nvPr/>
        </p:nvSpPr>
        <p:spPr bwMode="auto">
          <a:xfrm>
            <a:off x="5743575"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1" name="Freeform 11"/>
          <p:cNvSpPr>
            <a:spLocks/>
          </p:cNvSpPr>
          <p:nvPr/>
        </p:nvSpPr>
        <p:spPr bwMode="auto">
          <a:xfrm>
            <a:off x="6364288"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2" name="Freeform 12"/>
          <p:cNvSpPr>
            <a:spLocks/>
          </p:cNvSpPr>
          <p:nvPr/>
        </p:nvSpPr>
        <p:spPr bwMode="auto">
          <a:xfrm>
            <a:off x="70739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3" name="Freeform 13"/>
          <p:cNvSpPr>
            <a:spLocks/>
          </p:cNvSpPr>
          <p:nvPr/>
        </p:nvSpPr>
        <p:spPr bwMode="auto">
          <a:xfrm>
            <a:off x="7696200" y="560863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1214" name="Freeform 14"/>
          <p:cNvSpPr>
            <a:spLocks/>
          </p:cNvSpPr>
          <p:nvPr/>
        </p:nvSpPr>
        <p:spPr bwMode="auto">
          <a:xfrm>
            <a:off x="7342188" y="489585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5" name="Freeform 15"/>
          <p:cNvSpPr>
            <a:spLocks/>
          </p:cNvSpPr>
          <p:nvPr/>
        </p:nvSpPr>
        <p:spPr bwMode="auto">
          <a:xfrm>
            <a:off x="6099175" y="489585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1216" name="Rectangle 16"/>
          <p:cNvSpPr>
            <a:spLocks noChangeArrowheads="1"/>
          </p:cNvSpPr>
          <p:nvPr/>
        </p:nvSpPr>
        <p:spPr bwMode="auto">
          <a:xfrm>
            <a:off x="4191000" y="4673600"/>
            <a:ext cx="8382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1217" name="Rectangle 17"/>
          <p:cNvSpPr>
            <a:spLocks noChangeArrowheads="1"/>
          </p:cNvSpPr>
          <p:nvPr/>
        </p:nvSpPr>
        <p:spPr bwMode="auto">
          <a:xfrm>
            <a:off x="4191000" y="5554663"/>
            <a:ext cx="9652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1218" name="Rectangle 18"/>
          <p:cNvSpPr>
            <a:spLocks noChangeArrowheads="1"/>
          </p:cNvSpPr>
          <p:nvPr/>
        </p:nvSpPr>
        <p:spPr bwMode="auto">
          <a:xfrm>
            <a:off x="4368800" y="5821363"/>
            <a:ext cx="609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1219" name="Line 19"/>
          <p:cNvSpPr>
            <a:spLocks noChangeShapeType="1"/>
          </p:cNvSpPr>
          <p:nvPr/>
        </p:nvSpPr>
        <p:spPr bwMode="auto">
          <a:xfrm flipH="1">
            <a:off x="5473700" y="4273550"/>
            <a:ext cx="104775"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0" name="Line 20"/>
          <p:cNvSpPr>
            <a:spLocks noChangeShapeType="1"/>
          </p:cNvSpPr>
          <p:nvPr/>
        </p:nvSpPr>
        <p:spPr bwMode="auto">
          <a:xfrm flipH="1">
            <a:off x="5475288" y="4273550"/>
            <a:ext cx="0" cy="1066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1" name="Line 21"/>
          <p:cNvSpPr>
            <a:spLocks noChangeShapeType="1"/>
          </p:cNvSpPr>
          <p:nvPr/>
        </p:nvSpPr>
        <p:spPr bwMode="auto">
          <a:xfrm>
            <a:off x="5478463" y="5340350"/>
            <a:ext cx="90487" cy="31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2" name="Line 22"/>
          <p:cNvSpPr>
            <a:spLocks noChangeShapeType="1"/>
          </p:cNvSpPr>
          <p:nvPr/>
        </p:nvSpPr>
        <p:spPr bwMode="auto">
          <a:xfrm>
            <a:off x="5473700" y="5599113"/>
            <a:ext cx="88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3" name="Line 23"/>
          <p:cNvSpPr>
            <a:spLocks noChangeShapeType="1"/>
          </p:cNvSpPr>
          <p:nvPr/>
        </p:nvSpPr>
        <p:spPr bwMode="auto">
          <a:xfrm flipH="1">
            <a:off x="5472113" y="5599113"/>
            <a:ext cx="1587" cy="4445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4" name="Line 24"/>
          <p:cNvSpPr>
            <a:spLocks noChangeShapeType="1"/>
          </p:cNvSpPr>
          <p:nvPr/>
        </p:nvSpPr>
        <p:spPr bwMode="auto">
          <a:xfrm>
            <a:off x="5473700" y="6043613"/>
            <a:ext cx="88900" cy="15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5" name="Line 25"/>
          <p:cNvSpPr>
            <a:spLocks noChangeShapeType="1"/>
          </p:cNvSpPr>
          <p:nvPr/>
        </p:nvSpPr>
        <p:spPr bwMode="auto">
          <a:xfrm flipH="1">
            <a:off x="5384800" y="4797425"/>
            <a:ext cx="889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6" name="Line 26"/>
          <p:cNvSpPr>
            <a:spLocks noChangeShapeType="1"/>
          </p:cNvSpPr>
          <p:nvPr/>
        </p:nvSpPr>
        <p:spPr bwMode="auto">
          <a:xfrm flipH="1">
            <a:off x="5384800" y="5775325"/>
            <a:ext cx="88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1227" name="Freeform 27"/>
          <p:cNvSpPr>
            <a:spLocks/>
          </p:cNvSpPr>
          <p:nvPr/>
        </p:nvSpPr>
        <p:spPr bwMode="auto">
          <a:xfrm>
            <a:off x="6719888" y="4244975"/>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Tree>
    <p:extLst>
      <p:ext uri="{BB962C8B-B14F-4D97-AF65-F5344CB8AC3E}">
        <p14:creationId xmlns:p14="http://schemas.microsoft.com/office/powerpoint/2010/main" val="146909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0" name="Rectangle 2"/>
          <p:cNvSpPr>
            <a:spLocks noGrp="1" noChangeArrowheads="1"/>
          </p:cNvSpPr>
          <p:nvPr>
            <p:ph type="title"/>
          </p:nvPr>
        </p:nvSpPr>
        <p:spPr/>
        <p:txBody>
          <a:bodyPr/>
          <a:lstStyle/>
          <a:p>
            <a:r>
              <a:rPr lang="en-US"/>
              <a:t>Key Concepts</a:t>
            </a:r>
          </a:p>
        </p:txBody>
      </p:sp>
      <p:sp>
        <p:nvSpPr>
          <p:cNvPr id="1333251" name="Rectangle 3"/>
          <p:cNvSpPr>
            <a:spLocks noGrp="1" noChangeArrowheads="1"/>
          </p:cNvSpPr>
          <p:nvPr>
            <p:ph type="body" idx="1"/>
          </p:nvPr>
        </p:nvSpPr>
        <p:spPr/>
        <p:txBody>
          <a:bodyPr/>
          <a:lstStyle/>
          <a:p>
            <a:r>
              <a:rPr lang="en-US"/>
              <a:t>Light Cluster</a:t>
            </a:r>
          </a:p>
          <a:p>
            <a:r>
              <a:rPr lang="en-US"/>
              <a:t>Light Tree</a:t>
            </a:r>
          </a:p>
          <a:p>
            <a:r>
              <a:rPr lang="en-US"/>
              <a:t>A Cut</a:t>
            </a:r>
          </a:p>
          <a:p>
            <a:pPr lvl="1"/>
            <a:r>
              <a:rPr lang="en-US"/>
              <a:t>A set of nodes that partitions the lights into clusters</a:t>
            </a:r>
          </a:p>
        </p:txBody>
      </p:sp>
      <p:sp>
        <p:nvSpPr>
          <p:cNvPr id="1333252" name="Freeform 4"/>
          <p:cNvSpPr>
            <a:spLocks/>
          </p:cNvSpPr>
          <p:nvPr/>
        </p:nvSpPr>
        <p:spPr bwMode="auto">
          <a:xfrm>
            <a:off x="5400675" y="5091113"/>
            <a:ext cx="2790825" cy="7159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76200" cmpd="sng">
            <a:solidFill>
              <a:schemeClr val="accent1"/>
            </a:solidFill>
            <a:prstDash val="solid"/>
            <a:round/>
            <a:headEnd/>
            <a:tailEnd/>
          </a:ln>
          <a:extLst>
            <a:ext uri="{909E8E84-426E-40dd-AFC4-6F175D3DCCD1}">
              <a14:hiddenFill xmlns="" xmlns:a14="http://schemas.microsoft.com/office/drawing/2010/main">
                <a:solidFill>
                  <a:schemeClr val="bg1"/>
                </a:solidFill>
              </a14:hiddenFill>
            </a:ext>
          </a:extLst>
        </p:spPr>
        <p:txBody>
          <a:bodyPr/>
          <a:lstStyle/>
          <a:p>
            <a:endParaRPr lang="en-US">
              <a:solidFill>
                <a:srgbClr val="FFFFFF"/>
              </a:solidFill>
            </a:endParaRPr>
          </a:p>
        </p:txBody>
      </p:sp>
      <p:sp>
        <p:nvSpPr>
          <p:cNvPr id="1333253" name="Line 5"/>
          <p:cNvSpPr>
            <a:spLocks noChangeShapeType="1"/>
          </p:cNvSpPr>
          <p:nvPr/>
        </p:nvSpPr>
        <p:spPr bwMode="auto">
          <a:xfrm flipH="1">
            <a:off x="6281738" y="4459288"/>
            <a:ext cx="622300" cy="6238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4" name="Line 6"/>
          <p:cNvSpPr>
            <a:spLocks noChangeShapeType="1"/>
          </p:cNvSpPr>
          <p:nvPr/>
        </p:nvSpPr>
        <p:spPr bwMode="auto">
          <a:xfrm flipH="1">
            <a:off x="5926138" y="5083175"/>
            <a:ext cx="355600" cy="7127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5" name="Line 7"/>
          <p:cNvSpPr>
            <a:spLocks noChangeShapeType="1"/>
          </p:cNvSpPr>
          <p:nvPr/>
        </p:nvSpPr>
        <p:spPr bwMode="auto">
          <a:xfrm>
            <a:off x="6281738" y="5083175"/>
            <a:ext cx="265112" cy="7127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6" name="Line 8"/>
          <p:cNvSpPr>
            <a:spLocks noChangeShapeType="1"/>
          </p:cNvSpPr>
          <p:nvPr/>
        </p:nvSpPr>
        <p:spPr bwMode="auto">
          <a:xfrm>
            <a:off x="6904038" y="4459288"/>
            <a:ext cx="620712" cy="6238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7" name="Line 9"/>
          <p:cNvSpPr>
            <a:spLocks noChangeShapeType="1"/>
          </p:cNvSpPr>
          <p:nvPr/>
        </p:nvSpPr>
        <p:spPr bwMode="auto">
          <a:xfrm flipH="1">
            <a:off x="7258050" y="5083175"/>
            <a:ext cx="266700" cy="7127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8" name="Line 10"/>
          <p:cNvSpPr>
            <a:spLocks noChangeShapeType="1"/>
          </p:cNvSpPr>
          <p:nvPr/>
        </p:nvSpPr>
        <p:spPr bwMode="auto">
          <a:xfrm>
            <a:off x="7524750" y="5083175"/>
            <a:ext cx="354013" cy="7127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3259" name="Freeform 11"/>
          <p:cNvSpPr>
            <a:spLocks/>
          </p:cNvSpPr>
          <p:nvPr/>
        </p:nvSpPr>
        <p:spPr bwMode="auto">
          <a:xfrm>
            <a:off x="5749925"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0" name="Freeform 12"/>
          <p:cNvSpPr>
            <a:spLocks/>
          </p:cNvSpPr>
          <p:nvPr/>
        </p:nvSpPr>
        <p:spPr bwMode="auto">
          <a:xfrm>
            <a:off x="6370638"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1" name="Freeform 13"/>
          <p:cNvSpPr>
            <a:spLocks/>
          </p:cNvSpPr>
          <p:nvPr/>
        </p:nvSpPr>
        <p:spPr bwMode="auto">
          <a:xfrm>
            <a:off x="70802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2" name="Freeform 14"/>
          <p:cNvSpPr>
            <a:spLocks/>
          </p:cNvSpPr>
          <p:nvPr/>
        </p:nvSpPr>
        <p:spPr bwMode="auto">
          <a:xfrm>
            <a:off x="7702550" y="5616575"/>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3263" name="Freeform 15"/>
          <p:cNvSpPr>
            <a:spLocks/>
          </p:cNvSpPr>
          <p:nvPr/>
        </p:nvSpPr>
        <p:spPr bwMode="auto">
          <a:xfrm>
            <a:off x="7348538" y="4903788"/>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3264" name="Freeform 16"/>
          <p:cNvSpPr>
            <a:spLocks/>
          </p:cNvSpPr>
          <p:nvPr/>
        </p:nvSpPr>
        <p:spPr bwMode="auto">
          <a:xfrm>
            <a:off x="6105525" y="4903788"/>
            <a:ext cx="354013"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3265" name="Freeform 17"/>
          <p:cNvSpPr>
            <a:spLocks/>
          </p:cNvSpPr>
          <p:nvPr/>
        </p:nvSpPr>
        <p:spPr bwMode="auto">
          <a:xfrm>
            <a:off x="6726238" y="4252913"/>
            <a:ext cx="354012" cy="357187"/>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solidFill>
                <a:srgbClr val="FFFFFF"/>
              </a:solidFill>
            </a:endParaRPr>
          </a:p>
        </p:txBody>
      </p:sp>
    </p:spTree>
    <p:extLst>
      <p:ext uri="{BB962C8B-B14F-4D97-AF65-F5344CB8AC3E}">
        <p14:creationId xmlns:p14="http://schemas.microsoft.com/office/powerpoint/2010/main" val="910710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5298" name="Object 2"/>
          <p:cNvGraphicFramePr>
            <a:graphicFrameLocks noChangeAspect="1"/>
          </p:cNvGraphicFramePr>
          <p:nvPr/>
        </p:nvGraphicFramePr>
        <p:xfrm>
          <a:off x="547688" y="2881313"/>
          <a:ext cx="2968625" cy="2227262"/>
        </p:xfrm>
        <a:graphic>
          <a:graphicData uri="http://schemas.openxmlformats.org/presentationml/2006/ole">
            <mc:AlternateContent xmlns:mc="http://schemas.openxmlformats.org/markup-compatibility/2006">
              <mc:Choice xmlns:v="urn:schemas-microsoft-com:vml" Requires="v">
                <p:oleObj name="Image" r:id="rId3" imgW="10158730" imgH="7619048" progId="Photoshop.Image.7">
                  <p:embed/>
                </p:oleObj>
              </mc:Choice>
              <mc:Fallback>
                <p:oleObj name="Image" r:id="rId3" imgW="10158730" imgH="7619048" progId="Photoshop.Image.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2881313"/>
                        <a:ext cx="2968625" cy="2227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35299" name="Rectangle 3"/>
          <p:cNvSpPr>
            <a:spLocks noGrp="1" noChangeArrowheads="1"/>
          </p:cNvSpPr>
          <p:nvPr>
            <p:ph type="title"/>
          </p:nvPr>
        </p:nvSpPr>
        <p:spPr/>
        <p:txBody>
          <a:bodyPr/>
          <a:lstStyle/>
          <a:p>
            <a:r>
              <a:rPr lang="en-US"/>
              <a:t>Simple Example</a:t>
            </a:r>
          </a:p>
        </p:txBody>
      </p:sp>
      <p:sp>
        <p:nvSpPr>
          <p:cNvPr id="1335300" name="Line 4"/>
          <p:cNvSpPr>
            <a:spLocks noChangeShapeType="1"/>
          </p:cNvSpPr>
          <p:nvPr/>
        </p:nvSpPr>
        <p:spPr bwMode="auto">
          <a:xfrm flipH="1">
            <a:off x="5172075" y="3365500"/>
            <a:ext cx="622300" cy="6238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1" name="Line 5"/>
          <p:cNvSpPr>
            <a:spLocks noChangeShapeType="1"/>
          </p:cNvSpPr>
          <p:nvPr/>
        </p:nvSpPr>
        <p:spPr bwMode="auto">
          <a:xfrm flipH="1">
            <a:off x="4816475" y="3989388"/>
            <a:ext cx="355600"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2" name="Line 6"/>
          <p:cNvSpPr>
            <a:spLocks noChangeShapeType="1"/>
          </p:cNvSpPr>
          <p:nvPr/>
        </p:nvSpPr>
        <p:spPr bwMode="auto">
          <a:xfrm>
            <a:off x="5172075" y="3989388"/>
            <a:ext cx="265113"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3" name="Line 7"/>
          <p:cNvSpPr>
            <a:spLocks noChangeShapeType="1"/>
          </p:cNvSpPr>
          <p:nvPr/>
        </p:nvSpPr>
        <p:spPr bwMode="auto">
          <a:xfrm>
            <a:off x="5794375" y="3365500"/>
            <a:ext cx="620713" cy="6238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4" name="Line 8"/>
          <p:cNvSpPr>
            <a:spLocks noChangeShapeType="1"/>
          </p:cNvSpPr>
          <p:nvPr/>
        </p:nvSpPr>
        <p:spPr bwMode="auto">
          <a:xfrm flipH="1">
            <a:off x="6148388" y="3989388"/>
            <a:ext cx="266700"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5" name="Line 9"/>
          <p:cNvSpPr>
            <a:spLocks noChangeShapeType="1"/>
          </p:cNvSpPr>
          <p:nvPr/>
        </p:nvSpPr>
        <p:spPr bwMode="auto">
          <a:xfrm>
            <a:off x="6415088" y="3989388"/>
            <a:ext cx="354012" cy="7127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06" name="Freeform 10"/>
          <p:cNvSpPr>
            <a:spLocks/>
          </p:cNvSpPr>
          <p:nvPr/>
        </p:nvSpPr>
        <p:spPr bwMode="auto">
          <a:xfrm>
            <a:off x="4640263"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7" name="Freeform 11"/>
          <p:cNvSpPr>
            <a:spLocks/>
          </p:cNvSpPr>
          <p:nvPr/>
        </p:nvSpPr>
        <p:spPr bwMode="auto">
          <a:xfrm>
            <a:off x="5260975"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3 w 157"/>
              <a:gd name="T9" fmla="*/ 122 h 157"/>
              <a:gd name="T10" fmla="*/ 133 w 157"/>
              <a:gd name="T11" fmla="*/ 133 h 157"/>
              <a:gd name="T12" fmla="*/ 122 w 157"/>
              <a:gd name="T13" fmla="*/ 142 h 157"/>
              <a:gd name="T14" fmla="*/ 109 w 157"/>
              <a:gd name="T15" fmla="*/ 151 h 157"/>
              <a:gd name="T16" fmla="*/ 93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3 w 157"/>
              <a:gd name="T59" fmla="*/ 0 h 157"/>
              <a:gd name="T60" fmla="*/ 109 w 157"/>
              <a:gd name="T61" fmla="*/ 5 h 157"/>
              <a:gd name="T62" fmla="*/ 122 w 157"/>
              <a:gd name="T63" fmla="*/ 13 h 157"/>
              <a:gd name="T64" fmla="*/ 133 w 157"/>
              <a:gd name="T65" fmla="*/ 22 h 157"/>
              <a:gd name="T66" fmla="*/ 143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3" y="122"/>
                </a:lnTo>
                <a:lnTo>
                  <a:pt x="133" y="133"/>
                </a:lnTo>
                <a:lnTo>
                  <a:pt x="122" y="142"/>
                </a:lnTo>
                <a:lnTo>
                  <a:pt x="109" y="151"/>
                </a:lnTo>
                <a:lnTo>
                  <a:pt x="93"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3" y="0"/>
                </a:lnTo>
                <a:lnTo>
                  <a:pt x="109" y="5"/>
                </a:lnTo>
                <a:lnTo>
                  <a:pt x="122" y="13"/>
                </a:lnTo>
                <a:lnTo>
                  <a:pt x="133" y="22"/>
                </a:lnTo>
                <a:lnTo>
                  <a:pt x="143"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8" name="Freeform 12"/>
          <p:cNvSpPr>
            <a:spLocks/>
          </p:cNvSpPr>
          <p:nvPr/>
        </p:nvSpPr>
        <p:spPr bwMode="auto">
          <a:xfrm>
            <a:off x="59705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09" name="Freeform 13"/>
          <p:cNvSpPr>
            <a:spLocks/>
          </p:cNvSpPr>
          <p:nvPr/>
        </p:nvSpPr>
        <p:spPr bwMode="auto">
          <a:xfrm>
            <a:off x="6592888" y="4522788"/>
            <a:ext cx="355600" cy="355600"/>
          </a:xfrm>
          <a:custGeom>
            <a:avLst/>
            <a:gdLst>
              <a:gd name="T0" fmla="*/ 157 w 157"/>
              <a:gd name="T1" fmla="*/ 79 h 157"/>
              <a:gd name="T2" fmla="*/ 157 w 157"/>
              <a:gd name="T3" fmla="*/ 79 h 157"/>
              <a:gd name="T4" fmla="*/ 154 w 157"/>
              <a:gd name="T5" fmla="*/ 94 h 157"/>
              <a:gd name="T6" fmla="*/ 150 w 157"/>
              <a:gd name="T7" fmla="*/ 109 h 157"/>
              <a:gd name="T8" fmla="*/ 144 w 157"/>
              <a:gd name="T9" fmla="*/ 122 h 157"/>
              <a:gd name="T10" fmla="*/ 133 w 157"/>
              <a:gd name="T11" fmla="*/ 133 h 157"/>
              <a:gd name="T12" fmla="*/ 122 w 157"/>
              <a:gd name="T13" fmla="*/ 142 h 157"/>
              <a:gd name="T14" fmla="*/ 109 w 157"/>
              <a:gd name="T15" fmla="*/ 151 h 157"/>
              <a:gd name="T16" fmla="*/ 94 w 157"/>
              <a:gd name="T17" fmla="*/ 155 h 157"/>
              <a:gd name="T18" fmla="*/ 78 w 157"/>
              <a:gd name="T19" fmla="*/ 157 h 157"/>
              <a:gd name="T20" fmla="*/ 78 w 157"/>
              <a:gd name="T21" fmla="*/ 157 h 157"/>
              <a:gd name="T22" fmla="*/ 63 w 157"/>
              <a:gd name="T23" fmla="*/ 155 h 157"/>
              <a:gd name="T24" fmla="*/ 48 w 157"/>
              <a:gd name="T25" fmla="*/ 151 h 157"/>
              <a:gd name="T26" fmla="*/ 35 w 157"/>
              <a:gd name="T27" fmla="*/ 142 h 157"/>
              <a:gd name="T28" fmla="*/ 24 w 157"/>
              <a:gd name="T29" fmla="*/ 133 h 157"/>
              <a:gd name="T30" fmla="*/ 13 w 157"/>
              <a:gd name="T31" fmla="*/ 122 h 157"/>
              <a:gd name="T32" fmla="*/ 7 w 157"/>
              <a:gd name="T33" fmla="*/ 109 h 157"/>
              <a:gd name="T34" fmla="*/ 2 w 157"/>
              <a:gd name="T35" fmla="*/ 94 h 157"/>
              <a:gd name="T36" fmla="*/ 0 w 157"/>
              <a:gd name="T37" fmla="*/ 79 h 157"/>
              <a:gd name="T38" fmla="*/ 0 w 157"/>
              <a:gd name="T39" fmla="*/ 79 h 157"/>
              <a:gd name="T40" fmla="*/ 2 w 157"/>
              <a:gd name="T41" fmla="*/ 61 h 157"/>
              <a:gd name="T42" fmla="*/ 7 w 157"/>
              <a:gd name="T43" fmla="*/ 48 h 157"/>
              <a:gd name="T44" fmla="*/ 13 w 157"/>
              <a:gd name="T45" fmla="*/ 35 h 157"/>
              <a:gd name="T46" fmla="*/ 24 w 157"/>
              <a:gd name="T47" fmla="*/ 22 h 157"/>
              <a:gd name="T48" fmla="*/ 35 w 157"/>
              <a:gd name="T49" fmla="*/ 13 h 157"/>
              <a:gd name="T50" fmla="*/ 48 w 157"/>
              <a:gd name="T51" fmla="*/ 5 h 157"/>
              <a:gd name="T52" fmla="*/ 63 w 157"/>
              <a:gd name="T53" fmla="*/ 0 h 157"/>
              <a:gd name="T54" fmla="*/ 78 w 157"/>
              <a:gd name="T55" fmla="*/ 0 h 157"/>
              <a:gd name="T56" fmla="*/ 78 w 157"/>
              <a:gd name="T57" fmla="*/ 0 h 157"/>
              <a:gd name="T58" fmla="*/ 94 w 157"/>
              <a:gd name="T59" fmla="*/ 0 h 157"/>
              <a:gd name="T60" fmla="*/ 109 w 157"/>
              <a:gd name="T61" fmla="*/ 5 h 157"/>
              <a:gd name="T62" fmla="*/ 122 w 157"/>
              <a:gd name="T63" fmla="*/ 13 h 157"/>
              <a:gd name="T64" fmla="*/ 133 w 157"/>
              <a:gd name="T65" fmla="*/ 22 h 157"/>
              <a:gd name="T66" fmla="*/ 144 w 157"/>
              <a:gd name="T67" fmla="*/ 35 h 157"/>
              <a:gd name="T68" fmla="*/ 150 w 157"/>
              <a:gd name="T69" fmla="*/ 48 h 157"/>
              <a:gd name="T70" fmla="*/ 154 w 157"/>
              <a:gd name="T71" fmla="*/ 61 h 157"/>
              <a:gd name="T72" fmla="*/ 157 w 157"/>
              <a:gd name="T73" fmla="*/ 79 h 157"/>
              <a:gd name="T74" fmla="*/ 157 w 157"/>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9"/>
                </a:moveTo>
                <a:lnTo>
                  <a:pt x="157" y="79"/>
                </a:lnTo>
                <a:lnTo>
                  <a:pt x="154" y="94"/>
                </a:lnTo>
                <a:lnTo>
                  <a:pt x="150" y="109"/>
                </a:lnTo>
                <a:lnTo>
                  <a:pt x="144" y="122"/>
                </a:lnTo>
                <a:lnTo>
                  <a:pt x="133" y="133"/>
                </a:lnTo>
                <a:lnTo>
                  <a:pt x="122" y="142"/>
                </a:lnTo>
                <a:lnTo>
                  <a:pt x="109" y="151"/>
                </a:lnTo>
                <a:lnTo>
                  <a:pt x="94" y="155"/>
                </a:lnTo>
                <a:lnTo>
                  <a:pt x="78" y="157"/>
                </a:lnTo>
                <a:lnTo>
                  <a:pt x="78" y="157"/>
                </a:lnTo>
                <a:lnTo>
                  <a:pt x="63" y="155"/>
                </a:lnTo>
                <a:lnTo>
                  <a:pt x="48" y="151"/>
                </a:lnTo>
                <a:lnTo>
                  <a:pt x="35" y="142"/>
                </a:lnTo>
                <a:lnTo>
                  <a:pt x="24" y="133"/>
                </a:lnTo>
                <a:lnTo>
                  <a:pt x="13" y="122"/>
                </a:lnTo>
                <a:lnTo>
                  <a:pt x="7" y="109"/>
                </a:lnTo>
                <a:lnTo>
                  <a:pt x="2" y="94"/>
                </a:lnTo>
                <a:lnTo>
                  <a:pt x="0" y="79"/>
                </a:lnTo>
                <a:lnTo>
                  <a:pt x="0" y="79"/>
                </a:lnTo>
                <a:lnTo>
                  <a:pt x="2" y="61"/>
                </a:lnTo>
                <a:lnTo>
                  <a:pt x="7" y="48"/>
                </a:lnTo>
                <a:lnTo>
                  <a:pt x="13" y="35"/>
                </a:lnTo>
                <a:lnTo>
                  <a:pt x="24" y="22"/>
                </a:lnTo>
                <a:lnTo>
                  <a:pt x="35" y="13"/>
                </a:lnTo>
                <a:lnTo>
                  <a:pt x="48" y="5"/>
                </a:lnTo>
                <a:lnTo>
                  <a:pt x="63" y="0"/>
                </a:lnTo>
                <a:lnTo>
                  <a:pt x="78" y="0"/>
                </a:lnTo>
                <a:lnTo>
                  <a:pt x="78" y="0"/>
                </a:lnTo>
                <a:lnTo>
                  <a:pt x="94" y="0"/>
                </a:lnTo>
                <a:lnTo>
                  <a:pt x="109" y="5"/>
                </a:lnTo>
                <a:lnTo>
                  <a:pt x="122" y="13"/>
                </a:lnTo>
                <a:lnTo>
                  <a:pt x="133" y="22"/>
                </a:lnTo>
                <a:lnTo>
                  <a:pt x="144" y="35"/>
                </a:lnTo>
                <a:lnTo>
                  <a:pt x="150" y="48"/>
                </a:lnTo>
                <a:lnTo>
                  <a:pt x="154" y="61"/>
                </a:lnTo>
                <a:lnTo>
                  <a:pt x="157" y="79"/>
                </a:lnTo>
                <a:lnTo>
                  <a:pt x="157" y="79"/>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5310" name="Freeform 14"/>
          <p:cNvSpPr>
            <a:spLocks/>
          </p:cNvSpPr>
          <p:nvPr/>
        </p:nvSpPr>
        <p:spPr bwMode="auto">
          <a:xfrm>
            <a:off x="6238875" y="3810000"/>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1" name="Freeform 15"/>
          <p:cNvSpPr>
            <a:spLocks/>
          </p:cNvSpPr>
          <p:nvPr/>
        </p:nvSpPr>
        <p:spPr bwMode="auto">
          <a:xfrm>
            <a:off x="4995863" y="3810000"/>
            <a:ext cx="354012"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12" name="Freeform 16"/>
          <p:cNvSpPr>
            <a:spLocks/>
          </p:cNvSpPr>
          <p:nvPr/>
        </p:nvSpPr>
        <p:spPr bwMode="auto">
          <a:xfrm>
            <a:off x="5616575" y="3187700"/>
            <a:ext cx="354013" cy="355600"/>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6988">
                <a:solidFill>
                  <a:schemeClr val="tx1"/>
                </a:solidFill>
                <a:prstDash val="solid"/>
                <a:round/>
                <a:headEnd/>
                <a:tailEnd/>
              </a14:hiddenLine>
            </a:ext>
          </a:extLst>
        </p:spPr>
        <p:txBody>
          <a:bodyPr/>
          <a:lstStyle/>
          <a:p>
            <a:endParaRPr lang="en-US">
              <a:solidFill>
                <a:srgbClr val="FFFFFF"/>
              </a:solidFill>
            </a:endParaRPr>
          </a:p>
        </p:txBody>
      </p:sp>
      <p:sp>
        <p:nvSpPr>
          <p:cNvPr id="1335313" name="Rectangle 17"/>
          <p:cNvSpPr>
            <a:spLocks noChangeArrowheads="1"/>
          </p:cNvSpPr>
          <p:nvPr/>
        </p:nvSpPr>
        <p:spPr bwMode="auto">
          <a:xfrm>
            <a:off x="566738" y="3305175"/>
            <a:ext cx="254000" cy="274638"/>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#1</a:t>
            </a:r>
          </a:p>
        </p:txBody>
      </p:sp>
      <p:sp>
        <p:nvSpPr>
          <p:cNvPr id="1335314" name="Rectangle 18"/>
          <p:cNvSpPr>
            <a:spLocks noChangeArrowheads="1"/>
          </p:cNvSpPr>
          <p:nvPr/>
        </p:nvSpPr>
        <p:spPr bwMode="auto">
          <a:xfrm>
            <a:off x="1044575" y="3338513"/>
            <a:ext cx="2540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#2</a:t>
            </a:r>
          </a:p>
        </p:txBody>
      </p:sp>
      <p:sp>
        <p:nvSpPr>
          <p:cNvPr id="1335315" name="Rectangle 19"/>
          <p:cNvSpPr>
            <a:spLocks noChangeArrowheads="1"/>
          </p:cNvSpPr>
          <p:nvPr/>
        </p:nvSpPr>
        <p:spPr bwMode="auto">
          <a:xfrm>
            <a:off x="2641600" y="3338513"/>
            <a:ext cx="2540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#3</a:t>
            </a:r>
          </a:p>
        </p:txBody>
      </p:sp>
      <p:sp>
        <p:nvSpPr>
          <p:cNvPr id="1335316" name="Rectangle 20"/>
          <p:cNvSpPr>
            <a:spLocks noChangeArrowheads="1"/>
          </p:cNvSpPr>
          <p:nvPr/>
        </p:nvSpPr>
        <p:spPr bwMode="auto">
          <a:xfrm>
            <a:off x="3140075" y="3333750"/>
            <a:ext cx="254000" cy="274638"/>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#4</a:t>
            </a:r>
          </a:p>
        </p:txBody>
      </p:sp>
      <p:sp>
        <p:nvSpPr>
          <p:cNvPr id="1335317" name="Rectangle 21"/>
          <p:cNvSpPr>
            <a:spLocks noChangeArrowheads="1"/>
          </p:cNvSpPr>
          <p:nvPr/>
        </p:nvSpPr>
        <p:spPr bwMode="auto">
          <a:xfrm>
            <a:off x="4757738" y="4581525"/>
            <a:ext cx="112712" cy="244475"/>
          </a:xfrm>
          <a:prstGeom prst="rect">
            <a:avLst/>
          </a:prstGeom>
          <a:noFill/>
          <a:ln>
            <a:no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1</a:t>
            </a:r>
          </a:p>
        </p:txBody>
      </p:sp>
      <p:sp>
        <p:nvSpPr>
          <p:cNvPr id="1335318" name="Rectangle 22"/>
          <p:cNvSpPr>
            <a:spLocks noChangeArrowheads="1"/>
          </p:cNvSpPr>
          <p:nvPr/>
        </p:nvSpPr>
        <p:spPr bwMode="auto">
          <a:xfrm>
            <a:off x="5378450" y="4581525"/>
            <a:ext cx="112713" cy="244475"/>
          </a:xfrm>
          <a:prstGeom prst="rect">
            <a:avLst/>
          </a:prstGeom>
          <a:noFill/>
          <a:ln>
            <a:no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2</a:t>
            </a:r>
          </a:p>
        </p:txBody>
      </p:sp>
      <p:sp>
        <p:nvSpPr>
          <p:cNvPr id="1335319" name="Rectangle 23"/>
          <p:cNvSpPr>
            <a:spLocks noChangeArrowheads="1"/>
          </p:cNvSpPr>
          <p:nvPr/>
        </p:nvSpPr>
        <p:spPr bwMode="auto">
          <a:xfrm>
            <a:off x="6088063" y="4581525"/>
            <a:ext cx="112712" cy="244475"/>
          </a:xfrm>
          <a:prstGeom prst="rect">
            <a:avLst/>
          </a:prstGeom>
          <a:noFill/>
          <a:ln>
            <a:no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3</a:t>
            </a:r>
          </a:p>
        </p:txBody>
      </p:sp>
      <p:sp>
        <p:nvSpPr>
          <p:cNvPr id="1335320" name="Rectangle 24"/>
          <p:cNvSpPr>
            <a:spLocks noChangeArrowheads="1"/>
          </p:cNvSpPr>
          <p:nvPr/>
        </p:nvSpPr>
        <p:spPr bwMode="auto">
          <a:xfrm>
            <a:off x="6710363" y="4581525"/>
            <a:ext cx="112712" cy="244475"/>
          </a:xfrm>
          <a:prstGeom prst="rect">
            <a:avLst/>
          </a:prstGeom>
          <a:noFill/>
          <a:ln>
            <a:noFill/>
          </a:ln>
          <a:extLst>
            <a:ext uri="{909E8E84-426E-40dd-AFC4-6F175D3DCCD1}">
              <a14:hiddenFill xmlns="" xmlns:a14="http://schemas.microsoft.com/office/drawing/2010/main">
                <a:solidFill>
                  <a:schemeClr val="tx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FF"/>
                </a:solidFill>
              </a:rPr>
              <a:t>4</a:t>
            </a:r>
          </a:p>
        </p:txBody>
      </p:sp>
      <p:sp>
        <p:nvSpPr>
          <p:cNvPr id="1335321" name="Rectangle 25"/>
          <p:cNvSpPr>
            <a:spLocks noChangeArrowheads="1"/>
          </p:cNvSpPr>
          <p:nvPr/>
        </p:nvSpPr>
        <p:spPr bwMode="auto">
          <a:xfrm>
            <a:off x="5113338" y="3868738"/>
            <a:ext cx="1127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1</a:t>
            </a:r>
          </a:p>
        </p:txBody>
      </p:sp>
      <p:sp>
        <p:nvSpPr>
          <p:cNvPr id="1335322" name="Rectangle 26"/>
          <p:cNvSpPr>
            <a:spLocks noChangeArrowheads="1"/>
          </p:cNvSpPr>
          <p:nvPr/>
        </p:nvSpPr>
        <p:spPr bwMode="auto">
          <a:xfrm>
            <a:off x="6356350" y="3868738"/>
            <a:ext cx="1127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
        <p:nvSpPr>
          <p:cNvPr id="1335323" name="Line 27"/>
          <p:cNvSpPr>
            <a:spLocks noChangeShapeType="1"/>
          </p:cNvSpPr>
          <p:nvPr/>
        </p:nvSpPr>
        <p:spPr bwMode="auto">
          <a:xfrm>
            <a:off x="7553325" y="3187700"/>
            <a:ext cx="104775"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24" name="Line 28"/>
          <p:cNvSpPr>
            <a:spLocks noChangeShapeType="1"/>
          </p:cNvSpPr>
          <p:nvPr/>
        </p:nvSpPr>
        <p:spPr bwMode="auto">
          <a:xfrm>
            <a:off x="7653338" y="3187700"/>
            <a:ext cx="0" cy="10668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25" name="Line 29"/>
          <p:cNvSpPr>
            <a:spLocks noChangeShapeType="1"/>
          </p:cNvSpPr>
          <p:nvPr/>
        </p:nvSpPr>
        <p:spPr bwMode="auto">
          <a:xfrm flipH="1">
            <a:off x="7562850" y="4254500"/>
            <a:ext cx="90488" cy="3175"/>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26" name="Rectangle 30"/>
          <p:cNvSpPr>
            <a:spLocks noChangeArrowheads="1"/>
          </p:cNvSpPr>
          <p:nvPr/>
        </p:nvSpPr>
        <p:spPr bwMode="auto">
          <a:xfrm>
            <a:off x="5029200" y="2574925"/>
            <a:ext cx="1373188"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algn="l" eaLnBrk="1" hangingPunct="1"/>
            <a:r>
              <a:rPr lang="en-US">
                <a:solidFill>
                  <a:srgbClr val="FFFFFF"/>
                </a:solidFill>
              </a:rPr>
              <a:t>Light Tree</a:t>
            </a:r>
          </a:p>
        </p:txBody>
      </p:sp>
      <p:sp>
        <p:nvSpPr>
          <p:cNvPr id="1335327" name="Rectangle 31"/>
          <p:cNvSpPr>
            <a:spLocks noChangeArrowheads="1"/>
          </p:cNvSpPr>
          <p:nvPr/>
        </p:nvSpPr>
        <p:spPr bwMode="auto">
          <a:xfrm>
            <a:off x="7834313" y="3587750"/>
            <a:ext cx="8382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Clusters</a:t>
            </a:r>
          </a:p>
        </p:txBody>
      </p:sp>
      <p:sp>
        <p:nvSpPr>
          <p:cNvPr id="1335328" name="Line 32"/>
          <p:cNvSpPr>
            <a:spLocks noChangeShapeType="1"/>
          </p:cNvSpPr>
          <p:nvPr/>
        </p:nvSpPr>
        <p:spPr bwMode="auto">
          <a:xfrm flipH="1">
            <a:off x="7569200" y="4513263"/>
            <a:ext cx="88900"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29" name="Line 33"/>
          <p:cNvSpPr>
            <a:spLocks noChangeShapeType="1"/>
          </p:cNvSpPr>
          <p:nvPr/>
        </p:nvSpPr>
        <p:spPr bwMode="auto">
          <a:xfrm>
            <a:off x="7658100" y="4513263"/>
            <a:ext cx="1588" cy="44450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30" name="Line 34"/>
          <p:cNvSpPr>
            <a:spLocks noChangeShapeType="1"/>
          </p:cNvSpPr>
          <p:nvPr/>
        </p:nvSpPr>
        <p:spPr bwMode="auto">
          <a:xfrm flipH="1">
            <a:off x="7569200" y="4957763"/>
            <a:ext cx="88900" cy="15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31" name="Rectangle 35"/>
          <p:cNvSpPr>
            <a:spLocks noChangeArrowheads="1"/>
          </p:cNvSpPr>
          <p:nvPr/>
        </p:nvSpPr>
        <p:spPr bwMode="auto">
          <a:xfrm>
            <a:off x="7834313" y="4468813"/>
            <a:ext cx="9652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Individual</a:t>
            </a:r>
          </a:p>
        </p:txBody>
      </p:sp>
      <p:sp>
        <p:nvSpPr>
          <p:cNvPr id="1335332" name="Rectangle 36"/>
          <p:cNvSpPr>
            <a:spLocks noChangeArrowheads="1"/>
          </p:cNvSpPr>
          <p:nvPr/>
        </p:nvSpPr>
        <p:spPr bwMode="auto">
          <a:xfrm>
            <a:off x="8012113" y="4735513"/>
            <a:ext cx="6096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FF"/>
                </a:solidFill>
              </a:rPr>
              <a:t>Lights</a:t>
            </a:r>
          </a:p>
        </p:txBody>
      </p:sp>
      <p:sp>
        <p:nvSpPr>
          <p:cNvPr id="1335333" name="Line 37"/>
          <p:cNvSpPr>
            <a:spLocks noChangeShapeType="1"/>
          </p:cNvSpPr>
          <p:nvPr/>
        </p:nvSpPr>
        <p:spPr bwMode="auto">
          <a:xfrm>
            <a:off x="7658100" y="3711575"/>
            <a:ext cx="88900" cy="1588"/>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34" name="Line 38"/>
          <p:cNvSpPr>
            <a:spLocks noChangeShapeType="1"/>
          </p:cNvSpPr>
          <p:nvPr/>
        </p:nvSpPr>
        <p:spPr bwMode="auto">
          <a:xfrm flipV="1">
            <a:off x="7658100" y="4687888"/>
            <a:ext cx="87313" cy="15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35" name="Rectangle 39"/>
          <p:cNvSpPr>
            <a:spLocks noChangeArrowheads="1"/>
          </p:cNvSpPr>
          <p:nvPr/>
        </p:nvSpPr>
        <p:spPr bwMode="auto">
          <a:xfrm>
            <a:off x="3929063" y="3092450"/>
            <a:ext cx="15367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Representative</a:t>
            </a:r>
          </a:p>
        </p:txBody>
      </p:sp>
      <p:sp>
        <p:nvSpPr>
          <p:cNvPr id="1335336" name="Rectangle 40"/>
          <p:cNvSpPr>
            <a:spLocks noChangeArrowheads="1"/>
          </p:cNvSpPr>
          <p:nvPr/>
        </p:nvSpPr>
        <p:spPr bwMode="auto">
          <a:xfrm>
            <a:off x="4551363" y="3359150"/>
            <a:ext cx="495300"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FFFF99"/>
                </a:solidFill>
              </a:rPr>
              <a:t>Light</a:t>
            </a:r>
          </a:p>
        </p:txBody>
      </p:sp>
      <p:sp>
        <p:nvSpPr>
          <p:cNvPr id="1335337" name="Line 41"/>
          <p:cNvSpPr>
            <a:spLocks noChangeShapeType="1"/>
          </p:cNvSpPr>
          <p:nvPr/>
        </p:nvSpPr>
        <p:spPr bwMode="auto">
          <a:xfrm flipH="1">
            <a:off x="5307013" y="3384550"/>
            <a:ext cx="398462" cy="47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5338" name="Freeform 42"/>
          <p:cNvSpPr>
            <a:spLocks/>
          </p:cNvSpPr>
          <p:nvPr/>
        </p:nvSpPr>
        <p:spPr bwMode="auto">
          <a:xfrm>
            <a:off x="5616575" y="3159125"/>
            <a:ext cx="354013" cy="357188"/>
          </a:xfrm>
          <a:custGeom>
            <a:avLst/>
            <a:gdLst>
              <a:gd name="T0" fmla="*/ 156 w 156"/>
              <a:gd name="T1" fmla="*/ 79 h 157"/>
              <a:gd name="T2" fmla="*/ 156 w 156"/>
              <a:gd name="T3" fmla="*/ 79 h 157"/>
              <a:gd name="T4" fmla="*/ 154 w 156"/>
              <a:gd name="T5" fmla="*/ 94 h 157"/>
              <a:gd name="T6" fmla="*/ 150 w 156"/>
              <a:gd name="T7" fmla="*/ 109 h 157"/>
              <a:gd name="T8" fmla="*/ 143 w 156"/>
              <a:gd name="T9" fmla="*/ 122 h 157"/>
              <a:gd name="T10" fmla="*/ 132 w 156"/>
              <a:gd name="T11" fmla="*/ 133 h 157"/>
              <a:gd name="T12" fmla="*/ 121 w 156"/>
              <a:gd name="T13" fmla="*/ 142 h 157"/>
              <a:gd name="T14" fmla="*/ 108 w 156"/>
              <a:gd name="T15" fmla="*/ 151 h 157"/>
              <a:gd name="T16" fmla="*/ 93 w 156"/>
              <a:gd name="T17" fmla="*/ 155 h 157"/>
              <a:gd name="T18" fmla="*/ 78 w 156"/>
              <a:gd name="T19" fmla="*/ 157 h 157"/>
              <a:gd name="T20" fmla="*/ 78 w 156"/>
              <a:gd name="T21" fmla="*/ 157 h 157"/>
              <a:gd name="T22" fmla="*/ 63 w 156"/>
              <a:gd name="T23" fmla="*/ 155 h 157"/>
              <a:gd name="T24" fmla="*/ 47 w 156"/>
              <a:gd name="T25" fmla="*/ 151 h 157"/>
              <a:gd name="T26" fmla="*/ 34 w 156"/>
              <a:gd name="T27" fmla="*/ 142 h 157"/>
              <a:gd name="T28" fmla="*/ 23 w 156"/>
              <a:gd name="T29" fmla="*/ 133 h 157"/>
              <a:gd name="T30" fmla="*/ 13 w 156"/>
              <a:gd name="T31" fmla="*/ 122 h 157"/>
              <a:gd name="T32" fmla="*/ 6 w 156"/>
              <a:gd name="T33" fmla="*/ 109 h 157"/>
              <a:gd name="T34" fmla="*/ 2 w 156"/>
              <a:gd name="T35" fmla="*/ 94 h 157"/>
              <a:gd name="T36" fmla="*/ 0 w 156"/>
              <a:gd name="T37" fmla="*/ 79 h 157"/>
              <a:gd name="T38" fmla="*/ 0 w 156"/>
              <a:gd name="T39" fmla="*/ 79 h 157"/>
              <a:gd name="T40" fmla="*/ 2 w 156"/>
              <a:gd name="T41" fmla="*/ 61 h 157"/>
              <a:gd name="T42" fmla="*/ 6 w 156"/>
              <a:gd name="T43" fmla="*/ 48 h 157"/>
              <a:gd name="T44" fmla="*/ 13 w 156"/>
              <a:gd name="T45" fmla="*/ 35 h 157"/>
              <a:gd name="T46" fmla="*/ 23 w 156"/>
              <a:gd name="T47" fmla="*/ 22 h 157"/>
              <a:gd name="T48" fmla="*/ 34 w 156"/>
              <a:gd name="T49" fmla="*/ 13 h 157"/>
              <a:gd name="T50" fmla="*/ 47 w 156"/>
              <a:gd name="T51" fmla="*/ 4 h 157"/>
              <a:gd name="T52" fmla="*/ 63 w 156"/>
              <a:gd name="T53" fmla="*/ 0 h 157"/>
              <a:gd name="T54" fmla="*/ 78 w 156"/>
              <a:gd name="T55" fmla="*/ 0 h 157"/>
              <a:gd name="T56" fmla="*/ 78 w 156"/>
              <a:gd name="T57" fmla="*/ 0 h 157"/>
              <a:gd name="T58" fmla="*/ 93 w 156"/>
              <a:gd name="T59" fmla="*/ 0 h 157"/>
              <a:gd name="T60" fmla="*/ 108 w 156"/>
              <a:gd name="T61" fmla="*/ 4 h 157"/>
              <a:gd name="T62" fmla="*/ 121 w 156"/>
              <a:gd name="T63" fmla="*/ 13 h 157"/>
              <a:gd name="T64" fmla="*/ 132 w 156"/>
              <a:gd name="T65" fmla="*/ 22 h 157"/>
              <a:gd name="T66" fmla="*/ 143 w 156"/>
              <a:gd name="T67" fmla="*/ 35 h 157"/>
              <a:gd name="T68" fmla="*/ 150 w 156"/>
              <a:gd name="T69" fmla="*/ 48 h 157"/>
              <a:gd name="T70" fmla="*/ 154 w 156"/>
              <a:gd name="T71" fmla="*/ 61 h 157"/>
              <a:gd name="T72" fmla="*/ 156 w 156"/>
              <a:gd name="T73" fmla="*/ 79 h 157"/>
              <a:gd name="T74" fmla="*/ 156 w 156"/>
              <a:gd name="T75"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9"/>
                </a:moveTo>
                <a:lnTo>
                  <a:pt x="156" y="79"/>
                </a:lnTo>
                <a:lnTo>
                  <a:pt x="154" y="94"/>
                </a:lnTo>
                <a:lnTo>
                  <a:pt x="150" y="109"/>
                </a:lnTo>
                <a:lnTo>
                  <a:pt x="143" y="122"/>
                </a:lnTo>
                <a:lnTo>
                  <a:pt x="132" y="133"/>
                </a:lnTo>
                <a:lnTo>
                  <a:pt x="121" y="142"/>
                </a:lnTo>
                <a:lnTo>
                  <a:pt x="108" y="151"/>
                </a:lnTo>
                <a:lnTo>
                  <a:pt x="93" y="155"/>
                </a:lnTo>
                <a:lnTo>
                  <a:pt x="78" y="157"/>
                </a:lnTo>
                <a:lnTo>
                  <a:pt x="78" y="157"/>
                </a:lnTo>
                <a:lnTo>
                  <a:pt x="63" y="155"/>
                </a:lnTo>
                <a:lnTo>
                  <a:pt x="47" y="151"/>
                </a:lnTo>
                <a:lnTo>
                  <a:pt x="34" y="142"/>
                </a:lnTo>
                <a:lnTo>
                  <a:pt x="23" y="133"/>
                </a:lnTo>
                <a:lnTo>
                  <a:pt x="13" y="122"/>
                </a:lnTo>
                <a:lnTo>
                  <a:pt x="6" y="109"/>
                </a:lnTo>
                <a:lnTo>
                  <a:pt x="2" y="94"/>
                </a:lnTo>
                <a:lnTo>
                  <a:pt x="0" y="79"/>
                </a:lnTo>
                <a:lnTo>
                  <a:pt x="0" y="79"/>
                </a:lnTo>
                <a:lnTo>
                  <a:pt x="2" y="61"/>
                </a:lnTo>
                <a:lnTo>
                  <a:pt x="6" y="48"/>
                </a:lnTo>
                <a:lnTo>
                  <a:pt x="13" y="35"/>
                </a:lnTo>
                <a:lnTo>
                  <a:pt x="23" y="22"/>
                </a:lnTo>
                <a:lnTo>
                  <a:pt x="34" y="13"/>
                </a:lnTo>
                <a:lnTo>
                  <a:pt x="47" y="4"/>
                </a:lnTo>
                <a:lnTo>
                  <a:pt x="63" y="0"/>
                </a:lnTo>
                <a:lnTo>
                  <a:pt x="78" y="0"/>
                </a:lnTo>
                <a:lnTo>
                  <a:pt x="78" y="0"/>
                </a:lnTo>
                <a:lnTo>
                  <a:pt x="93" y="0"/>
                </a:lnTo>
                <a:lnTo>
                  <a:pt x="108" y="4"/>
                </a:lnTo>
                <a:lnTo>
                  <a:pt x="121" y="13"/>
                </a:lnTo>
                <a:lnTo>
                  <a:pt x="132" y="22"/>
                </a:lnTo>
                <a:lnTo>
                  <a:pt x="143" y="35"/>
                </a:lnTo>
                <a:lnTo>
                  <a:pt x="150" y="48"/>
                </a:lnTo>
                <a:lnTo>
                  <a:pt x="154" y="61"/>
                </a:lnTo>
                <a:lnTo>
                  <a:pt x="156" y="79"/>
                </a:lnTo>
                <a:lnTo>
                  <a:pt x="156" y="79"/>
                </a:lnTo>
                <a:close/>
              </a:path>
            </a:pathLst>
          </a:custGeom>
          <a:solidFill>
            <a:srgbClr val="787878"/>
          </a:solidFill>
          <a:ln w="28575" cmpd="sng">
            <a:solidFill>
              <a:schemeClr val="tx2"/>
            </a:solidFill>
            <a:prstDash val="solid"/>
            <a:round/>
            <a:headEnd/>
            <a:tailEnd/>
          </a:ln>
        </p:spPr>
        <p:txBody>
          <a:bodyPr/>
          <a:lstStyle/>
          <a:p>
            <a:endParaRPr lang="en-US">
              <a:solidFill>
                <a:srgbClr val="FFFFFF"/>
              </a:solidFill>
            </a:endParaRPr>
          </a:p>
        </p:txBody>
      </p:sp>
      <p:sp>
        <p:nvSpPr>
          <p:cNvPr id="1335339" name="Rectangle 43"/>
          <p:cNvSpPr>
            <a:spLocks noChangeArrowheads="1"/>
          </p:cNvSpPr>
          <p:nvPr/>
        </p:nvSpPr>
        <p:spPr bwMode="auto">
          <a:xfrm>
            <a:off x="5735638" y="3206750"/>
            <a:ext cx="11271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600" b="1">
                <a:solidFill>
                  <a:srgbClr val="FFFF99"/>
                </a:solidFill>
              </a:rPr>
              <a:t>4</a:t>
            </a:r>
          </a:p>
        </p:txBody>
      </p:sp>
    </p:spTree>
    <p:extLst>
      <p:ext uri="{BB962C8B-B14F-4D97-AF65-F5344CB8AC3E}">
        <p14:creationId xmlns:p14="http://schemas.microsoft.com/office/powerpoint/2010/main" val="357943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7346" name="Rectangle 2"/>
          <p:cNvSpPr>
            <a:spLocks noGrp="1" noChangeArrowheads="1"/>
          </p:cNvSpPr>
          <p:nvPr>
            <p:ph type="title"/>
          </p:nvPr>
        </p:nvSpPr>
        <p:spPr/>
        <p:txBody>
          <a:bodyPr/>
          <a:lstStyle/>
          <a:p>
            <a:r>
              <a:rPr lang="en-US"/>
              <a:t>Three Example Cuts</a:t>
            </a:r>
          </a:p>
        </p:txBody>
      </p:sp>
      <p:sp>
        <p:nvSpPr>
          <p:cNvPr id="1337347"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48"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7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37350"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51"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52"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53"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54"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55"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pic>
        <p:nvPicPr>
          <p:cNvPr id="13373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373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37358"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 xmlns:a14="http://schemas.microsoft.com/office/drawing/2010/main">
                <a:solidFill>
                  <a:schemeClr val="bg1"/>
                </a:solidFill>
              </a14:hiddenFill>
            </a:ext>
          </a:extLst>
        </p:spPr>
        <p:txBody>
          <a:bodyPr/>
          <a:lstStyle/>
          <a:p>
            <a:endParaRPr lang="en-US">
              <a:solidFill>
                <a:srgbClr val="FFFFFF"/>
              </a:solidFill>
            </a:endParaRPr>
          </a:p>
        </p:txBody>
      </p:sp>
      <p:sp>
        <p:nvSpPr>
          <p:cNvPr id="1337359"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0"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1"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2"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3"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7364"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5"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66"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67"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68"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69"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70"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71"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2"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73"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4"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5"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6"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7"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8"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79"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0"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1"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2"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3"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4"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7385"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386"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387"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388"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389"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390"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391"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2"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393"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4"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5"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6"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7"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8"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399"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0"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1"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2"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3"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4"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7405"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7406"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7407"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7408"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7409"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7410"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7411"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2"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7413"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414"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7415"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416"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7417"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18"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7419"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 xmlns:a14="http://schemas.microsoft.com/office/drawing/2010/main">
                <a:solidFill>
                  <a:schemeClr val="bg1">
                    <a:alpha val="50000"/>
                  </a:scheme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0"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1"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2"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3"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7424"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5"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6"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27"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7428"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7429" name="AutoShape 85"/>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0" name="AutoShape 86"/>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1"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2"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3"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7434"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620221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5186" name="Rectangle 2"/>
          <p:cNvSpPr>
            <a:spLocks noGrp="1" noChangeArrowheads="1"/>
          </p:cNvSpPr>
          <p:nvPr>
            <p:ph type="title"/>
          </p:nvPr>
        </p:nvSpPr>
        <p:spPr/>
        <p:txBody>
          <a:bodyPr/>
          <a:lstStyle/>
          <a:p>
            <a:r>
              <a:rPr lang="en-US"/>
              <a:t>Smoothness of Indirect Lighting</a:t>
            </a:r>
          </a:p>
        </p:txBody>
      </p:sp>
      <p:pic>
        <p:nvPicPr>
          <p:cNvPr id="12451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613" y="1489075"/>
            <a:ext cx="3440112" cy="2574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451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088" y="4192588"/>
            <a:ext cx="3427412" cy="25447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451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7150" y="1525588"/>
            <a:ext cx="3422650" cy="2562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45191" name="Text Box 7"/>
          <p:cNvSpPr txBox="1">
            <a:spLocks noChangeArrowheads="1"/>
          </p:cNvSpPr>
          <p:nvPr/>
        </p:nvSpPr>
        <p:spPr bwMode="auto">
          <a:xfrm>
            <a:off x="1531938" y="3994150"/>
            <a:ext cx="981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Direct</a:t>
            </a:r>
          </a:p>
        </p:txBody>
      </p:sp>
      <p:sp>
        <p:nvSpPr>
          <p:cNvPr id="1245192" name="Text Box 8"/>
          <p:cNvSpPr txBox="1">
            <a:spLocks noChangeArrowheads="1"/>
          </p:cNvSpPr>
          <p:nvPr/>
        </p:nvSpPr>
        <p:spPr bwMode="auto">
          <a:xfrm>
            <a:off x="6634163" y="4056063"/>
            <a:ext cx="11842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Indirect</a:t>
            </a:r>
          </a:p>
        </p:txBody>
      </p:sp>
      <p:sp>
        <p:nvSpPr>
          <p:cNvPr id="1245193" name="Text Box 9"/>
          <p:cNvSpPr txBox="1">
            <a:spLocks noChangeArrowheads="1"/>
          </p:cNvSpPr>
          <p:nvPr/>
        </p:nvSpPr>
        <p:spPr bwMode="auto">
          <a:xfrm>
            <a:off x="6207125" y="6259513"/>
            <a:ext cx="23272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solidFill>
                  <a:srgbClr val="FFFFFF"/>
                </a:solidFill>
              </a:rPr>
              <a:t>Direct + Indirect</a:t>
            </a:r>
          </a:p>
        </p:txBody>
      </p:sp>
    </p:spTree>
    <p:extLst>
      <p:ext uri="{BB962C8B-B14F-4D97-AF65-F5344CB8AC3E}">
        <p14:creationId xmlns:p14="http://schemas.microsoft.com/office/powerpoint/2010/main" val="78400913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9394" name="Rectangle 2"/>
          <p:cNvSpPr>
            <a:spLocks noGrp="1" noChangeArrowheads="1"/>
          </p:cNvSpPr>
          <p:nvPr>
            <p:ph type="title"/>
          </p:nvPr>
        </p:nvSpPr>
        <p:spPr/>
        <p:txBody>
          <a:bodyPr/>
          <a:lstStyle/>
          <a:p>
            <a:r>
              <a:rPr lang="en-US"/>
              <a:t>Three Example Cuts</a:t>
            </a:r>
          </a:p>
        </p:txBody>
      </p:sp>
      <p:sp>
        <p:nvSpPr>
          <p:cNvPr id="1339395"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396"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3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39398"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399"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00"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01"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02"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03"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pic>
        <p:nvPicPr>
          <p:cNvPr id="133940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3940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39406"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 xmlns:a14="http://schemas.microsoft.com/office/drawing/2010/main">
                <a:solidFill>
                  <a:schemeClr val="bg1"/>
                </a:solidFill>
              </a14:hiddenFill>
            </a:ext>
          </a:extLst>
        </p:spPr>
        <p:txBody>
          <a:bodyPr/>
          <a:lstStyle/>
          <a:p>
            <a:endParaRPr lang="en-US">
              <a:solidFill>
                <a:srgbClr val="FFFFFF"/>
              </a:solidFill>
            </a:endParaRPr>
          </a:p>
        </p:txBody>
      </p:sp>
      <p:sp>
        <p:nvSpPr>
          <p:cNvPr id="1339407"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8"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09"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0"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1"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39412"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3"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14"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15"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16"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17"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18"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19"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0"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21"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2"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3"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4"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5"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6"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27"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8"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29"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0"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1"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2"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39433"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34"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35"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36"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37"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38"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39"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0"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41"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2"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3"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4"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5"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6"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47"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8"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49"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0"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1"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2"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39453"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39454"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39455"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39456"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39457"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39458"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39459"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0"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39461"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62"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39463"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64"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39465"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66"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39467"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 xmlns:a14="http://schemas.microsoft.com/office/drawing/2010/main">
                <a:solidFill>
                  <a:schemeClr val="bg1">
                    <a:alpha val="50000"/>
                  </a:scheme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68"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69"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0"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1"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39472"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3"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4"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5"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39476"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39477" name="Oval 85"/>
          <p:cNvSpPr>
            <a:spLocks noChangeArrowheads="1"/>
          </p:cNvSpPr>
          <p:nvPr/>
        </p:nvSpPr>
        <p:spPr bwMode="auto">
          <a:xfrm>
            <a:off x="561975"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8" name="Oval 86"/>
          <p:cNvSpPr>
            <a:spLocks noChangeArrowheads="1"/>
          </p:cNvSpPr>
          <p:nvPr/>
        </p:nvSpPr>
        <p:spPr bwMode="auto">
          <a:xfrm>
            <a:off x="630555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79" name="Oval 87"/>
          <p:cNvSpPr>
            <a:spLocks noChangeArrowheads="1"/>
          </p:cNvSpPr>
          <p:nvPr/>
        </p:nvSpPr>
        <p:spPr bwMode="auto">
          <a:xfrm>
            <a:off x="3429000" y="36861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0" name="Text Box 88"/>
          <p:cNvSpPr txBox="1">
            <a:spLocks noChangeArrowheads="1"/>
          </p:cNvSpPr>
          <p:nvPr/>
        </p:nvSpPr>
        <p:spPr bwMode="auto">
          <a:xfrm>
            <a:off x="1074738" y="5949950"/>
            <a:ext cx="12430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39481" name="Text Box 89"/>
          <p:cNvSpPr txBox="1">
            <a:spLocks noChangeArrowheads="1"/>
          </p:cNvSpPr>
          <p:nvPr/>
        </p:nvSpPr>
        <p:spPr bwMode="auto">
          <a:xfrm>
            <a:off x="4148138" y="5949950"/>
            <a:ext cx="9509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2"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39483"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4"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5"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6"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7"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39488"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34115567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42" name="Rectangle 2"/>
          <p:cNvSpPr>
            <a:spLocks noGrp="1" noChangeArrowheads="1"/>
          </p:cNvSpPr>
          <p:nvPr>
            <p:ph type="title"/>
          </p:nvPr>
        </p:nvSpPr>
        <p:spPr/>
        <p:txBody>
          <a:bodyPr/>
          <a:lstStyle/>
          <a:p>
            <a:r>
              <a:rPr lang="en-US"/>
              <a:t>Three Example Cuts</a:t>
            </a:r>
          </a:p>
        </p:txBody>
      </p:sp>
      <p:sp>
        <p:nvSpPr>
          <p:cNvPr id="1341443"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44"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14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41446"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47"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48"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49"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50"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51"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pic>
        <p:nvPicPr>
          <p:cNvPr id="134145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4145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41454"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 xmlns:a14="http://schemas.microsoft.com/office/drawing/2010/main">
                <a:solidFill>
                  <a:schemeClr val="bg1"/>
                </a:solidFill>
              </a14:hiddenFill>
            </a:ext>
          </a:extLst>
        </p:spPr>
        <p:txBody>
          <a:bodyPr/>
          <a:lstStyle/>
          <a:p>
            <a:endParaRPr lang="en-US">
              <a:solidFill>
                <a:srgbClr val="FFFFFF"/>
              </a:solidFill>
            </a:endParaRPr>
          </a:p>
        </p:txBody>
      </p:sp>
      <p:sp>
        <p:nvSpPr>
          <p:cNvPr id="1341455"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6"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57"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8"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59"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1460"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1"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62"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63"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64"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65"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66"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67"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8"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69"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0"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1"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2"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3"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4"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75"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6"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77"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8"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79"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0"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1481"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82"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483"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484"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485"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486"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487"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8"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489"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0"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1"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2"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3"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4"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495"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6"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7"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8"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499"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0"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1501"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1502"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1503"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1504"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1505"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1506"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1507"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8"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1509"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510"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1511"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512"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1513"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4"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1515"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 xmlns:a14="http://schemas.microsoft.com/office/drawing/2010/main">
                <a:solidFill>
                  <a:schemeClr val="bg1">
                    <a:alpha val="50000"/>
                  </a:scheme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16"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7"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18" name="Rectangle 78"/>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19" name="Rectangle 79"/>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1520" name="Rectangle 80"/>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1" name="AutoShape 81"/>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2" name="AutoShape 82"/>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3" name="Rectangle 83"/>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1524" name="Rectangle 84"/>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1525" name="Oval 85"/>
          <p:cNvSpPr>
            <a:spLocks noChangeArrowheads="1"/>
          </p:cNvSpPr>
          <p:nvPr/>
        </p:nvSpPr>
        <p:spPr bwMode="auto">
          <a:xfrm>
            <a:off x="1771650"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6" name="Oval 86"/>
          <p:cNvSpPr>
            <a:spLocks noChangeArrowheads="1"/>
          </p:cNvSpPr>
          <p:nvPr/>
        </p:nvSpPr>
        <p:spPr bwMode="auto">
          <a:xfrm>
            <a:off x="751522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7" name="Oval 87"/>
          <p:cNvSpPr>
            <a:spLocks noChangeArrowheads="1"/>
          </p:cNvSpPr>
          <p:nvPr/>
        </p:nvSpPr>
        <p:spPr bwMode="auto">
          <a:xfrm>
            <a:off x="4638675" y="3609975"/>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28" name="Text Box 88"/>
          <p:cNvSpPr txBox="1">
            <a:spLocks noChangeArrowheads="1"/>
          </p:cNvSpPr>
          <p:nvPr/>
        </p:nvSpPr>
        <p:spPr bwMode="auto">
          <a:xfrm>
            <a:off x="1222375" y="5949950"/>
            <a:ext cx="9509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29" name="Text Box 89"/>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1530" name="Text Box 90"/>
          <p:cNvSpPr txBox="1">
            <a:spLocks noChangeArrowheads="1"/>
          </p:cNvSpPr>
          <p:nvPr/>
        </p:nvSpPr>
        <p:spPr bwMode="auto">
          <a:xfrm>
            <a:off x="7032625" y="5949950"/>
            <a:ext cx="9509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FF0000"/>
                </a:solidFill>
              </a:rPr>
              <a:t>Bad</a:t>
            </a:r>
          </a:p>
        </p:txBody>
      </p:sp>
      <p:sp>
        <p:nvSpPr>
          <p:cNvPr id="1341531" name="AutoShape 91"/>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2" name="AutoShape 9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3" name="AutoShape 93"/>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4" name="AutoShape 94"/>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5" name="Rectangle 95"/>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1536" name="Rectangle 96"/>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Tree>
    <p:extLst>
      <p:ext uri="{BB962C8B-B14F-4D97-AF65-F5344CB8AC3E}">
        <p14:creationId xmlns:p14="http://schemas.microsoft.com/office/powerpoint/2010/main" val="221807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p:txBody>
          <a:bodyPr/>
          <a:lstStyle/>
          <a:p>
            <a:r>
              <a:rPr lang="en-US"/>
              <a:t>Three Example Cuts</a:t>
            </a:r>
          </a:p>
        </p:txBody>
      </p:sp>
      <p:sp>
        <p:nvSpPr>
          <p:cNvPr id="1343491" name="Line 3"/>
          <p:cNvSpPr>
            <a:spLocks noChangeShapeType="1"/>
          </p:cNvSpPr>
          <p:nvPr/>
        </p:nvSpPr>
        <p:spPr bwMode="auto">
          <a:xfrm>
            <a:off x="6524625" y="4951413"/>
            <a:ext cx="1917700" cy="1587"/>
          </a:xfrm>
          <a:prstGeom prst="line">
            <a:avLst/>
          </a:prstGeom>
          <a:noFill/>
          <a:ln w="55563">
            <a:solidFill>
              <a:srgbClr val="CC0099"/>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2" name="Freeform 4"/>
          <p:cNvSpPr>
            <a:spLocks/>
          </p:cNvSpPr>
          <p:nvPr/>
        </p:nvSpPr>
        <p:spPr bwMode="auto">
          <a:xfrm>
            <a:off x="3649663" y="4951413"/>
            <a:ext cx="2157412" cy="639762"/>
          </a:xfrm>
          <a:custGeom>
            <a:avLst/>
            <a:gdLst>
              <a:gd name="T0" fmla="*/ 0 w 1057"/>
              <a:gd name="T1" fmla="*/ 0 h 314"/>
              <a:gd name="T2" fmla="*/ 0 w 1057"/>
              <a:gd name="T3" fmla="*/ 0 h 314"/>
              <a:gd name="T4" fmla="*/ 353 w 1057"/>
              <a:gd name="T5" fmla="*/ 0 h 314"/>
              <a:gd name="T6" fmla="*/ 353 w 1057"/>
              <a:gd name="T7" fmla="*/ 0 h 314"/>
              <a:gd name="T8" fmla="*/ 359 w 1057"/>
              <a:gd name="T9" fmla="*/ 0 h 314"/>
              <a:gd name="T10" fmla="*/ 366 w 1057"/>
              <a:gd name="T11" fmla="*/ 5 h 314"/>
              <a:gd name="T12" fmla="*/ 372 w 1057"/>
              <a:gd name="T13" fmla="*/ 9 h 314"/>
              <a:gd name="T14" fmla="*/ 379 w 1057"/>
              <a:gd name="T15" fmla="*/ 13 h 314"/>
              <a:gd name="T16" fmla="*/ 390 w 1057"/>
              <a:gd name="T17" fmla="*/ 29 h 314"/>
              <a:gd name="T18" fmla="*/ 398 w 1057"/>
              <a:gd name="T19" fmla="*/ 48 h 314"/>
              <a:gd name="T20" fmla="*/ 407 w 1057"/>
              <a:gd name="T21" fmla="*/ 72 h 314"/>
              <a:gd name="T22" fmla="*/ 416 w 1057"/>
              <a:gd name="T23" fmla="*/ 101 h 314"/>
              <a:gd name="T24" fmla="*/ 431 w 1057"/>
              <a:gd name="T25" fmla="*/ 157 h 314"/>
              <a:gd name="T26" fmla="*/ 446 w 1057"/>
              <a:gd name="T27" fmla="*/ 214 h 314"/>
              <a:gd name="T28" fmla="*/ 455 w 1057"/>
              <a:gd name="T29" fmla="*/ 242 h 314"/>
              <a:gd name="T30" fmla="*/ 463 w 1057"/>
              <a:gd name="T31" fmla="*/ 264 h 314"/>
              <a:gd name="T32" fmla="*/ 472 w 1057"/>
              <a:gd name="T33" fmla="*/ 286 h 314"/>
              <a:gd name="T34" fmla="*/ 483 w 1057"/>
              <a:gd name="T35" fmla="*/ 301 h 314"/>
              <a:gd name="T36" fmla="*/ 490 w 1057"/>
              <a:gd name="T37" fmla="*/ 306 h 314"/>
              <a:gd name="T38" fmla="*/ 496 w 1057"/>
              <a:gd name="T39" fmla="*/ 310 h 314"/>
              <a:gd name="T40" fmla="*/ 503 w 1057"/>
              <a:gd name="T41" fmla="*/ 314 h 314"/>
              <a:gd name="T42" fmla="*/ 509 w 1057"/>
              <a:gd name="T43" fmla="*/ 314 h 314"/>
              <a:gd name="T44" fmla="*/ 509 w 1057"/>
              <a:gd name="T45" fmla="*/ 314 h 314"/>
              <a:gd name="T46" fmla="*/ 1057 w 1057"/>
              <a:gd name="T47"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0"/>
                </a:moveTo>
                <a:lnTo>
                  <a:pt x="0" y="0"/>
                </a:lnTo>
                <a:lnTo>
                  <a:pt x="353" y="0"/>
                </a:lnTo>
                <a:lnTo>
                  <a:pt x="353" y="0"/>
                </a:lnTo>
                <a:lnTo>
                  <a:pt x="359" y="0"/>
                </a:lnTo>
                <a:lnTo>
                  <a:pt x="366" y="5"/>
                </a:lnTo>
                <a:lnTo>
                  <a:pt x="372" y="9"/>
                </a:lnTo>
                <a:lnTo>
                  <a:pt x="379" y="13"/>
                </a:lnTo>
                <a:lnTo>
                  <a:pt x="390" y="29"/>
                </a:lnTo>
                <a:lnTo>
                  <a:pt x="398" y="48"/>
                </a:lnTo>
                <a:lnTo>
                  <a:pt x="407" y="72"/>
                </a:lnTo>
                <a:lnTo>
                  <a:pt x="416" y="101"/>
                </a:lnTo>
                <a:lnTo>
                  <a:pt x="431" y="157"/>
                </a:lnTo>
                <a:lnTo>
                  <a:pt x="446" y="214"/>
                </a:lnTo>
                <a:lnTo>
                  <a:pt x="455" y="242"/>
                </a:lnTo>
                <a:lnTo>
                  <a:pt x="463" y="264"/>
                </a:lnTo>
                <a:lnTo>
                  <a:pt x="472" y="286"/>
                </a:lnTo>
                <a:lnTo>
                  <a:pt x="483" y="301"/>
                </a:lnTo>
                <a:lnTo>
                  <a:pt x="490" y="306"/>
                </a:lnTo>
                <a:lnTo>
                  <a:pt x="496" y="310"/>
                </a:lnTo>
                <a:lnTo>
                  <a:pt x="503" y="314"/>
                </a:lnTo>
                <a:lnTo>
                  <a:pt x="509" y="314"/>
                </a:lnTo>
                <a:lnTo>
                  <a:pt x="509" y="314"/>
                </a:lnTo>
                <a:lnTo>
                  <a:pt x="1057" y="314"/>
                </a:lnTo>
              </a:path>
            </a:pathLst>
          </a:custGeom>
          <a:solidFill>
            <a:schemeClr val="bg1"/>
          </a:solidFill>
          <a:ln w="55563">
            <a:solidFill>
              <a:srgbClr val="57E0FB"/>
            </a:solidFill>
            <a:prstDash val="solid"/>
            <a:round/>
            <a:headEnd/>
            <a:tailEnd/>
          </a:ln>
        </p:spPr>
        <p:txBody>
          <a:bodyPr/>
          <a:lstStyle/>
          <a:p>
            <a:endParaRPr lang="en-US">
              <a:solidFill>
                <a:srgbClr val="FFFFFF"/>
              </a:solidFill>
            </a:endParaRPr>
          </a:p>
        </p:txBody>
      </p:sp>
      <p:pic>
        <p:nvPicPr>
          <p:cNvPr id="134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49475"/>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43494" name="Line 6"/>
          <p:cNvSpPr>
            <a:spLocks noChangeShapeType="1"/>
          </p:cNvSpPr>
          <p:nvPr/>
        </p:nvSpPr>
        <p:spPr bwMode="auto">
          <a:xfrm flipH="1">
            <a:off x="1174750" y="4391025"/>
            <a:ext cx="560388"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5" name="Line 7"/>
          <p:cNvSpPr>
            <a:spLocks noChangeShapeType="1"/>
          </p:cNvSpPr>
          <p:nvPr/>
        </p:nvSpPr>
        <p:spPr bwMode="auto">
          <a:xfrm flipH="1">
            <a:off x="855663" y="4951413"/>
            <a:ext cx="319087"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6" name="Line 8"/>
          <p:cNvSpPr>
            <a:spLocks noChangeShapeType="1"/>
          </p:cNvSpPr>
          <p:nvPr/>
        </p:nvSpPr>
        <p:spPr bwMode="auto">
          <a:xfrm>
            <a:off x="1174750"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7" name="Line 9"/>
          <p:cNvSpPr>
            <a:spLocks noChangeShapeType="1"/>
          </p:cNvSpPr>
          <p:nvPr/>
        </p:nvSpPr>
        <p:spPr bwMode="auto">
          <a:xfrm>
            <a:off x="1735138"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8" name="Line 10"/>
          <p:cNvSpPr>
            <a:spLocks noChangeShapeType="1"/>
          </p:cNvSpPr>
          <p:nvPr/>
        </p:nvSpPr>
        <p:spPr bwMode="auto">
          <a:xfrm flipH="1">
            <a:off x="2054225" y="4951413"/>
            <a:ext cx="239713"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499" name="Line 11"/>
          <p:cNvSpPr>
            <a:spLocks noChangeShapeType="1"/>
          </p:cNvSpPr>
          <p:nvPr/>
        </p:nvSpPr>
        <p:spPr bwMode="auto">
          <a:xfrm>
            <a:off x="2293938"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pic>
        <p:nvPicPr>
          <p:cNvPr id="134350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2149475"/>
            <a:ext cx="2554287"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pic>
        <p:nvPicPr>
          <p:cNvPr id="134350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7125" y="2159000"/>
            <a:ext cx="2554288" cy="1920875"/>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1343502" name="Freeform 14"/>
          <p:cNvSpPr>
            <a:spLocks/>
          </p:cNvSpPr>
          <p:nvPr/>
        </p:nvSpPr>
        <p:spPr bwMode="auto">
          <a:xfrm>
            <a:off x="536575" y="4951413"/>
            <a:ext cx="2157413" cy="639762"/>
          </a:xfrm>
          <a:custGeom>
            <a:avLst/>
            <a:gdLst>
              <a:gd name="T0" fmla="*/ 0 w 1057"/>
              <a:gd name="T1" fmla="*/ 314 h 314"/>
              <a:gd name="T2" fmla="*/ 0 w 1057"/>
              <a:gd name="T3" fmla="*/ 314 h 314"/>
              <a:gd name="T4" fmla="*/ 548 w 1057"/>
              <a:gd name="T5" fmla="*/ 314 h 314"/>
              <a:gd name="T6" fmla="*/ 548 w 1057"/>
              <a:gd name="T7" fmla="*/ 314 h 314"/>
              <a:gd name="T8" fmla="*/ 554 w 1057"/>
              <a:gd name="T9" fmla="*/ 314 h 314"/>
              <a:gd name="T10" fmla="*/ 561 w 1057"/>
              <a:gd name="T11" fmla="*/ 310 h 314"/>
              <a:gd name="T12" fmla="*/ 567 w 1057"/>
              <a:gd name="T13" fmla="*/ 306 h 314"/>
              <a:gd name="T14" fmla="*/ 574 w 1057"/>
              <a:gd name="T15" fmla="*/ 301 h 314"/>
              <a:gd name="T16" fmla="*/ 585 w 1057"/>
              <a:gd name="T17" fmla="*/ 286 h 314"/>
              <a:gd name="T18" fmla="*/ 593 w 1057"/>
              <a:gd name="T19" fmla="*/ 264 h 314"/>
              <a:gd name="T20" fmla="*/ 602 w 1057"/>
              <a:gd name="T21" fmla="*/ 242 h 314"/>
              <a:gd name="T22" fmla="*/ 611 w 1057"/>
              <a:gd name="T23" fmla="*/ 214 h 314"/>
              <a:gd name="T24" fmla="*/ 626 w 1057"/>
              <a:gd name="T25" fmla="*/ 157 h 314"/>
              <a:gd name="T26" fmla="*/ 641 w 1057"/>
              <a:gd name="T27" fmla="*/ 101 h 314"/>
              <a:gd name="T28" fmla="*/ 650 w 1057"/>
              <a:gd name="T29" fmla="*/ 72 h 314"/>
              <a:gd name="T30" fmla="*/ 659 w 1057"/>
              <a:gd name="T31" fmla="*/ 48 h 314"/>
              <a:gd name="T32" fmla="*/ 667 w 1057"/>
              <a:gd name="T33" fmla="*/ 29 h 314"/>
              <a:gd name="T34" fmla="*/ 678 w 1057"/>
              <a:gd name="T35" fmla="*/ 13 h 314"/>
              <a:gd name="T36" fmla="*/ 685 w 1057"/>
              <a:gd name="T37" fmla="*/ 9 h 314"/>
              <a:gd name="T38" fmla="*/ 691 w 1057"/>
              <a:gd name="T39" fmla="*/ 5 h 314"/>
              <a:gd name="T40" fmla="*/ 698 w 1057"/>
              <a:gd name="T41" fmla="*/ 0 h 314"/>
              <a:gd name="T42" fmla="*/ 704 w 1057"/>
              <a:gd name="T43" fmla="*/ 0 h 314"/>
              <a:gd name="T44" fmla="*/ 704 w 1057"/>
              <a:gd name="T45" fmla="*/ 0 h 314"/>
              <a:gd name="T46" fmla="*/ 1057 w 1057"/>
              <a:gd name="T47"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57" h="314">
                <a:moveTo>
                  <a:pt x="0" y="314"/>
                </a:moveTo>
                <a:lnTo>
                  <a:pt x="0" y="314"/>
                </a:lnTo>
                <a:lnTo>
                  <a:pt x="548" y="314"/>
                </a:lnTo>
                <a:lnTo>
                  <a:pt x="548" y="314"/>
                </a:lnTo>
                <a:lnTo>
                  <a:pt x="554" y="314"/>
                </a:lnTo>
                <a:lnTo>
                  <a:pt x="561" y="310"/>
                </a:lnTo>
                <a:lnTo>
                  <a:pt x="567" y="306"/>
                </a:lnTo>
                <a:lnTo>
                  <a:pt x="574" y="301"/>
                </a:lnTo>
                <a:lnTo>
                  <a:pt x="585" y="286"/>
                </a:lnTo>
                <a:lnTo>
                  <a:pt x="593" y="264"/>
                </a:lnTo>
                <a:lnTo>
                  <a:pt x="602" y="242"/>
                </a:lnTo>
                <a:lnTo>
                  <a:pt x="611" y="214"/>
                </a:lnTo>
                <a:lnTo>
                  <a:pt x="626" y="157"/>
                </a:lnTo>
                <a:lnTo>
                  <a:pt x="641" y="101"/>
                </a:lnTo>
                <a:lnTo>
                  <a:pt x="650" y="72"/>
                </a:lnTo>
                <a:lnTo>
                  <a:pt x="659" y="48"/>
                </a:lnTo>
                <a:lnTo>
                  <a:pt x="667" y="29"/>
                </a:lnTo>
                <a:lnTo>
                  <a:pt x="678" y="13"/>
                </a:lnTo>
                <a:lnTo>
                  <a:pt x="685" y="9"/>
                </a:lnTo>
                <a:lnTo>
                  <a:pt x="691" y="5"/>
                </a:lnTo>
                <a:lnTo>
                  <a:pt x="698" y="0"/>
                </a:lnTo>
                <a:lnTo>
                  <a:pt x="704" y="0"/>
                </a:lnTo>
                <a:lnTo>
                  <a:pt x="704" y="0"/>
                </a:lnTo>
                <a:lnTo>
                  <a:pt x="1057" y="0"/>
                </a:lnTo>
              </a:path>
            </a:pathLst>
          </a:custGeom>
          <a:noFill/>
          <a:ln w="55563">
            <a:solidFill>
              <a:schemeClr val="accent1"/>
            </a:solidFill>
            <a:prstDash val="solid"/>
            <a:round/>
            <a:headEnd/>
            <a:tailEnd/>
          </a:ln>
          <a:extLst>
            <a:ext uri="{909E8E84-426E-40dd-AFC4-6F175D3DCCD1}">
              <a14:hiddenFill xmlns="" xmlns:a14="http://schemas.microsoft.com/office/drawing/2010/main">
                <a:solidFill>
                  <a:schemeClr val="bg1"/>
                </a:solidFill>
              </a14:hiddenFill>
            </a:ext>
          </a:extLst>
        </p:spPr>
        <p:txBody>
          <a:bodyPr/>
          <a:lstStyle/>
          <a:p>
            <a:endParaRPr lang="en-US">
              <a:solidFill>
                <a:srgbClr val="FFFFFF"/>
              </a:solidFill>
            </a:endParaRPr>
          </a:p>
        </p:txBody>
      </p:sp>
      <p:sp>
        <p:nvSpPr>
          <p:cNvPr id="1343503" name="Freeform 15"/>
          <p:cNvSpPr>
            <a:spLocks/>
          </p:cNvSpPr>
          <p:nvPr/>
        </p:nvSpPr>
        <p:spPr bwMode="auto">
          <a:xfrm>
            <a:off x="6953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4" name="Freeform 16"/>
          <p:cNvSpPr>
            <a:spLocks/>
          </p:cNvSpPr>
          <p:nvPr/>
        </p:nvSpPr>
        <p:spPr bwMode="auto">
          <a:xfrm>
            <a:off x="1255713" y="5432425"/>
            <a:ext cx="319087" cy="320675"/>
          </a:xfrm>
          <a:custGeom>
            <a:avLst/>
            <a:gdLst>
              <a:gd name="T0" fmla="*/ 157 w 157"/>
              <a:gd name="T1" fmla="*/ 78 h 157"/>
              <a:gd name="T2" fmla="*/ 157 w 157"/>
              <a:gd name="T3" fmla="*/ 78 h 157"/>
              <a:gd name="T4" fmla="*/ 154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4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4"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4" y="63"/>
                </a:lnTo>
                <a:lnTo>
                  <a:pt x="157" y="78"/>
                </a:lnTo>
                <a:lnTo>
                  <a:pt x="157"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5" name="Freeform 17"/>
          <p:cNvSpPr>
            <a:spLocks/>
          </p:cNvSpPr>
          <p:nvPr/>
        </p:nvSpPr>
        <p:spPr bwMode="auto">
          <a:xfrm>
            <a:off x="18938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6" name="Freeform 18"/>
          <p:cNvSpPr>
            <a:spLocks/>
          </p:cNvSpPr>
          <p:nvPr/>
        </p:nvSpPr>
        <p:spPr bwMode="auto">
          <a:xfrm>
            <a:off x="24526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7" name="Freeform 19"/>
          <p:cNvSpPr>
            <a:spLocks/>
          </p:cNvSpPr>
          <p:nvPr/>
        </p:nvSpPr>
        <p:spPr bwMode="auto">
          <a:xfrm>
            <a:off x="21336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7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7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7"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7"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38100" cmpd="sng">
            <a:solidFill>
              <a:schemeClr val="accent1"/>
            </a:solidFill>
            <a:prstDash val="solid"/>
            <a:round/>
            <a:headEnd/>
            <a:tailEnd/>
          </a:ln>
        </p:spPr>
        <p:txBody>
          <a:bodyPr/>
          <a:lstStyle/>
          <a:p>
            <a:endParaRPr lang="en-US">
              <a:solidFill>
                <a:srgbClr val="FFFFFF"/>
              </a:solidFill>
            </a:endParaRPr>
          </a:p>
        </p:txBody>
      </p:sp>
      <p:sp>
        <p:nvSpPr>
          <p:cNvPr id="1343508" name="Freeform 20"/>
          <p:cNvSpPr>
            <a:spLocks/>
          </p:cNvSpPr>
          <p:nvPr/>
        </p:nvSpPr>
        <p:spPr bwMode="auto">
          <a:xfrm>
            <a:off x="1016000"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09" name="Freeform 21"/>
          <p:cNvSpPr>
            <a:spLocks/>
          </p:cNvSpPr>
          <p:nvPr/>
        </p:nvSpPr>
        <p:spPr bwMode="auto">
          <a:xfrm>
            <a:off x="1574800" y="4232275"/>
            <a:ext cx="319088"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4"/>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10" name="Rectangle 22"/>
          <p:cNvSpPr>
            <a:spLocks noChangeArrowheads="1"/>
          </p:cNvSpPr>
          <p:nvPr/>
        </p:nvSpPr>
        <p:spPr bwMode="auto">
          <a:xfrm>
            <a:off x="8016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11" name="Rectangle 23"/>
          <p:cNvSpPr>
            <a:spLocks noChangeArrowheads="1"/>
          </p:cNvSpPr>
          <p:nvPr/>
        </p:nvSpPr>
        <p:spPr bwMode="auto">
          <a:xfrm>
            <a:off x="1360488"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12" name="Rectangle 24"/>
          <p:cNvSpPr>
            <a:spLocks noChangeArrowheads="1"/>
          </p:cNvSpPr>
          <p:nvPr/>
        </p:nvSpPr>
        <p:spPr bwMode="auto">
          <a:xfrm>
            <a:off x="20002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13" name="Rectangle 25"/>
          <p:cNvSpPr>
            <a:spLocks noChangeArrowheads="1"/>
          </p:cNvSpPr>
          <p:nvPr/>
        </p:nvSpPr>
        <p:spPr bwMode="auto">
          <a:xfrm>
            <a:off x="25590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14" name="Rectangle 26"/>
          <p:cNvSpPr>
            <a:spLocks noChangeArrowheads="1"/>
          </p:cNvSpPr>
          <p:nvPr/>
        </p:nvSpPr>
        <p:spPr bwMode="auto">
          <a:xfrm>
            <a:off x="11223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15" name="Rectangle 27"/>
          <p:cNvSpPr>
            <a:spLocks noChangeArrowheads="1"/>
          </p:cNvSpPr>
          <p:nvPr/>
        </p:nvSpPr>
        <p:spPr bwMode="auto">
          <a:xfrm>
            <a:off x="2239963"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6" name="Rectangle 28"/>
          <p:cNvSpPr>
            <a:spLocks noChangeArrowheads="1"/>
          </p:cNvSpPr>
          <p:nvPr/>
        </p:nvSpPr>
        <p:spPr bwMode="auto">
          <a:xfrm>
            <a:off x="1681163"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17" name="Line 29"/>
          <p:cNvSpPr>
            <a:spLocks noChangeShapeType="1"/>
          </p:cNvSpPr>
          <p:nvPr/>
        </p:nvSpPr>
        <p:spPr bwMode="auto">
          <a:xfrm flipH="1">
            <a:off x="40497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18" name="Line 30"/>
          <p:cNvSpPr>
            <a:spLocks noChangeShapeType="1"/>
          </p:cNvSpPr>
          <p:nvPr/>
        </p:nvSpPr>
        <p:spPr bwMode="auto">
          <a:xfrm flipH="1">
            <a:off x="3729038"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19" name="Line 31"/>
          <p:cNvSpPr>
            <a:spLocks noChangeShapeType="1"/>
          </p:cNvSpPr>
          <p:nvPr/>
        </p:nvSpPr>
        <p:spPr bwMode="auto">
          <a:xfrm>
            <a:off x="4049713" y="4951413"/>
            <a:ext cx="239712"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20" name="Line 32"/>
          <p:cNvSpPr>
            <a:spLocks noChangeShapeType="1"/>
          </p:cNvSpPr>
          <p:nvPr/>
        </p:nvSpPr>
        <p:spPr bwMode="auto">
          <a:xfrm>
            <a:off x="4608513"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21" name="Line 33"/>
          <p:cNvSpPr>
            <a:spLocks noChangeShapeType="1"/>
          </p:cNvSpPr>
          <p:nvPr/>
        </p:nvSpPr>
        <p:spPr bwMode="auto">
          <a:xfrm flipH="1">
            <a:off x="4929188"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22" name="Line 34"/>
          <p:cNvSpPr>
            <a:spLocks noChangeShapeType="1"/>
          </p:cNvSpPr>
          <p:nvPr/>
        </p:nvSpPr>
        <p:spPr bwMode="auto">
          <a:xfrm>
            <a:off x="5167313"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23" name="Freeform 35"/>
          <p:cNvSpPr>
            <a:spLocks/>
          </p:cNvSpPr>
          <p:nvPr/>
        </p:nvSpPr>
        <p:spPr bwMode="auto">
          <a:xfrm>
            <a:off x="35702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4" name="Freeform 36"/>
          <p:cNvSpPr>
            <a:spLocks/>
          </p:cNvSpPr>
          <p:nvPr/>
        </p:nvSpPr>
        <p:spPr bwMode="auto">
          <a:xfrm>
            <a:off x="4129088"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5" name="Freeform 37"/>
          <p:cNvSpPr>
            <a:spLocks/>
          </p:cNvSpPr>
          <p:nvPr/>
        </p:nvSpPr>
        <p:spPr bwMode="auto">
          <a:xfrm>
            <a:off x="4768850" y="5432425"/>
            <a:ext cx="319088"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6" name="Freeform 38"/>
          <p:cNvSpPr>
            <a:spLocks/>
          </p:cNvSpPr>
          <p:nvPr/>
        </p:nvSpPr>
        <p:spPr bwMode="auto">
          <a:xfrm>
            <a:off x="53276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7" name="Freeform 39"/>
          <p:cNvSpPr>
            <a:spLocks/>
          </p:cNvSpPr>
          <p:nvPr/>
        </p:nvSpPr>
        <p:spPr bwMode="auto">
          <a:xfrm>
            <a:off x="5008563" y="4792663"/>
            <a:ext cx="319087"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4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4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1" y="144"/>
                </a:lnTo>
                <a:lnTo>
                  <a:pt x="108" y="150"/>
                </a:lnTo>
                <a:lnTo>
                  <a:pt x="93" y="155"/>
                </a:lnTo>
                <a:lnTo>
                  <a:pt x="78" y="157"/>
                </a:lnTo>
                <a:lnTo>
                  <a:pt x="78" y="157"/>
                </a:lnTo>
                <a:lnTo>
                  <a:pt x="63" y="155"/>
                </a:lnTo>
                <a:lnTo>
                  <a:pt x="48" y="150"/>
                </a:lnTo>
                <a:lnTo>
                  <a:pt x="34" y="144"/>
                </a:lnTo>
                <a:lnTo>
                  <a:pt x="24" y="133"/>
                </a:lnTo>
                <a:lnTo>
                  <a:pt x="13" y="122"/>
                </a:lnTo>
                <a:lnTo>
                  <a:pt x="6" y="109"/>
                </a:lnTo>
                <a:lnTo>
                  <a:pt x="2" y="93"/>
                </a:lnTo>
                <a:lnTo>
                  <a:pt x="0" y="78"/>
                </a:lnTo>
                <a:lnTo>
                  <a:pt x="0" y="78"/>
                </a:lnTo>
                <a:lnTo>
                  <a:pt x="2" y="63"/>
                </a:lnTo>
                <a:lnTo>
                  <a:pt x="6" y="48"/>
                </a:lnTo>
                <a:lnTo>
                  <a:pt x="13" y="35"/>
                </a:lnTo>
                <a:lnTo>
                  <a:pt x="24" y="24"/>
                </a:lnTo>
                <a:lnTo>
                  <a:pt x="34"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28" name="Freeform 40"/>
          <p:cNvSpPr>
            <a:spLocks/>
          </p:cNvSpPr>
          <p:nvPr/>
        </p:nvSpPr>
        <p:spPr bwMode="auto">
          <a:xfrm>
            <a:off x="3890963"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57E0FB"/>
            </a:solidFill>
            <a:prstDash val="solid"/>
            <a:round/>
            <a:headEnd/>
            <a:tailEnd/>
          </a:ln>
        </p:spPr>
        <p:txBody>
          <a:bodyPr/>
          <a:lstStyle/>
          <a:p>
            <a:endParaRPr lang="en-US">
              <a:solidFill>
                <a:srgbClr val="FFFFFF"/>
              </a:solidFill>
            </a:endParaRPr>
          </a:p>
        </p:txBody>
      </p:sp>
      <p:sp>
        <p:nvSpPr>
          <p:cNvPr id="1343529" name="Freeform 41"/>
          <p:cNvSpPr>
            <a:spLocks/>
          </p:cNvSpPr>
          <p:nvPr/>
        </p:nvSpPr>
        <p:spPr bwMode="auto">
          <a:xfrm>
            <a:off x="4449763" y="4232275"/>
            <a:ext cx="319087"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1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1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1"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1"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30" name="Rectangle 42"/>
          <p:cNvSpPr>
            <a:spLocks noChangeArrowheads="1"/>
          </p:cNvSpPr>
          <p:nvPr/>
        </p:nvSpPr>
        <p:spPr bwMode="auto">
          <a:xfrm>
            <a:off x="36766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31" name="Rectangle 43"/>
          <p:cNvSpPr>
            <a:spLocks noChangeArrowheads="1"/>
          </p:cNvSpPr>
          <p:nvPr/>
        </p:nvSpPr>
        <p:spPr bwMode="auto">
          <a:xfrm>
            <a:off x="4235450"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32" name="Rectangle 44"/>
          <p:cNvSpPr>
            <a:spLocks noChangeArrowheads="1"/>
          </p:cNvSpPr>
          <p:nvPr/>
        </p:nvSpPr>
        <p:spPr bwMode="auto">
          <a:xfrm>
            <a:off x="4873625"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33" name="Rectangle 45"/>
          <p:cNvSpPr>
            <a:spLocks noChangeArrowheads="1"/>
          </p:cNvSpPr>
          <p:nvPr/>
        </p:nvSpPr>
        <p:spPr bwMode="auto">
          <a:xfrm>
            <a:off x="54340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34" name="Rectangle 46"/>
          <p:cNvSpPr>
            <a:spLocks noChangeArrowheads="1"/>
          </p:cNvSpPr>
          <p:nvPr/>
        </p:nvSpPr>
        <p:spPr bwMode="auto">
          <a:xfrm>
            <a:off x="39973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35" name="Rectangle 47"/>
          <p:cNvSpPr>
            <a:spLocks noChangeArrowheads="1"/>
          </p:cNvSpPr>
          <p:nvPr/>
        </p:nvSpPr>
        <p:spPr bwMode="auto">
          <a:xfrm>
            <a:off x="5114925"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6" name="Rectangle 48"/>
          <p:cNvSpPr>
            <a:spLocks noChangeArrowheads="1"/>
          </p:cNvSpPr>
          <p:nvPr/>
        </p:nvSpPr>
        <p:spPr bwMode="auto">
          <a:xfrm>
            <a:off x="4556125"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37" name="Line 49"/>
          <p:cNvSpPr>
            <a:spLocks noChangeShapeType="1"/>
          </p:cNvSpPr>
          <p:nvPr/>
        </p:nvSpPr>
        <p:spPr bwMode="auto">
          <a:xfrm flipH="1">
            <a:off x="69246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38" name="Line 50"/>
          <p:cNvSpPr>
            <a:spLocks noChangeShapeType="1"/>
          </p:cNvSpPr>
          <p:nvPr/>
        </p:nvSpPr>
        <p:spPr bwMode="auto">
          <a:xfrm flipH="1">
            <a:off x="6607175" y="4951413"/>
            <a:ext cx="317500"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39" name="Line 51"/>
          <p:cNvSpPr>
            <a:spLocks noChangeShapeType="1"/>
          </p:cNvSpPr>
          <p:nvPr/>
        </p:nvSpPr>
        <p:spPr bwMode="auto">
          <a:xfrm>
            <a:off x="6924675"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40" name="Line 52"/>
          <p:cNvSpPr>
            <a:spLocks noChangeShapeType="1"/>
          </p:cNvSpPr>
          <p:nvPr/>
        </p:nvSpPr>
        <p:spPr bwMode="auto">
          <a:xfrm>
            <a:off x="7483475" y="4391025"/>
            <a:ext cx="558800" cy="5603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41" name="Line 53"/>
          <p:cNvSpPr>
            <a:spLocks noChangeShapeType="1"/>
          </p:cNvSpPr>
          <p:nvPr/>
        </p:nvSpPr>
        <p:spPr bwMode="auto">
          <a:xfrm flipH="1">
            <a:off x="7804150" y="4951413"/>
            <a:ext cx="23812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42" name="Line 54"/>
          <p:cNvSpPr>
            <a:spLocks noChangeShapeType="1"/>
          </p:cNvSpPr>
          <p:nvPr/>
        </p:nvSpPr>
        <p:spPr bwMode="auto">
          <a:xfrm>
            <a:off x="8042275" y="4951413"/>
            <a:ext cx="320675" cy="6397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43" name="Freeform 55"/>
          <p:cNvSpPr>
            <a:spLocks/>
          </p:cNvSpPr>
          <p:nvPr/>
        </p:nvSpPr>
        <p:spPr bwMode="auto">
          <a:xfrm>
            <a:off x="64452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4" name="Freeform 56"/>
          <p:cNvSpPr>
            <a:spLocks/>
          </p:cNvSpPr>
          <p:nvPr/>
        </p:nvSpPr>
        <p:spPr bwMode="auto">
          <a:xfrm>
            <a:off x="7004050"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8 w 157"/>
              <a:gd name="T19" fmla="*/ 157 h 157"/>
              <a:gd name="T20" fmla="*/ 78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8 w 157"/>
              <a:gd name="T55" fmla="*/ 0 h 157"/>
              <a:gd name="T56" fmla="*/ 78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8" y="157"/>
                </a:lnTo>
                <a:lnTo>
                  <a:pt x="78"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8" y="0"/>
                </a:lnTo>
                <a:lnTo>
                  <a:pt x="78"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5" name="Freeform 57"/>
          <p:cNvSpPr>
            <a:spLocks/>
          </p:cNvSpPr>
          <p:nvPr/>
        </p:nvSpPr>
        <p:spPr bwMode="auto">
          <a:xfrm>
            <a:off x="7642225" y="5432425"/>
            <a:ext cx="320675"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3 w 157"/>
              <a:gd name="T35" fmla="*/ 94 h 157"/>
              <a:gd name="T36" fmla="*/ 0 w 157"/>
              <a:gd name="T37" fmla="*/ 78 h 157"/>
              <a:gd name="T38" fmla="*/ 0 w 157"/>
              <a:gd name="T39" fmla="*/ 78 h 157"/>
              <a:gd name="T40" fmla="*/ 3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3" y="94"/>
                </a:lnTo>
                <a:lnTo>
                  <a:pt x="0" y="78"/>
                </a:lnTo>
                <a:lnTo>
                  <a:pt x="0" y="78"/>
                </a:lnTo>
                <a:lnTo>
                  <a:pt x="3"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6" name="Freeform 58"/>
          <p:cNvSpPr>
            <a:spLocks/>
          </p:cNvSpPr>
          <p:nvPr/>
        </p:nvSpPr>
        <p:spPr bwMode="auto">
          <a:xfrm>
            <a:off x="8202613" y="5432425"/>
            <a:ext cx="319087" cy="320675"/>
          </a:xfrm>
          <a:custGeom>
            <a:avLst/>
            <a:gdLst>
              <a:gd name="T0" fmla="*/ 157 w 157"/>
              <a:gd name="T1" fmla="*/ 78 h 157"/>
              <a:gd name="T2" fmla="*/ 157 w 157"/>
              <a:gd name="T3" fmla="*/ 78 h 157"/>
              <a:gd name="T4" fmla="*/ 155 w 157"/>
              <a:gd name="T5" fmla="*/ 94 h 157"/>
              <a:gd name="T6" fmla="*/ 150 w 157"/>
              <a:gd name="T7" fmla="*/ 109 h 157"/>
              <a:gd name="T8" fmla="*/ 144 w 157"/>
              <a:gd name="T9" fmla="*/ 122 h 157"/>
              <a:gd name="T10" fmla="*/ 133 w 157"/>
              <a:gd name="T11" fmla="*/ 133 h 157"/>
              <a:gd name="T12" fmla="*/ 122 w 157"/>
              <a:gd name="T13" fmla="*/ 144 h 157"/>
              <a:gd name="T14" fmla="*/ 109 w 157"/>
              <a:gd name="T15" fmla="*/ 150 h 157"/>
              <a:gd name="T16" fmla="*/ 94 w 157"/>
              <a:gd name="T17" fmla="*/ 155 h 157"/>
              <a:gd name="T18" fmla="*/ 79 w 157"/>
              <a:gd name="T19" fmla="*/ 157 h 157"/>
              <a:gd name="T20" fmla="*/ 79 w 157"/>
              <a:gd name="T21" fmla="*/ 157 h 157"/>
              <a:gd name="T22" fmla="*/ 63 w 157"/>
              <a:gd name="T23" fmla="*/ 155 h 157"/>
              <a:gd name="T24" fmla="*/ 48 w 157"/>
              <a:gd name="T25" fmla="*/ 150 h 157"/>
              <a:gd name="T26" fmla="*/ 35 w 157"/>
              <a:gd name="T27" fmla="*/ 144 h 157"/>
              <a:gd name="T28" fmla="*/ 24 w 157"/>
              <a:gd name="T29" fmla="*/ 133 h 157"/>
              <a:gd name="T30" fmla="*/ 13 w 157"/>
              <a:gd name="T31" fmla="*/ 122 h 157"/>
              <a:gd name="T32" fmla="*/ 7 w 157"/>
              <a:gd name="T33" fmla="*/ 109 h 157"/>
              <a:gd name="T34" fmla="*/ 2 w 157"/>
              <a:gd name="T35" fmla="*/ 94 h 157"/>
              <a:gd name="T36" fmla="*/ 0 w 157"/>
              <a:gd name="T37" fmla="*/ 78 h 157"/>
              <a:gd name="T38" fmla="*/ 0 w 157"/>
              <a:gd name="T39" fmla="*/ 78 h 157"/>
              <a:gd name="T40" fmla="*/ 2 w 157"/>
              <a:gd name="T41" fmla="*/ 63 h 157"/>
              <a:gd name="T42" fmla="*/ 7 w 157"/>
              <a:gd name="T43" fmla="*/ 48 h 157"/>
              <a:gd name="T44" fmla="*/ 13 w 157"/>
              <a:gd name="T45" fmla="*/ 35 h 157"/>
              <a:gd name="T46" fmla="*/ 24 w 157"/>
              <a:gd name="T47" fmla="*/ 24 h 157"/>
              <a:gd name="T48" fmla="*/ 35 w 157"/>
              <a:gd name="T49" fmla="*/ 13 h 157"/>
              <a:gd name="T50" fmla="*/ 48 w 157"/>
              <a:gd name="T51" fmla="*/ 6 h 157"/>
              <a:gd name="T52" fmla="*/ 63 w 157"/>
              <a:gd name="T53" fmla="*/ 2 h 157"/>
              <a:gd name="T54" fmla="*/ 79 w 157"/>
              <a:gd name="T55" fmla="*/ 0 h 157"/>
              <a:gd name="T56" fmla="*/ 79 w 157"/>
              <a:gd name="T57" fmla="*/ 0 h 157"/>
              <a:gd name="T58" fmla="*/ 94 w 157"/>
              <a:gd name="T59" fmla="*/ 2 h 157"/>
              <a:gd name="T60" fmla="*/ 109 w 157"/>
              <a:gd name="T61" fmla="*/ 6 h 157"/>
              <a:gd name="T62" fmla="*/ 122 w 157"/>
              <a:gd name="T63" fmla="*/ 13 h 157"/>
              <a:gd name="T64" fmla="*/ 133 w 157"/>
              <a:gd name="T65" fmla="*/ 24 h 157"/>
              <a:gd name="T66" fmla="*/ 144 w 157"/>
              <a:gd name="T67" fmla="*/ 35 h 157"/>
              <a:gd name="T68" fmla="*/ 150 w 157"/>
              <a:gd name="T69" fmla="*/ 48 h 157"/>
              <a:gd name="T70" fmla="*/ 155 w 157"/>
              <a:gd name="T71" fmla="*/ 63 h 157"/>
              <a:gd name="T72" fmla="*/ 157 w 157"/>
              <a:gd name="T73" fmla="*/ 78 h 157"/>
              <a:gd name="T74" fmla="*/ 157 w 157"/>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7">
                <a:moveTo>
                  <a:pt x="157" y="78"/>
                </a:moveTo>
                <a:lnTo>
                  <a:pt x="157" y="78"/>
                </a:lnTo>
                <a:lnTo>
                  <a:pt x="155" y="94"/>
                </a:lnTo>
                <a:lnTo>
                  <a:pt x="150" y="109"/>
                </a:lnTo>
                <a:lnTo>
                  <a:pt x="144" y="122"/>
                </a:lnTo>
                <a:lnTo>
                  <a:pt x="133" y="133"/>
                </a:lnTo>
                <a:lnTo>
                  <a:pt x="122" y="144"/>
                </a:lnTo>
                <a:lnTo>
                  <a:pt x="109" y="150"/>
                </a:lnTo>
                <a:lnTo>
                  <a:pt x="94" y="155"/>
                </a:lnTo>
                <a:lnTo>
                  <a:pt x="79" y="157"/>
                </a:lnTo>
                <a:lnTo>
                  <a:pt x="79" y="157"/>
                </a:lnTo>
                <a:lnTo>
                  <a:pt x="63" y="155"/>
                </a:lnTo>
                <a:lnTo>
                  <a:pt x="48" y="150"/>
                </a:lnTo>
                <a:lnTo>
                  <a:pt x="35" y="144"/>
                </a:lnTo>
                <a:lnTo>
                  <a:pt x="24" y="133"/>
                </a:lnTo>
                <a:lnTo>
                  <a:pt x="13" y="122"/>
                </a:lnTo>
                <a:lnTo>
                  <a:pt x="7" y="109"/>
                </a:lnTo>
                <a:lnTo>
                  <a:pt x="2" y="94"/>
                </a:lnTo>
                <a:lnTo>
                  <a:pt x="0" y="78"/>
                </a:lnTo>
                <a:lnTo>
                  <a:pt x="0" y="78"/>
                </a:lnTo>
                <a:lnTo>
                  <a:pt x="2" y="63"/>
                </a:lnTo>
                <a:lnTo>
                  <a:pt x="7" y="48"/>
                </a:lnTo>
                <a:lnTo>
                  <a:pt x="13" y="35"/>
                </a:lnTo>
                <a:lnTo>
                  <a:pt x="24" y="24"/>
                </a:lnTo>
                <a:lnTo>
                  <a:pt x="35" y="13"/>
                </a:lnTo>
                <a:lnTo>
                  <a:pt x="48" y="6"/>
                </a:lnTo>
                <a:lnTo>
                  <a:pt x="63" y="2"/>
                </a:lnTo>
                <a:lnTo>
                  <a:pt x="79" y="0"/>
                </a:lnTo>
                <a:lnTo>
                  <a:pt x="79" y="0"/>
                </a:lnTo>
                <a:lnTo>
                  <a:pt x="94" y="2"/>
                </a:lnTo>
                <a:lnTo>
                  <a:pt x="109" y="6"/>
                </a:lnTo>
                <a:lnTo>
                  <a:pt x="122" y="13"/>
                </a:lnTo>
                <a:lnTo>
                  <a:pt x="133" y="24"/>
                </a:lnTo>
                <a:lnTo>
                  <a:pt x="144" y="35"/>
                </a:lnTo>
                <a:lnTo>
                  <a:pt x="150" y="48"/>
                </a:lnTo>
                <a:lnTo>
                  <a:pt x="155" y="63"/>
                </a:lnTo>
                <a:lnTo>
                  <a:pt x="157" y="78"/>
                </a:lnTo>
                <a:lnTo>
                  <a:pt x="157"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47" name="Freeform 59"/>
          <p:cNvSpPr>
            <a:spLocks/>
          </p:cNvSpPr>
          <p:nvPr/>
        </p:nvSpPr>
        <p:spPr bwMode="auto">
          <a:xfrm>
            <a:off x="7883525" y="4792663"/>
            <a:ext cx="319088"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8" name="Freeform 60"/>
          <p:cNvSpPr>
            <a:spLocks/>
          </p:cNvSpPr>
          <p:nvPr/>
        </p:nvSpPr>
        <p:spPr bwMode="auto">
          <a:xfrm>
            <a:off x="6765925" y="4792663"/>
            <a:ext cx="317500" cy="320675"/>
          </a:xfrm>
          <a:custGeom>
            <a:avLst/>
            <a:gdLst>
              <a:gd name="T0" fmla="*/ 156 w 156"/>
              <a:gd name="T1" fmla="*/ 78 h 157"/>
              <a:gd name="T2" fmla="*/ 156 w 156"/>
              <a:gd name="T3" fmla="*/ 78 h 157"/>
              <a:gd name="T4" fmla="*/ 154 w 156"/>
              <a:gd name="T5" fmla="*/ 93 h 157"/>
              <a:gd name="T6" fmla="*/ 150 w 156"/>
              <a:gd name="T7" fmla="*/ 109 h 157"/>
              <a:gd name="T8" fmla="*/ 143 w 156"/>
              <a:gd name="T9" fmla="*/ 122 h 157"/>
              <a:gd name="T10" fmla="*/ 132 w 156"/>
              <a:gd name="T11" fmla="*/ 133 h 157"/>
              <a:gd name="T12" fmla="*/ 122 w 156"/>
              <a:gd name="T13" fmla="*/ 144 h 157"/>
              <a:gd name="T14" fmla="*/ 109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3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9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3"/>
                </a:lnTo>
                <a:lnTo>
                  <a:pt x="150" y="109"/>
                </a:lnTo>
                <a:lnTo>
                  <a:pt x="143" y="122"/>
                </a:lnTo>
                <a:lnTo>
                  <a:pt x="132" y="133"/>
                </a:lnTo>
                <a:lnTo>
                  <a:pt x="122" y="144"/>
                </a:lnTo>
                <a:lnTo>
                  <a:pt x="109" y="150"/>
                </a:lnTo>
                <a:lnTo>
                  <a:pt x="93" y="155"/>
                </a:lnTo>
                <a:lnTo>
                  <a:pt x="78" y="157"/>
                </a:lnTo>
                <a:lnTo>
                  <a:pt x="78" y="157"/>
                </a:lnTo>
                <a:lnTo>
                  <a:pt x="63" y="155"/>
                </a:lnTo>
                <a:lnTo>
                  <a:pt x="48" y="150"/>
                </a:lnTo>
                <a:lnTo>
                  <a:pt x="35" y="144"/>
                </a:lnTo>
                <a:lnTo>
                  <a:pt x="24" y="133"/>
                </a:lnTo>
                <a:lnTo>
                  <a:pt x="13" y="122"/>
                </a:lnTo>
                <a:lnTo>
                  <a:pt x="6" y="109"/>
                </a:lnTo>
                <a:lnTo>
                  <a:pt x="2" y="93"/>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9" y="6"/>
                </a:lnTo>
                <a:lnTo>
                  <a:pt x="122" y="13"/>
                </a:lnTo>
                <a:lnTo>
                  <a:pt x="132" y="24"/>
                </a:lnTo>
                <a:lnTo>
                  <a:pt x="143" y="35"/>
                </a:lnTo>
                <a:lnTo>
                  <a:pt x="150" y="48"/>
                </a:lnTo>
                <a:lnTo>
                  <a:pt x="154" y="63"/>
                </a:lnTo>
                <a:lnTo>
                  <a:pt x="156" y="78"/>
                </a:lnTo>
                <a:lnTo>
                  <a:pt x="156" y="78"/>
                </a:lnTo>
                <a:close/>
              </a:path>
            </a:pathLst>
          </a:custGeom>
          <a:solidFill>
            <a:srgbClr val="787878"/>
          </a:solidFill>
          <a:ln w="38100" cmpd="sng">
            <a:solidFill>
              <a:srgbClr val="CC0099"/>
            </a:solidFill>
            <a:prstDash val="solid"/>
            <a:round/>
            <a:headEnd/>
            <a:tailEnd/>
          </a:ln>
        </p:spPr>
        <p:txBody>
          <a:bodyPr/>
          <a:lstStyle/>
          <a:p>
            <a:endParaRPr lang="en-US">
              <a:solidFill>
                <a:srgbClr val="FFFFFF"/>
              </a:solidFill>
            </a:endParaRPr>
          </a:p>
        </p:txBody>
      </p:sp>
      <p:sp>
        <p:nvSpPr>
          <p:cNvPr id="1343549" name="Freeform 61"/>
          <p:cNvSpPr>
            <a:spLocks/>
          </p:cNvSpPr>
          <p:nvPr/>
        </p:nvSpPr>
        <p:spPr bwMode="auto">
          <a:xfrm>
            <a:off x="7324725" y="4232275"/>
            <a:ext cx="317500" cy="319088"/>
          </a:xfrm>
          <a:custGeom>
            <a:avLst/>
            <a:gdLst>
              <a:gd name="T0" fmla="*/ 156 w 156"/>
              <a:gd name="T1" fmla="*/ 78 h 157"/>
              <a:gd name="T2" fmla="*/ 156 w 156"/>
              <a:gd name="T3" fmla="*/ 78 h 157"/>
              <a:gd name="T4" fmla="*/ 154 w 156"/>
              <a:gd name="T5" fmla="*/ 94 h 157"/>
              <a:gd name="T6" fmla="*/ 150 w 156"/>
              <a:gd name="T7" fmla="*/ 109 h 157"/>
              <a:gd name="T8" fmla="*/ 143 w 156"/>
              <a:gd name="T9" fmla="*/ 122 h 157"/>
              <a:gd name="T10" fmla="*/ 132 w 156"/>
              <a:gd name="T11" fmla="*/ 133 h 157"/>
              <a:gd name="T12" fmla="*/ 122 w 156"/>
              <a:gd name="T13" fmla="*/ 144 h 157"/>
              <a:gd name="T14" fmla="*/ 108 w 156"/>
              <a:gd name="T15" fmla="*/ 150 h 157"/>
              <a:gd name="T16" fmla="*/ 93 w 156"/>
              <a:gd name="T17" fmla="*/ 155 h 157"/>
              <a:gd name="T18" fmla="*/ 78 w 156"/>
              <a:gd name="T19" fmla="*/ 157 h 157"/>
              <a:gd name="T20" fmla="*/ 78 w 156"/>
              <a:gd name="T21" fmla="*/ 157 h 157"/>
              <a:gd name="T22" fmla="*/ 63 w 156"/>
              <a:gd name="T23" fmla="*/ 155 h 157"/>
              <a:gd name="T24" fmla="*/ 48 w 156"/>
              <a:gd name="T25" fmla="*/ 150 h 157"/>
              <a:gd name="T26" fmla="*/ 35 w 156"/>
              <a:gd name="T27" fmla="*/ 144 h 157"/>
              <a:gd name="T28" fmla="*/ 24 w 156"/>
              <a:gd name="T29" fmla="*/ 133 h 157"/>
              <a:gd name="T30" fmla="*/ 13 w 156"/>
              <a:gd name="T31" fmla="*/ 122 h 157"/>
              <a:gd name="T32" fmla="*/ 6 w 156"/>
              <a:gd name="T33" fmla="*/ 109 h 157"/>
              <a:gd name="T34" fmla="*/ 2 w 156"/>
              <a:gd name="T35" fmla="*/ 94 h 157"/>
              <a:gd name="T36" fmla="*/ 0 w 156"/>
              <a:gd name="T37" fmla="*/ 78 h 157"/>
              <a:gd name="T38" fmla="*/ 0 w 156"/>
              <a:gd name="T39" fmla="*/ 78 h 157"/>
              <a:gd name="T40" fmla="*/ 2 w 156"/>
              <a:gd name="T41" fmla="*/ 63 h 157"/>
              <a:gd name="T42" fmla="*/ 6 w 156"/>
              <a:gd name="T43" fmla="*/ 48 h 157"/>
              <a:gd name="T44" fmla="*/ 13 w 156"/>
              <a:gd name="T45" fmla="*/ 35 h 157"/>
              <a:gd name="T46" fmla="*/ 24 w 156"/>
              <a:gd name="T47" fmla="*/ 24 h 157"/>
              <a:gd name="T48" fmla="*/ 35 w 156"/>
              <a:gd name="T49" fmla="*/ 13 h 157"/>
              <a:gd name="T50" fmla="*/ 48 w 156"/>
              <a:gd name="T51" fmla="*/ 6 h 157"/>
              <a:gd name="T52" fmla="*/ 63 w 156"/>
              <a:gd name="T53" fmla="*/ 2 h 157"/>
              <a:gd name="T54" fmla="*/ 78 w 156"/>
              <a:gd name="T55" fmla="*/ 0 h 157"/>
              <a:gd name="T56" fmla="*/ 78 w 156"/>
              <a:gd name="T57" fmla="*/ 0 h 157"/>
              <a:gd name="T58" fmla="*/ 93 w 156"/>
              <a:gd name="T59" fmla="*/ 2 h 157"/>
              <a:gd name="T60" fmla="*/ 108 w 156"/>
              <a:gd name="T61" fmla="*/ 6 h 157"/>
              <a:gd name="T62" fmla="*/ 122 w 156"/>
              <a:gd name="T63" fmla="*/ 13 h 157"/>
              <a:gd name="T64" fmla="*/ 132 w 156"/>
              <a:gd name="T65" fmla="*/ 24 h 157"/>
              <a:gd name="T66" fmla="*/ 143 w 156"/>
              <a:gd name="T67" fmla="*/ 35 h 157"/>
              <a:gd name="T68" fmla="*/ 150 w 156"/>
              <a:gd name="T69" fmla="*/ 48 h 157"/>
              <a:gd name="T70" fmla="*/ 154 w 156"/>
              <a:gd name="T71" fmla="*/ 63 h 157"/>
              <a:gd name="T72" fmla="*/ 156 w 156"/>
              <a:gd name="T73" fmla="*/ 78 h 157"/>
              <a:gd name="T74" fmla="*/ 156 w 156"/>
              <a:gd name="T75"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57">
                <a:moveTo>
                  <a:pt x="156" y="78"/>
                </a:moveTo>
                <a:lnTo>
                  <a:pt x="156" y="78"/>
                </a:lnTo>
                <a:lnTo>
                  <a:pt x="154" y="94"/>
                </a:lnTo>
                <a:lnTo>
                  <a:pt x="150" y="109"/>
                </a:lnTo>
                <a:lnTo>
                  <a:pt x="143" y="122"/>
                </a:lnTo>
                <a:lnTo>
                  <a:pt x="132" y="133"/>
                </a:lnTo>
                <a:lnTo>
                  <a:pt x="122" y="144"/>
                </a:lnTo>
                <a:lnTo>
                  <a:pt x="108" y="150"/>
                </a:lnTo>
                <a:lnTo>
                  <a:pt x="93" y="155"/>
                </a:lnTo>
                <a:lnTo>
                  <a:pt x="78" y="157"/>
                </a:lnTo>
                <a:lnTo>
                  <a:pt x="78" y="157"/>
                </a:lnTo>
                <a:lnTo>
                  <a:pt x="63" y="155"/>
                </a:lnTo>
                <a:lnTo>
                  <a:pt x="48" y="150"/>
                </a:lnTo>
                <a:lnTo>
                  <a:pt x="35" y="144"/>
                </a:lnTo>
                <a:lnTo>
                  <a:pt x="24" y="133"/>
                </a:lnTo>
                <a:lnTo>
                  <a:pt x="13" y="122"/>
                </a:lnTo>
                <a:lnTo>
                  <a:pt x="6" y="109"/>
                </a:lnTo>
                <a:lnTo>
                  <a:pt x="2" y="94"/>
                </a:lnTo>
                <a:lnTo>
                  <a:pt x="0" y="78"/>
                </a:lnTo>
                <a:lnTo>
                  <a:pt x="0" y="78"/>
                </a:lnTo>
                <a:lnTo>
                  <a:pt x="2" y="63"/>
                </a:lnTo>
                <a:lnTo>
                  <a:pt x="6" y="48"/>
                </a:lnTo>
                <a:lnTo>
                  <a:pt x="13" y="35"/>
                </a:lnTo>
                <a:lnTo>
                  <a:pt x="24" y="24"/>
                </a:lnTo>
                <a:lnTo>
                  <a:pt x="35" y="13"/>
                </a:lnTo>
                <a:lnTo>
                  <a:pt x="48" y="6"/>
                </a:lnTo>
                <a:lnTo>
                  <a:pt x="63" y="2"/>
                </a:lnTo>
                <a:lnTo>
                  <a:pt x="78" y="0"/>
                </a:lnTo>
                <a:lnTo>
                  <a:pt x="78" y="0"/>
                </a:lnTo>
                <a:lnTo>
                  <a:pt x="93" y="2"/>
                </a:lnTo>
                <a:lnTo>
                  <a:pt x="108" y="6"/>
                </a:lnTo>
                <a:lnTo>
                  <a:pt x="122" y="13"/>
                </a:lnTo>
                <a:lnTo>
                  <a:pt x="132" y="24"/>
                </a:lnTo>
                <a:lnTo>
                  <a:pt x="143" y="35"/>
                </a:lnTo>
                <a:lnTo>
                  <a:pt x="150" y="48"/>
                </a:lnTo>
                <a:lnTo>
                  <a:pt x="154" y="63"/>
                </a:lnTo>
                <a:lnTo>
                  <a:pt x="156" y="78"/>
                </a:lnTo>
                <a:lnTo>
                  <a:pt x="156" y="78"/>
                </a:lnTo>
                <a:close/>
              </a:path>
            </a:pathLst>
          </a:custGeom>
          <a:solidFill>
            <a:srgbClr val="787878"/>
          </a:solidFill>
          <a:ln w="28575" cmpd="sng">
            <a:solidFill>
              <a:schemeClr val="tx1"/>
            </a:solidFill>
            <a:prstDash val="solid"/>
            <a:round/>
            <a:headEnd/>
            <a:tailEnd/>
          </a:ln>
        </p:spPr>
        <p:txBody>
          <a:bodyPr/>
          <a:lstStyle/>
          <a:p>
            <a:endParaRPr lang="en-US">
              <a:solidFill>
                <a:srgbClr val="FFFFFF"/>
              </a:solidFill>
            </a:endParaRPr>
          </a:p>
        </p:txBody>
      </p:sp>
      <p:sp>
        <p:nvSpPr>
          <p:cNvPr id="1343550" name="Rectangle 62"/>
          <p:cNvSpPr>
            <a:spLocks noChangeArrowheads="1"/>
          </p:cNvSpPr>
          <p:nvPr/>
        </p:nvSpPr>
        <p:spPr bwMode="auto">
          <a:xfrm>
            <a:off x="65516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1</a:t>
            </a:r>
          </a:p>
        </p:txBody>
      </p:sp>
      <p:sp>
        <p:nvSpPr>
          <p:cNvPr id="1343551" name="Rectangle 63"/>
          <p:cNvSpPr>
            <a:spLocks noChangeArrowheads="1"/>
          </p:cNvSpPr>
          <p:nvPr/>
        </p:nvSpPr>
        <p:spPr bwMode="auto">
          <a:xfrm>
            <a:off x="711041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2</a:t>
            </a:r>
          </a:p>
        </p:txBody>
      </p:sp>
      <p:sp>
        <p:nvSpPr>
          <p:cNvPr id="1343552" name="Rectangle 64"/>
          <p:cNvSpPr>
            <a:spLocks noChangeArrowheads="1"/>
          </p:cNvSpPr>
          <p:nvPr/>
        </p:nvSpPr>
        <p:spPr bwMode="auto">
          <a:xfrm>
            <a:off x="77517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3</a:t>
            </a:r>
          </a:p>
        </p:txBody>
      </p:sp>
      <p:sp>
        <p:nvSpPr>
          <p:cNvPr id="1343553" name="Rectangle 65"/>
          <p:cNvSpPr>
            <a:spLocks noChangeArrowheads="1"/>
          </p:cNvSpPr>
          <p:nvPr/>
        </p:nvSpPr>
        <p:spPr bwMode="auto">
          <a:xfrm>
            <a:off x="8310563" y="548640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FF"/>
                </a:solidFill>
              </a:rPr>
              <a:t>4</a:t>
            </a:r>
          </a:p>
        </p:txBody>
      </p:sp>
      <p:sp>
        <p:nvSpPr>
          <p:cNvPr id="1343554" name="Rectangle 66"/>
          <p:cNvSpPr>
            <a:spLocks noChangeArrowheads="1"/>
          </p:cNvSpPr>
          <p:nvPr/>
        </p:nvSpPr>
        <p:spPr bwMode="auto">
          <a:xfrm>
            <a:off x="68722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1</a:t>
            </a:r>
          </a:p>
        </p:txBody>
      </p:sp>
      <p:sp>
        <p:nvSpPr>
          <p:cNvPr id="1343555" name="Rectangle 67"/>
          <p:cNvSpPr>
            <a:spLocks noChangeArrowheads="1"/>
          </p:cNvSpPr>
          <p:nvPr/>
        </p:nvSpPr>
        <p:spPr bwMode="auto">
          <a:xfrm>
            <a:off x="7989888" y="4845050"/>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6" name="Rectangle 68"/>
          <p:cNvSpPr>
            <a:spLocks noChangeArrowheads="1"/>
          </p:cNvSpPr>
          <p:nvPr/>
        </p:nvSpPr>
        <p:spPr bwMode="auto">
          <a:xfrm>
            <a:off x="7431088" y="4284663"/>
            <a:ext cx="98425" cy="212725"/>
          </a:xfrm>
          <a:prstGeom prst="rect">
            <a:avLst/>
          </a:prstGeom>
          <a:solidFill>
            <a:srgbClr val="787878"/>
          </a:solidFill>
          <a:ln>
            <a:noFill/>
          </a:ln>
          <a:extLst>
            <a:ext uri="{91240B29-F687-4f45-9708-019B960494DF}">
              <a14:hiddenLine xmlns="" xmlns:a14="http://schemas.microsoft.com/office/drawing/2010/main" w="28575">
                <a:solidFill>
                  <a:schemeClr val="tx1"/>
                </a:solidFill>
                <a:miter lim="800000"/>
                <a:headEnd/>
                <a:tailEnd/>
              </a14:hiddenLine>
            </a:ext>
          </a:extLst>
        </p:spPr>
        <p:txBody>
          <a:bodyPr wrap="none" lIns="0" tIns="0" rIns="0" bIns="0">
            <a:spAutoFit/>
          </a:bodyPr>
          <a:lstStyle/>
          <a:p>
            <a:pPr algn="l" eaLnBrk="1" hangingPunct="1"/>
            <a:r>
              <a:rPr lang="en-US" sz="1400" b="1">
                <a:solidFill>
                  <a:srgbClr val="FFFF99"/>
                </a:solidFill>
              </a:rPr>
              <a:t>4</a:t>
            </a:r>
          </a:p>
        </p:txBody>
      </p:sp>
      <p:sp>
        <p:nvSpPr>
          <p:cNvPr id="1343557" name="Line 69"/>
          <p:cNvSpPr>
            <a:spLocks noChangeShapeType="1"/>
          </p:cNvSpPr>
          <p:nvPr/>
        </p:nvSpPr>
        <p:spPr bwMode="auto">
          <a:xfrm>
            <a:off x="457200" y="1987550"/>
            <a:ext cx="8304213" cy="31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58" name="Rectangle 70"/>
          <p:cNvSpPr>
            <a:spLocks noChangeArrowheads="1"/>
          </p:cNvSpPr>
          <p:nvPr/>
        </p:nvSpPr>
        <p:spPr bwMode="auto">
          <a:xfrm>
            <a:off x="3911600" y="1836738"/>
            <a:ext cx="1384300" cy="274637"/>
          </a:xfrm>
          <a:prstGeom prst="rect">
            <a:avLst/>
          </a:prstGeom>
          <a:solidFill>
            <a:schemeClr val="bg1"/>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eaLnBrk="1" hangingPunct="1"/>
            <a:r>
              <a:rPr lang="en-US" sz="1800">
                <a:solidFill>
                  <a:srgbClr val="FFFFFF"/>
                </a:solidFill>
              </a:rPr>
              <a:t>  Three Cuts  </a:t>
            </a:r>
          </a:p>
        </p:txBody>
      </p:sp>
      <p:sp>
        <p:nvSpPr>
          <p:cNvPr id="1343559" name="Line 71"/>
          <p:cNvSpPr>
            <a:spLocks noChangeShapeType="1"/>
          </p:cNvSpPr>
          <p:nvPr/>
        </p:nvSpPr>
        <p:spPr bwMode="auto">
          <a:xfrm>
            <a:off x="457200" y="1987550"/>
            <a:ext cx="1588"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60" name="Line 72"/>
          <p:cNvSpPr>
            <a:spLocks noChangeShapeType="1"/>
          </p:cNvSpPr>
          <p:nvPr/>
        </p:nvSpPr>
        <p:spPr bwMode="auto">
          <a:xfrm>
            <a:off x="8761413" y="1987550"/>
            <a:ext cx="1587" cy="79375"/>
          </a:xfrm>
          <a:prstGeom prst="line">
            <a:avLst/>
          </a:prstGeom>
          <a:noFill/>
          <a:ln w="14288">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solidFill>
                <a:srgbClr val="FFFFFF"/>
              </a:solidFill>
            </a:endParaRPr>
          </a:p>
        </p:txBody>
      </p:sp>
      <p:sp>
        <p:nvSpPr>
          <p:cNvPr id="1343561" name="Rectangle 73"/>
          <p:cNvSpPr>
            <a:spLocks noChangeAspect="1" noChangeArrowheads="1"/>
          </p:cNvSpPr>
          <p:nvPr/>
        </p:nvSpPr>
        <p:spPr bwMode="auto">
          <a:xfrm>
            <a:off x="463550" y="2495550"/>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2" name="Rectangle 74"/>
          <p:cNvSpPr>
            <a:spLocks noChangeAspect="1" noChangeArrowheads="1"/>
          </p:cNvSpPr>
          <p:nvPr/>
        </p:nvSpPr>
        <p:spPr bwMode="auto">
          <a:xfrm>
            <a:off x="876300" y="2524125"/>
            <a:ext cx="254000" cy="274638"/>
          </a:xfrm>
          <a:prstGeom prst="rect">
            <a:avLst/>
          </a:prstGeom>
          <a:noFill/>
          <a:ln>
            <a:noFill/>
          </a:ln>
          <a:extLst>
            <a:ext uri="{909E8E84-426E-40dd-AFC4-6F175D3DCCD1}">
              <a14:hiddenFill xmlns="" xmlns:a14="http://schemas.microsoft.com/office/drawing/2010/main">
                <a:solidFill>
                  <a:srgbClr val="000000">
                    <a:alpha val="50000"/>
                  </a:srgb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#2</a:t>
            </a:r>
          </a:p>
        </p:txBody>
      </p:sp>
      <p:sp>
        <p:nvSpPr>
          <p:cNvPr id="1343563" name="Rectangle 75"/>
          <p:cNvSpPr>
            <a:spLocks noChangeAspect="1" noChangeArrowheads="1"/>
          </p:cNvSpPr>
          <p:nvPr/>
        </p:nvSpPr>
        <p:spPr bwMode="auto">
          <a:xfrm>
            <a:off x="2682875" y="2520950"/>
            <a:ext cx="254000" cy="274638"/>
          </a:xfrm>
          <a:prstGeom prst="rect">
            <a:avLst/>
          </a:prstGeom>
          <a:noFill/>
          <a:ln>
            <a:noFill/>
          </a:ln>
          <a:extLst>
            <a:ext uri="{909E8E84-426E-40dd-AFC4-6F175D3DCCD1}">
              <a14:hiddenFill xmlns="" xmlns:a14="http://schemas.microsoft.com/office/drawing/2010/main">
                <a:solidFill>
                  <a:schemeClr val="bg1">
                    <a:alpha val="50000"/>
                  </a:schemeClr>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64" name="AutoShape 76"/>
          <p:cNvSpPr>
            <a:spLocks noChangeAspect="1" noChangeArrowheads="1"/>
          </p:cNvSpPr>
          <p:nvPr/>
        </p:nvSpPr>
        <p:spPr bwMode="auto">
          <a:xfrm>
            <a:off x="361950" y="21590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5" name="AutoShape 77"/>
          <p:cNvSpPr>
            <a:spLocks noChangeAspect="1" noChangeArrowheads="1"/>
          </p:cNvSpPr>
          <p:nvPr/>
        </p:nvSpPr>
        <p:spPr bwMode="auto">
          <a:xfrm>
            <a:off x="752475"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6" name="AutoShape 78"/>
          <p:cNvSpPr>
            <a:spLocks noChangeAspect="1" noChangeArrowheads="1"/>
          </p:cNvSpPr>
          <p:nvPr/>
        </p:nvSpPr>
        <p:spPr bwMode="auto">
          <a:xfrm>
            <a:off x="2559050" y="203835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67" name="Rectangle 79"/>
          <p:cNvSpPr>
            <a:spLocks noChangeAspect="1" noChangeArrowheads="1"/>
          </p:cNvSpPr>
          <p:nvPr/>
        </p:nvSpPr>
        <p:spPr bwMode="auto">
          <a:xfrm>
            <a:off x="3330575" y="24955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68" name="Rectangle 80"/>
          <p:cNvSpPr>
            <a:spLocks noChangeAspect="1" noChangeArrowheads="1"/>
          </p:cNvSpPr>
          <p:nvPr/>
        </p:nvSpPr>
        <p:spPr bwMode="auto">
          <a:xfrm>
            <a:off x="5119688"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#3</a:t>
            </a:r>
          </a:p>
        </p:txBody>
      </p:sp>
      <p:sp>
        <p:nvSpPr>
          <p:cNvPr id="1343569" name="Rectangle 81"/>
          <p:cNvSpPr>
            <a:spLocks noChangeAspect="1" noChangeArrowheads="1"/>
          </p:cNvSpPr>
          <p:nvPr/>
        </p:nvSpPr>
        <p:spPr bwMode="auto">
          <a:xfrm>
            <a:off x="5549900" y="2520950"/>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0" name="AutoShape 82"/>
          <p:cNvSpPr>
            <a:spLocks noChangeAspect="1" noChangeArrowheads="1"/>
          </p:cNvSpPr>
          <p:nvPr/>
        </p:nvSpPr>
        <p:spPr bwMode="auto">
          <a:xfrm>
            <a:off x="3089275" y="2019300"/>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1" name="AutoShape 83"/>
          <p:cNvSpPr>
            <a:spLocks noChangeAspect="1" noChangeArrowheads="1"/>
          </p:cNvSpPr>
          <p:nvPr/>
        </p:nvSpPr>
        <p:spPr bwMode="auto">
          <a:xfrm>
            <a:off x="5133975" y="219710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2" name="AutoShape 84"/>
          <p:cNvSpPr>
            <a:spLocks noChangeAspect="1" noChangeArrowheads="1"/>
          </p:cNvSpPr>
          <p:nvPr/>
        </p:nvSpPr>
        <p:spPr bwMode="auto">
          <a:xfrm>
            <a:off x="5562600" y="2178050"/>
            <a:ext cx="328613" cy="328613"/>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3" name="Rectangle 85"/>
          <p:cNvSpPr>
            <a:spLocks noChangeAspect="1" noChangeArrowheads="1"/>
          </p:cNvSpPr>
          <p:nvPr/>
        </p:nvSpPr>
        <p:spPr bwMode="auto">
          <a:xfrm>
            <a:off x="6207125" y="24987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#1</a:t>
            </a:r>
          </a:p>
        </p:txBody>
      </p:sp>
      <p:sp>
        <p:nvSpPr>
          <p:cNvPr id="1343574" name="Rectangle 86"/>
          <p:cNvSpPr>
            <a:spLocks noChangeAspect="1" noChangeArrowheads="1"/>
          </p:cNvSpPr>
          <p:nvPr/>
        </p:nvSpPr>
        <p:spPr bwMode="auto">
          <a:xfrm>
            <a:off x="8426450" y="2524125"/>
            <a:ext cx="254000" cy="274638"/>
          </a:xfrm>
          <a:prstGeom prst="rect">
            <a:avLst/>
          </a:prstGeom>
          <a:noFill/>
          <a:ln>
            <a:noFill/>
          </a:ln>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lIns="0" tIns="0" rIns="0" bIns="0">
            <a:spAutoFit/>
          </a:bodyPr>
          <a:lstStyle/>
          <a:p>
            <a:pPr algn="l" eaLnBrk="1" hangingPunct="1"/>
            <a:r>
              <a:rPr lang="en-US" sz="1800">
                <a:solidFill>
                  <a:srgbClr val="000000"/>
                </a:solidFill>
              </a:rPr>
              <a:t>#4</a:t>
            </a:r>
          </a:p>
        </p:txBody>
      </p:sp>
      <p:sp>
        <p:nvSpPr>
          <p:cNvPr id="1343575" name="AutoShape 87"/>
          <p:cNvSpPr>
            <a:spLocks noChangeAspect="1" noChangeArrowheads="1"/>
          </p:cNvSpPr>
          <p:nvPr/>
        </p:nvSpPr>
        <p:spPr bwMode="auto">
          <a:xfrm>
            <a:off x="5969000" y="2028825"/>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6" name="AutoShape 88"/>
          <p:cNvSpPr>
            <a:spLocks noChangeAspect="1" noChangeArrowheads="1"/>
          </p:cNvSpPr>
          <p:nvPr/>
        </p:nvSpPr>
        <p:spPr bwMode="auto">
          <a:xfrm>
            <a:off x="8299450" y="2046288"/>
            <a:ext cx="603250" cy="603250"/>
          </a:xfrm>
          <a:prstGeom prst="sun">
            <a:avLst>
              <a:gd name="adj" fmla="val 33014"/>
            </a:avLst>
          </a:prstGeom>
          <a:solidFill>
            <a:srgbClr val="FFD72D"/>
          </a:solidFill>
          <a:ln w="12700">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7" name="Rectangle 89"/>
          <p:cNvSpPr>
            <a:spLocks noChangeArrowheads="1"/>
          </p:cNvSpPr>
          <p:nvPr/>
        </p:nvSpPr>
        <p:spPr bwMode="auto">
          <a:xfrm>
            <a:off x="3067050" y="2028825"/>
            <a:ext cx="190500" cy="82232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8" name="Rectangle 90"/>
          <p:cNvSpPr>
            <a:spLocks noChangeArrowheads="1"/>
          </p:cNvSpPr>
          <p:nvPr/>
        </p:nvSpPr>
        <p:spPr bwMode="auto">
          <a:xfrm>
            <a:off x="5943600" y="2028825"/>
            <a:ext cx="190500" cy="74295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79" name="Oval 91"/>
          <p:cNvSpPr>
            <a:spLocks noChangeArrowheads="1"/>
          </p:cNvSpPr>
          <p:nvPr/>
        </p:nvSpPr>
        <p:spPr bwMode="auto">
          <a:xfrm>
            <a:off x="2628900"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0" name="Oval 92"/>
          <p:cNvSpPr>
            <a:spLocks noChangeArrowheads="1"/>
          </p:cNvSpPr>
          <p:nvPr/>
        </p:nvSpPr>
        <p:spPr bwMode="auto">
          <a:xfrm>
            <a:off x="837247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1" name="Oval 93"/>
          <p:cNvSpPr>
            <a:spLocks noChangeArrowheads="1"/>
          </p:cNvSpPr>
          <p:nvPr/>
        </p:nvSpPr>
        <p:spPr bwMode="auto">
          <a:xfrm>
            <a:off x="5495925" y="3867150"/>
            <a:ext cx="128588" cy="109538"/>
          </a:xfrm>
          <a:prstGeom prst="ellipse">
            <a:avLst/>
          </a:prstGeom>
          <a:solidFill>
            <a:schemeClr val="hlink"/>
          </a:solidFill>
          <a:ln w="12700">
            <a:solidFill>
              <a:schemeClr val="bg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solidFill>
                <a:srgbClr val="FFFFFF"/>
              </a:solidFill>
            </a:endParaRPr>
          </a:p>
        </p:txBody>
      </p:sp>
      <p:sp>
        <p:nvSpPr>
          <p:cNvPr id="1343582" name="Text Box 94"/>
          <p:cNvSpPr txBox="1">
            <a:spLocks noChangeArrowheads="1"/>
          </p:cNvSpPr>
          <p:nvPr/>
        </p:nvSpPr>
        <p:spPr bwMode="auto">
          <a:xfrm>
            <a:off x="1076325" y="5949950"/>
            <a:ext cx="12430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3" name="Text Box 95"/>
          <p:cNvSpPr txBox="1">
            <a:spLocks noChangeArrowheads="1"/>
          </p:cNvSpPr>
          <p:nvPr/>
        </p:nvSpPr>
        <p:spPr bwMode="auto">
          <a:xfrm>
            <a:off x="4002088" y="5949950"/>
            <a:ext cx="1243012"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
        <p:nvSpPr>
          <p:cNvPr id="1343584" name="Text Box 96"/>
          <p:cNvSpPr txBox="1">
            <a:spLocks noChangeArrowheads="1"/>
          </p:cNvSpPr>
          <p:nvPr/>
        </p:nvSpPr>
        <p:spPr bwMode="auto">
          <a:xfrm>
            <a:off x="6886575" y="5949950"/>
            <a:ext cx="1243013" cy="5794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sz="3200" b="1">
                <a:solidFill>
                  <a:srgbClr val="62BD19"/>
                </a:solidFill>
              </a:rPr>
              <a:t>Good</a:t>
            </a:r>
          </a:p>
        </p:txBody>
      </p:sp>
    </p:spTree>
    <p:extLst>
      <p:ext uri="{BB962C8B-B14F-4D97-AF65-F5344CB8AC3E}">
        <p14:creationId xmlns:p14="http://schemas.microsoft.com/office/powerpoint/2010/main" val="2057601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5538" name="Picture 2" descr="RCtableauColorBig_ei"/>
          <p:cNvPicPr>
            <a:picLocks noGrp="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47688" y="76200"/>
            <a:ext cx="8062912" cy="60420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1345539" name="Text Box 3"/>
          <p:cNvSpPr txBox="1">
            <a:spLocks noChangeArrowheads="1"/>
          </p:cNvSpPr>
          <p:nvPr/>
        </p:nvSpPr>
        <p:spPr bwMode="auto">
          <a:xfrm>
            <a:off x="952500" y="6019800"/>
            <a:ext cx="72390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l" eaLnBrk="1" hangingPunct="1">
              <a:spcBef>
                <a:spcPct val="50000"/>
              </a:spcBef>
            </a:pPr>
            <a:r>
              <a:rPr lang="en-US" sz="2000">
                <a:solidFill>
                  <a:srgbClr val="FFFFFF"/>
                </a:solidFill>
              </a:rPr>
              <a:t>Tableau, 630K polygons, 13</a:t>
            </a:r>
            <a:r>
              <a:rPr lang="en-US" sz="800">
                <a:solidFill>
                  <a:srgbClr val="FFFFFF"/>
                </a:solidFill>
              </a:rPr>
              <a:t> </a:t>
            </a:r>
            <a:r>
              <a:rPr lang="en-US" sz="2000">
                <a:solidFill>
                  <a:srgbClr val="FFFFFF"/>
                </a:solidFill>
              </a:rPr>
              <a:t>000 lights, (EnvMap+Indirect)</a:t>
            </a:r>
          </a:p>
        </p:txBody>
      </p:sp>
      <p:sp>
        <p:nvSpPr>
          <p:cNvPr id="1345540" name="Text Box 4"/>
          <p:cNvSpPr txBox="1">
            <a:spLocks noChangeArrowheads="1"/>
          </p:cNvSpPr>
          <p:nvPr/>
        </p:nvSpPr>
        <p:spPr bwMode="auto">
          <a:xfrm>
            <a:off x="2122488" y="6461125"/>
            <a:ext cx="483552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1" hangingPunct="1"/>
            <a:r>
              <a:rPr lang="en-US" sz="2000">
                <a:solidFill>
                  <a:srgbClr val="FFFFCC"/>
                </a:solidFill>
              </a:rPr>
              <a:t>Avg. shadow rays per eye ray 17 (</a:t>
            </a:r>
            <a:r>
              <a:rPr lang="en-US" sz="2000" b="1">
                <a:solidFill>
                  <a:srgbClr val="FFFFCC"/>
                </a:solidFill>
              </a:rPr>
              <a:t>0.13%</a:t>
            </a:r>
            <a:r>
              <a:rPr lang="en-US" sz="2000">
                <a:solidFill>
                  <a:srgbClr val="FFFFCC"/>
                </a:solidFill>
              </a:rPr>
              <a:t>)</a:t>
            </a:r>
          </a:p>
        </p:txBody>
      </p:sp>
    </p:spTree>
    <p:extLst>
      <p:ext uri="{BB962C8B-B14F-4D97-AF65-F5344CB8AC3E}">
        <p14:creationId xmlns:p14="http://schemas.microsoft.com/office/powerpoint/2010/main" val="3146367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dirty="0"/>
              <a:t>NVIDIA </a:t>
            </a:r>
            <a:r>
              <a:rPr lang="en-US" dirty="0" err="1"/>
              <a:t>ReSTIR</a:t>
            </a:r>
            <a:r>
              <a:rPr lang="en-US" dirty="0"/>
              <a:t> RTX DI</a:t>
            </a:r>
          </a:p>
        </p:txBody>
      </p:sp>
      <p:sp>
        <p:nvSpPr>
          <p:cNvPr id="1740803" name="Rectangle 3"/>
          <p:cNvSpPr>
            <a:spLocks noGrp="1" noChangeArrowheads="1"/>
          </p:cNvSpPr>
          <p:nvPr>
            <p:ph type="body" idx="1"/>
          </p:nvPr>
        </p:nvSpPr>
        <p:spPr>
          <a:xfrm>
            <a:off x="387350" y="1216737"/>
            <a:ext cx="8940800" cy="5029200"/>
          </a:xfrm>
        </p:spPr>
        <p:txBody>
          <a:bodyPr/>
          <a:lstStyle/>
          <a:p>
            <a:pPr lvl="1"/>
            <a:r>
              <a:rPr lang="en-US" dirty="0" err="1"/>
              <a:t>Bitterli</a:t>
            </a:r>
            <a:r>
              <a:rPr lang="en-US" dirty="0"/>
              <a:t> et al. 20 Spatiotemporal reservoir resampling</a:t>
            </a:r>
          </a:p>
          <a:p>
            <a:pPr lvl="1"/>
            <a:r>
              <a:rPr lang="en-US" dirty="0"/>
              <a:t>Real-Time Direct Lighting from millions of lights</a:t>
            </a:r>
          </a:p>
        </p:txBody>
      </p:sp>
      <p:pic>
        <p:nvPicPr>
          <p:cNvPr id="2" name="Picture 1">
            <a:hlinkClick r:id="rId2"/>
          </p:cNvPr>
          <p:cNvPicPr>
            <a:picLocks noChangeAspect="1"/>
          </p:cNvPicPr>
          <p:nvPr/>
        </p:nvPicPr>
        <p:blipFill>
          <a:blip r:embed="rId3"/>
          <a:stretch>
            <a:fillRect/>
          </a:stretch>
        </p:blipFill>
        <p:spPr>
          <a:xfrm>
            <a:off x="311519" y="2156149"/>
            <a:ext cx="8534400" cy="4521200"/>
          </a:xfrm>
          <a:prstGeom prst="rect">
            <a:avLst/>
          </a:prstGeom>
        </p:spPr>
      </p:pic>
    </p:spTree>
    <p:extLst>
      <p:ext uri="{BB962C8B-B14F-4D97-AF65-F5344CB8AC3E}">
        <p14:creationId xmlns:p14="http://schemas.microsoft.com/office/powerpoint/2010/main" val="1686142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a:t>Irradiance Caching</a:t>
            </a:r>
          </a:p>
        </p:txBody>
      </p:sp>
      <p:sp>
        <p:nvSpPr>
          <p:cNvPr id="1246211" name="Rectangle 3"/>
          <p:cNvSpPr>
            <a:spLocks noGrp="1" noChangeArrowheads="1"/>
          </p:cNvSpPr>
          <p:nvPr>
            <p:ph type="body" idx="1"/>
          </p:nvPr>
        </p:nvSpPr>
        <p:spPr>
          <a:xfrm>
            <a:off x="457200" y="1527175"/>
            <a:ext cx="8686800" cy="5029200"/>
          </a:xfrm>
        </p:spPr>
        <p:txBody>
          <a:bodyPr/>
          <a:lstStyle/>
          <a:p>
            <a:r>
              <a:rPr lang="en-US" dirty="0"/>
              <a:t>Empirically, (diffuse) </a:t>
            </a:r>
            <a:r>
              <a:rPr lang="en-US" dirty="0" err="1"/>
              <a:t>interreflections</a:t>
            </a:r>
            <a:r>
              <a:rPr lang="en-US" dirty="0"/>
              <a:t> low frequency</a:t>
            </a:r>
          </a:p>
          <a:p>
            <a:r>
              <a:rPr lang="en-US" dirty="0"/>
              <a:t>Therefore, should be able to sample sparsely</a:t>
            </a:r>
          </a:p>
          <a:p>
            <a:r>
              <a:rPr lang="en-US" dirty="0"/>
              <a:t>Irradiance caching samples irradiance at few points on surfaces, and then interpolates</a:t>
            </a:r>
          </a:p>
          <a:p>
            <a:r>
              <a:rPr lang="en-US" dirty="0"/>
              <a:t>Ward, Rubinstein, Clear.  SIGGRAPH 88,               </a:t>
            </a:r>
            <a:r>
              <a:rPr lang="en-US" i="1" dirty="0"/>
              <a:t>A ray tracing solution for diffuse </a:t>
            </a:r>
            <a:r>
              <a:rPr lang="en-US" i="1" dirty="0" err="1"/>
              <a:t>interreflection</a:t>
            </a:r>
            <a:endParaRPr lang="en-US" i="1" dirty="0"/>
          </a:p>
          <a:p>
            <a:endParaRPr lang="en-US" dirty="0"/>
          </a:p>
        </p:txBody>
      </p:sp>
    </p:spTree>
    <p:extLst>
      <p:ext uri="{BB962C8B-B14F-4D97-AF65-F5344CB8AC3E}">
        <p14:creationId xmlns:p14="http://schemas.microsoft.com/office/powerpoint/2010/main" val="352541055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t>Irradiance Calculation</a:t>
            </a:r>
          </a:p>
        </p:txBody>
      </p:sp>
      <p:pic>
        <p:nvPicPr>
          <p:cNvPr id="12472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3" y="1887538"/>
            <a:ext cx="3513137" cy="2243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aphicFrame>
        <p:nvGraphicFramePr>
          <p:cNvPr id="1247237" name="Object 5"/>
          <p:cNvGraphicFramePr>
            <a:graphicFrameLocks noChangeAspect="1"/>
          </p:cNvGraphicFramePr>
          <p:nvPr>
            <p:extLst>
              <p:ext uri="{D42A27DB-BD31-4B8C-83A1-F6EECF244321}">
                <p14:modId xmlns:p14="http://schemas.microsoft.com/office/powerpoint/2010/main" val="635015291"/>
              </p:ext>
            </p:extLst>
          </p:nvPr>
        </p:nvGraphicFramePr>
        <p:xfrm>
          <a:off x="3052763" y="1436688"/>
          <a:ext cx="942975" cy="458787"/>
        </p:xfrm>
        <a:graphic>
          <a:graphicData uri="http://schemas.openxmlformats.org/presentationml/2006/ole">
            <mc:AlternateContent xmlns:mc="http://schemas.openxmlformats.org/markup-compatibility/2006">
              <mc:Choice xmlns:v="urn:schemas-microsoft-com:vml" Requires="v">
                <p:oleObj name="Equation" r:id="rId3" imgW="495300" imgH="241300" progId="Equation.DSMT4">
                  <p:embed/>
                </p:oleObj>
              </mc:Choice>
              <mc:Fallback>
                <p:oleObj name="Equation" r:id="rId3" imgW="495300" imgH="241300" progId="Equation.DSMT4">
                  <p:embed/>
                  <p:pic>
                    <p:nvPicPr>
                      <p:cNvPr id="0" name=""/>
                      <p:cNvPicPr>
                        <a:picLocks noChangeAspect="1" noChangeArrowheads="1"/>
                      </p:cNvPicPr>
                      <p:nvPr/>
                    </p:nvPicPr>
                    <p:blipFill>
                      <a:blip r:embed="rId4"/>
                      <a:srcRect/>
                      <a:stretch>
                        <a:fillRect/>
                      </a:stretch>
                    </p:blipFill>
                    <p:spPr bwMode="auto">
                      <a:xfrm>
                        <a:off x="3052763" y="1436688"/>
                        <a:ext cx="942975" cy="458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38" name="Object 6"/>
          <p:cNvGraphicFramePr>
            <a:graphicFrameLocks noChangeAspect="1"/>
          </p:cNvGraphicFramePr>
          <p:nvPr>
            <p:extLst>
              <p:ext uri="{D42A27DB-BD31-4B8C-83A1-F6EECF244321}">
                <p14:modId xmlns:p14="http://schemas.microsoft.com/office/powerpoint/2010/main" val="800702373"/>
              </p:ext>
            </p:extLst>
          </p:nvPr>
        </p:nvGraphicFramePr>
        <p:xfrm>
          <a:off x="504825" y="4114800"/>
          <a:ext cx="3216275" cy="630238"/>
        </p:xfrm>
        <a:graphic>
          <a:graphicData uri="http://schemas.openxmlformats.org/presentationml/2006/ole">
            <mc:AlternateContent xmlns:mc="http://schemas.openxmlformats.org/markup-compatibility/2006">
              <mc:Choice xmlns:v="urn:schemas-microsoft-com:vml" Requires="v">
                <p:oleObj name="Equation" r:id="rId5" imgW="1689100" imgH="330200" progId="Equation.DSMT4">
                  <p:embed/>
                </p:oleObj>
              </mc:Choice>
              <mc:Fallback>
                <p:oleObj name="Equation" r:id="rId5" imgW="1689100" imgH="330200" progId="Equation.DSMT4">
                  <p:embed/>
                  <p:pic>
                    <p:nvPicPr>
                      <p:cNvPr id="0" name=""/>
                      <p:cNvPicPr>
                        <a:picLocks noChangeAspect="1" noChangeArrowheads="1"/>
                      </p:cNvPicPr>
                      <p:nvPr/>
                    </p:nvPicPr>
                    <p:blipFill>
                      <a:blip r:embed="rId6"/>
                      <a:srcRect/>
                      <a:stretch>
                        <a:fillRect/>
                      </a:stretch>
                    </p:blipFill>
                    <p:spPr bwMode="auto">
                      <a:xfrm>
                        <a:off x="504825" y="4114800"/>
                        <a:ext cx="3216275" cy="6302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12472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9788" y="3892550"/>
            <a:ext cx="4141787" cy="679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47240" name="Text Box 8"/>
          <p:cNvSpPr txBox="1">
            <a:spLocks noChangeArrowheads="1"/>
          </p:cNvSpPr>
          <p:nvPr/>
        </p:nvSpPr>
        <p:spPr bwMode="auto">
          <a:xfrm>
            <a:off x="5597525" y="4471988"/>
            <a:ext cx="12366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position</a:t>
            </a:r>
          </a:p>
        </p:txBody>
      </p:sp>
      <p:sp>
        <p:nvSpPr>
          <p:cNvPr id="1247241" name="Text Box 9"/>
          <p:cNvSpPr txBox="1">
            <a:spLocks noChangeArrowheads="1"/>
          </p:cNvSpPr>
          <p:nvPr/>
        </p:nvSpPr>
        <p:spPr bwMode="auto">
          <a:xfrm>
            <a:off x="7426325" y="4473575"/>
            <a:ext cx="12017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rotation</a:t>
            </a:r>
          </a:p>
        </p:txBody>
      </p:sp>
      <p:pic>
        <p:nvPicPr>
          <p:cNvPr id="124724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08463" y="5435600"/>
            <a:ext cx="4727575" cy="627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47243" name="Text Box 11"/>
          <p:cNvSpPr txBox="1">
            <a:spLocks noChangeArrowheads="1"/>
          </p:cNvSpPr>
          <p:nvPr/>
        </p:nvSpPr>
        <p:spPr bwMode="auto">
          <a:xfrm>
            <a:off x="5322888" y="6249988"/>
            <a:ext cx="35591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Derivation in Ward paper</a:t>
            </a:r>
          </a:p>
        </p:txBody>
      </p:sp>
      <p:graphicFrame>
        <p:nvGraphicFramePr>
          <p:cNvPr id="1247244" name="Object 12"/>
          <p:cNvGraphicFramePr>
            <a:graphicFrameLocks noChangeAspect="1"/>
          </p:cNvGraphicFramePr>
          <p:nvPr>
            <p:extLst>
              <p:ext uri="{D42A27DB-BD31-4B8C-83A1-F6EECF244321}">
                <p14:modId xmlns:p14="http://schemas.microsoft.com/office/powerpoint/2010/main" val="4294259100"/>
              </p:ext>
            </p:extLst>
          </p:nvPr>
        </p:nvGraphicFramePr>
        <p:xfrm>
          <a:off x="4381500" y="1736725"/>
          <a:ext cx="3036888" cy="1385888"/>
        </p:xfrm>
        <a:graphic>
          <a:graphicData uri="http://schemas.openxmlformats.org/presentationml/2006/ole">
            <mc:AlternateContent xmlns:mc="http://schemas.openxmlformats.org/markup-compatibility/2006">
              <mc:Choice xmlns:v="urn:schemas-microsoft-com:vml" Requires="v">
                <p:oleObj name="Equation" r:id="rId9" imgW="1447800" imgH="660400" progId="Equation.DSMT4">
                  <p:embed/>
                </p:oleObj>
              </mc:Choice>
              <mc:Fallback>
                <p:oleObj name="Equation" r:id="rId9" imgW="1447800" imgH="660400" progId="Equation.DSMT4">
                  <p:embed/>
                  <p:pic>
                    <p:nvPicPr>
                      <p:cNvPr id="0" name=""/>
                      <p:cNvPicPr>
                        <a:picLocks noChangeAspect="1" noChangeArrowheads="1"/>
                      </p:cNvPicPr>
                      <p:nvPr/>
                    </p:nvPicPr>
                    <p:blipFill>
                      <a:blip r:embed="rId10"/>
                      <a:srcRect/>
                      <a:stretch>
                        <a:fillRect/>
                      </a:stretch>
                    </p:blipFill>
                    <p:spPr bwMode="auto">
                      <a:xfrm>
                        <a:off x="4381500" y="1736725"/>
                        <a:ext cx="3036888" cy="13858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47245" name="Object 13"/>
          <p:cNvGraphicFramePr>
            <a:graphicFrameLocks noChangeAspect="1"/>
          </p:cNvGraphicFramePr>
          <p:nvPr>
            <p:extLst>
              <p:ext uri="{D42A27DB-BD31-4B8C-83A1-F6EECF244321}">
                <p14:modId xmlns:p14="http://schemas.microsoft.com/office/powerpoint/2010/main" val="1617419100"/>
              </p:ext>
            </p:extLst>
          </p:nvPr>
        </p:nvGraphicFramePr>
        <p:xfrm>
          <a:off x="7847013" y="2100263"/>
          <a:ext cx="1131887" cy="630237"/>
        </p:xfrm>
        <a:graphic>
          <a:graphicData uri="http://schemas.openxmlformats.org/presentationml/2006/ole">
            <mc:AlternateContent xmlns:mc="http://schemas.openxmlformats.org/markup-compatibility/2006">
              <mc:Choice xmlns:v="urn:schemas-microsoft-com:vml" Requires="v">
                <p:oleObj name="Equation" r:id="rId11" imgW="800100" imgH="444500" progId="Equation.DSMT4">
                  <p:embed/>
                </p:oleObj>
              </mc:Choice>
              <mc:Fallback>
                <p:oleObj name="Equation" r:id="rId11" imgW="800100" imgH="444500" progId="Equation.DSMT4">
                  <p:embed/>
                  <p:pic>
                    <p:nvPicPr>
                      <p:cNvPr id="0" name=""/>
                      <p:cNvPicPr>
                        <a:picLocks noChangeAspect="1" noChangeArrowheads="1"/>
                      </p:cNvPicPr>
                      <p:nvPr/>
                    </p:nvPicPr>
                    <p:blipFill>
                      <a:blip r:embed="rId12"/>
                      <a:srcRect/>
                      <a:stretch>
                        <a:fillRect/>
                      </a:stretch>
                    </p:blipFill>
                    <p:spPr bwMode="auto">
                      <a:xfrm>
                        <a:off x="7847013" y="2100263"/>
                        <a:ext cx="1131887" cy="63023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920088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72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72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72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472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72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4724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47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40" grpId="0"/>
      <p:bldP spid="1247241" grpId="0"/>
      <p:bldP spid="12472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t>Algorithm Outline</a:t>
            </a:r>
          </a:p>
        </p:txBody>
      </p:sp>
      <p:sp>
        <p:nvSpPr>
          <p:cNvPr id="1248259" name="Rectangle 3"/>
          <p:cNvSpPr>
            <a:spLocks noGrp="1" noChangeArrowheads="1"/>
          </p:cNvSpPr>
          <p:nvPr>
            <p:ph type="body" idx="1"/>
          </p:nvPr>
        </p:nvSpPr>
        <p:spPr/>
        <p:txBody>
          <a:bodyPr/>
          <a:lstStyle/>
          <a:p>
            <a:r>
              <a:rPr lang="en-US"/>
              <a:t>Find all samples with w(x) &gt; q</a:t>
            </a:r>
          </a:p>
          <a:p>
            <a:r>
              <a:rPr lang="en-US"/>
              <a:t>if ( samples found )</a:t>
            </a:r>
          </a:p>
          <a:p>
            <a:pPr lvl="1"/>
            <a:r>
              <a:rPr lang="en-US"/>
              <a:t>interpolate</a:t>
            </a:r>
          </a:p>
          <a:p>
            <a:r>
              <a:rPr lang="en-US"/>
              <a:t>else</a:t>
            </a:r>
          </a:p>
          <a:p>
            <a:pPr lvl="1"/>
            <a:r>
              <a:rPr lang="en-US"/>
              <a:t>compute new irradiance</a:t>
            </a:r>
          </a:p>
          <a:p>
            <a:r>
              <a:rPr lang="en-US"/>
              <a:t>N.B. Subsample the image first and then fill in</a:t>
            </a:r>
          </a:p>
        </p:txBody>
      </p:sp>
    </p:spTree>
    <p:extLst>
      <p:ext uri="{BB962C8B-B14F-4D97-AF65-F5344CB8AC3E}">
        <p14:creationId xmlns:p14="http://schemas.microsoft.com/office/powerpoint/2010/main" val="235317736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Irradiance Caching Example</a:t>
            </a:r>
          </a:p>
        </p:txBody>
      </p:sp>
      <p:pic>
        <p:nvPicPr>
          <p:cNvPr id="12492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288" y="1444625"/>
            <a:ext cx="4921250" cy="3676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2492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475" y="3273425"/>
            <a:ext cx="4591050" cy="3441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249286" name="Text Box 6"/>
          <p:cNvSpPr txBox="1">
            <a:spLocks noChangeArrowheads="1"/>
          </p:cNvSpPr>
          <p:nvPr/>
        </p:nvSpPr>
        <p:spPr bwMode="auto">
          <a:xfrm>
            <a:off x="5116513" y="1471613"/>
            <a:ext cx="1778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Final Image</a:t>
            </a:r>
          </a:p>
        </p:txBody>
      </p:sp>
      <p:sp>
        <p:nvSpPr>
          <p:cNvPr id="1249287" name="Text Box 7"/>
          <p:cNvSpPr txBox="1">
            <a:spLocks noChangeArrowheads="1"/>
          </p:cNvSpPr>
          <p:nvPr/>
        </p:nvSpPr>
        <p:spPr bwMode="auto">
          <a:xfrm>
            <a:off x="5668963" y="2838450"/>
            <a:ext cx="26098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solidFill>
                  <a:srgbClr val="FFFFFF"/>
                </a:solidFill>
              </a:rPr>
              <a:t>Sample Locations</a:t>
            </a:r>
          </a:p>
        </p:txBody>
      </p:sp>
    </p:spTree>
    <p:extLst>
      <p:ext uri="{BB962C8B-B14F-4D97-AF65-F5344CB8AC3E}">
        <p14:creationId xmlns:p14="http://schemas.microsoft.com/office/powerpoint/2010/main" val="425605471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02" name="Rectangle 2"/>
          <p:cNvSpPr>
            <a:spLocks noGrp="1" noChangeArrowheads="1"/>
          </p:cNvSpPr>
          <p:nvPr>
            <p:ph type="title"/>
          </p:nvPr>
        </p:nvSpPr>
        <p:spPr/>
        <p:txBody>
          <a:bodyPr/>
          <a:lstStyle/>
          <a:p>
            <a:r>
              <a:rPr lang="en-US"/>
              <a:t>Motivation</a:t>
            </a:r>
          </a:p>
        </p:txBody>
      </p:sp>
      <p:sp>
        <p:nvSpPr>
          <p:cNvPr id="1740803" name="Rectangle 3"/>
          <p:cNvSpPr>
            <a:spLocks noGrp="1" noChangeArrowheads="1"/>
          </p:cNvSpPr>
          <p:nvPr>
            <p:ph type="body" idx="1"/>
          </p:nvPr>
        </p:nvSpPr>
        <p:spPr>
          <a:xfrm>
            <a:off x="387350" y="1163163"/>
            <a:ext cx="8940800" cy="5029200"/>
          </a:xfrm>
        </p:spPr>
        <p:txBody>
          <a:bodyPr/>
          <a:lstStyle/>
          <a:p>
            <a:r>
              <a:rPr lang="en-US" dirty="0"/>
              <a:t>Rendering Equation since 86, Path Tracer in HW 3</a:t>
            </a:r>
          </a:p>
          <a:p>
            <a:r>
              <a:rPr lang="en-US" dirty="0"/>
              <a:t>So, is Monte Carlo rendering solved?</a:t>
            </a:r>
          </a:p>
          <a:p>
            <a:r>
              <a:rPr lang="en-US" i="1" dirty="0"/>
              <a:t>Can it be made more efficient (90s until today)?</a:t>
            </a:r>
          </a:p>
          <a:p>
            <a:pPr lvl="1"/>
            <a:r>
              <a:rPr lang="en-US" dirty="0"/>
              <a:t>Multiple Importance Sampling (Homework 4)</a:t>
            </a:r>
          </a:p>
          <a:p>
            <a:pPr lvl="1"/>
            <a:r>
              <a:rPr lang="en-US" dirty="0"/>
              <a:t>Irradiance Caching takes advantage of coherence</a:t>
            </a:r>
          </a:p>
          <a:p>
            <a:pPr lvl="1"/>
            <a:r>
              <a:rPr lang="en-US" i="1" dirty="0"/>
              <a:t>Correct sampling: Stratified, Multiple Importance, Bidirectional Path Tracing, Metropolis, VCM/UPS, </a:t>
            </a:r>
            <a:r>
              <a:rPr lang="mr-IN" i="1" dirty="0"/>
              <a:t>…</a:t>
            </a:r>
            <a:endParaRPr lang="en-US" i="1" dirty="0"/>
          </a:p>
          <a:p>
            <a:pPr lvl="1"/>
            <a:r>
              <a:rPr lang="en-US" dirty="0"/>
              <a:t>Photon Mapping</a:t>
            </a:r>
          </a:p>
          <a:p>
            <a:pPr lvl="1"/>
            <a:r>
              <a:rPr lang="en-US" dirty="0"/>
              <a:t>Modern adaptive sampling, cut-based integration</a:t>
            </a:r>
          </a:p>
          <a:p>
            <a:pPr lvl="1"/>
            <a:endParaRPr lang="en-US" dirty="0"/>
          </a:p>
          <a:p>
            <a:pPr lvl="1"/>
            <a:r>
              <a:rPr lang="en-US" dirty="0"/>
              <a:t>Advanced topics (next time)</a:t>
            </a:r>
          </a:p>
          <a:p>
            <a:pPr lvl="1"/>
            <a:r>
              <a:rPr lang="en-US" dirty="0"/>
              <a:t>Denoising (next time)</a:t>
            </a:r>
          </a:p>
          <a:p>
            <a:r>
              <a:rPr lang="en-US" dirty="0"/>
              <a:t>High level: refs on slides, ask if need to track down</a:t>
            </a:r>
          </a:p>
          <a:p>
            <a:pPr lvl="1"/>
            <a:endParaRPr lang="en-US" dirty="0"/>
          </a:p>
        </p:txBody>
      </p:sp>
    </p:spTree>
    <p:extLst>
      <p:ext uri="{BB962C8B-B14F-4D97-AF65-F5344CB8AC3E}">
        <p14:creationId xmlns:p14="http://schemas.microsoft.com/office/powerpoint/2010/main" val="4275162809"/>
      </p:ext>
    </p:extLst>
  </p:cSld>
  <p:clrMapOvr>
    <a:masterClrMapping/>
  </p:clrMapOvr>
</p:sld>
</file>

<file path=ppt/theme/theme1.xml><?xml version="1.0" encoding="utf-8"?>
<a:theme xmlns:a="http://schemas.openxmlformats.org/drawingml/2006/main" name="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Default Design 8">
        <a:dk1>
          <a:srgbClr val="292929"/>
        </a:dk1>
        <a:lt1>
          <a:srgbClr val="FFFFFF"/>
        </a:lt1>
        <a:dk2>
          <a:srgbClr val="333333"/>
        </a:dk2>
        <a:lt2>
          <a:srgbClr val="FFFFFF"/>
        </a:lt2>
        <a:accent1>
          <a:srgbClr val="A50021"/>
        </a:accent1>
        <a:accent2>
          <a:srgbClr val="666633"/>
        </a:accent2>
        <a:accent3>
          <a:srgbClr val="ADADAD"/>
        </a:accent3>
        <a:accent4>
          <a:srgbClr val="DADADA"/>
        </a:accent4>
        <a:accent5>
          <a:srgbClr val="CFAAAB"/>
        </a:accent5>
        <a:accent6>
          <a:srgbClr val="5C5C2D"/>
        </a:accent6>
        <a:hlink>
          <a:srgbClr val="0033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stom Design">
  <a:themeElements>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fontScheme name="1_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Custom Design 1">
        <a:dk1>
          <a:srgbClr val="993399"/>
        </a:dk1>
        <a:lt1>
          <a:srgbClr val="FFFFFF"/>
        </a:lt1>
        <a:dk2>
          <a:srgbClr val="000000"/>
        </a:dk2>
        <a:lt2>
          <a:srgbClr val="FFFFFF"/>
        </a:lt2>
        <a:accent1>
          <a:srgbClr val="FF6633"/>
        </a:accent1>
        <a:accent2>
          <a:srgbClr val="B9D300"/>
        </a:accent2>
        <a:accent3>
          <a:srgbClr val="AAAAAA"/>
        </a:accent3>
        <a:accent4>
          <a:srgbClr val="DADADA"/>
        </a:accent4>
        <a:accent5>
          <a:srgbClr val="FFB8AD"/>
        </a:accent5>
        <a:accent6>
          <a:srgbClr val="A7BF00"/>
        </a:accent6>
        <a:hlink>
          <a:srgbClr val="62BD19"/>
        </a:hlink>
        <a:folHlink>
          <a:srgbClr val="993399"/>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26465</TotalTime>
  <Words>1732</Words>
  <Application>Microsoft Macintosh PowerPoint</Application>
  <PresentationFormat>Letter Paper (8.5x11 in)</PresentationFormat>
  <Paragraphs>356</Paragraphs>
  <Slides>44</Slides>
  <Notes>10</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2</vt:i4>
      </vt:variant>
      <vt:variant>
        <vt:lpstr>Slide Titles</vt:lpstr>
      </vt:variant>
      <vt:variant>
        <vt:i4>44</vt:i4>
      </vt:variant>
    </vt:vector>
  </HeadingPairs>
  <TitlesOfParts>
    <vt:vector size="54" baseType="lpstr">
      <vt:lpstr>Wingdings</vt:lpstr>
      <vt:lpstr>Arial</vt:lpstr>
      <vt:lpstr>Times New Roman</vt:lpstr>
      <vt:lpstr>Default Design</vt:lpstr>
      <vt:lpstr>1_Default Design</vt:lpstr>
      <vt:lpstr>2_Default Design</vt:lpstr>
      <vt:lpstr>3_Default Design</vt:lpstr>
      <vt:lpstr>1_Custom Design</vt:lpstr>
      <vt:lpstr>Equation</vt:lpstr>
      <vt:lpstr>Image</vt:lpstr>
      <vt:lpstr>Computer Graphics II: Rendering</vt:lpstr>
      <vt:lpstr>To Do</vt:lpstr>
      <vt:lpstr>Motivation</vt:lpstr>
      <vt:lpstr>Smoothness of Indirect Lighting</vt:lpstr>
      <vt:lpstr>Irradiance Caching</vt:lpstr>
      <vt:lpstr>Irradiance Calculation</vt:lpstr>
      <vt:lpstr>Algorithm Outline</vt:lpstr>
      <vt:lpstr>Irradiance Caching Example</vt:lpstr>
      <vt:lpstr>Motivation</vt:lpstr>
      <vt:lpstr>Better Sampling</vt:lpstr>
      <vt:lpstr>PowerPoint Presentation</vt:lpstr>
      <vt:lpstr>Comparison of simple patterns</vt:lpstr>
      <vt:lpstr>Spectrally Optimal Sampling</vt:lpstr>
      <vt:lpstr>Light Ray Tracing</vt:lpstr>
      <vt:lpstr>Path Tracing: From Lights</vt:lpstr>
      <vt:lpstr>Bidirectional Path Tracing</vt:lpstr>
      <vt:lpstr>Comparison</vt:lpstr>
      <vt:lpstr>Motivation</vt:lpstr>
      <vt:lpstr>Why Photon Map?</vt:lpstr>
      <vt:lpstr>Caustics</vt:lpstr>
      <vt:lpstr>Caustics</vt:lpstr>
      <vt:lpstr>Reflections Inside a Metal Ring</vt:lpstr>
      <vt:lpstr>Caustics on Glossy Surfaces</vt:lpstr>
      <vt:lpstr>HDR Environment Illumination</vt:lpstr>
      <vt:lpstr>Global Illumination</vt:lpstr>
      <vt:lpstr>Direct Illumination</vt:lpstr>
      <vt:lpstr>Specular Reflection</vt:lpstr>
      <vt:lpstr>Caustics</vt:lpstr>
      <vt:lpstr>Indirect Illumination</vt:lpstr>
      <vt:lpstr>Cornell Box</vt:lpstr>
      <vt:lpstr>Box: Global Photons</vt:lpstr>
      <vt:lpstr>Mies House:  Swimming Pool</vt:lpstr>
      <vt:lpstr>Motivation</vt:lpstr>
      <vt:lpstr>Lightcuts </vt:lpstr>
      <vt:lpstr>Complex Lighting</vt:lpstr>
      <vt:lpstr>Key Concepts</vt:lpstr>
      <vt:lpstr>Key Concepts</vt:lpstr>
      <vt:lpstr>Simple Example</vt:lpstr>
      <vt:lpstr>Three Example Cuts</vt:lpstr>
      <vt:lpstr>Three Example Cuts</vt:lpstr>
      <vt:lpstr>Three Example Cuts</vt:lpstr>
      <vt:lpstr>Three Example Cuts</vt:lpstr>
      <vt:lpstr>PowerPoint Presentation</vt:lpstr>
      <vt:lpstr>NVIDIA ReSTIR RTX DI</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Signal-Theoretic Representations of Appearance</dc:title>
  <dc:creator>Ravi Ramamoorthi</dc:creator>
  <cp:lastModifiedBy>Ravi Ramamoorthi</cp:lastModifiedBy>
  <cp:revision>763</cp:revision>
  <cp:lastPrinted>2020-05-02T16:25:23Z</cp:lastPrinted>
  <dcterms:created xsi:type="dcterms:W3CDTF">1999-02-11T00:43:51Z</dcterms:created>
  <dcterms:modified xsi:type="dcterms:W3CDTF">2024-09-04T17:35:26Z</dcterms:modified>
</cp:coreProperties>
</file>