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  <p:sldMasterId id="2147483677" r:id="rId3"/>
    <p:sldMasterId id="2147483689" r:id="rId4"/>
    <p:sldMasterId id="2147483703" r:id="rId5"/>
  </p:sldMasterIdLst>
  <p:notesMasterIdLst>
    <p:notesMasterId r:id="rId111"/>
  </p:notesMasterIdLst>
  <p:handoutMasterIdLst>
    <p:handoutMasterId r:id="rId112"/>
  </p:handoutMasterIdLst>
  <p:sldIdLst>
    <p:sldId id="751" r:id="rId6"/>
    <p:sldId id="752" r:id="rId7"/>
    <p:sldId id="812" r:id="rId8"/>
    <p:sldId id="790" r:id="rId9"/>
    <p:sldId id="816" r:id="rId10"/>
    <p:sldId id="817" r:id="rId11"/>
    <p:sldId id="818" r:id="rId12"/>
    <p:sldId id="799" r:id="rId13"/>
    <p:sldId id="784" r:id="rId14"/>
    <p:sldId id="819" r:id="rId15"/>
    <p:sldId id="820" r:id="rId16"/>
    <p:sldId id="957" r:id="rId17"/>
    <p:sldId id="959" r:id="rId18"/>
    <p:sldId id="821" r:id="rId19"/>
    <p:sldId id="764" r:id="rId20"/>
    <p:sldId id="807" r:id="rId21"/>
    <p:sldId id="1712" r:id="rId22"/>
    <p:sldId id="809" r:id="rId23"/>
    <p:sldId id="810" r:id="rId24"/>
    <p:sldId id="765" r:id="rId25"/>
    <p:sldId id="956" r:id="rId26"/>
    <p:sldId id="815" r:id="rId27"/>
    <p:sldId id="767" r:id="rId28"/>
    <p:sldId id="822" r:id="rId29"/>
    <p:sldId id="823" r:id="rId30"/>
    <p:sldId id="824" r:id="rId31"/>
    <p:sldId id="825" r:id="rId32"/>
    <p:sldId id="826" r:id="rId33"/>
    <p:sldId id="827" r:id="rId34"/>
    <p:sldId id="828" r:id="rId35"/>
    <p:sldId id="829" r:id="rId36"/>
    <p:sldId id="831" r:id="rId37"/>
    <p:sldId id="832" r:id="rId38"/>
    <p:sldId id="867" r:id="rId39"/>
    <p:sldId id="868" r:id="rId40"/>
    <p:sldId id="905" r:id="rId41"/>
    <p:sldId id="900" r:id="rId42"/>
    <p:sldId id="901" r:id="rId43"/>
    <p:sldId id="902" r:id="rId44"/>
    <p:sldId id="903" r:id="rId45"/>
    <p:sldId id="904" r:id="rId46"/>
    <p:sldId id="906" r:id="rId47"/>
    <p:sldId id="926" r:id="rId48"/>
    <p:sldId id="907" r:id="rId49"/>
    <p:sldId id="908" r:id="rId50"/>
    <p:sldId id="909" r:id="rId51"/>
    <p:sldId id="910" r:id="rId52"/>
    <p:sldId id="911" r:id="rId53"/>
    <p:sldId id="912" r:id="rId54"/>
    <p:sldId id="913" r:id="rId55"/>
    <p:sldId id="914" r:id="rId56"/>
    <p:sldId id="915" r:id="rId57"/>
    <p:sldId id="916" r:id="rId58"/>
    <p:sldId id="918" r:id="rId59"/>
    <p:sldId id="919" r:id="rId60"/>
    <p:sldId id="920" r:id="rId61"/>
    <p:sldId id="869" r:id="rId62"/>
    <p:sldId id="870" r:id="rId63"/>
    <p:sldId id="871" r:id="rId64"/>
    <p:sldId id="921" r:id="rId65"/>
    <p:sldId id="922" r:id="rId66"/>
    <p:sldId id="923" r:id="rId67"/>
    <p:sldId id="924" r:id="rId68"/>
    <p:sldId id="872" r:id="rId69"/>
    <p:sldId id="873" r:id="rId70"/>
    <p:sldId id="925" r:id="rId71"/>
    <p:sldId id="874" r:id="rId72"/>
    <p:sldId id="875" r:id="rId73"/>
    <p:sldId id="876" r:id="rId74"/>
    <p:sldId id="927" r:id="rId75"/>
    <p:sldId id="890" r:id="rId76"/>
    <p:sldId id="891" r:id="rId77"/>
    <p:sldId id="892" r:id="rId78"/>
    <p:sldId id="937" r:id="rId79"/>
    <p:sldId id="928" r:id="rId80"/>
    <p:sldId id="929" r:id="rId81"/>
    <p:sldId id="930" r:id="rId82"/>
    <p:sldId id="931" r:id="rId83"/>
    <p:sldId id="894" r:id="rId84"/>
    <p:sldId id="958" r:id="rId85"/>
    <p:sldId id="932" r:id="rId86"/>
    <p:sldId id="933" r:id="rId87"/>
    <p:sldId id="934" r:id="rId88"/>
    <p:sldId id="938" r:id="rId89"/>
    <p:sldId id="939" r:id="rId90"/>
    <p:sldId id="940" r:id="rId91"/>
    <p:sldId id="941" r:id="rId92"/>
    <p:sldId id="955" r:id="rId93"/>
    <p:sldId id="942" r:id="rId94"/>
    <p:sldId id="943" r:id="rId95"/>
    <p:sldId id="944" r:id="rId96"/>
    <p:sldId id="945" r:id="rId97"/>
    <p:sldId id="946" r:id="rId98"/>
    <p:sldId id="947" r:id="rId99"/>
    <p:sldId id="948" r:id="rId100"/>
    <p:sldId id="949" r:id="rId101"/>
    <p:sldId id="950" r:id="rId102"/>
    <p:sldId id="951" r:id="rId103"/>
    <p:sldId id="935" r:id="rId104"/>
    <p:sldId id="895" r:id="rId105"/>
    <p:sldId id="897" r:id="rId106"/>
    <p:sldId id="952" r:id="rId107"/>
    <p:sldId id="1711" r:id="rId108"/>
    <p:sldId id="953" r:id="rId109"/>
    <p:sldId id="954" r:id="rId110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24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presProps" Target="pres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799013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8A64E-E34D-6844-891B-1DAEF933D2C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3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6D0CEB-0665-C84D-B0A8-0FFBB4C6123E}" type="slidenum">
              <a:rPr lang="en-US"/>
              <a:pPr/>
              <a:t>5</a:t>
            </a:fld>
            <a:endParaRPr lang="en-US"/>
          </a:p>
        </p:txBody>
      </p:sp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EC834-B68F-3945-90E2-7B962D9ADB84}" type="slidenum">
              <a:rPr lang="en-US"/>
              <a:pPr/>
              <a:t>6</a:t>
            </a:fld>
            <a:endParaRPr lang="en-US"/>
          </a:p>
        </p:txBody>
      </p:sp>
      <p:sp>
        <p:nvSpPr>
          <p:cNvPr id="108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833B1-A4DE-664E-8249-7BBA47BA0B0B}" type="slidenum">
              <a:rPr lang="en-US"/>
              <a:pPr/>
              <a:t>7</a:t>
            </a:fld>
            <a:endParaRPr lang="en-US"/>
          </a:p>
        </p:txBody>
      </p:sp>
      <p:sp>
        <p:nvSpPr>
          <p:cNvPr id="108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1980s</a:t>
            </a:r>
          </a:p>
          <a:p>
            <a:pPr marL="457200" lvl="1"/>
            <a:r>
              <a:rPr lang="en-US"/>
              <a:t>illustrations taken from Siggraph proceedings</a:t>
            </a:r>
          </a:p>
          <a:p>
            <a:r>
              <a:rPr lang="en-US"/>
              <a:t>global illumination</a:t>
            </a:r>
          </a:p>
          <a:p>
            <a:pPr marL="457200" lvl="1"/>
            <a:r>
              <a:rPr lang="en-US"/>
              <a:t>ray tracing = </a:t>
            </a:r>
            <a:r>
              <a:rPr lang="en-US" b="1"/>
              <a:t>Monte Carlo</a:t>
            </a:r>
            <a:r>
              <a:rPr lang="en-US"/>
              <a:t> evaluation of the rendering equation</a:t>
            </a:r>
          </a:p>
          <a:p>
            <a:pPr marL="457200" lvl="1"/>
            <a:r>
              <a:rPr lang="en-US"/>
              <a:t>radiosity = </a:t>
            </a:r>
            <a:r>
              <a:rPr lang="en-US" b="1"/>
              <a:t>finite element</a:t>
            </a:r>
            <a:r>
              <a:rPr lang="en-US"/>
              <a:t> evaluation of the rendering equation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2AB03-90E4-C843-9428-011E43284DF8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550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54519-0A0E-0D45-A7EA-B2021E715CF5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6444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E45AB-2305-264E-AC10-143189F99A56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773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F3F4D-A59C-2046-9449-682E2C164740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762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DFEAE-FAA6-594A-A255-EAD32FC859AE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087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78112-1ED7-3C4C-B243-5F6FED191FCE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65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C3C15-1A43-0945-89F2-6D45E360F6E9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640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1E1B2-7700-1E4D-AD9D-C477FFF29EA1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5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82222-9081-8647-8DB7-1A668C616176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777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D5B21-F5AA-724D-A000-D33F3ADD1FB3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302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BC897-C40E-BD4B-94C8-133A9AF8C703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523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30150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473012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1062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97226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404650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315487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4983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116653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91358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789616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7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7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01912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11424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599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62507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32955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863754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843297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1131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769904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70083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69964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4850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66488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2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2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124415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2956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788626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46769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0" indent="0">
              <a:buNone/>
              <a:defRPr sz="1800"/>
            </a:lvl2pPr>
            <a:lvl3pPr marL="914360" indent="0">
              <a:buNone/>
              <a:defRPr sz="1600"/>
            </a:lvl3pPr>
            <a:lvl4pPr marL="1371540" indent="0">
              <a:buNone/>
              <a:defRPr sz="1400"/>
            </a:lvl4pPr>
            <a:lvl5pPr marL="1828720" indent="0">
              <a:buNone/>
              <a:defRPr sz="1400"/>
            </a:lvl5pPr>
            <a:lvl6pPr marL="2285900" indent="0">
              <a:buNone/>
              <a:defRPr sz="1400"/>
            </a:lvl6pPr>
            <a:lvl7pPr marL="2743080" indent="0">
              <a:buNone/>
              <a:defRPr sz="1400"/>
            </a:lvl7pPr>
            <a:lvl8pPr marL="3200258" indent="0">
              <a:buNone/>
              <a:defRPr sz="1400"/>
            </a:lvl8pPr>
            <a:lvl9pPr marL="36574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3347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638589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58" indent="0">
              <a:buNone/>
              <a:defRPr sz="1600" b="1"/>
            </a:lvl8pPr>
            <a:lvl9pPr marL="36574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58" indent="0">
              <a:buNone/>
              <a:defRPr sz="1600" b="1"/>
            </a:lvl8pPr>
            <a:lvl9pPr marL="36574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38498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41840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74405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0" indent="0">
              <a:buNone/>
              <a:defRPr sz="1200"/>
            </a:lvl2pPr>
            <a:lvl3pPr marL="914360" indent="0">
              <a:buNone/>
              <a:defRPr sz="1000"/>
            </a:lvl3pPr>
            <a:lvl4pPr marL="1371540" indent="0">
              <a:buNone/>
              <a:defRPr sz="900"/>
            </a:lvl4pPr>
            <a:lvl5pPr marL="1828720" indent="0">
              <a:buNone/>
              <a:defRPr sz="900"/>
            </a:lvl5pPr>
            <a:lvl6pPr marL="2285900" indent="0">
              <a:buNone/>
              <a:defRPr sz="900"/>
            </a:lvl6pPr>
            <a:lvl7pPr marL="2743080" indent="0">
              <a:buNone/>
              <a:defRPr sz="900"/>
            </a:lvl7pPr>
            <a:lvl8pPr marL="3200258" indent="0">
              <a:buNone/>
              <a:defRPr sz="900"/>
            </a:lvl8pPr>
            <a:lvl9pPr marL="36574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78923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0" indent="0">
              <a:buNone/>
              <a:defRPr sz="2800"/>
            </a:lvl2pPr>
            <a:lvl3pPr marL="914360" indent="0">
              <a:buNone/>
              <a:defRPr sz="2400"/>
            </a:lvl3pPr>
            <a:lvl4pPr marL="1371540" indent="0">
              <a:buNone/>
              <a:defRPr sz="2000"/>
            </a:lvl4pPr>
            <a:lvl5pPr marL="1828720" indent="0">
              <a:buNone/>
              <a:defRPr sz="2000"/>
            </a:lvl5pPr>
            <a:lvl6pPr marL="2285900" indent="0">
              <a:buNone/>
              <a:defRPr sz="2000"/>
            </a:lvl6pPr>
            <a:lvl7pPr marL="2743080" indent="0">
              <a:buNone/>
              <a:defRPr sz="2000"/>
            </a:lvl7pPr>
            <a:lvl8pPr marL="3200258" indent="0">
              <a:buNone/>
              <a:defRPr sz="2000"/>
            </a:lvl8pPr>
            <a:lvl9pPr marL="36574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0" indent="0">
              <a:buNone/>
              <a:defRPr sz="1200"/>
            </a:lvl2pPr>
            <a:lvl3pPr marL="914360" indent="0">
              <a:buNone/>
              <a:defRPr sz="1000"/>
            </a:lvl3pPr>
            <a:lvl4pPr marL="1371540" indent="0">
              <a:buNone/>
              <a:defRPr sz="900"/>
            </a:lvl4pPr>
            <a:lvl5pPr marL="1828720" indent="0">
              <a:buNone/>
              <a:defRPr sz="900"/>
            </a:lvl5pPr>
            <a:lvl6pPr marL="2285900" indent="0">
              <a:buNone/>
              <a:defRPr sz="900"/>
            </a:lvl6pPr>
            <a:lvl7pPr marL="2743080" indent="0">
              <a:buNone/>
              <a:defRPr sz="900"/>
            </a:lvl7pPr>
            <a:lvl8pPr marL="3200258" indent="0">
              <a:buNone/>
              <a:defRPr sz="900"/>
            </a:lvl8pPr>
            <a:lvl9pPr marL="36574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090090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67246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2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2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9160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/>
            </a:lvl1pPr>
          </a:lstStyle>
          <a:p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fld id="{6E2E21D5-0DBD-0A46-A235-416E7026DB13}" type="slidenum">
              <a:rPr lang="en-US">
                <a:solidFill>
                  <a:srgbClr val="FFFFFF"/>
                </a:solidFill>
                <a:latin typeface="Times New Roman" charset="0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3655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2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2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9644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0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59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8468" name="Rectangle 4"/>
          <p:cNvSpPr>
            <a:spLocks noChangeArrowheads="1"/>
          </p:cNvSpPr>
          <p:nvPr/>
        </p:nvSpPr>
        <p:spPr bwMode="auto">
          <a:xfrm>
            <a:off x="227015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598469" name="Rectangle 5"/>
          <p:cNvSpPr>
            <a:spLocks noChangeArrowheads="1"/>
          </p:cNvSpPr>
          <p:nvPr/>
        </p:nvSpPr>
        <p:spPr bwMode="auto">
          <a:xfrm>
            <a:off x="227015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5871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27015" y="1233490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227015" y="484189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823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18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36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54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72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885" indent="-342885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18" indent="-285738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295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13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31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49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67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885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029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8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pUm0N4Hsd8" TargetMode="External"/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7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viscomp.ucsd.edu/classes/cse168/sp25/168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jb3flTRykQ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iscomp.ucsd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ravir@cs.ucsd.edu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2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4.emf"/><Relationship Id="rId4" Type="http://schemas.openxmlformats.org/officeDocument/2006/relationships/oleObject" Target="../embeddings/oleObject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1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16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8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47.emf"/><Relationship Id="rId7" Type="http://schemas.openxmlformats.org/officeDocument/2006/relationships/image" Target="../media/image49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4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5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70.emf"/><Relationship Id="rId18" Type="http://schemas.openxmlformats.org/officeDocument/2006/relationships/oleObject" Target="../embeddings/oleObject38.bin"/><Relationship Id="rId3" Type="http://schemas.openxmlformats.org/officeDocument/2006/relationships/image" Target="../media/image65.emf"/><Relationship Id="rId21" Type="http://schemas.openxmlformats.org/officeDocument/2006/relationships/image" Target="../media/image74.emf"/><Relationship Id="rId7" Type="http://schemas.openxmlformats.org/officeDocument/2006/relationships/image" Target="../media/image67.emf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72.emf"/><Relationship Id="rId2" Type="http://schemas.openxmlformats.org/officeDocument/2006/relationships/oleObject" Target="../embeddings/oleObject30.bin"/><Relationship Id="rId16" Type="http://schemas.openxmlformats.org/officeDocument/2006/relationships/oleObject" Target="../embeddings/oleObject37.bin"/><Relationship Id="rId20" Type="http://schemas.openxmlformats.org/officeDocument/2006/relationships/oleObject" Target="../embeddings/oleObject39.bin"/><Relationship Id="rId1" Type="http://schemas.openxmlformats.org/officeDocument/2006/relationships/slideLayout" Target="../slideLayouts/slideLayout34.x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69.emf"/><Relationship Id="rId5" Type="http://schemas.openxmlformats.org/officeDocument/2006/relationships/image" Target="../media/image66.emf"/><Relationship Id="rId15" Type="http://schemas.openxmlformats.org/officeDocument/2006/relationships/image" Target="../media/image71.emf"/><Relationship Id="rId10" Type="http://schemas.openxmlformats.org/officeDocument/2006/relationships/oleObject" Target="../embeddings/oleObject34.bin"/><Relationship Id="rId19" Type="http://schemas.openxmlformats.org/officeDocument/2006/relationships/image" Target="../media/image73.e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68.emf"/><Relationship Id="rId14" Type="http://schemas.openxmlformats.org/officeDocument/2006/relationships/oleObject" Target="../embeddings/oleObject36.bin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 II: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2273" y="2295525"/>
            <a:ext cx="9319524" cy="1752600"/>
          </a:xfrm>
        </p:spPr>
        <p:txBody>
          <a:bodyPr/>
          <a:lstStyle/>
          <a:p>
            <a:r>
              <a:rPr lang="en-US" dirty="0"/>
              <a:t>CSE 168 [</a:t>
            </a:r>
            <a:r>
              <a:rPr lang="en-US" dirty="0" err="1"/>
              <a:t>Spr</a:t>
            </a:r>
            <a:r>
              <a:rPr lang="en-US" dirty="0"/>
              <a:t> 25], Lecture 1: Overview and Ray Tracing</a:t>
            </a:r>
          </a:p>
          <a:p>
            <a:r>
              <a:rPr lang="en-US" dirty="0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419294" y="3575051"/>
            <a:ext cx="6455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http://viscomp.ucsd.edu/classes/cse168/sp25/</a:t>
            </a:r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UCB CS 294 16 years ago</a:t>
            </a:r>
          </a:p>
        </p:txBody>
      </p:sp>
      <p:pic>
        <p:nvPicPr>
          <p:cNvPr id="1921032" name="Picture 8" descr="tarzan_out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619375"/>
            <a:ext cx="2955925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21034" name="Picture 10" descr="awesome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638425"/>
            <a:ext cx="2916238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21036" name="Picture 12" descr="ang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609850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6">
            <a:extLst>
              <a:ext uri="{FF2B5EF4-FFF2-40B4-BE49-F238E27FC236}">
                <a16:creationId xmlns:a16="http://schemas.microsoft.com/office/drawing/2014/main" id="{81031792-DF48-ADFB-43D7-7C6F0E0BA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337" y="6359892"/>
            <a:ext cx="3919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/>
              <a:t>Daniel Ritchie and Lita Cho</a:t>
            </a:r>
          </a:p>
        </p:txBody>
      </p:sp>
    </p:spTree>
    <p:extLst>
      <p:ext uri="{BB962C8B-B14F-4D97-AF65-F5344CB8AC3E}">
        <p14:creationId xmlns:p14="http://schemas.microsoft.com/office/powerpoint/2010/main" val="2324293627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4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Basic Ray Casting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dirty="0"/>
              <a:t>Optimizations</a:t>
            </a:r>
          </a:p>
          <a:p>
            <a:r>
              <a:rPr lang="en-US" i="1" dirty="0">
                <a:solidFill>
                  <a:srgbClr val="FFFF66"/>
                </a:solidFill>
              </a:rPr>
              <a:t>Current Research</a:t>
            </a:r>
          </a:p>
          <a:p>
            <a:pPr>
              <a:buFont typeface="Wingdings" charset="0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255614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466" name="Picture 2" descr="trees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2467" name="Picture 3" descr="danc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7"/>
            <a:ext cx="4038600" cy="28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2468" name="Picture 4" descr="sunflowers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4038600" cy="30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2469" name="Picture 5" descr="powerplant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1"/>
            <a:ext cx="3810000" cy="28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7727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2625" y="444500"/>
            <a:ext cx="7772400" cy="838200"/>
          </a:xfrm>
        </p:spPr>
        <p:txBody>
          <a:bodyPr/>
          <a:lstStyle/>
          <a:p>
            <a:r>
              <a:rPr lang="en-US"/>
              <a:t>Interactive Raytracing</a:t>
            </a:r>
          </a:p>
        </p:txBody>
      </p:sp>
      <p:sp>
        <p:nvSpPr>
          <p:cNvPr id="1627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524000"/>
            <a:ext cx="7772400" cy="4572000"/>
          </a:xfrm>
        </p:spPr>
        <p:txBody>
          <a:bodyPr/>
          <a:lstStyle/>
          <a:p>
            <a:r>
              <a:rPr lang="en-US" dirty="0"/>
              <a:t>Ray tracing historically slow</a:t>
            </a:r>
          </a:p>
          <a:p>
            <a:r>
              <a:rPr lang="en-US" dirty="0"/>
              <a:t>Now viable alternative for complex scenes </a:t>
            </a:r>
          </a:p>
          <a:p>
            <a:pPr lvl="1"/>
            <a:r>
              <a:rPr lang="en-US" dirty="0"/>
              <a:t>Key is </a:t>
            </a:r>
            <a:r>
              <a:rPr lang="en-US" dirty="0" err="1"/>
              <a:t>sublinear</a:t>
            </a:r>
            <a:r>
              <a:rPr lang="en-US" dirty="0"/>
              <a:t> complexity with acceleration; need not process all triangles in scene</a:t>
            </a:r>
          </a:p>
          <a:p>
            <a:r>
              <a:rPr lang="en-US" dirty="0"/>
              <a:t>Allows many effects hard in hardware</a:t>
            </a:r>
          </a:p>
          <a:p>
            <a:pPr marL="342900" lvl="1" indent="-342900">
              <a:spcBef>
                <a:spcPct val="50000"/>
              </a:spcBef>
            </a:pPr>
            <a:r>
              <a:rPr lang="en-US" dirty="0"/>
              <a:t>Today graphics hardware and software (NVIDIA Optix 6, RTX chips 10G+ rays per second).</a:t>
            </a:r>
            <a:r>
              <a:rPr lang="en-US" dirty="0">
                <a:hlinkClick r:id="rId2"/>
              </a:rPr>
              <a:t>Video</a:t>
            </a:r>
            <a:endParaRPr lang="en-US" dirty="0"/>
          </a:p>
          <a:p>
            <a:pPr marL="342900" lvl="1" indent="-342900">
              <a:spcBef>
                <a:spcPct val="50000"/>
              </a:spcBef>
            </a:pPr>
            <a:r>
              <a:rPr lang="en-US" dirty="0"/>
              <a:t>Tiger Demo (NVIDIA; see slide)</a:t>
            </a:r>
          </a:p>
          <a:p>
            <a:pPr marL="342900" lvl="1" indent="-342900">
              <a:spcBef>
                <a:spcPct val="50000"/>
              </a:spcBef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732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022E1-1DFB-C266-6B9B-A68A4381E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27" y="533400"/>
            <a:ext cx="8639503" cy="685800"/>
          </a:xfrm>
        </p:spPr>
        <p:txBody>
          <a:bodyPr/>
          <a:lstStyle/>
          <a:p>
            <a:r>
              <a:rPr lang="en-US" dirty="0"/>
              <a:t>Today: Real-Time Denoising at 1spp</a:t>
            </a:r>
          </a:p>
        </p:txBody>
      </p:sp>
      <p:pic>
        <p:nvPicPr>
          <p:cNvPr id="4" name="tiger.mp4" descr="tiger.mp4">
            <a:hlinkClick r:id="" action="ppaction://media"/>
            <a:extLst>
              <a:ext uri="{FF2B5EF4-FFF2-40B4-BE49-F238E27FC236}">
                <a16:creationId xmlns:a16="http://schemas.microsoft.com/office/drawing/2014/main" id="{ABF8F2EA-FC01-C9C5-DD46-B502B243B4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6" y="1393274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9C469-2BB8-83C3-F25F-FE50F8E5A859}"/>
              </a:ext>
            </a:extLst>
          </p:cNvPr>
          <p:cNvSpPr txBox="1"/>
          <p:nvPr/>
        </p:nvSpPr>
        <p:spPr>
          <a:xfrm>
            <a:off x="6453352" y="6541296"/>
            <a:ext cx="277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NVIDIA Tiger Demo 2021</a:t>
            </a:r>
          </a:p>
        </p:txBody>
      </p:sp>
    </p:spTree>
    <p:extLst>
      <p:ext uri="{BB962C8B-B14F-4D97-AF65-F5344CB8AC3E}">
        <p14:creationId xmlns:p14="http://schemas.microsoft.com/office/powerpoint/2010/main" val="2679388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1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Raytracing on Graphics Hardware</a:t>
            </a:r>
          </a:p>
        </p:txBody>
      </p:sp>
      <p:sp>
        <p:nvSpPr>
          <p:cNvPr id="1629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524000"/>
            <a:ext cx="7772400" cy="4572000"/>
          </a:xfrm>
        </p:spPr>
        <p:txBody>
          <a:bodyPr/>
          <a:lstStyle/>
          <a:p>
            <a:r>
              <a:rPr lang="en-US"/>
              <a:t>Modern Programmable Hardware general streaming architecture</a:t>
            </a:r>
          </a:p>
          <a:p>
            <a:r>
              <a:rPr lang="en-US"/>
              <a:t>Can map various elements of ray tracing</a:t>
            </a:r>
          </a:p>
          <a:p>
            <a:r>
              <a:rPr lang="en-US"/>
              <a:t>Kernels like eye rays, intersect etc. </a:t>
            </a:r>
          </a:p>
          <a:p>
            <a:r>
              <a:rPr lang="en-US"/>
              <a:t>In vertex or fragment programs</a:t>
            </a:r>
          </a:p>
          <a:p>
            <a:r>
              <a:rPr lang="en-US"/>
              <a:t>Convergence between hardware, ray tracing</a:t>
            </a:r>
          </a:p>
          <a:p>
            <a:pPr>
              <a:buFont typeface="Wingdings" charset="0"/>
              <a:buNone/>
            </a:pPr>
            <a:r>
              <a:rPr lang="en-US"/>
              <a:t>[Purcell et al. 2002, 2003]</a:t>
            </a:r>
          </a:p>
          <a:p>
            <a:pPr>
              <a:buFont typeface="Wingdings" charset="0"/>
              <a:buNone/>
            </a:pPr>
            <a:r>
              <a:rPr lang="en-US"/>
              <a:t>http://graphics.stanford.edu/papers/photongfx</a:t>
            </a:r>
          </a:p>
        </p:txBody>
      </p:sp>
    </p:spTree>
    <p:extLst>
      <p:ext uri="{BB962C8B-B14F-4D97-AF65-F5344CB8AC3E}">
        <p14:creationId xmlns:p14="http://schemas.microsoft.com/office/powerpoint/2010/main" val="29805810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0210" name="Picture 2" descr="slide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"/>
            <a:ext cx="4038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0211" name="Picture 3" descr="slide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0212" name="Picture 4" descr="slide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1"/>
            <a:ext cx="4038600" cy="30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0213" name="Picture 5" descr="slide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48050"/>
            <a:ext cx="4038600" cy="30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08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168 Contest 2007: Butterfly </a:t>
            </a:r>
          </a:p>
        </p:txBody>
      </p:sp>
      <p:pic>
        <p:nvPicPr>
          <p:cNvPr id="4" name="Content Placeholder 3" descr="Screen Shot 2019-05-06 at 9.37.3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7" b="96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560427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168 Spring 2020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8" y="1488501"/>
            <a:ext cx="7215557" cy="4058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92" y="3614492"/>
            <a:ext cx="3243507" cy="324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7012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168 Spring 2021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01BC9BE4-364F-76D4-BBF8-EF97A722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8592" y="1347496"/>
            <a:ext cx="13159410" cy="551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lass rabbit and a crystal ball in a room&#10;&#10;Description automatically generated">
            <a:extLst>
              <a:ext uri="{FF2B5EF4-FFF2-40B4-BE49-F238E27FC236}">
                <a16:creationId xmlns:a16="http://schemas.microsoft.com/office/drawing/2014/main" id="{D61AB5B1-914D-AE60-5AED-1240EC6E1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495" y="1347496"/>
            <a:ext cx="5510505" cy="551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29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Mies House:  Swimming Pool</a:t>
            </a:r>
          </a:p>
        </p:txBody>
      </p:sp>
      <p:pic>
        <p:nvPicPr>
          <p:cNvPr id="1273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306513"/>
            <a:ext cx="6797675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64500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019" y="931634"/>
            <a:ext cx="8868239" cy="5029200"/>
          </a:xfrm>
        </p:spPr>
        <p:txBody>
          <a:bodyPr/>
          <a:lstStyle/>
          <a:p>
            <a:endParaRPr lang="en-US" sz="2400" dirty="0"/>
          </a:p>
          <a:p>
            <a:r>
              <a:rPr lang="en-US" sz="2000" dirty="0"/>
              <a:t>Website  </a:t>
            </a:r>
            <a:r>
              <a:rPr lang="en-US" sz="2000" dirty="0">
                <a:hlinkClick r:id="rId2"/>
              </a:rPr>
              <a:t>https://viscomp.ucsd.edu/classes/cse168/sp25/168.html</a:t>
            </a:r>
            <a:r>
              <a:rPr lang="en-US" sz="2000" dirty="0"/>
              <a:t>  has most of the information (look at it carefully) </a:t>
            </a:r>
          </a:p>
          <a:p>
            <a:r>
              <a:rPr lang="en-US" sz="2000" i="1" dirty="0"/>
              <a:t>We will be leveraging full MOOC infrastructure (use private SPOC)</a:t>
            </a:r>
          </a:p>
          <a:p>
            <a:pPr lvl="1"/>
            <a:r>
              <a:rPr lang="en-US" sz="2000" dirty="0"/>
              <a:t>Please join course course on edX edge: </a:t>
            </a:r>
            <a:r>
              <a:rPr lang="en-US" sz="2000" b="1" dirty="0"/>
              <a:t>DEMO</a:t>
            </a:r>
          </a:p>
          <a:p>
            <a:pPr lvl="1"/>
            <a:r>
              <a:rPr lang="en-US" sz="2000" dirty="0"/>
              <a:t>Compulsory for most assignments, feedback systems</a:t>
            </a:r>
          </a:p>
          <a:p>
            <a:pPr lvl="1"/>
            <a:r>
              <a:rPr lang="en-US" sz="2000" i="1" dirty="0"/>
              <a:t>Must still submit “official” CSE 168 assignment (see website)</a:t>
            </a:r>
          </a:p>
          <a:p>
            <a:pPr lvl="1"/>
            <a:r>
              <a:rPr lang="en-US" sz="2000" dirty="0"/>
              <a:t>Please do ask us if you are confused; we are here to help</a:t>
            </a:r>
          </a:p>
          <a:p>
            <a:pPr lvl="1"/>
            <a:r>
              <a:rPr lang="en-US" sz="2000" dirty="0"/>
              <a:t>No required texts; optional PBRT book, Digital Image Synthesis</a:t>
            </a:r>
          </a:p>
          <a:p>
            <a:pPr lvl="1"/>
            <a:r>
              <a:rPr lang="en-US" sz="2000" dirty="0"/>
              <a:t>Office hours: after class (Tu/Thu 11-12) in CSE 4118</a:t>
            </a:r>
            <a:endParaRPr lang="en-US" sz="2000" b="1" i="1" dirty="0"/>
          </a:p>
          <a:p>
            <a:r>
              <a:rPr lang="en-US" sz="2000" dirty="0"/>
              <a:t>Course newsgroup on Piazza, or can use edX edge directly </a:t>
            </a:r>
          </a:p>
          <a:p>
            <a:r>
              <a:rPr lang="en-US" sz="2000" dirty="0"/>
              <a:t>Website for late, collaboration policy (groups of 2), </a:t>
            </a:r>
            <a:r>
              <a:rPr lang="en-US" sz="2000" dirty="0" err="1"/>
              <a:t>etc</a:t>
            </a:r>
            <a:endParaRPr lang="en-US" sz="2000" dirty="0"/>
          </a:p>
          <a:p>
            <a:r>
              <a:rPr lang="en-US" sz="2000" dirty="0"/>
              <a:t>Do try to attend class sessions (and discussions, keep assigned section)</a:t>
            </a:r>
          </a:p>
          <a:p>
            <a:r>
              <a:rPr lang="en-US" sz="2000" dirty="0"/>
              <a:t>Questions? </a:t>
            </a:r>
            <a:endParaRPr lang="en-US" sz="2400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Modernized Course</a:t>
            </a:r>
          </a:p>
        </p:txBody>
      </p:sp>
      <p:sp>
        <p:nvSpPr>
          <p:cNvPr id="111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317625"/>
            <a:ext cx="8504823" cy="5029200"/>
          </a:xfrm>
        </p:spPr>
        <p:txBody>
          <a:bodyPr/>
          <a:lstStyle/>
          <a:p>
            <a:r>
              <a:rPr lang="en-US" sz="2400" dirty="0"/>
              <a:t>Teach Modern Physically-Based Rendering and Path Tracing, as used in industry (Prof. consulted with Pixar on change to physically-based shading, importance sampling in 2011, written many key papers; consults NVIDIA)</a:t>
            </a:r>
          </a:p>
          <a:p>
            <a:r>
              <a:rPr lang="en-US" sz="2400" dirty="0"/>
              <a:t>Emphasis on step-by-step development, get it right (lots of subtle math, compare to reference solutions)</a:t>
            </a:r>
          </a:p>
          <a:p>
            <a:r>
              <a:rPr lang="en-US" sz="2400" dirty="0"/>
              <a:t>Focus on offline but discuss real-time, image-based, PRT</a:t>
            </a:r>
          </a:p>
          <a:p>
            <a:r>
              <a:rPr lang="en-US" sz="2400" dirty="0"/>
              <a:t>Homework starts right away, due in 2 weeks</a:t>
            </a:r>
          </a:p>
          <a:p>
            <a:pPr marL="342900" lvl="1" indent="-342900">
              <a:spcBef>
                <a:spcPct val="50000"/>
              </a:spcBef>
            </a:pPr>
            <a:r>
              <a:rPr lang="en-US" sz="2400" dirty="0"/>
              <a:t>New developments: NVIDIA </a:t>
            </a:r>
            <a:r>
              <a:rPr lang="en-US" sz="2400" dirty="0" err="1"/>
              <a:t>OptiX</a:t>
            </a:r>
            <a:r>
              <a:rPr lang="en-US" sz="2400" dirty="0"/>
              <a:t> ray-tracing API like OpenGL, since 2018 RTX cards 10G rays/second </a:t>
            </a:r>
            <a:r>
              <a:rPr lang="en-US" dirty="0">
                <a:hlinkClick r:id="rId2"/>
              </a:rPr>
              <a:t>Video</a:t>
            </a:r>
            <a:endParaRPr lang="en-US" dirty="0"/>
          </a:p>
          <a:p>
            <a:r>
              <a:rPr lang="en-US" sz="2400" dirty="0"/>
              <a:t>Encourage (but optional) use of </a:t>
            </a:r>
            <a:r>
              <a:rPr lang="en-US" sz="2400" dirty="0" err="1"/>
              <a:t>OptiX</a:t>
            </a:r>
            <a:r>
              <a:rPr lang="en-US" sz="2400" dirty="0"/>
              <a:t>.  If you use this, setup yourself but basic skeleton provided.  Or really slow.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8C718-07F4-60FF-6F12-52E15E87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UCSD Online Overview Video</a:t>
            </a:r>
          </a:p>
        </p:txBody>
      </p:sp>
      <p:pic>
        <p:nvPicPr>
          <p:cNvPr id="4" name="intro.mp4">
            <a:hlinkClick r:id="" action="ppaction://media"/>
            <a:extLst>
              <a:ext uri="{FF2B5EF4-FFF2-40B4-BE49-F238E27FC236}">
                <a16:creationId xmlns:a16="http://schemas.microsoft.com/office/drawing/2014/main" id="{5E0910A4-41D1-6CBD-7C7F-A75678FB43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7" y="367747"/>
            <a:ext cx="9117495" cy="5128591"/>
          </a:xfrm>
        </p:spPr>
      </p:pic>
    </p:spTree>
    <p:extLst>
      <p:ext uri="{BB962C8B-B14F-4D97-AF65-F5344CB8AC3E}">
        <p14:creationId xmlns:p14="http://schemas.microsoft.com/office/powerpoint/2010/main" val="3714832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Innovation: Feedback Servers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86070"/>
            <a:ext cx="8468139" cy="5029200"/>
          </a:xfrm>
        </p:spPr>
        <p:txBody>
          <a:bodyPr/>
          <a:lstStyle/>
          <a:p>
            <a:r>
              <a:rPr lang="en-US" dirty="0"/>
              <a:t>Feedback/Grading servers for homeworks 1-4</a:t>
            </a:r>
          </a:p>
          <a:p>
            <a:r>
              <a:rPr lang="en-US" dirty="0"/>
              <a:t>Submit images, compare to original</a:t>
            </a:r>
          </a:p>
          <a:p>
            <a:pPr lvl="1"/>
            <a:r>
              <a:rPr lang="en-US" dirty="0"/>
              <a:t>Program generates difference images, report </a:t>
            </a:r>
            <a:r>
              <a:rPr lang="en-US" dirty="0" err="1"/>
              <a:t>url</a:t>
            </a:r>
            <a:endParaRPr lang="en-US" dirty="0"/>
          </a:p>
          <a:p>
            <a:pPr lvl="1"/>
            <a:r>
              <a:rPr lang="en-US" dirty="0"/>
              <a:t>Can get feedback multiple times; submit final </a:t>
            </a:r>
            <a:r>
              <a:rPr lang="en-US" dirty="0" err="1"/>
              <a:t>url</a:t>
            </a:r>
            <a:endParaRPr lang="en-US" dirty="0"/>
          </a:p>
          <a:p>
            <a:pPr lvl="1"/>
            <a:r>
              <a:rPr lang="en-US" dirty="0"/>
              <a:t>All run on edX edge (also have alternative standalone)</a:t>
            </a:r>
          </a:p>
          <a:p>
            <a:r>
              <a:rPr lang="en-US" dirty="0"/>
              <a:t>“Feedback” not necessarily grading</a:t>
            </a:r>
          </a:p>
          <a:p>
            <a:pPr lvl="1"/>
            <a:r>
              <a:rPr lang="en-US" dirty="0"/>
              <a:t>Can run extra test cases, look at code, grade fairly</a:t>
            </a:r>
          </a:p>
          <a:p>
            <a:pPr lvl="1"/>
            <a:r>
              <a:rPr lang="en-US" dirty="0"/>
              <a:t>But use of feedback servers/edX edge is mandatory</a:t>
            </a:r>
          </a:p>
          <a:p>
            <a:pPr lvl="1"/>
            <a:r>
              <a:rPr lang="en-US" dirty="0"/>
              <a:t>Note for this course; unlike 167 results not deterministic, will give information re noise/variance</a:t>
            </a:r>
          </a:p>
          <a:p>
            <a:pPr lvl="1"/>
            <a:r>
              <a:rPr lang="en-US" dirty="0"/>
              <a:t>Can use any laptop/desktop, do it offline or in </a:t>
            </a:r>
            <a:r>
              <a:rPr lang="en-US" dirty="0" err="1"/>
              <a:t>OptiX</a:t>
            </a:r>
            <a:endParaRPr lang="en-US" dirty="0"/>
          </a:p>
          <a:p>
            <a:r>
              <a:rPr lang="en-US" dirty="0"/>
              <a:t>Will test out with HW 1 images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3654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of edX edge, Feedbacks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5182264-F74E-E85A-402D-92DD58E85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972" y="1378705"/>
            <a:ext cx="6906056" cy="54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015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963"/>
            <a:ext cx="8458200" cy="5029200"/>
          </a:xfrm>
        </p:spPr>
        <p:txBody>
          <a:bodyPr/>
          <a:lstStyle/>
          <a:p>
            <a:r>
              <a:rPr lang="en-US" b="1" dirty="0"/>
              <a:t>Systems:</a:t>
            </a:r>
            <a:r>
              <a:rPr lang="en-US" dirty="0"/>
              <a:t>   Write a modern 3D image synthesis program (path tracer with importance sampling)</a:t>
            </a:r>
          </a:p>
          <a:p>
            <a:r>
              <a:rPr lang="en-US" b="1" dirty="0"/>
              <a:t>Theory:</a:t>
            </a:r>
            <a:r>
              <a:rPr lang="en-US" dirty="0"/>
              <a:t>  Mathematical aspects and algorithms underlying modern physically-based rendering</a:t>
            </a:r>
          </a:p>
          <a:p>
            <a:r>
              <a:rPr lang="en-US" b="1" dirty="0"/>
              <a:t>Topics: </a:t>
            </a:r>
            <a:r>
              <a:rPr lang="en-US" dirty="0"/>
              <a:t>Other modern topics like image-based, real-time, precomputed, volumetric rendering</a:t>
            </a:r>
          </a:p>
          <a:p>
            <a:r>
              <a:rPr lang="en-US" dirty="0"/>
              <a:t>This course is </a:t>
            </a:r>
            <a:r>
              <a:rPr lang="en-US" b="1" i="1" dirty="0"/>
              <a:t>not </a:t>
            </a:r>
            <a:r>
              <a:rPr lang="en-US" dirty="0"/>
              <a:t>about the specifics of 3D rendering software like PBRT, Mitsuba etc.  New, we optionally encourage </a:t>
            </a:r>
            <a:r>
              <a:rPr lang="en-US" dirty="0" err="1"/>
              <a:t>OptiX</a:t>
            </a:r>
            <a:r>
              <a:rPr lang="en-US" dirty="0"/>
              <a:t>, a real-time raytracing API for NVIDIA GPUs</a:t>
            </a:r>
            <a:endParaRPr lang="en-US" b="1" i="1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Workload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5877"/>
            <a:ext cx="8478078" cy="5029200"/>
          </a:xfrm>
        </p:spPr>
        <p:txBody>
          <a:bodyPr/>
          <a:lstStyle/>
          <a:p>
            <a:r>
              <a:rPr lang="en-US" sz="2400" dirty="0"/>
              <a:t>Lots of fun, rewarding but may involve significant work</a:t>
            </a:r>
          </a:p>
          <a:p>
            <a:pPr lvl="1"/>
            <a:r>
              <a:rPr lang="en-US" sz="2000" dirty="0"/>
              <a:t>Previous reviews: “Undergraduate in name only”  ”Most time consuming course at UCSD”</a:t>
            </a:r>
          </a:p>
          <a:p>
            <a:r>
              <a:rPr lang="en-US" sz="2400" dirty="0"/>
              <a:t>5 programming projects; almost all are time-consuming.  Can be done in groups of two.  START EARLY !!</a:t>
            </a:r>
            <a:endParaRPr lang="en-US" sz="2000" i="1" dirty="0"/>
          </a:p>
          <a:p>
            <a:r>
              <a:rPr lang="en-US" sz="2400" dirty="0"/>
              <a:t>Graded entirely on programming, weights on 168 website </a:t>
            </a:r>
          </a:p>
          <a:p>
            <a:pPr lvl="1"/>
            <a:r>
              <a:rPr lang="en-US" sz="2000" dirty="0"/>
              <a:t>Writeups on 168 website for assignments really good, look at them</a:t>
            </a:r>
          </a:p>
          <a:p>
            <a:r>
              <a:rPr lang="en-US" sz="2400" dirty="0"/>
              <a:t>Prerequisites: CSE 167, did well, enjoyed it</a:t>
            </a:r>
          </a:p>
          <a:p>
            <a:r>
              <a:rPr lang="en-US" sz="2400" dirty="0"/>
              <a:t>First homework last assignment in my CSE 167</a:t>
            </a:r>
          </a:p>
          <a:p>
            <a:pPr lvl="1"/>
            <a:r>
              <a:rPr lang="en-US" sz="2000" dirty="0"/>
              <a:t>Little bit of sink or swim to continue in course (but we will also provide </a:t>
            </a:r>
            <a:r>
              <a:rPr lang="en-US" sz="2000" dirty="0" err="1"/>
              <a:t>OptiX</a:t>
            </a:r>
            <a:r>
              <a:rPr lang="en-US" sz="2000" dirty="0"/>
              <a:t>, </a:t>
            </a:r>
            <a:r>
              <a:rPr lang="en-US" sz="2000" dirty="0" err="1"/>
              <a:t>embree</a:t>
            </a:r>
            <a:r>
              <a:rPr lang="en-US" sz="2000" dirty="0"/>
              <a:t> references after assignment is due)</a:t>
            </a:r>
          </a:p>
          <a:p>
            <a:pPr lvl="1"/>
            <a:r>
              <a:rPr lang="en-US" sz="2000" dirty="0"/>
              <a:t>But not everyone has done a raytracer before, some additional requirements for those who have already done one</a:t>
            </a:r>
          </a:p>
          <a:p>
            <a:r>
              <a:rPr lang="en-US" sz="2400" dirty="0"/>
              <a:t>Should be a difficult, but fun and rewarding course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Inclusion Note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175"/>
            <a:ext cx="8490494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Since I do occasionally get asked this question:</a:t>
            </a:r>
          </a:p>
          <a:p>
            <a:r>
              <a:rPr lang="en-US" dirty="0"/>
              <a:t>You are welcome to take this course if color-blind</a:t>
            </a:r>
          </a:p>
          <a:p>
            <a:pPr lvl="1"/>
            <a:r>
              <a:rPr lang="en-US" dirty="0"/>
              <a:t>Let me know if I create too many red-green </a:t>
            </a:r>
            <a:r>
              <a:rPr lang="en-US" dirty="0" err="1"/>
              <a:t>metamers</a:t>
            </a:r>
            <a:endParaRPr lang="en-US" dirty="0"/>
          </a:p>
          <a:p>
            <a:pPr lvl="1"/>
            <a:r>
              <a:rPr lang="en-US" dirty="0"/>
              <a:t>Some of the best-known computer graphics researchers have been color-blind (ask re some stories)</a:t>
            </a:r>
          </a:p>
          <a:p>
            <a:r>
              <a:rPr lang="en-US" dirty="0"/>
              <a:t>And for most other vision issues</a:t>
            </a:r>
          </a:p>
          <a:p>
            <a:pPr lvl="1"/>
            <a:r>
              <a:rPr lang="en-US" dirty="0"/>
              <a:t>We’ve even had computer graphics award winners who have been extremely nearsighted (legally blind)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5818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168 is only a first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686801" cy="5029200"/>
          </a:xfrm>
        </p:spPr>
        <p:txBody>
          <a:bodyPr/>
          <a:lstStyle/>
          <a:p>
            <a:r>
              <a:rPr lang="en-US" i="1" dirty="0"/>
              <a:t>If you enjoy CSE 168 and do well</a:t>
            </a:r>
            <a:r>
              <a:rPr lang="en-US" dirty="0"/>
              <a:t>: </a:t>
            </a:r>
          </a:p>
          <a:p>
            <a:r>
              <a:rPr lang="en-US" dirty="0"/>
              <a:t>CSE 165 (VR course; Schulze)</a:t>
            </a:r>
          </a:p>
          <a:p>
            <a:r>
              <a:rPr lang="en-US" dirty="0"/>
              <a:t>Next winter: 169 (Animation)</a:t>
            </a:r>
          </a:p>
          <a:p>
            <a:r>
              <a:rPr lang="en-US" dirty="0"/>
              <a:t>Graduate: CSE 272, 274 (Topics), 273, many 291s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118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4" y="1279645"/>
            <a:ext cx="8550275" cy="5029200"/>
          </a:xfrm>
        </p:spPr>
        <p:txBody>
          <a:bodyPr/>
          <a:lstStyle/>
          <a:p>
            <a:r>
              <a:rPr lang="en-US" dirty="0"/>
              <a:t>Look at website</a:t>
            </a:r>
          </a:p>
          <a:p>
            <a:r>
              <a:rPr lang="en-US" dirty="0"/>
              <a:t>Various policies for course.  E-mail if confused.</a:t>
            </a:r>
          </a:p>
          <a:p>
            <a:r>
              <a:rPr lang="en-US" dirty="0"/>
              <a:t>Sign up for edX edge, Piazza, etc. </a:t>
            </a:r>
          </a:p>
          <a:p>
            <a:r>
              <a:rPr lang="en-US" dirty="0"/>
              <a:t>Skim assignments if you want.  All are ready</a:t>
            </a:r>
            <a:endParaRPr lang="en-US" sz="3200" dirty="0"/>
          </a:p>
          <a:p>
            <a:r>
              <a:rPr lang="en-US" dirty="0"/>
              <a:t>Assignment 1, Due Apr 14 (see website). </a:t>
            </a:r>
          </a:p>
          <a:p>
            <a:r>
              <a:rPr lang="en-US" dirty="0"/>
              <a:t>Any questions?</a:t>
            </a:r>
          </a:p>
          <a:p>
            <a:endParaRPr lang="en-US" dirty="0"/>
          </a:p>
          <a:p>
            <a:r>
              <a:rPr lang="en-US" dirty="0"/>
              <a:t>Start now with raytracing lecture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needed for Realism</a:t>
            </a:r>
          </a:p>
        </p:txBody>
      </p:sp>
      <p:sp>
        <p:nvSpPr>
          <p:cNvPr id="131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(Soft) Shadows</a:t>
            </a:r>
          </a:p>
          <a:p>
            <a:r>
              <a:rPr lang="en-US"/>
              <a:t>Reflections (Mirrors and Glossy)</a:t>
            </a:r>
          </a:p>
          <a:p>
            <a:r>
              <a:rPr lang="en-US"/>
              <a:t>Transparency (Water, Glass)</a:t>
            </a:r>
          </a:p>
          <a:p>
            <a:r>
              <a:rPr lang="en-US"/>
              <a:t>Interreflections (Color Bleeding)</a:t>
            </a:r>
          </a:p>
          <a:p>
            <a:r>
              <a:rPr lang="en-US"/>
              <a:t>Complex Illumination (Natural, Area Light)</a:t>
            </a:r>
          </a:p>
          <a:p>
            <a:r>
              <a:rPr lang="en-US"/>
              <a:t>Realistic Materials (Velvet, Paints, Glass)</a:t>
            </a:r>
          </a:p>
          <a:p>
            <a:r>
              <a:rPr lang="en-US"/>
              <a:t>And many more</a:t>
            </a:r>
          </a:p>
        </p:txBody>
      </p:sp>
    </p:spTree>
    <p:extLst>
      <p:ext uri="{BB962C8B-B14F-4D97-AF65-F5344CB8AC3E}">
        <p14:creationId xmlns:p14="http://schemas.microsoft.com/office/powerpoint/2010/main" val="397457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866" name="Picture 2" descr="morph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6"/>
            <a:ext cx="8001000" cy="600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16867" name="Text Box 3"/>
          <p:cNvSpPr txBox="1">
            <a:spLocks noChangeArrowheads="1"/>
          </p:cNvSpPr>
          <p:nvPr/>
        </p:nvSpPr>
        <p:spPr bwMode="auto">
          <a:xfrm>
            <a:off x="1508125" y="6172206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16868" name="Text Box 4"/>
          <p:cNvSpPr txBox="1">
            <a:spLocks noChangeArrowheads="1"/>
          </p:cNvSpPr>
          <p:nvPr/>
        </p:nvSpPr>
        <p:spPr bwMode="auto">
          <a:xfrm>
            <a:off x="5584826" y="6232526"/>
            <a:ext cx="34465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>
                <a:solidFill>
                  <a:srgbClr val="FFFFFF"/>
                </a:solidFill>
              </a:rPr>
              <a:t>Image courtesy Paul Heckbert 1983</a:t>
            </a:r>
          </a:p>
        </p:txBody>
      </p:sp>
    </p:spTree>
    <p:extLst>
      <p:ext uri="{BB962C8B-B14F-4D97-AF65-F5344CB8AC3E}">
        <p14:creationId xmlns:p14="http://schemas.microsoft.com/office/powerpoint/2010/main" val="2583166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</a:t>
            </a:r>
          </a:p>
        </p:txBody>
      </p:sp>
      <p:sp>
        <p:nvSpPr>
          <p:cNvPr id="131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Different Approach to Image Synthesis as compared to Hardware pipeline (OpenGL)</a:t>
            </a:r>
          </a:p>
          <a:p>
            <a:endParaRPr lang="en-US"/>
          </a:p>
          <a:p>
            <a:r>
              <a:rPr lang="en-US"/>
              <a:t>Pixel by Pixel instead of Object by Object</a:t>
            </a:r>
          </a:p>
          <a:p>
            <a:endParaRPr lang="en-US"/>
          </a:p>
          <a:p>
            <a:r>
              <a:rPr lang="en-US"/>
              <a:t>Easy to compute shadows/transparency/etc</a:t>
            </a:r>
          </a:p>
        </p:txBody>
      </p:sp>
    </p:spTree>
    <p:extLst>
      <p:ext uri="{BB962C8B-B14F-4D97-AF65-F5344CB8AC3E}">
        <p14:creationId xmlns:p14="http://schemas.microsoft.com/office/powerpoint/2010/main" val="3678955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1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33500"/>
            <a:ext cx="7772400" cy="5334000"/>
          </a:xfrm>
        </p:spPr>
        <p:txBody>
          <a:bodyPr/>
          <a:lstStyle/>
          <a:p>
            <a:r>
              <a:rPr lang="en-US" i="1" dirty="0">
                <a:solidFill>
                  <a:srgbClr val="FFFF66"/>
                </a:solidFill>
              </a:rPr>
              <a:t>History</a:t>
            </a:r>
          </a:p>
          <a:p>
            <a:r>
              <a:rPr lang="en-US" dirty="0"/>
              <a:t>Basic Ray Casting (instead of </a:t>
            </a:r>
            <a:r>
              <a:rPr lang="en-US" dirty="0" err="1"/>
              <a:t>rasterization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dirty="0"/>
              <a:t>Optimizations</a:t>
            </a:r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  <a:p>
            <a:pPr>
              <a:buFont typeface="Wingdings" charset="0"/>
              <a:buNone/>
            </a:pPr>
            <a:r>
              <a:rPr lang="en-US" dirty="0"/>
              <a:t>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80231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Tracing: History</a:t>
            </a:r>
          </a:p>
        </p:txBody>
      </p:sp>
      <p:sp>
        <p:nvSpPr>
          <p:cNvPr id="131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Appel 68</a:t>
            </a:r>
          </a:p>
          <a:p>
            <a:r>
              <a:rPr lang="en-US" sz="2400"/>
              <a:t>Whitted 80 [recursive ray tracing] </a:t>
            </a:r>
          </a:p>
          <a:p>
            <a:pPr lvl="1"/>
            <a:r>
              <a:rPr lang="en-US" sz="2000"/>
              <a:t>Landmark in computer graphics</a:t>
            </a:r>
          </a:p>
          <a:p>
            <a:r>
              <a:rPr lang="en-US" sz="2400"/>
              <a:t>Lots of work on various geometric primitives</a:t>
            </a:r>
          </a:p>
          <a:p>
            <a:r>
              <a:rPr lang="en-US" sz="2400"/>
              <a:t>Lots of work on accelerations</a:t>
            </a:r>
          </a:p>
          <a:p>
            <a:r>
              <a:rPr lang="en-US" sz="2400"/>
              <a:t>Current Research</a:t>
            </a:r>
          </a:p>
          <a:p>
            <a:pPr lvl="1"/>
            <a:r>
              <a:rPr lang="en-US" sz="2000"/>
              <a:t>Real-Time raytracing (historically, slow technique)</a:t>
            </a:r>
          </a:p>
          <a:p>
            <a:pPr lvl="1"/>
            <a:r>
              <a:rPr lang="en-US" sz="2000"/>
              <a:t>Ray tracing architecture</a:t>
            </a:r>
          </a:p>
        </p:txBody>
      </p:sp>
    </p:spTree>
    <p:extLst>
      <p:ext uri="{BB962C8B-B14F-4D97-AF65-F5344CB8AC3E}">
        <p14:creationId xmlns:p14="http://schemas.microsoft.com/office/powerpoint/2010/main" val="1104422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 History</a:t>
            </a:r>
          </a:p>
        </p:txBody>
      </p:sp>
      <p:pic>
        <p:nvPicPr>
          <p:cNvPr id="1355779" name="Picture 3" descr="slid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23" y="1462089"/>
            <a:ext cx="6910387" cy="51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5112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85519" y="1527175"/>
            <a:ext cx="9509490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Ravi Ramamoorthi http://www.cs.ucsd.edu/~</a:t>
            </a:r>
            <a:r>
              <a:rPr lang="en-US" dirty="0" err="1"/>
              <a:t>ravir</a:t>
            </a:r>
            <a:endParaRPr lang="en-US" dirty="0"/>
          </a:p>
          <a:p>
            <a:pPr lvl="1"/>
            <a:r>
              <a:rPr lang="en-US" dirty="0"/>
              <a:t>PhD Stanford, 2002 [with Pat Hanrahan, 2020 Turing Award]                  </a:t>
            </a:r>
            <a:r>
              <a:rPr lang="ja-JP" altLang="en-US" dirty="0">
                <a:latin typeface="Arial"/>
              </a:rPr>
              <a:t>“</a:t>
            </a:r>
            <a:r>
              <a:rPr lang="en-US" altLang="ja-JP" i="1" dirty="0">
                <a:latin typeface="Arial"/>
              </a:rPr>
              <a:t>Spherical Harmonic Lighting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widely used in games              (e.g. Halo series), movies (e.g. Avatar), etc. (Adobe, …)</a:t>
            </a:r>
          </a:p>
          <a:p>
            <a:pPr lvl="1"/>
            <a:r>
              <a:rPr lang="en-US" dirty="0"/>
              <a:t>At Columbia 2002-2008, UC Berkeley 2009-2014</a:t>
            </a:r>
          </a:p>
          <a:p>
            <a:pPr lvl="1"/>
            <a:r>
              <a:rPr lang="en-US" i="1" dirty="0"/>
              <a:t>“Monte Carlo denoising” </a:t>
            </a:r>
            <a:r>
              <a:rPr lang="en-US" dirty="0"/>
              <a:t>inspired raytracing offline, real-time</a:t>
            </a:r>
          </a:p>
          <a:p>
            <a:pPr lvl="1"/>
            <a:r>
              <a:rPr lang="en-US" dirty="0"/>
              <a:t>At UCSD since Jul 2014: Director, Center for Visual Computing</a:t>
            </a:r>
            <a:r>
              <a:rPr lang="en-US" dirty="0">
                <a:hlinkClick r:id="rId3"/>
              </a:rPr>
              <a:t> </a:t>
            </a:r>
            <a:endParaRPr lang="en-US" dirty="0"/>
          </a:p>
          <a:p>
            <a:pPr lvl="1"/>
            <a:r>
              <a:rPr lang="en-US" dirty="0"/>
              <a:t>Awards for research: White House PECASE (2008), SIGGRAPH Significant New Researcher (2007), ACM Fellow</a:t>
            </a:r>
          </a:p>
          <a:p>
            <a:pPr lvl="1"/>
            <a:r>
              <a:rPr lang="en-US" dirty="0"/>
              <a:t>https://www.youtube.com/watch?v=qpyCXqXGe7I</a:t>
            </a:r>
          </a:p>
          <a:p>
            <a:pPr lvl="1"/>
            <a:r>
              <a:rPr lang="en-US" dirty="0"/>
              <a:t>Computer Graphics online MOOC (CSE 167x) finalist for two edX Prizes.  Will use CSE 168 MOOC on edX edge as a feedback system</a:t>
            </a:r>
          </a:p>
        </p:txBody>
      </p:sp>
    </p:spTree>
    <p:extLst>
      <p:ext uri="{BB962C8B-B14F-4D97-AF65-F5344CB8AC3E}">
        <p14:creationId xmlns:p14="http://schemas.microsoft.com/office/powerpoint/2010/main" val="3458241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 History</a:t>
            </a:r>
          </a:p>
        </p:txBody>
      </p:sp>
      <p:pic>
        <p:nvPicPr>
          <p:cNvPr id="1356803" name="Picture 3" descr="slid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401764"/>
            <a:ext cx="70993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18584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SIGGRAPH 18</a:t>
            </a:r>
          </a:p>
        </p:txBody>
      </p:sp>
      <p:pic>
        <p:nvPicPr>
          <p:cNvPr id="4" name="Content Placeholder 3" descr="turner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416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898327" y="6509999"/>
            <a:ext cx="630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Real Photo: Instructor and Turner Whitted at SIGGRAPH 18</a:t>
            </a:r>
          </a:p>
        </p:txBody>
      </p:sp>
    </p:spTree>
    <p:extLst>
      <p:ext uri="{BB962C8B-B14F-4D97-AF65-F5344CB8AC3E}">
        <p14:creationId xmlns:p14="http://schemas.microsoft.com/office/powerpoint/2010/main" val="226424188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2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i="1" dirty="0">
                <a:solidFill>
                  <a:srgbClr val="FFFF66"/>
                </a:solidFill>
              </a:rPr>
              <a:t>Basic Ray Casting</a:t>
            </a:r>
            <a:r>
              <a:rPr lang="en-US" i="1" dirty="0"/>
              <a:t>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dirty="0"/>
              <a:t>Optimizations</a:t>
            </a:r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23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Casting</a:t>
            </a:r>
          </a:p>
        </p:txBody>
      </p:sp>
      <p:sp>
        <p:nvSpPr>
          <p:cNvPr id="132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Produce same images as with OpenGL</a:t>
            </a:r>
          </a:p>
          <a:p>
            <a:pPr lvl="1"/>
            <a:r>
              <a:rPr lang="en-US"/>
              <a:t>Visibility per pixel instead of Z-buffer</a:t>
            </a:r>
          </a:p>
          <a:p>
            <a:pPr lvl="1"/>
            <a:r>
              <a:rPr lang="en-US"/>
              <a:t>Find nearest object by shooting rays into scene</a:t>
            </a:r>
          </a:p>
          <a:p>
            <a:pPr lvl="1"/>
            <a:r>
              <a:rPr lang="en-US"/>
              <a:t>Shade it as in standard OpenGL</a:t>
            </a:r>
          </a:p>
          <a:p>
            <a:pPr lvl="1"/>
            <a:endParaRPr lang="en-US"/>
          </a:p>
          <a:p>
            <a:pPr>
              <a:buFont typeface="Wingdings" charset="0"/>
              <a:buNone/>
            </a:pPr>
            <a:endParaRPr lang="en-US"/>
          </a:p>
          <a:p>
            <a:pPr>
              <a:buFont typeface="Wingdings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9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586" name="Line 2"/>
          <p:cNvSpPr>
            <a:spLocks noChangeShapeType="1"/>
          </p:cNvSpPr>
          <p:nvPr/>
        </p:nvSpPr>
        <p:spPr bwMode="auto">
          <a:xfrm>
            <a:off x="4495800" y="4495800"/>
            <a:ext cx="33528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87" name="Rectangle 3"/>
          <p:cNvSpPr>
            <a:spLocks noChangeArrowheads="1"/>
          </p:cNvSpPr>
          <p:nvPr/>
        </p:nvSpPr>
        <p:spPr bwMode="auto">
          <a:xfrm rot="3526239">
            <a:off x="5181600" y="3962400"/>
            <a:ext cx="5334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88" name="Rectangle 4"/>
          <p:cNvSpPr>
            <a:spLocks noChangeArrowheads="1"/>
          </p:cNvSpPr>
          <p:nvPr/>
        </p:nvSpPr>
        <p:spPr bwMode="auto">
          <a:xfrm rot="956723">
            <a:off x="6781800" y="2743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89" name="Rectangle 5"/>
          <p:cNvSpPr>
            <a:spLocks noChangeArrowheads="1"/>
          </p:cNvSpPr>
          <p:nvPr/>
        </p:nvSpPr>
        <p:spPr bwMode="auto">
          <a:xfrm rot="2461875">
            <a:off x="5791200" y="3505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0" name="Rectangle 6"/>
          <p:cNvSpPr>
            <a:spLocks noChangeArrowheads="1"/>
          </p:cNvSpPr>
          <p:nvPr/>
        </p:nvSpPr>
        <p:spPr bwMode="auto">
          <a:xfrm rot="956723">
            <a:off x="7108825" y="3954463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1" name="Line 7"/>
          <p:cNvSpPr>
            <a:spLocks noChangeShapeType="1"/>
          </p:cNvSpPr>
          <p:nvPr/>
        </p:nvSpPr>
        <p:spPr bwMode="auto">
          <a:xfrm>
            <a:off x="7239000" y="2667000"/>
            <a:ext cx="1600200" cy="609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2" name="Line 8"/>
          <p:cNvSpPr>
            <a:spLocks noChangeShapeType="1"/>
          </p:cNvSpPr>
          <p:nvPr/>
        </p:nvSpPr>
        <p:spPr bwMode="auto">
          <a:xfrm flipV="1">
            <a:off x="4495800" y="2667000"/>
            <a:ext cx="2743200" cy="18288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Casting</a:t>
            </a:r>
          </a:p>
        </p:txBody>
      </p:sp>
      <p:sp>
        <p:nvSpPr>
          <p:cNvPr id="1347594" name="Line 10"/>
          <p:cNvSpPr>
            <a:spLocks noChangeShapeType="1"/>
          </p:cNvSpPr>
          <p:nvPr/>
        </p:nvSpPr>
        <p:spPr bwMode="auto">
          <a:xfrm>
            <a:off x="4114800" y="205740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5" name="Line 11"/>
          <p:cNvSpPr>
            <a:spLocks noChangeShapeType="1"/>
          </p:cNvSpPr>
          <p:nvPr/>
        </p:nvSpPr>
        <p:spPr bwMode="auto">
          <a:xfrm>
            <a:off x="4495800" y="1905000"/>
            <a:ext cx="0" cy="3352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6" name="Line 12"/>
          <p:cNvSpPr>
            <a:spLocks noChangeShapeType="1"/>
          </p:cNvSpPr>
          <p:nvPr/>
        </p:nvSpPr>
        <p:spPr bwMode="auto">
          <a:xfrm>
            <a:off x="4876800" y="1752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7" name="Line 13"/>
          <p:cNvSpPr>
            <a:spLocks noChangeShapeType="1"/>
          </p:cNvSpPr>
          <p:nvPr/>
        </p:nvSpPr>
        <p:spPr bwMode="auto">
          <a:xfrm flipV="1">
            <a:off x="3810000" y="2286000"/>
            <a:ext cx="1447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8" name="Line 14"/>
          <p:cNvSpPr>
            <a:spLocks noChangeShapeType="1"/>
          </p:cNvSpPr>
          <p:nvPr/>
        </p:nvSpPr>
        <p:spPr bwMode="auto">
          <a:xfrm flipV="1">
            <a:off x="3810000" y="3124200"/>
            <a:ext cx="1447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9" name="Line 15"/>
          <p:cNvSpPr>
            <a:spLocks noChangeShapeType="1"/>
          </p:cNvSpPr>
          <p:nvPr/>
        </p:nvSpPr>
        <p:spPr bwMode="auto">
          <a:xfrm>
            <a:off x="3810000" y="37338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0" name="Line 16"/>
          <p:cNvSpPr>
            <a:spLocks noChangeShapeType="1"/>
          </p:cNvSpPr>
          <p:nvPr/>
        </p:nvSpPr>
        <p:spPr bwMode="auto">
          <a:xfrm>
            <a:off x="3810000" y="4191000"/>
            <a:ext cx="1447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1" name="Line 17"/>
          <p:cNvSpPr>
            <a:spLocks noChangeShapeType="1"/>
          </p:cNvSpPr>
          <p:nvPr/>
        </p:nvSpPr>
        <p:spPr bwMode="auto">
          <a:xfrm>
            <a:off x="3810000" y="4648200"/>
            <a:ext cx="14478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2" name="Line 18"/>
          <p:cNvSpPr>
            <a:spLocks noChangeShapeType="1"/>
          </p:cNvSpPr>
          <p:nvPr/>
        </p:nvSpPr>
        <p:spPr bwMode="auto">
          <a:xfrm flipH="1">
            <a:off x="7848600" y="3276600"/>
            <a:ext cx="990600" cy="1752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3" name="Rectangle 19"/>
          <p:cNvSpPr>
            <a:spLocks noChangeArrowheads="1"/>
          </p:cNvSpPr>
          <p:nvPr/>
        </p:nvSpPr>
        <p:spPr bwMode="auto">
          <a:xfrm rot="1794899">
            <a:off x="7848600" y="3200400"/>
            <a:ext cx="685800" cy="762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4" name="Oval 20"/>
          <p:cNvSpPr>
            <a:spLocks noChangeArrowheads="1"/>
          </p:cNvSpPr>
          <p:nvPr/>
        </p:nvSpPr>
        <p:spPr bwMode="auto">
          <a:xfrm>
            <a:off x="1295400" y="3505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5" name="Text Box 21"/>
          <p:cNvSpPr txBox="1">
            <a:spLocks noChangeArrowheads="1"/>
          </p:cNvSpPr>
          <p:nvPr/>
        </p:nvSpPr>
        <p:spPr bwMode="auto">
          <a:xfrm>
            <a:off x="334963" y="3849694"/>
            <a:ext cx="24673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Viewpoint</a:t>
            </a:r>
          </a:p>
        </p:txBody>
      </p:sp>
      <p:sp>
        <p:nvSpPr>
          <p:cNvPr id="1347606" name="Text Box 22"/>
          <p:cNvSpPr txBox="1">
            <a:spLocks noChangeArrowheads="1"/>
          </p:cNvSpPr>
          <p:nvPr/>
        </p:nvSpPr>
        <p:spPr bwMode="auto">
          <a:xfrm>
            <a:off x="3459172" y="5561020"/>
            <a:ext cx="211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Screen</a:t>
            </a:r>
          </a:p>
        </p:txBody>
      </p:sp>
      <p:sp>
        <p:nvSpPr>
          <p:cNvPr id="1347607" name="Text Box 23"/>
          <p:cNvSpPr txBox="1">
            <a:spLocks noChangeArrowheads="1"/>
          </p:cNvSpPr>
          <p:nvPr/>
        </p:nvSpPr>
        <p:spPr bwMode="auto">
          <a:xfrm>
            <a:off x="6126172" y="5561020"/>
            <a:ext cx="1228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Objects</a:t>
            </a:r>
          </a:p>
        </p:txBody>
      </p:sp>
      <p:sp>
        <p:nvSpPr>
          <p:cNvPr id="1347608" name="Line 24"/>
          <p:cNvSpPr>
            <a:spLocks noChangeShapeType="1"/>
          </p:cNvSpPr>
          <p:nvPr/>
        </p:nvSpPr>
        <p:spPr bwMode="auto">
          <a:xfrm flipV="1">
            <a:off x="1371600" y="1219200"/>
            <a:ext cx="5638800" cy="2362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9" name="Line 25"/>
          <p:cNvSpPr>
            <a:spLocks noChangeShapeType="1"/>
          </p:cNvSpPr>
          <p:nvPr/>
        </p:nvSpPr>
        <p:spPr bwMode="auto">
          <a:xfrm>
            <a:off x="3810000" y="2209800"/>
            <a:ext cx="0" cy="2819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10" name="Line 26"/>
          <p:cNvSpPr>
            <a:spLocks noChangeShapeType="1"/>
          </p:cNvSpPr>
          <p:nvPr/>
        </p:nvSpPr>
        <p:spPr bwMode="auto">
          <a:xfrm flipV="1">
            <a:off x="3810000" y="1600200"/>
            <a:ext cx="1447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11" name="Line 27"/>
          <p:cNvSpPr>
            <a:spLocks noChangeShapeType="1"/>
          </p:cNvSpPr>
          <p:nvPr/>
        </p:nvSpPr>
        <p:spPr bwMode="auto">
          <a:xfrm>
            <a:off x="3810000" y="5029200"/>
            <a:ext cx="1447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12" name="Text Box 28"/>
          <p:cNvSpPr txBox="1">
            <a:spLocks noChangeArrowheads="1"/>
          </p:cNvSpPr>
          <p:nvPr/>
        </p:nvSpPr>
        <p:spPr bwMode="auto">
          <a:xfrm>
            <a:off x="228600" y="6172206"/>
            <a:ext cx="5455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latin typeface="Times New Roman" charset="0"/>
                <a:cs typeface="Arial"/>
              </a:rPr>
              <a:t>Ray misses all objects: Pixel colored black</a:t>
            </a:r>
          </a:p>
        </p:txBody>
      </p:sp>
      <p:grpSp>
        <p:nvGrpSpPr>
          <p:cNvPr id="1347613" name="Group 29"/>
          <p:cNvGrpSpPr>
            <a:grpSpLocks/>
          </p:cNvGrpSpPr>
          <p:nvPr/>
        </p:nvGrpSpPr>
        <p:grpSpPr bwMode="auto">
          <a:xfrm>
            <a:off x="1371600" y="2514600"/>
            <a:ext cx="4800600" cy="1066800"/>
            <a:chOff x="864" y="1584"/>
            <a:chExt cx="3024" cy="672"/>
          </a:xfrm>
        </p:grpSpPr>
        <p:sp>
          <p:nvSpPr>
            <p:cNvPr id="1347614" name="Line 30"/>
            <p:cNvSpPr>
              <a:spLocks noChangeShapeType="1"/>
            </p:cNvSpPr>
            <p:nvPr/>
          </p:nvSpPr>
          <p:spPr bwMode="auto">
            <a:xfrm flipV="1">
              <a:off x="864" y="1632"/>
              <a:ext cx="2928" cy="624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7615" name="Oval 31"/>
            <p:cNvSpPr>
              <a:spLocks noChangeArrowheads="1"/>
            </p:cNvSpPr>
            <p:nvPr/>
          </p:nvSpPr>
          <p:spPr bwMode="auto">
            <a:xfrm>
              <a:off x="3744" y="1584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7616" name="Text Box 32"/>
          <p:cNvSpPr txBox="1">
            <a:spLocks noChangeArrowheads="1"/>
          </p:cNvSpPr>
          <p:nvPr/>
        </p:nvSpPr>
        <p:spPr bwMode="auto">
          <a:xfrm>
            <a:off x="228608" y="6172206"/>
            <a:ext cx="71726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latin typeface="Times New Roman" charset="0"/>
                <a:cs typeface="Arial"/>
              </a:rPr>
              <a:t>Ray intersects object: shade using color, lights, materials</a:t>
            </a:r>
          </a:p>
        </p:txBody>
      </p:sp>
      <p:sp>
        <p:nvSpPr>
          <p:cNvPr id="1347617" name="AutoShape 33"/>
          <p:cNvSpPr>
            <a:spLocks noChangeArrowheads="1"/>
          </p:cNvSpPr>
          <p:nvPr/>
        </p:nvSpPr>
        <p:spPr bwMode="auto">
          <a:xfrm rot="20947659">
            <a:off x="4773613" y="2362203"/>
            <a:ext cx="558800" cy="774700"/>
          </a:xfrm>
          <a:prstGeom prst="parallelogram">
            <a:avLst>
              <a:gd name="adj" fmla="val 25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47618" name="Group 34"/>
          <p:cNvGrpSpPr>
            <a:grpSpLocks/>
          </p:cNvGrpSpPr>
          <p:nvPr/>
        </p:nvGrpSpPr>
        <p:grpSpPr bwMode="auto">
          <a:xfrm>
            <a:off x="1447800" y="3124200"/>
            <a:ext cx="6858000" cy="457200"/>
            <a:chOff x="912" y="1968"/>
            <a:chExt cx="4320" cy="288"/>
          </a:xfrm>
        </p:grpSpPr>
        <p:sp>
          <p:nvSpPr>
            <p:cNvPr id="1347619" name="Line 35"/>
            <p:cNvSpPr>
              <a:spLocks noChangeShapeType="1"/>
            </p:cNvSpPr>
            <p:nvPr/>
          </p:nvSpPr>
          <p:spPr bwMode="auto">
            <a:xfrm flipV="1">
              <a:off x="912" y="2016"/>
              <a:ext cx="4224" cy="24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7620" name="Oval 36"/>
            <p:cNvSpPr>
              <a:spLocks noChangeArrowheads="1"/>
            </p:cNvSpPr>
            <p:nvPr/>
          </p:nvSpPr>
          <p:spPr bwMode="auto">
            <a:xfrm>
              <a:off x="3744" y="2016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7621" name="Oval 37"/>
            <p:cNvSpPr>
              <a:spLocks noChangeArrowheads="1"/>
            </p:cNvSpPr>
            <p:nvPr/>
          </p:nvSpPr>
          <p:spPr bwMode="auto">
            <a:xfrm>
              <a:off x="5088" y="1968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228609" y="6170620"/>
            <a:ext cx="8036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cs typeface="Arial"/>
              </a:rPr>
              <a:t>Multiple intersections: Use closest one (as does OpenGL)</a:t>
            </a:r>
          </a:p>
        </p:txBody>
      </p:sp>
      <p:sp>
        <p:nvSpPr>
          <p:cNvPr id="1347623" name="AutoShape 39"/>
          <p:cNvSpPr>
            <a:spLocks noChangeArrowheads="1"/>
          </p:cNvSpPr>
          <p:nvPr/>
        </p:nvSpPr>
        <p:spPr bwMode="auto">
          <a:xfrm rot="21346151">
            <a:off x="4873634" y="3124200"/>
            <a:ext cx="379413" cy="608013"/>
          </a:xfrm>
          <a:prstGeom prst="parallelogram">
            <a:avLst>
              <a:gd name="adj" fmla="val 6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24" name="AutoShape 40"/>
          <p:cNvSpPr>
            <a:spLocks noChangeArrowheads="1"/>
          </p:cNvSpPr>
          <p:nvPr/>
        </p:nvSpPr>
        <p:spPr bwMode="auto">
          <a:xfrm>
            <a:off x="6172200" y="20574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25" name="Line 41"/>
          <p:cNvSpPr>
            <a:spLocks noChangeShapeType="1"/>
          </p:cNvSpPr>
          <p:nvPr/>
        </p:nvSpPr>
        <p:spPr bwMode="auto">
          <a:xfrm>
            <a:off x="5257800" y="1600200"/>
            <a:ext cx="0" cy="3810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12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608" grpId="0" animBg="1"/>
      <p:bldP spid="1347612" grpId="0"/>
      <p:bldP spid="1347612" grpId="1"/>
      <p:bldP spid="1347616" grpId="0"/>
      <p:bldP spid="1347616" grpId="1"/>
      <p:bldP spid="1347617" grpId="0" animBg="1"/>
      <p:bldP spid="1347617" grpId="1" animBg="1"/>
      <p:bldP spid="1347622" grpId="0"/>
      <p:bldP spid="13476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to hardware scan-line</a:t>
            </a:r>
          </a:p>
        </p:txBody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Per-pixel evaluation, per-pixel rays (not scan-convert each object).  On face of it, costly</a:t>
            </a:r>
          </a:p>
          <a:p>
            <a:endParaRPr lang="en-US" sz="2400"/>
          </a:p>
          <a:p>
            <a:r>
              <a:rPr lang="en-US" sz="2400"/>
              <a:t>But good for walkthroughs of extremely large models (amortize preprocessing, low complexity)</a:t>
            </a:r>
          </a:p>
          <a:p>
            <a:endParaRPr lang="en-US" sz="2400"/>
          </a:p>
          <a:p>
            <a:r>
              <a:rPr lang="en-US" sz="2400"/>
              <a:t>More complex shading, lighting effects possible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74658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in Code</a:t>
            </a:r>
          </a:p>
        </p:txBody>
      </p:sp>
      <p:sp>
        <p:nvSpPr>
          <p:cNvPr id="168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7" y="1327149"/>
            <a:ext cx="9224963" cy="5900739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Image Raytrace (Camera cam, Scene scene, int width, int height)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Image image = new Image (width, height)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for (int i = 0 ; i &lt; height ; i++)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for (int j = 0 ; j &lt; width ; j++) 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</a:t>
            </a:r>
            <a:r>
              <a:rPr lang="en-US" sz="2400" b="1" i="1"/>
              <a:t>Ray ray = RayThruPixel (cam, i, j)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Intersection hit = Intersect (ray, scene)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image[i][j] = FindColor (hit)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}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return image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4352240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Ray Direction</a:t>
            </a:r>
          </a:p>
        </p:txBody>
      </p:sp>
      <p:sp>
        <p:nvSpPr>
          <p:cNvPr id="168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Goal is to find ray direction for given pixel i and j</a:t>
            </a:r>
          </a:p>
          <a:p>
            <a:r>
              <a:rPr lang="en-US"/>
              <a:t>Many ways to approach problem</a:t>
            </a:r>
          </a:p>
          <a:p>
            <a:pPr lvl="1"/>
            <a:r>
              <a:rPr lang="en-US"/>
              <a:t>Objects in world coord, find dirn of each ray (we do this)</a:t>
            </a:r>
          </a:p>
          <a:p>
            <a:pPr lvl="1"/>
            <a:r>
              <a:rPr lang="en-US"/>
              <a:t>Camera in canonical frame, transform objects (OpenGL)</a:t>
            </a:r>
          </a:p>
          <a:p>
            <a:r>
              <a:rPr lang="en-US"/>
              <a:t>Basic idea</a:t>
            </a:r>
          </a:p>
          <a:p>
            <a:pPr lvl="1"/>
            <a:r>
              <a:rPr lang="en-US"/>
              <a:t>Ray has origin (camera center) and direction </a:t>
            </a:r>
          </a:p>
          <a:p>
            <a:pPr lvl="1"/>
            <a:r>
              <a:rPr lang="en-US"/>
              <a:t>Find direction given camera params and i and j</a:t>
            </a:r>
          </a:p>
          <a:p>
            <a:r>
              <a:rPr lang="en-US"/>
              <a:t>Camera params as in gluLookAt</a:t>
            </a:r>
          </a:p>
          <a:p>
            <a:pPr lvl="1"/>
            <a:r>
              <a:rPr lang="en-US"/>
              <a:t>Lookfrom[3], LookAt[3], up[3], fov</a:t>
            </a:r>
          </a:p>
        </p:txBody>
      </p:sp>
    </p:spTree>
    <p:extLst>
      <p:ext uri="{BB962C8B-B14F-4D97-AF65-F5344CB8AC3E}">
        <p14:creationId xmlns:p14="http://schemas.microsoft.com/office/powerpoint/2010/main" val="3255906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Similar to gluLookAt derivation</a:t>
            </a:r>
          </a:p>
        </p:txBody>
      </p:sp>
      <p:sp>
        <p:nvSpPr>
          <p:cNvPr id="168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01749"/>
            <a:ext cx="8751888" cy="5911851"/>
          </a:xfrm>
        </p:spPr>
        <p:txBody>
          <a:bodyPr/>
          <a:lstStyle/>
          <a:p>
            <a:r>
              <a:rPr lang="en-US" sz="2400"/>
              <a:t>gluLookAt(eyex, eyey, eyez, centerx, centery, centerz, upx, upy, upz)</a:t>
            </a:r>
          </a:p>
          <a:p>
            <a:r>
              <a:rPr lang="en-US" sz="2400"/>
              <a:t>Camera at eye, looking at center, with up direction being up</a:t>
            </a:r>
          </a:p>
          <a:p>
            <a:endParaRPr lang="en-US" sz="3200"/>
          </a:p>
          <a:p>
            <a:pPr>
              <a:buFont typeface="Wingdings" charset="0"/>
              <a:buNone/>
            </a:pPr>
            <a:endParaRPr lang="en-US" sz="3200"/>
          </a:p>
          <a:p>
            <a:endParaRPr lang="en-US" sz="3200"/>
          </a:p>
          <a:p>
            <a:pPr lvl="1"/>
            <a:endParaRPr lang="en-US" sz="2800"/>
          </a:p>
          <a:p>
            <a:endParaRPr lang="en-US" sz="3200"/>
          </a:p>
        </p:txBody>
      </p:sp>
      <p:grpSp>
        <p:nvGrpSpPr>
          <p:cNvPr id="1688580" name="Group 4"/>
          <p:cNvGrpSpPr>
            <a:grpSpLocks/>
          </p:cNvGrpSpPr>
          <p:nvPr/>
        </p:nvGrpSpPr>
        <p:grpSpPr bwMode="auto">
          <a:xfrm>
            <a:off x="2071341" y="2811464"/>
            <a:ext cx="4731099" cy="3665537"/>
            <a:chOff x="2782" y="1980"/>
            <a:chExt cx="2444" cy="1752"/>
          </a:xfrm>
        </p:grpSpPr>
        <p:sp>
          <p:nvSpPr>
            <p:cNvPr id="1688581" name="Freeform 5"/>
            <p:cNvSpPr>
              <a:spLocks/>
            </p:cNvSpPr>
            <p:nvPr/>
          </p:nvSpPr>
          <p:spPr bwMode="auto">
            <a:xfrm>
              <a:off x="4629" y="2887"/>
              <a:ext cx="597" cy="845"/>
            </a:xfrm>
            <a:custGeom>
              <a:avLst/>
              <a:gdLst>
                <a:gd name="T0" fmla="*/ 76 w 597"/>
                <a:gd name="T1" fmla="*/ 31 h 845"/>
                <a:gd name="T2" fmla="*/ 529 w 597"/>
                <a:gd name="T3" fmla="*/ 50 h 845"/>
                <a:gd name="T4" fmla="*/ 406 w 597"/>
                <a:gd name="T5" fmla="*/ 329 h 845"/>
                <a:gd name="T6" fmla="*/ 587 w 597"/>
                <a:gd name="T7" fmla="*/ 646 h 845"/>
                <a:gd name="T8" fmla="*/ 348 w 597"/>
                <a:gd name="T9" fmla="*/ 834 h 845"/>
                <a:gd name="T10" fmla="*/ 50 w 597"/>
                <a:gd name="T11" fmla="*/ 711 h 845"/>
                <a:gd name="T12" fmla="*/ 186 w 597"/>
                <a:gd name="T13" fmla="*/ 316 h 845"/>
                <a:gd name="T14" fmla="*/ 5 w 597"/>
                <a:gd name="T15" fmla="*/ 57 h 845"/>
                <a:gd name="T16" fmla="*/ 154 w 597"/>
                <a:gd name="T17" fmla="*/ 12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7" h="845">
                  <a:moveTo>
                    <a:pt x="76" y="31"/>
                  </a:moveTo>
                  <a:cubicBezTo>
                    <a:pt x="275" y="15"/>
                    <a:pt x="474" y="0"/>
                    <a:pt x="529" y="50"/>
                  </a:cubicBezTo>
                  <a:cubicBezTo>
                    <a:pt x="584" y="100"/>
                    <a:pt x="396" y="230"/>
                    <a:pt x="406" y="329"/>
                  </a:cubicBezTo>
                  <a:cubicBezTo>
                    <a:pt x="416" y="428"/>
                    <a:pt x="597" y="562"/>
                    <a:pt x="587" y="646"/>
                  </a:cubicBezTo>
                  <a:cubicBezTo>
                    <a:pt x="577" y="730"/>
                    <a:pt x="437" y="823"/>
                    <a:pt x="348" y="834"/>
                  </a:cubicBezTo>
                  <a:cubicBezTo>
                    <a:pt x="259" y="845"/>
                    <a:pt x="77" y="797"/>
                    <a:pt x="50" y="711"/>
                  </a:cubicBezTo>
                  <a:cubicBezTo>
                    <a:pt x="23" y="625"/>
                    <a:pt x="193" y="425"/>
                    <a:pt x="186" y="316"/>
                  </a:cubicBezTo>
                  <a:cubicBezTo>
                    <a:pt x="179" y="207"/>
                    <a:pt x="10" y="108"/>
                    <a:pt x="5" y="57"/>
                  </a:cubicBezTo>
                  <a:cubicBezTo>
                    <a:pt x="0" y="6"/>
                    <a:pt x="130" y="19"/>
                    <a:pt x="154" y="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2" name="Line 6"/>
            <p:cNvSpPr>
              <a:spLocks noChangeShapeType="1"/>
            </p:cNvSpPr>
            <p:nvPr/>
          </p:nvSpPr>
          <p:spPr bwMode="auto">
            <a:xfrm>
              <a:off x="2959" y="2647"/>
              <a:ext cx="1708" cy="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3" name="Line 7"/>
            <p:cNvSpPr>
              <a:spLocks noChangeShapeType="1"/>
            </p:cNvSpPr>
            <p:nvPr/>
          </p:nvSpPr>
          <p:spPr bwMode="auto">
            <a:xfrm flipV="1">
              <a:off x="2971" y="1980"/>
              <a:ext cx="302" cy="6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4" name="Text Box 8"/>
            <p:cNvSpPr txBox="1">
              <a:spLocks noChangeArrowheads="1"/>
            </p:cNvSpPr>
            <p:nvPr/>
          </p:nvSpPr>
          <p:spPr bwMode="auto">
            <a:xfrm>
              <a:off x="2782" y="2632"/>
              <a:ext cx="324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Eye</a:t>
              </a:r>
            </a:p>
          </p:txBody>
        </p:sp>
        <p:sp>
          <p:nvSpPr>
            <p:cNvPr id="1688585" name="Text Box 9"/>
            <p:cNvSpPr txBox="1">
              <a:spLocks noChangeArrowheads="1"/>
            </p:cNvSpPr>
            <p:nvPr/>
          </p:nvSpPr>
          <p:spPr bwMode="auto">
            <a:xfrm>
              <a:off x="3306" y="2016"/>
              <a:ext cx="665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Up vector</a:t>
              </a:r>
            </a:p>
          </p:txBody>
        </p:sp>
        <p:sp>
          <p:nvSpPr>
            <p:cNvPr id="1688586" name="Text Box 10"/>
            <p:cNvSpPr txBox="1">
              <a:spLocks noChangeArrowheads="1"/>
            </p:cNvSpPr>
            <p:nvPr/>
          </p:nvSpPr>
          <p:spPr bwMode="auto">
            <a:xfrm>
              <a:off x="4681" y="3395"/>
              <a:ext cx="493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Center</a:t>
              </a:r>
            </a:p>
          </p:txBody>
        </p:sp>
        <p:sp>
          <p:nvSpPr>
            <p:cNvPr id="1688587" name="Oval 11"/>
            <p:cNvSpPr>
              <a:spLocks noChangeArrowheads="1"/>
            </p:cNvSpPr>
            <p:nvPr/>
          </p:nvSpPr>
          <p:spPr bwMode="auto">
            <a:xfrm>
              <a:off x="4854" y="3301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8" name="Oval 12"/>
            <p:cNvSpPr>
              <a:spLocks noChangeArrowheads="1"/>
            </p:cNvSpPr>
            <p:nvPr/>
          </p:nvSpPr>
          <p:spPr bwMode="auto">
            <a:xfrm>
              <a:off x="2897" y="2588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688589" name="Text Box 13"/>
          <p:cNvSpPr txBox="1">
            <a:spLocks noChangeArrowheads="1"/>
          </p:cNvSpPr>
          <p:nvPr/>
        </p:nvSpPr>
        <p:spPr bwMode="auto">
          <a:xfrm>
            <a:off x="263319" y="6207125"/>
            <a:ext cx="4213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cs typeface="Arial"/>
              </a:rPr>
              <a:t>From 167 lecture on deriving </a:t>
            </a:r>
            <a:r>
              <a:rPr lang="en-US" sz="1800" dirty="0" err="1">
                <a:solidFill>
                  <a:srgbClr val="FFFFFF"/>
                </a:solidFill>
                <a:cs typeface="Arial"/>
              </a:rPr>
              <a:t>gluLookAt</a:t>
            </a: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32681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Constructing a coordinate frame?</a:t>
            </a:r>
          </a:p>
        </p:txBody>
      </p:sp>
      <p:sp>
        <p:nvSpPr>
          <p:cNvPr id="16906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2400" dirty="0"/>
              <a:t>We want to associate </a:t>
            </a:r>
            <a:r>
              <a:rPr lang="en-US" sz="2400" b="1" dirty="0"/>
              <a:t>w</a:t>
            </a:r>
            <a:r>
              <a:rPr lang="en-US" sz="2400" dirty="0"/>
              <a:t> with </a:t>
            </a:r>
            <a:r>
              <a:rPr lang="en-US" sz="2400" b="1" dirty="0"/>
              <a:t>a</a:t>
            </a:r>
            <a:r>
              <a:rPr lang="en-US" sz="2400" dirty="0"/>
              <a:t>, and </a:t>
            </a:r>
            <a:r>
              <a:rPr lang="en-US" sz="2400" b="1" dirty="0"/>
              <a:t>v</a:t>
            </a:r>
            <a:r>
              <a:rPr lang="en-US" sz="2400" dirty="0"/>
              <a:t> with </a:t>
            </a:r>
            <a:r>
              <a:rPr lang="en-US" sz="2400" b="1" dirty="0"/>
              <a:t>b</a:t>
            </a:r>
          </a:p>
          <a:p>
            <a:pPr lvl="1"/>
            <a:r>
              <a:rPr lang="en-US" dirty="0"/>
              <a:t>But </a:t>
            </a:r>
            <a:r>
              <a:rPr lang="en-US" b="1" dirty="0"/>
              <a:t>a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are neither orthogonal nor unit norm</a:t>
            </a:r>
          </a:p>
          <a:p>
            <a:pPr lvl="1"/>
            <a:r>
              <a:rPr lang="en-US" dirty="0"/>
              <a:t>And we also need to find </a:t>
            </a:r>
            <a:r>
              <a:rPr lang="en-US" b="1" dirty="0"/>
              <a:t>u</a:t>
            </a:r>
          </a:p>
          <a:p>
            <a:pPr lvl="1"/>
            <a:endParaRPr lang="en-US" sz="2000" b="1" dirty="0"/>
          </a:p>
          <a:p>
            <a:endParaRPr lang="en-US" b="1" dirty="0"/>
          </a:p>
        </p:txBody>
      </p:sp>
      <p:graphicFrame>
        <p:nvGraphicFramePr>
          <p:cNvPr id="16906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429848"/>
              </p:ext>
            </p:extLst>
          </p:nvPr>
        </p:nvGraphicFramePr>
        <p:xfrm>
          <a:off x="3867150" y="3917952"/>
          <a:ext cx="1817688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6600" imgH="482600" progId="Equation.DSMT4">
                  <p:embed/>
                </p:oleObj>
              </mc:Choice>
              <mc:Fallback>
                <p:oleObj name="Equation" r:id="rId2" imgW="7366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3917952"/>
                        <a:ext cx="1817688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0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012177"/>
              </p:ext>
            </p:extLst>
          </p:nvPr>
        </p:nvGraphicFramePr>
        <p:xfrm>
          <a:off x="3933825" y="5448301"/>
          <a:ext cx="1536700" cy="376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2300" imgH="152400" progId="Equation.DSMT4">
                  <p:embed/>
                </p:oleObj>
              </mc:Choice>
              <mc:Fallback>
                <p:oleObj name="Equation" r:id="rId4" imgW="6223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3825" y="5448301"/>
                        <a:ext cx="1536700" cy="376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417441"/>
              </p:ext>
            </p:extLst>
          </p:nvPr>
        </p:nvGraphicFramePr>
        <p:xfrm>
          <a:off x="3765109" y="2622236"/>
          <a:ext cx="1363512" cy="117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8000" imgH="482600" progId="Equation.DSMT4">
                  <p:embed/>
                </p:oleObj>
              </mc:Choice>
              <mc:Fallback>
                <p:oleObj name="Equation" r:id="rId6" imgW="508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109" y="2622236"/>
                        <a:ext cx="1363512" cy="1171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49915" y="6456108"/>
            <a:ext cx="690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From 167 basic math lecture - Vectors: Orthonormal Basis Frames</a:t>
            </a:r>
          </a:p>
        </p:txBody>
      </p:sp>
    </p:spTree>
    <p:extLst>
      <p:ext uri="{BB962C8B-B14F-4D97-AF65-F5344CB8AC3E}">
        <p14:creationId xmlns:p14="http://schemas.microsoft.com/office/powerpoint/2010/main" val="372328469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Staff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 dirty="0"/>
              <a:t>Ravi Ramamoorthi, </a:t>
            </a:r>
            <a:r>
              <a:rPr lang="en-US" dirty="0">
                <a:hlinkClick r:id="rId2"/>
              </a:rPr>
              <a:t>ravir@cs.ucsd.edu</a:t>
            </a:r>
            <a:endParaRPr lang="en-US" dirty="0"/>
          </a:p>
          <a:p>
            <a:r>
              <a:rPr lang="en-US" dirty="0"/>
              <a:t>Teaching Assistants:  </a:t>
            </a:r>
          </a:p>
          <a:p>
            <a:pPr lvl="1"/>
            <a:r>
              <a:rPr lang="en-US" dirty="0" err="1"/>
              <a:t>Nithin</a:t>
            </a:r>
            <a:r>
              <a:rPr lang="en-US" dirty="0"/>
              <a:t> Raghavan [n2raghavan@ucsd.edu]</a:t>
            </a:r>
          </a:p>
          <a:p>
            <a:pPr lvl="1"/>
            <a:r>
              <a:rPr lang="en-US" dirty="0"/>
              <a:t>Please see website (and piazza) for office hours etc.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coordinate frame</a:t>
            </a:r>
          </a:p>
        </p:txBody>
      </p:sp>
      <p:sp>
        <p:nvSpPr>
          <p:cNvPr id="1691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endParaRPr lang="en-US" sz="2400"/>
          </a:p>
          <a:p>
            <a:pPr>
              <a:buFont typeface="Wingdings" charset="0"/>
              <a:buNone/>
            </a:pPr>
            <a:r>
              <a:rPr lang="en-US" sz="2400"/>
              <a:t>	</a:t>
            </a:r>
          </a:p>
          <a:p>
            <a:r>
              <a:rPr lang="en-US" sz="2400"/>
              <a:t>We want to position camera at origin, looking down –Z dirn</a:t>
            </a:r>
          </a:p>
          <a:p>
            <a:r>
              <a:rPr lang="en-US" sz="2400"/>
              <a:t>Hence, vector </a:t>
            </a:r>
            <a:r>
              <a:rPr lang="en-US" sz="2400" b="1"/>
              <a:t>a </a:t>
            </a:r>
            <a:r>
              <a:rPr lang="en-US" sz="2400"/>
              <a:t>is given by </a:t>
            </a:r>
            <a:r>
              <a:rPr lang="en-US" sz="2400" b="1"/>
              <a:t>eye</a:t>
            </a:r>
            <a:r>
              <a:rPr lang="en-US" sz="2400"/>
              <a:t> – </a:t>
            </a:r>
            <a:r>
              <a:rPr lang="en-US" sz="2400" b="1"/>
              <a:t>center</a:t>
            </a:r>
          </a:p>
          <a:p>
            <a:r>
              <a:rPr lang="en-US" sz="2400"/>
              <a:t>The vector </a:t>
            </a:r>
            <a:r>
              <a:rPr lang="en-US" sz="2400" b="1"/>
              <a:t>b </a:t>
            </a:r>
            <a:r>
              <a:rPr lang="en-US" sz="2400"/>
              <a:t>is simply the </a:t>
            </a:r>
            <a:r>
              <a:rPr lang="en-US" sz="2400" b="1"/>
              <a:t>up</a:t>
            </a:r>
            <a:r>
              <a:rPr lang="en-US" sz="2400"/>
              <a:t> vector</a:t>
            </a:r>
            <a:endParaRPr lang="en-US" sz="2400" b="1"/>
          </a:p>
          <a:p>
            <a:endParaRPr lang="en-US" b="1"/>
          </a:p>
        </p:txBody>
      </p:sp>
      <p:graphicFrame>
        <p:nvGraphicFramePr>
          <p:cNvPr id="16916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286921"/>
              </p:ext>
            </p:extLst>
          </p:nvPr>
        </p:nvGraphicFramePr>
        <p:xfrm>
          <a:off x="3755952" y="1341440"/>
          <a:ext cx="1817688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6600" imgH="482600" progId="Equation.DSMT4">
                  <p:embed/>
                </p:oleObj>
              </mc:Choice>
              <mc:Fallback>
                <p:oleObj name="Equation" r:id="rId2" imgW="7366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5952" y="1341440"/>
                        <a:ext cx="1817688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16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596561"/>
              </p:ext>
            </p:extLst>
          </p:nvPr>
        </p:nvGraphicFramePr>
        <p:xfrm>
          <a:off x="6407150" y="1685926"/>
          <a:ext cx="1536700" cy="376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2300" imgH="152400" progId="Equation.DSMT4">
                  <p:embed/>
                </p:oleObj>
              </mc:Choice>
              <mc:Fallback>
                <p:oleObj name="Equation" r:id="rId4" imgW="6223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150" y="1685926"/>
                        <a:ext cx="1536700" cy="376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91655" name="Group 7"/>
          <p:cNvGrpSpPr>
            <a:grpSpLocks/>
          </p:cNvGrpSpPr>
          <p:nvPr/>
        </p:nvGrpSpPr>
        <p:grpSpPr bwMode="auto">
          <a:xfrm>
            <a:off x="5059364" y="3921126"/>
            <a:ext cx="3938588" cy="2781300"/>
            <a:chOff x="2747" y="1980"/>
            <a:chExt cx="2481" cy="1752"/>
          </a:xfrm>
        </p:grpSpPr>
        <p:sp>
          <p:nvSpPr>
            <p:cNvPr id="1691656" name="Freeform 8"/>
            <p:cNvSpPr>
              <a:spLocks/>
            </p:cNvSpPr>
            <p:nvPr/>
          </p:nvSpPr>
          <p:spPr bwMode="auto">
            <a:xfrm>
              <a:off x="4629" y="2887"/>
              <a:ext cx="597" cy="845"/>
            </a:xfrm>
            <a:custGeom>
              <a:avLst/>
              <a:gdLst>
                <a:gd name="T0" fmla="*/ 76 w 597"/>
                <a:gd name="T1" fmla="*/ 31 h 845"/>
                <a:gd name="T2" fmla="*/ 529 w 597"/>
                <a:gd name="T3" fmla="*/ 50 h 845"/>
                <a:gd name="T4" fmla="*/ 406 w 597"/>
                <a:gd name="T5" fmla="*/ 329 h 845"/>
                <a:gd name="T6" fmla="*/ 587 w 597"/>
                <a:gd name="T7" fmla="*/ 646 h 845"/>
                <a:gd name="T8" fmla="*/ 348 w 597"/>
                <a:gd name="T9" fmla="*/ 834 h 845"/>
                <a:gd name="T10" fmla="*/ 50 w 597"/>
                <a:gd name="T11" fmla="*/ 711 h 845"/>
                <a:gd name="T12" fmla="*/ 186 w 597"/>
                <a:gd name="T13" fmla="*/ 316 h 845"/>
                <a:gd name="T14" fmla="*/ 5 w 597"/>
                <a:gd name="T15" fmla="*/ 57 h 845"/>
                <a:gd name="T16" fmla="*/ 154 w 597"/>
                <a:gd name="T17" fmla="*/ 12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7" h="845">
                  <a:moveTo>
                    <a:pt x="76" y="31"/>
                  </a:moveTo>
                  <a:cubicBezTo>
                    <a:pt x="275" y="15"/>
                    <a:pt x="474" y="0"/>
                    <a:pt x="529" y="50"/>
                  </a:cubicBezTo>
                  <a:cubicBezTo>
                    <a:pt x="584" y="100"/>
                    <a:pt x="396" y="230"/>
                    <a:pt x="406" y="329"/>
                  </a:cubicBezTo>
                  <a:cubicBezTo>
                    <a:pt x="416" y="428"/>
                    <a:pt x="597" y="562"/>
                    <a:pt x="587" y="646"/>
                  </a:cubicBezTo>
                  <a:cubicBezTo>
                    <a:pt x="577" y="730"/>
                    <a:pt x="437" y="823"/>
                    <a:pt x="348" y="834"/>
                  </a:cubicBezTo>
                  <a:cubicBezTo>
                    <a:pt x="259" y="845"/>
                    <a:pt x="77" y="797"/>
                    <a:pt x="50" y="711"/>
                  </a:cubicBezTo>
                  <a:cubicBezTo>
                    <a:pt x="23" y="625"/>
                    <a:pt x="193" y="425"/>
                    <a:pt x="186" y="316"/>
                  </a:cubicBezTo>
                  <a:cubicBezTo>
                    <a:pt x="179" y="207"/>
                    <a:pt x="10" y="108"/>
                    <a:pt x="5" y="57"/>
                  </a:cubicBezTo>
                  <a:cubicBezTo>
                    <a:pt x="0" y="6"/>
                    <a:pt x="130" y="19"/>
                    <a:pt x="154" y="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57" name="Line 9"/>
            <p:cNvSpPr>
              <a:spLocks noChangeShapeType="1"/>
            </p:cNvSpPr>
            <p:nvPr/>
          </p:nvSpPr>
          <p:spPr bwMode="auto">
            <a:xfrm>
              <a:off x="2959" y="2647"/>
              <a:ext cx="1708" cy="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58" name="Line 10"/>
            <p:cNvSpPr>
              <a:spLocks noChangeShapeType="1"/>
            </p:cNvSpPr>
            <p:nvPr/>
          </p:nvSpPr>
          <p:spPr bwMode="auto">
            <a:xfrm flipV="1">
              <a:off x="2971" y="1980"/>
              <a:ext cx="302" cy="6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59" name="Text Box 11"/>
            <p:cNvSpPr txBox="1">
              <a:spLocks noChangeArrowheads="1"/>
            </p:cNvSpPr>
            <p:nvPr/>
          </p:nvSpPr>
          <p:spPr bwMode="auto">
            <a:xfrm>
              <a:off x="2747" y="2631"/>
              <a:ext cx="39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Eye</a:t>
              </a:r>
            </a:p>
          </p:txBody>
        </p:sp>
        <p:sp>
          <p:nvSpPr>
            <p:cNvPr id="1691660" name="Text Box 12"/>
            <p:cNvSpPr txBox="1">
              <a:spLocks noChangeArrowheads="1"/>
            </p:cNvSpPr>
            <p:nvPr/>
          </p:nvSpPr>
          <p:spPr bwMode="auto">
            <a:xfrm>
              <a:off x="3234" y="2016"/>
              <a:ext cx="81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Up vector</a:t>
              </a:r>
            </a:p>
          </p:txBody>
        </p:sp>
        <p:sp>
          <p:nvSpPr>
            <p:cNvPr id="1691661" name="Text Box 13"/>
            <p:cNvSpPr txBox="1">
              <a:spLocks noChangeArrowheads="1"/>
            </p:cNvSpPr>
            <p:nvPr/>
          </p:nvSpPr>
          <p:spPr bwMode="auto">
            <a:xfrm>
              <a:off x="4627" y="3395"/>
              <a:ext cx="6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Center</a:t>
              </a:r>
            </a:p>
          </p:txBody>
        </p:sp>
        <p:sp>
          <p:nvSpPr>
            <p:cNvPr id="1691662" name="Oval 14"/>
            <p:cNvSpPr>
              <a:spLocks noChangeArrowheads="1"/>
            </p:cNvSpPr>
            <p:nvPr/>
          </p:nvSpPr>
          <p:spPr bwMode="auto">
            <a:xfrm>
              <a:off x="4854" y="3301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63" name="Oval 15"/>
            <p:cNvSpPr>
              <a:spLocks noChangeArrowheads="1"/>
            </p:cNvSpPr>
            <p:nvPr/>
          </p:nvSpPr>
          <p:spPr bwMode="auto">
            <a:xfrm>
              <a:off x="2897" y="2588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graphicFrame>
        <p:nvGraphicFramePr>
          <p:cNvPr id="16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059517"/>
              </p:ext>
            </p:extLst>
          </p:nvPr>
        </p:nvGraphicFramePr>
        <p:xfrm>
          <a:off x="1420594" y="1384946"/>
          <a:ext cx="1363512" cy="117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8000" imgH="482600" progId="Equation.DSMT4">
                  <p:embed/>
                </p:oleObj>
              </mc:Choice>
              <mc:Fallback>
                <p:oleObj name="Equation" r:id="rId6" imgW="508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594" y="1384946"/>
                        <a:ext cx="1363512" cy="1171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798016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Canonical viewing geometry</a:t>
            </a:r>
          </a:p>
        </p:txBody>
      </p:sp>
      <p:grpSp>
        <p:nvGrpSpPr>
          <p:cNvPr id="1698835" name="Group 19"/>
          <p:cNvGrpSpPr>
            <a:grpSpLocks/>
          </p:cNvGrpSpPr>
          <p:nvPr/>
        </p:nvGrpSpPr>
        <p:grpSpPr bwMode="auto">
          <a:xfrm>
            <a:off x="3810000" y="1600200"/>
            <a:ext cx="1447800" cy="3810000"/>
            <a:chOff x="2400" y="1008"/>
            <a:chExt cx="912" cy="2400"/>
          </a:xfrm>
        </p:grpSpPr>
        <p:sp>
          <p:nvSpPr>
            <p:cNvPr id="1698821" name="Line 5"/>
            <p:cNvSpPr>
              <a:spLocks noChangeShapeType="1"/>
            </p:cNvSpPr>
            <p:nvPr/>
          </p:nvSpPr>
          <p:spPr bwMode="auto">
            <a:xfrm>
              <a:off x="2592" y="1296"/>
              <a:ext cx="0" cy="19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2" name="Line 6"/>
            <p:cNvSpPr>
              <a:spLocks noChangeShapeType="1"/>
            </p:cNvSpPr>
            <p:nvPr/>
          </p:nvSpPr>
          <p:spPr bwMode="auto">
            <a:xfrm>
              <a:off x="2832" y="1200"/>
              <a:ext cx="0" cy="2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3" name="Line 7"/>
            <p:cNvSpPr>
              <a:spLocks noChangeShapeType="1"/>
            </p:cNvSpPr>
            <p:nvPr/>
          </p:nvSpPr>
          <p:spPr bwMode="auto">
            <a:xfrm>
              <a:off x="3072" y="1104"/>
              <a:ext cx="0" cy="22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4" name="Line 8"/>
            <p:cNvSpPr>
              <a:spLocks noChangeShapeType="1"/>
            </p:cNvSpPr>
            <p:nvPr/>
          </p:nvSpPr>
          <p:spPr bwMode="auto">
            <a:xfrm flipV="1">
              <a:off x="2400" y="1440"/>
              <a:ext cx="912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5" name="Line 9"/>
            <p:cNvSpPr>
              <a:spLocks noChangeShapeType="1"/>
            </p:cNvSpPr>
            <p:nvPr/>
          </p:nvSpPr>
          <p:spPr bwMode="auto">
            <a:xfrm flipV="1">
              <a:off x="2400" y="1968"/>
              <a:ext cx="91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6" name="Line 10"/>
            <p:cNvSpPr>
              <a:spLocks noChangeShapeType="1"/>
            </p:cNvSpPr>
            <p:nvPr/>
          </p:nvSpPr>
          <p:spPr bwMode="auto">
            <a:xfrm>
              <a:off x="2400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7" name="Line 11"/>
            <p:cNvSpPr>
              <a:spLocks noChangeShapeType="1"/>
            </p:cNvSpPr>
            <p:nvPr/>
          </p:nvSpPr>
          <p:spPr bwMode="auto">
            <a:xfrm>
              <a:off x="2400" y="2640"/>
              <a:ext cx="912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8" name="Line 12"/>
            <p:cNvSpPr>
              <a:spLocks noChangeShapeType="1"/>
            </p:cNvSpPr>
            <p:nvPr/>
          </p:nvSpPr>
          <p:spPr bwMode="auto">
            <a:xfrm>
              <a:off x="2400" y="2928"/>
              <a:ext cx="91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9" name="Line 13"/>
            <p:cNvSpPr>
              <a:spLocks noChangeShapeType="1"/>
            </p:cNvSpPr>
            <p:nvPr/>
          </p:nvSpPr>
          <p:spPr bwMode="auto">
            <a:xfrm>
              <a:off x="2400" y="1392"/>
              <a:ext cx="0" cy="17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30" name="Line 14"/>
            <p:cNvSpPr>
              <a:spLocks noChangeShapeType="1"/>
            </p:cNvSpPr>
            <p:nvPr/>
          </p:nvSpPr>
          <p:spPr bwMode="auto">
            <a:xfrm flipV="1">
              <a:off x="2400" y="1008"/>
              <a:ext cx="912" cy="38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31" name="Line 15"/>
            <p:cNvSpPr>
              <a:spLocks noChangeShapeType="1"/>
            </p:cNvSpPr>
            <p:nvPr/>
          </p:nvSpPr>
          <p:spPr bwMode="auto">
            <a:xfrm>
              <a:off x="2400" y="3168"/>
              <a:ext cx="912" cy="2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34" name="Line 18"/>
            <p:cNvSpPr>
              <a:spLocks noChangeShapeType="1"/>
            </p:cNvSpPr>
            <p:nvPr/>
          </p:nvSpPr>
          <p:spPr bwMode="auto">
            <a:xfrm>
              <a:off x="3312" y="1008"/>
              <a:ext cx="0" cy="24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698836" name="Oval 20"/>
          <p:cNvSpPr>
            <a:spLocks noChangeArrowheads="1"/>
          </p:cNvSpPr>
          <p:nvPr/>
        </p:nvSpPr>
        <p:spPr bwMode="auto">
          <a:xfrm>
            <a:off x="1035052" y="3386137"/>
            <a:ext cx="180975" cy="17145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37" name="Line 21"/>
          <p:cNvSpPr>
            <a:spLocks noChangeShapeType="1"/>
          </p:cNvSpPr>
          <p:nvPr/>
        </p:nvSpPr>
        <p:spPr bwMode="auto">
          <a:xfrm flipV="1">
            <a:off x="1216027" y="3467100"/>
            <a:ext cx="3286125" cy="95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38" name="Line 22"/>
          <p:cNvSpPr>
            <a:spLocks noChangeShapeType="1"/>
          </p:cNvSpPr>
          <p:nvPr/>
        </p:nvSpPr>
        <p:spPr bwMode="auto">
          <a:xfrm flipV="1">
            <a:off x="1206500" y="2740025"/>
            <a:ext cx="3676650" cy="7366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39" name="Text Box 23"/>
          <p:cNvSpPr txBox="1">
            <a:spLocks noChangeArrowheads="1"/>
          </p:cNvSpPr>
          <p:nvPr/>
        </p:nvSpPr>
        <p:spPr bwMode="auto">
          <a:xfrm>
            <a:off x="2400390" y="3432176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DD4B"/>
                </a:solidFill>
                <a:cs typeface="Arial"/>
              </a:rPr>
              <a:t>-w</a:t>
            </a:r>
          </a:p>
        </p:txBody>
      </p:sp>
      <p:sp>
        <p:nvSpPr>
          <p:cNvPr id="1698840" name="Line 24"/>
          <p:cNvSpPr>
            <a:spLocks noChangeShapeType="1"/>
          </p:cNvSpPr>
          <p:nvPr/>
        </p:nvSpPr>
        <p:spPr bwMode="auto">
          <a:xfrm>
            <a:off x="4481515" y="3467100"/>
            <a:ext cx="390525" cy="95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41" name="Line 25"/>
          <p:cNvSpPr>
            <a:spLocks noChangeShapeType="1"/>
          </p:cNvSpPr>
          <p:nvPr/>
        </p:nvSpPr>
        <p:spPr bwMode="auto">
          <a:xfrm flipH="1" flipV="1">
            <a:off x="4899027" y="2732089"/>
            <a:ext cx="11113" cy="75406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42" name="Text Box 26"/>
          <p:cNvSpPr txBox="1">
            <a:spLocks noChangeArrowheads="1"/>
          </p:cNvSpPr>
          <p:nvPr/>
        </p:nvSpPr>
        <p:spPr bwMode="auto">
          <a:xfrm>
            <a:off x="4492422" y="3378200"/>
            <a:ext cx="4464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800">
                <a:solidFill>
                  <a:srgbClr val="FFDD4B"/>
                </a:solidFill>
                <a:cs typeface="Times New Roman" charset="0"/>
              </a:rPr>
              <a:t>α</a:t>
            </a:r>
            <a:r>
              <a:rPr lang="en-US" sz="1800">
                <a:solidFill>
                  <a:srgbClr val="FFDD4B"/>
                </a:solidFill>
                <a:cs typeface="Arial"/>
              </a:rPr>
              <a:t>u</a:t>
            </a:r>
          </a:p>
        </p:txBody>
      </p:sp>
      <p:sp>
        <p:nvSpPr>
          <p:cNvPr id="1698843" name="Text Box 27"/>
          <p:cNvSpPr txBox="1">
            <a:spLocks noChangeArrowheads="1"/>
          </p:cNvSpPr>
          <p:nvPr/>
        </p:nvSpPr>
        <p:spPr bwMode="auto">
          <a:xfrm>
            <a:off x="4818946" y="2779713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800">
                <a:solidFill>
                  <a:srgbClr val="FFDD4B"/>
                </a:solidFill>
                <a:cs typeface="Times New Roman" charset="0"/>
              </a:rPr>
              <a:t>β</a:t>
            </a:r>
            <a:r>
              <a:rPr lang="en-US" sz="1800">
                <a:solidFill>
                  <a:srgbClr val="FFDD4B"/>
                </a:solidFill>
                <a:cs typeface="Arial"/>
              </a:rPr>
              <a:t>v</a:t>
            </a:r>
          </a:p>
        </p:txBody>
      </p:sp>
      <p:graphicFrame>
        <p:nvGraphicFramePr>
          <p:cNvPr id="169884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269069"/>
              </p:ext>
            </p:extLst>
          </p:nvPr>
        </p:nvGraphicFramePr>
        <p:xfrm>
          <a:off x="166688" y="5556251"/>
          <a:ext cx="876935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86300" imgH="469900" progId="Equation.DSMT4">
                  <p:embed/>
                </p:oleObj>
              </mc:Choice>
              <mc:Fallback>
                <p:oleObj name="Equation" r:id="rId2" imgW="46863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5556251"/>
                        <a:ext cx="876935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8845" name="Object 29"/>
          <p:cNvGraphicFramePr>
            <a:graphicFrameLocks noChangeAspect="1"/>
          </p:cNvGraphicFramePr>
          <p:nvPr/>
        </p:nvGraphicFramePr>
        <p:xfrm>
          <a:off x="4114800" y="3328988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8988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8846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90888"/>
              </p:ext>
            </p:extLst>
          </p:nvPr>
        </p:nvGraphicFramePr>
        <p:xfrm>
          <a:off x="5346700" y="3025775"/>
          <a:ext cx="3551238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01800" imgH="482600" progId="Equation.DSMT4">
                  <p:embed/>
                </p:oleObj>
              </mc:Choice>
              <mc:Fallback>
                <p:oleObj name="Equation" r:id="rId6" imgW="17018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0" y="3025775"/>
                        <a:ext cx="3551238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8037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8838" grpId="0" animBg="1"/>
      <p:bldP spid="1698840" grpId="0" animBg="1"/>
      <p:bldP spid="1698841" grpId="0" animBg="1"/>
      <p:bldP spid="1698842" grpId="0"/>
      <p:bldP spid="169884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in Code</a:t>
            </a:r>
          </a:p>
        </p:txBody>
      </p:sp>
      <p:sp>
        <p:nvSpPr>
          <p:cNvPr id="170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25" y="1327149"/>
            <a:ext cx="9183688" cy="5900739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Image Raytrace (Camera cam, Scene scene, int width, int height)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Image image = new Image (width, height)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for (int i = 0 ; i &lt; height ; i++)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for (int j = 0 ; j &lt; width ; j++) 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Ray ray = RayThruPixel (cam, i, j)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</a:t>
            </a:r>
            <a:r>
              <a:rPr lang="en-US" sz="2400" b="1" i="1"/>
              <a:t>Intersection hit = Intersect (ray, scene)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image[i][j] = FindColor (hit)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}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return image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7760935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Ray/Object Intersections</a:t>
            </a:r>
          </a:p>
        </p:txBody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Heart of Ray Tracer</a:t>
            </a:r>
          </a:p>
          <a:p>
            <a:pPr lvl="1"/>
            <a:r>
              <a:rPr lang="en-US"/>
              <a:t>One of the main initial research areas</a:t>
            </a:r>
          </a:p>
          <a:p>
            <a:pPr lvl="1"/>
            <a:r>
              <a:rPr lang="en-US"/>
              <a:t>Optimized routines for wide variety of primitives</a:t>
            </a:r>
          </a:p>
          <a:p>
            <a:r>
              <a:rPr lang="en-US"/>
              <a:t>Various types of info</a:t>
            </a:r>
          </a:p>
          <a:p>
            <a:pPr lvl="1"/>
            <a:r>
              <a:rPr lang="en-US"/>
              <a:t>Shadow rays: Intersection/No Intersection</a:t>
            </a:r>
          </a:p>
          <a:p>
            <a:pPr lvl="1"/>
            <a:r>
              <a:rPr lang="en-US"/>
              <a:t>Primary rays: Point of intersection, material, normals</a:t>
            </a:r>
          </a:p>
          <a:p>
            <a:pPr lvl="1"/>
            <a:r>
              <a:rPr lang="en-US"/>
              <a:t>Texture coordinates</a:t>
            </a:r>
          </a:p>
          <a:p>
            <a:r>
              <a:rPr lang="en-US"/>
              <a:t>Work out examples</a:t>
            </a:r>
          </a:p>
          <a:p>
            <a:pPr lvl="1"/>
            <a:r>
              <a:rPr lang="en-US"/>
              <a:t>Triangle, sphere, polygon, general implicit surface</a:t>
            </a:r>
          </a:p>
        </p:txBody>
      </p:sp>
    </p:spTree>
    <p:extLst>
      <p:ext uri="{BB962C8B-B14F-4D97-AF65-F5344CB8AC3E}">
        <p14:creationId xmlns:p14="http://schemas.microsoft.com/office/powerpoint/2010/main" val="142432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graphicFrame>
        <p:nvGraphicFramePr>
          <p:cNvPr id="17530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962191"/>
              </p:ext>
            </p:extLst>
          </p:nvPr>
        </p:nvGraphicFramePr>
        <p:xfrm>
          <a:off x="1803402" y="1463675"/>
          <a:ext cx="537527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84400" imgH="495300" progId="Equation.DSMT4">
                  <p:embed/>
                </p:oleObj>
              </mc:Choice>
              <mc:Fallback>
                <p:oleObj name="Equation" r:id="rId2" imgW="21844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2" y="1463675"/>
                        <a:ext cx="537527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53092" name="Group 4"/>
          <p:cNvGrpSpPr>
            <a:grpSpLocks/>
          </p:cNvGrpSpPr>
          <p:nvPr/>
        </p:nvGrpSpPr>
        <p:grpSpPr bwMode="auto">
          <a:xfrm>
            <a:off x="2046288" y="2924175"/>
            <a:ext cx="4364038" cy="3214688"/>
            <a:chOff x="1289" y="1842"/>
            <a:chExt cx="2749" cy="2025"/>
          </a:xfrm>
        </p:grpSpPr>
        <p:sp>
          <p:nvSpPr>
            <p:cNvPr id="1753093" name="Oval 5"/>
            <p:cNvSpPr>
              <a:spLocks noChangeArrowheads="1"/>
            </p:cNvSpPr>
            <p:nvPr/>
          </p:nvSpPr>
          <p:spPr bwMode="auto">
            <a:xfrm>
              <a:off x="1969" y="1994"/>
              <a:ext cx="2069" cy="187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3094" name="Line 6"/>
            <p:cNvSpPr>
              <a:spLocks noChangeShapeType="1"/>
            </p:cNvSpPr>
            <p:nvPr/>
          </p:nvSpPr>
          <p:spPr bwMode="auto">
            <a:xfrm flipV="1">
              <a:off x="1563" y="1842"/>
              <a:ext cx="2317" cy="16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3095" name="Oval 7"/>
            <p:cNvSpPr>
              <a:spLocks noChangeArrowheads="1"/>
            </p:cNvSpPr>
            <p:nvPr/>
          </p:nvSpPr>
          <p:spPr bwMode="auto">
            <a:xfrm>
              <a:off x="2938" y="2798"/>
              <a:ext cx="171" cy="17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3096" name="Text Box 8"/>
            <p:cNvSpPr txBox="1">
              <a:spLocks noChangeArrowheads="1"/>
            </p:cNvSpPr>
            <p:nvPr/>
          </p:nvSpPr>
          <p:spPr bwMode="auto">
            <a:xfrm>
              <a:off x="3061" y="2673"/>
              <a:ext cx="25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753097" name="Text Box 9"/>
            <p:cNvSpPr txBox="1">
              <a:spLocks noChangeArrowheads="1"/>
            </p:cNvSpPr>
            <p:nvPr/>
          </p:nvSpPr>
          <p:spPr bwMode="auto">
            <a:xfrm>
              <a:off x="1289" y="3282"/>
              <a:ext cx="31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P</a:t>
              </a:r>
              <a:r>
                <a:rPr lang="en-US" baseline="-25000">
                  <a:solidFill>
                    <a:srgbClr val="FFFFFF"/>
                  </a:solidFill>
                </a:rPr>
                <a:t>0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94604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graphicFrame>
        <p:nvGraphicFramePr>
          <p:cNvPr id="17541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824537"/>
              </p:ext>
            </p:extLst>
          </p:nvPr>
        </p:nvGraphicFramePr>
        <p:xfrm>
          <a:off x="1803402" y="1463675"/>
          <a:ext cx="537527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84400" imgH="495300" progId="Equation.DSMT4">
                  <p:embed/>
                </p:oleObj>
              </mc:Choice>
              <mc:Fallback>
                <p:oleObj name="Equation" r:id="rId2" imgW="21844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2" y="1463675"/>
                        <a:ext cx="537527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4116" name="Text Box 4"/>
          <p:cNvSpPr txBox="1">
            <a:spLocks noChangeArrowheads="1"/>
          </p:cNvSpPr>
          <p:nvPr/>
        </p:nvSpPr>
        <p:spPr bwMode="auto">
          <a:xfrm>
            <a:off x="352426" y="2652714"/>
            <a:ext cx="15534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Substitute</a:t>
            </a:r>
          </a:p>
        </p:txBody>
      </p:sp>
      <p:graphicFrame>
        <p:nvGraphicFramePr>
          <p:cNvPr id="17541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106354"/>
              </p:ext>
            </p:extLst>
          </p:nvPr>
        </p:nvGraphicFramePr>
        <p:xfrm>
          <a:off x="942975" y="3214688"/>
          <a:ext cx="7094538" cy="128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82900" imgH="520700" progId="Equation.DSMT4">
                  <p:embed/>
                </p:oleObj>
              </mc:Choice>
              <mc:Fallback>
                <p:oleObj name="Equation" r:id="rId4" imgW="28829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975" y="3214688"/>
                        <a:ext cx="7094538" cy="128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4118" name="Text Box 6"/>
          <p:cNvSpPr txBox="1">
            <a:spLocks noChangeArrowheads="1"/>
          </p:cNvSpPr>
          <p:nvPr/>
        </p:nvSpPr>
        <p:spPr bwMode="auto">
          <a:xfrm>
            <a:off x="361950" y="4433889"/>
            <a:ext cx="12620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Simplify</a:t>
            </a:r>
          </a:p>
        </p:txBody>
      </p:sp>
      <p:graphicFrame>
        <p:nvGraphicFramePr>
          <p:cNvPr id="17541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925362"/>
              </p:ext>
            </p:extLst>
          </p:nvPr>
        </p:nvGraphicFramePr>
        <p:xfrm>
          <a:off x="334963" y="4999039"/>
          <a:ext cx="831215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78200" imgH="254000" progId="Equation.DSMT4">
                  <p:embed/>
                </p:oleObj>
              </mc:Choice>
              <mc:Fallback>
                <p:oleObj name="Equation" r:id="rId6" imgW="33782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4999039"/>
                        <a:ext cx="8312150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3588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41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graphicFrame>
        <p:nvGraphicFramePr>
          <p:cNvPr id="17551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991635"/>
              </p:ext>
            </p:extLst>
          </p:nvPr>
        </p:nvGraphicFramePr>
        <p:xfrm>
          <a:off x="303215" y="1370013"/>
          <a:ext cx="8313737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78200" imgH="254000" progId="Equation.DSMT4">
                  <p:embed/>
                </p:oleObj>
              </mc:Choice>
              <mc:Fallback>
                <p:oleObj name="Equation" r:id="rId2" imgW="33782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5" y="1370013"/>
                        <a:ext cx="8313737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5140" name="Text Box 4"/>
          <p:cNvSpPr txBox="1">
            <a:spLocks noChangeArrowheads="1"/>
          </p:cNvSpPr>
          <p:nvPr/>
        </p:nvSpPr>
        <p:spPr bwMode="auto">
          <a:xfrm>
            <a:off x="301626" y="2049464"/>
            <a:ext cx="4352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Solve quadratic equations for t</a:t>
            </a:r>
          </a:p>
        </p:txBody>
      </p:sp>
      <p:sp>
        <p:nvSpPr>
          <p:cNvPr id="17551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2 real positive roots: pick smaller root</a:t>
            </a:r>
          </a:p>
          <a:p>
            <a:r>
              <a:rPr lang="en-US" dirty="0"/>
              <a:t>Both roots same: tangent to sphere</a:t>
            </a:r>
          </a:p>
          <a:p>
            <a:r>
              <a:rPr lang="en-US" dirty="0"/>
              <a:t>One positive, one negative root: ray                                    origin inside sphere (pick + root)</a:t>
            </a:r>
          </a:p>
          <a:p>
            <a:r>
              <a:rPr lang="en-US" dirty="0"/>
              <a:t>Complex roots: no intersection (check                               discriminant of equation first)</a:t>
            </a:r>
          </a:p>
        </p:txBody>
      </p:sp>
      <p:sp>
        <p:nvSpPr>
          <p:cNvPr id="1755142" name="Oval 6"/>
          <p:cNvSpPr>
            <a:spLocks noChangeArrowheads="1"/>
          </p:cNvSpPr>
          <p:nvPr/>
        </p:nvSpPr>
        <p:spPr bwMode="auto">
          <a:xfrm>
            <a:off x="6867525" y="2200275"/>
            <a:ext cx="1136650" cy="1041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3" name="Line 7"/>
          <p:cNvSpPr>
            <a:spLocks noChangeShapeType="1"/>
          </p:cNvSpPr>
          <p:nvPr/>
        </p:nvSpPr>
        <p:spPr bwMode="auto">
          <a:xfrm flipV="1">
            <a:off x="6681790" y="1884364"/>
            <a:ext cx="1011237" cy="1101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4" name="Oval 8"/>
          <p:cNvSpPr>
            <a:spLocks noChangeArrowheads="1"/>
          </p:cNvSpPr>
          <p:nvPr/>
        </p:nvSpPr>
        <p:spPr bwMode="auto">
          <a:xfrm>
            <a:off x="6996115" y="3443288"/>
            <a:ext cx="935037" cy="8493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5" name="Line 9"/>
          <p:cNvSpPr>
            <a:spLocks noChangeShapeType="1"/>
          </p:cNvSpPr>
          <p:nvPr/>
        </p:nvSpPr>
        <p:spPr bwMode="auto">
          <a:xfrm flipV="1">
            <a:off x="6777038" y="3289300"/>
            <a:ext cx="569912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6" name="Oval 10"/>
          <p:cNvSpPr>
            <a:spLocks noChangeArrowheads="1"/>
          </p:cNvSpPr>
          <p:nvPr/>
        </p:nvSpPr>
        <p:spPr bwMode="auto">
          <a:xfrm>
            <a:off x="6996115" y="4557713"/>
            <a:ext cx="935037" cy="8493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7" name="Line 11"/>
          <p:cNvSpPr>
            <a:spLocks noChangeShapeType="1"/>
          </p:cNvSpPr>
          <p:nvPr/>
        </p:nvSpPr>
        <p:spPr bwMode="auto">
          <a:xfrm flipV="1">
            <a:off x="7400925" y="4454526"/>
            <a:ext cx="712788" cy="5286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8" name="Oval 12"/>
          <p:cNvSpPr>
            <a:spLocks noChangeArrowheads="1"/>
          </p:cNvSpPr>
          <p:nvPr/>
        </p:nvSpPr>
        <p:spPr bwMode="auto">
          <a:xfrm>
            <a:off x="6986590" y="5719763"/>
            <a:ext cx="935037" cy="8493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9" name="Line 13"/>
          <p:cNvSpPr>
            <a:spLocks noChangeShapeType="1"/>
          </p:cNvSpPr>
          <p:nvPr/>
        </p:nvSpPr>
        <p:spPr bwMode="auto">
          <a:xfrm flipV="1">
            <a:off x="6586540" y="5516564"/>
            <a:ext cx="712787" cy="528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326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Intersection point:  </a:t>
            </a:r>
          </a:p>
          <a:p>
            <a:r>
              <a:rPr lang="en-US"/>
              <a:t>Normal (for sphere, this is same as coordinates in sphere frame of reference, useful other tasks) </a:t>
            </a:r>
          </a:p>
          <a:p>
            <a:endParaRPr lang="en-US"/>
          </a:p>
        </p:txBody>
      </p:sp>
      <p:graphicFrame>
        <p:nvGraphicFramePr>
          <p:cNvPr id="17561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35587"/>
              </p:ext>
            </p:extLst>
          </p:nvPr>
        </p:nvGraphicFramePr>
        <p:xfrm>
          <a:off x="4021138" y="1468439"/>
          <a:ext cx="3376612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71600" imgH="254000" progId="Equation.DSMT4">
                  <p:embed/>
                </p:oleObj>
              </mc:Choice>
              <mc:Fallback>
                <p:oleObj name="Equation" r:id="rId2" imgW="13716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1468439"/>
                        <a:ext cx="3376612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61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414854"/>
              </p:ext>
            </p:extLst>
          </p:nvPr>
        </p:nvGraphicFramePr>
        <p:xfrm>
          <a:off x="2644775" y="3133725"/>
          <a:ext cx="3030538" cy="128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31900" imgH="520700" progId="Equation.DSMT4">
                  <p:embed/>
                </p:oleObj>
              </mc:Choice>
              <mc:Fallback>
                <p:oleObj name="Equation" r:id="rId4" imgW="12319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775" y="3133725"/>
                        <a:ext cx="3030538" cy="128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664560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Ray-Triangle Intersection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approach: Ray-Plane intersection, then check if inside triangle</a:t>
            </a:r>
          </a:p>
          <a:p>
            <a:r>
              <a:rPr lang="en-US"/>
              <a:t>Plane equation: 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57188" name="AutoShape 4"/>
          <p:cNvSpPr>
            <a:spLocks noChangeArrowheads="1"/>
          </p:cNvSpPr>
          <p:nvPr/>
        </p:nvSpPr>
        <p:spPr bwMode="auto">
          <a:xfrm rot="2329102">
            <a:off x="4343400" y="2022475"/>
            <a:ext cx="2838450" cy="1487488"/>
          </a:xfrm>
          <a:prstGeom prst="triangle">
            <a:avLst>
              <a:gd name="adj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7189" name="Text Box 5"/>
          <p:cNvSpPr txBox="1">
            <a:spLocks noChangeArrowheads="1"/>
          </p:cNvSpPr>
          <p:nvPr/>
        </p:nvSpPr>
        <p:spPr bwMode="auto">
          <a:xfrm>
            <a:off x="3866086" y="22733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757190" name="Text Box 6"/>
          <p:cNvSpPr txBox="1">
            <a:spLocks noChangeArrowheads="1"/>
          </p:cNvSpPr>
          <p:nvPr/>
        </p:nvSpPr>
        <p:spPr bwMode="auto">
          <a:xfrm>
            <a:off x="6215612" y="1970088"/>
            <a:ext cx="3386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757191" name="Text Box 7"/>
          <p:cNvSpPr txBox="1">
            <a:spLocks noChangeArrowheads="1"/>
          </p:cNvSpPr>
          <p:nvPr/>
        </p:nvSpPr>
        <p:spPr bwMode="auto">
          <a:xfrm>
            <a:off x="6371167" y="4025900"/>
            <a:ext cx="351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</a:t>
            </a:r>
          </a:p>
        </p:txBody>
      </p:sp>
      <p:graphicFrame>
        <p:nvGraphicFramePr>
          <p:cNvPr id="17571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921096"/>
              </p:ext>
            </p:extLst>
          </p:nvPr>
        </p:nvGraphicFramePr>
        <p:xfrm>
          <a:off x="6508750" y="2324100"/>
          <a:ext cx="235743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84300" imgH="482600" progId="Equation.DSMT4">
                  <p:embed/>
                </p:oleObj>
              </mc:Choice>
              <mc:Fallback>
                <p:oleObj name="Equation" r:id="rId2" imgW="13843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0" y="2324100"/>
                        <a:ext cx="2357438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719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889871"/>
              </p:ext>
            </p:extLst>
          </p:nvPr>
        </p:nvGraphicFramePr>
        <p:xfrm>
          <a:off x="1038227" y="3340101"/>
          <a:ext cx="324167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36700" imgH="241300" progId="Equation.DSMT4">
                  <p:embed/>
                </p:oleObj>
              </mc:Choice>
              <mc:Fallback>
                <p:oleObj name="Equation" r:id="rId4" imgW="1536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7" y="3340101"/>
                        <a:ext cx="3241675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4121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Ray-Triangle Intersection</a:t>
            </a:r>
          </a:p>
        </p:txBody>
      </p:sp>
      <p:sp>
        <p:nvSpPr>
          <p:cNvPr id="175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approach: Ray-Plane intersection, then check if inside triangle</a:t>
            </a:r>
          </a:p>
          <a:p>
            <a:r>
              <a:rPr lang="en-US"/>
              <a:t>Plane equation:  </a:t>
            </a:r>
          </a:p>
          <a:p>
            <a:endParaRPr lang="en-US"/>
          </a:p>
          <a:p>
            <a:r>
              <a:rPr lang="en-US"/>
              <a:t>Combine with ray equation: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58212" name="AutoShape 4"/>
          <p:cNvSpPr>
            <a:spLocks noChangeArrowheads="1"/>
          </p:cNvSpPr>
          <p:nvPr/>
        </p:nvSpPr>
        <p:spPr bwMode="auto">
          <a:xfrm rot="2329102">
            <a:off x="4343400" y="2022475"/>
            <a:ext cx="2838450" cy="1487488"/>
          </a:xfrm>
          <a:prstGeom prst="triangle">
            <a:avLst>
              <a:gd name="adj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3866086" y="22733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6215612" y="1970088"/>
            <a:ext cx="3386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758215" name="Text Box 7"/>
          <p:cNvSpPr txBox="1">
            <a:spLocks noChangeArrowheads="1"/>
          </p:cNvSpPr>
          <p:nvPr/>
        </p:nvSpPr>
        <p:spPr bwMode="auto">
          <a:xfrm>
            <a:off x="6371167" y="4025900"/>
            <a:ext cx="351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</a:t>
            </a:r>
          </a:p>
        </p:txBody>
      </p:sp>
      <p:graphicFrame>
        <p:nvGraphicFramePr>
          <p:cNvPr id="17582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993820"/>
              </p:ext>
            </p:extLst>
          </p:nvPr>
        </p:nvGraphicFramePr>
        <p:xfrm>
          <a:off x="6508750" y="2324100"/>
          <a:ext cx="235743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84300" imgH="482600" progId="Equation.DSMT4">
                  <p:embed/>
                </p:oleObj>
              </mc:Choice>
              <mc:Fallback>
                <p:oleObj name="Equation" r:id="rId2" imgW="13843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0" y="2324100"/>
                        <a:ext cx="2357438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821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818445"/>
              </p:ext>
            </p:extLst>
          </p:nvPr>
        </p:nvGraphicFramePr>
        <p:xfrm>
          <a:off x="1038227" y="3340101"/>
          <a:ext cx="324167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36700" imgH="241300" progId="Equation.DSMT4">
                  <p:embed/>
                </p:oleObj>
              </mc:Choice>
              <mc:Fallback>
                <p:oleObj name="Equation" r:id="rId4" imgW="1536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7" y="3340101"/>
                        <a:ext cx="3241675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82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366719"/>
              </p:ext>
            </p:extLst>
          </p:nvPr>
        </p:nvGraphicFramePr>
        <p:xfrm>
          <a:off x="1169988" y="4456114"/>
          <a:ext cx="2786062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71600" imgH="520700" progId="Equation.DSMT4">
                  <p:embed/>
                </p:oleObj>
              </mc:Choice>
              <mc:Fallback>
                <p:oleObj name="Equation" r:id="rId6" imgW="13716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9988" y="4456114"/>
                        <a:ext cx="2786062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82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500655"/>
              </p:ext>
            </p:extLst>
          </p:nvPr>
        </p:nvGraphicFramePr>
        <p:xfrm>
          <a:off x="5143500" y="4530725"/>
          <a:ext cx="21145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41400" imgH="482600" progId="Equation.DSMT4">
                  <p:embed/>
                </p:oleObj>
              </mc:Choice>
              <mc:Fallback>
                <p:oleObj name="Equation" r:id="rId8" imgW="10414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4530725"/>
                        <a:ext cx="2114550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0897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1960s (visibility)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7300"/>
            <a:ext cx="8229600" cy="5029200"/>
          </a:xfrm>
        </p:spPr>
        <p:txBody>
          <a:bodyPr/>
          <a:lstStyle/>
          <a:p>
            <a:pPr lvl="1"/>
            <a:r>
              <a:rPr lang="en-US" sz="2000"/>
              <a:t>Roberts (1963), Appel (1967) - hidden-line algorithms</a:t>
            </a:r>
          </a:p>
          <a:p>
            <a:pPr lvl="1"/>
            <a:r>
              <a:rPr lang="en-US" sz="2000"/>
              <a:t>Warnock (1969), Watkins (1970) - hidden-surface </a:t>
            </a:r>
          </a:p>
          <a:p>
            <a:pPr lvl="1"/>
            <a:r>
              <a:rPr lang="en-US" sz="2000"/>
              <a:t>Sutherland (1974) - visibility = sorting</a:t>
            </a:r>
          </a:p>
        </p:txBody>
      </p:sp>
      <p:pic>
        <p:nvPicPr>
          <p:cNvPr id="1077252" name="Picture 4" descr="foley-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42" y="2327275"/>
            <a:ext cx="5718175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7253" name="Picture 5" descr="foley-hidden-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2332039"/>
            <a:ext cx="5780088" cy="37401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77255" name="Text Box 7"/>
          <p:cNvSpPr txBox="1">
            <a:spLocks noChangeArrowheads="1"/>
          </p:cNvSpPr>
          <p:nvPr/>
        </p:nvSpPr>
        <p:spPr bwMode="auto">
          <a:xfrm>
            <a:off x="3168653" y="6216651"/>
            <a:ext cx="6035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/>
              <a:t>Images from FvDFH, Pixar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s Shutterbug</a:t>
            </a:r>
          </a:p>
          <a:p>
            <a:pPr algn="l" eaLnBrk="1" hangingPunct="1"/>
            <a:r>
              <a:rPr lang="en-US" sz="1800"/>
              <a:t>Slide ideas for history of Rendering  courtesy Marc Levoy</a:t>
            </a:r>
          </a:p>
        </p:txBody>
      </p:sp>
      <p:pic>
        <p:nvPicPr>
          <p:cNvPr id="1077254" name="Picture 6" descr="foley-fl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42" y="2330451"/>
            <a:ext cx="5773737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7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inside Triangle</a:t>
            </a:r>
          </a:p>
        </p:txBody>
      </p:sp>
      <p:sp>
        <p:nvSpPr>
          <p:cNvPr id="175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002" y="1298575"/>
            <a:ext cx="9083675" cy="5029200"/>
          </a:xfrm>
        </p:spPr>
        <p:txBody>
          <a:bodyPr/>
          <a:lstStyle/>
          <a:p>
            <a:r>
              <a:rPr lang="en-US"/>
              <a:t>Once intersect with plane, still need to find if in triangle</a:t>
            </a:r>
          </a:p>
          <a:p>
            <a:r>
              <a:rPr lang="en-US"/>
              <a:t>Many possibilities for triangles, general polygons (point in polygon tests)</a:t>
            </a:r>
          </a:p>
          <a:p>
            <a:r>
              <a:rPr lang="en-US"/>
              <a:t>We find parametrically [barycentric coordinates].  Also useful for other applications (texture mapping)</a:t>
            </a:r>
          </a:p>
        </p:txBody>
      </p:sp>
      <p:grpSp>
        <p:nvGrpSpPr>
          <p:cNvPr id="1759236" name="Group 4"/>
          <p:cNvGrpSpPr>
            <a:grpSpLocks/>
          </p:cNvGrpSpPr>
          <p:nvPr/>
        </p:nvGrpSpPr>
        <p:grpSpPr bwMode="auto">
          <a:xfrm>
            <a:off x="779463" y="4379914"/>
            <a:ext cx="3316288" cy="2425700"/>
            <a:chOff x="491" y="2591"/>
            <a:chExt cx="2089" cy="1528"/>
          </a:xfrm>
        </p:grpSpPr>
        <p:sp>
          <p:nvSpPr>
            <p:cNvPr id="1759237" name="AutoShape 5"/>
            <p:cNvSpPr>
              <a:spLocks noChangeArrowheads="1"/>
            </p:cNvSpPr>
            <p:nvPr/>
          </p:nvSpPr>
          <p:spPr bwMode="auto">
            <a:xfrm rot="2329102">
              <a:off x="792" y="2624"/>
              <a:ext cx="1788" cy="937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38" name="Text Box 6"/>
            <p:cNvSpPr txBox="1">
              <a:spLocks noChangeArrowheads="1"/>
            </p:cNvSpPr>
            <p:nvPr/>
          </p:nvSpPr>
          <p:spPr bwMode="auto">
            <a:xfrm>
              <a:off x="491" y="2782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759239" name="Text Box 7"/>
            <p:cNvSpPr txBox="1">
              <a:spLocks noChangeArrowheads="1"/>
            </p:cNvSpPr>
            <p:nvPr/>
          </p:nvSpPr>
          <p:spPr bwMode="auto">
            <a:xfrm>
              <a:off x="1971" y="2591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759240" name="Text Box 8"/>
            <p:cNvSpPr txBox="1">
              <a:spLocks noChangeArrowheads="1"/>
            </p:cNvSpPr>
            <p:nvPr/>
          </p:nvSpPr>
          <p:spPr bwMode="auto">
            <a:xfrm>
              <a:off x="2069" y="3886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759241" name="Oval 9"/>
            <p:cNvSpPr>
              <a:spLocks noChangeArrowheads="1"/>
            </p:cNvSpPr>
            <p:nvPr/>
          </p:nvSpPr>
          <p:spPr bwMode="auto">
            <a:xfrm>
              <a:off x="1613" y="3147"/>
              <a:ext cx="95" cy="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2" name="Text Box 10"/>
            <p:cNvSpPr txBox="1">
              <a:spLocks noChangeArrowheads="1"/>
            </p:cNvSpPr>
            <p:nvPr/>
          </p:nvSpPr>
          <p:spPr bwMode="auto">
            <a:xfrm>
              <a:off x="1685" y="3065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latin typeface="Times New Roman" charset="0"/>
                </a:rPr>
                <a:t>P</a:t>
              </a:r>
            </a:p>
          </p:txBody>
        </p:sp>
        <p:sp>
          <p:nvSpPr>
            <p:cNvPr id="1759243" name="Line 11"/>
            <p:cNvSpPr>
              <a:spLocks noChangeShapeType="1"/>
            </p:cNvSpPr>
            <p:nvPr/>
          </p:nvSpPr>
          <p:spPr bwMode="auto">
            <a:xfrm>
              <a:off x="704" y="2904"/>
              <a:ext cx="962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4" name="Line 12"/>
            <p:cNvSpPr>
              <a:spLocks noChangeShapeType="1"/>
            </p:cNvSpPr>
            <p:nvPr/>
          </p:nvSpPr>
          <p:spPr bwMode="auto">
            <a:xfrm flipH="1">
              <a:off x="1654" y="2738"/>
              <a:ext cx="309" cy="4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5" name="Line 13"/>
            <p:cNvSpPr>
              <a:spLocks noChangeShapeType="1"/>
            </p:cNvSpPr>
            <p:nvPr/>
          </p:nvSpPr>
          <p:spPr bwMode="auto">
            <a:xfrm flipH="1" flipV="1">
              <a:off x="1648" y="3195"/>
              <a:ext cx="440" cy="8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6" name="Text Box 14"/>
            <p:cNvSpPr txBox="1">
              <a:spLocks noChangeArrowheads="1"/>
            </p:cNvSpPr>
            <p:nvPr/>
          </p:nvSpPr>
          <p:spPr bwMode="auto">
            <a:xfrm>
              <a:off x="1222" y="2867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α</a:t>
              </a:r>
            </a:p>
          </p:txBody>
        </p:sp>
        <p:sp>
          <p:nvSpPr>
            <p:cNvPr id="1759247" name="Text Box 15"/>
            <p:cNvSpPr txBox="1">
              <a:spLocks noChangeArrowheads="1"/>
            </p:cNvSpPr>
            <p:nvPr/>
          </p:nvSpPr>
          <p:spPr bwMode="auto">
            <a:xfrm>
              <a:off x="1607" y="2801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β</a:t>
              </a:r>
            </a:p>
          </p:txBody>
        </p:sp>
        <p:sp>
          <p:nvSpPr>
            <p:cNvPr id="1759248" name="Text Box 16"/>
            <p:cNvSpPr txBox="1">
              <a:spLocks noChangeArrowheads="1"/>
            </p:cNvSpPr>
            <p:nvPr/>
          </p:nvSpPr>
          <p:spPr bwMode="auto">
            <a:xfrm>
              <a:off x="1829" y="341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γ</a:t>
              </a:r>
            </a:p>
          </p:txBody>
        </p:sp>
      </p:grpSp>
      <p:graphicFrame>
        <p:nvGraphicFramePr>
          <p:cNvPr id="175924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556863"/>
              </p:ext>
            </p:extLst>
          </p:nvPr>
        </p:nvGraphicFramePr>
        <p:xfrm>
          <a:off x="4891090" y="4670426"/>
          <a:ext cx="2041525" cy="1149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800" imgH="673100" progId="Equation.DSMT4">
                  <p:embed/>
                </p:oleObj>
              </mc:Choice>
              <mc:Fallback>
                <p:oleObj name="Equation" r:id="rId2" imgW="11938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090" y="4670426"/>
                        <a:ext cx="2041525" cy="1149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38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inside Triangle</a:t>
            </a:r>
          </a:p>
        </p:txBody>
      </p:sp>
      <p:grpSp>
        <p:nvGrpSpPr>
          <p:cNvPr id="1760259" name="Group 3"/>
          <p:cNvGrpSpPr>
            <a:grpSpLocks/>
          </p:cNvGrpSpPr>
          <p:nvPr/>
        </p:nvGrpSpPr>
        <p:grpSpPr bwMode="auto">
          <a:xfrm>
            <a:off x="1169988" y="1579565"/>
            <a:ext cx="3316288" cy="2425700"/>
            <a:chOff x="491" y="2591"/>
            <a:chExt cx="2089" cy="1528"/>
          </a:xfrm>
        </p:grpSpPr>
        <p:sp>
          <p:nvSpPr>
            <p:cNvPr id="1760260" name="AutoShape 4"/>
            <p:cNvSpPr>
              <a:spLocks noChangeArrowheads="1"/>
            </p:cNvSpPr>
            <p:nvPr/>
          </p:nvSpPr>
          <p:spPr bwMode="auto">
            <a:xfrm rot="2329102">
              <a:off x="792" y="2624"/>
              <a:ext cx="1788" cy="937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1" name="Text Box 5"/>
            <p:cNvSpPr txBox="1">
              <a:spLocks noChangeArrowheads="1"/>
            </p:cNvSpPr>
            <p:nvPr/>
          </p:nvSpPr>
          <p:spPr bwMode="auto">
            <a:xfrm>
              <a:off x="491" y="2782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760262" name="Text Box 6"/>
            <p:cNvSpPr txBox="1">
              <a:spLocks noChangeArrowheads="1"/>
            </p:cNvSpPr>
            <p:nvPr/>
          </p:nvSpPr>
          <p:spPr bwMode="auto">
            <a:xfrm>
              <a:off x="1971" y="2591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760263" name="Text Box 7"/>
            <p:cNvSpPr txBox="1">
              <a:spLocks noChangeArrowheads="1"/>
            </p:cNvSpPr>
            <p:nvPr/>
          </p:nvSpPr>
          <p:spPr bwMode="auto">
            <a:xfrm>
              <a:off x="2069" y="3886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760264" name="Oval 8"/>
            <p:cNvSpPr>
              <a:spLocks noChangeArrowheads="1"/>
            </p:cNvSpPr>
            <p:nvPr/>
          </p:nvSpPr>
          <p:spPr bwMode="auto">
            <a:xfrm>
              <a:off x="1613" y="3147"/>
              <a:ext cx="95" cy="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5" name="Text Box 9"/>
            <p:cNvSpPr txBox="1">
              <a:spLocks noChangeArrowheads="1"/>
            </p:cNvSpPr>
            <p:nvPr/>
          </p:nvSpPr>
          <p:spPr bwMode="auto">
            <a:xfrm>
              <a:off x="1679" y="3064"/>
              <a:ext cx="2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1760266" name="Line 10"/>
            <p:cNvSpPr>
              <a:spLocks noChangeShapeType="1"/>
            </p:cNvSpPr>
            <p:nvPr/>
          </p:nvSpPr>
          <p:spPr bwMode="auto">
            <a:xfrm>
              <a:off x="704" y="2904"/>
              <a:ext cx="962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7" name="Line 11"/>
            <p:cNvSpPr>
              <a:spLocks noChangeShapeType="1"/>
            </p:cNvSpPr>
            <p:nvPr/>
          </p:nvSpPr>
          <p:spPr bwMode="auto">
            <a:xfrm flipH="1">
              <a:off x="1654" y="2738"/>
              <a:ext cx="309" cy="4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8" name="Line 12"/>
            <p:cNvSpPr>
              <a:spLocks noChangeShapeType="1"/>
            </p:cNvSpPr>
            <p:nvPr/>
          </p:nvSpPr>
          <p:spPr bwMode="auto">
            <a:xfrm flipH="1" flipV="1">
              <a:off x="1648" y="3195"/>
              <a:ext cx="440" cy="8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9" name="Text Box 13"/>
            <p:cNvSpPr txBox="1">
              <a:spLocks noChangeArrowheads="1"/>
            </p:cNvSpPr>
            <p:nvPr/>
          </p:nvSpPr>
          <p:spPr bwMode="auto">
            <a:xfrm>
              <a:off x="1222" y="2867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α</a:t>
              </a:r>
            </a:p>
          </p:txBody>
        </p:sp>
        <p:sp>
          <p:nvSpPr>
            <p:cNvPr id="1760270" name="Text Box 14"/>
            <p:cNvSpPr txBox="1">
              <a:spLocks noChangeArrowheads="1"/>
            </p:cNvSpPr>
            <p:nvPr/>
          </p:nvSpPr>
          <p:spPr bwMode="auto">
            <a:xfrm>
              <a:off x="1607" y="2801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β</a:t>
              </a:r>
            </a:p>
          </p:txBody>
        </p:sp>
        <p:sp>
          <p:nvSpPr>
            <p:cNvPr id="1760271" name="Text Box 15"/>
            <p:cNvSpPr txBox="1">
              <a:spLocks noChangeArrowheads="1"/>
            </p:cNvSpPr>
            <p:nvPr/>
          </p:nvSpPr>
          <p:spPr bwMode="auto">
            <a:xfrm>
              <a:off x="1829" y="341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γ</a:t>
              </a:r>
            </a:p>
          </p:txBody>
        </p:sp>
      </p:grpSp>
      <p:graphicFrame>
        <p:nvGraphicFramePr>
          <p:cNvPr id="176027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612269"/>
              </p:ext>
            </p:extLst>
          </p:nvPr>
        </p:nvGraphicFramePr>
        <p:xfrm>
          <a:off x="5281615" y="1582740"/>
          <a:ext cx="2041525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800" imgH="673100" progId="Equation.DSMT4">
                  <p:embed/>
                </p:oleObj>
              </mc:Choice>
              <mc:Fallback>
                <p:oleObj name="Equation" r:id="rId2" imgW="11938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5" y="1582740"/>
                        <a:ext cx="2041525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371000"/>
              </p:ext>
            </p:extLst>
          </p:nvPr>
        </p:nvGraphicFramePr>
        <p:xfrm>
          <a:off x="2689227" y="4346575"/>
          <a:ext cx="301307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8000" imgH="203200" progId="Equation.DSMT4">
                  <p:embed/>
                </p:oleObj>
              </mc:Choice>
              <mc:Fallback>
                <p:oleObj name="Equation" r:id="rId4" imgW="1778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7" y="4346575"/>
                        <a:ext cx="3013075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885200"/>
              </p:ext>
            </p:extLst>
          </p:nvPr>
        </p:nvGraphicFramePr>
        <p:xfrm>
          <a:off x="2651125" y="4843464"/>
          <a:ext cx="230505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08100" imgH="444500" progId="Equation.DSMT4">
                  <p:embed/>
                </p:oleObj>
              </mc:Choice>
              <mc:Fallback>
                <p:oleObj name="Equation" r:id="rId6" imgW="1308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25" y="4843464"/>
                        <a:ext cx="230505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7494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primitives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Much early work in ray tracing focused on ray-primitive intersection tests</a:t>
            </a:r>
          </a:p>
          <a:p>
            <a:r>
              <a:rPr lang="en-US"/>
              <a:t>Cones, cylinders, ellipsoids</a:t>
            </a:r>
          </a:p>
          <a:p>
            <a:r>
              <a:rPr lang="en-US"/>
              <a:t>Boxes (especially useful for bounding boxes)</a:t>
            </a:r>
          </a:p>
          <a:p>
            <a:r>
              <a:rPr lang="en-US"/>
              <a:t>General planar polygons</a:t>
            </a:r>
          </a:p>
          <a:p>
            <a:r>
              <a:rPr lang="en-US"/>
              <a:t>Many more</a:t>
            </a:r>
          </a:p>
          <a:p>
            <a:r>
              <a:rPr lang="en-US"/>
              <a:t>Consult chapter in Glassner (handed out) for more details and possible extra credit</a:t>
            </a:r>
          </a:p>
        </p:txBody>
      </p:sp>
    </p:spTree>
    <p:extLst>
      <p:ext uri="{BB962C8B-B14F-4D97-AF65-F5344CB8AC3E}">
        <p14:creationId xmlns:p14="http://schemas.microsoft.com/office/powerpoint/2010/main" val="398293479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Scene Intersection</a:t>
            </a:r>
          </a:p>
        </p:txBody>
      </p:sp>
      <p:pic>
        <p:nvPicPr>
          <p:cNvPr id="1714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7" y="1727201"/>
            <a:ext cx="8728075" cy="471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583269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Transformed Objects</a:t>
            </a:r>
          </a:p>
        </p:txBody>
      </p:sp>
      <p:sp>
        <p:nvSpPr>
          <p:cNvPr id="171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E.g. transform sphere into ellipsoid</a:t>
            </a:r>
          </a:p>
          <a:p>
            <a:r>
              <a:rPr lang="en-US"/>
              <a:t>Could develop routine to trace ellipsoid (compute parameters after transformation)</a:t>
            </a:r>
          </a:p>
          <a:p>
            <a:r>
              <a:rPr lang="en-US"/>
              <a:t>May be useful for triangles, since triangle after transformation is still a triangle in any case</a:t>
            </a:r>
          </a:p>
          <a:p>
            <a:r>
              <a:rPr lang="en-US"/>
              <a:t>But can also use original optimized routines</a:t>
            </a:r>
          </a:p>
        </p:txBody>
      </p:sp>
    </p:spTree>
    <p:extLst>
      <p:ext uri="{BB962C8B-B14F-4D97-AF65-F5344CB8AC3E}">
        <p14:creationId xmlns:p14="http://schemas.microsoft.com/office/powerpoint/2010/main" val="91805782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Ray-Tracing Transformed Objects</a:t>
            </a:r>
          </a:p>
        </p:txBody>
      </p:sp>
      <p:sp>
        <p:nvSpPr>
          <p:cNvPr id="133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We have an optimized ray-sphere test</a:t>
            </a:r>
          </a:p>
          <a:p>
            <a:pPr lvl="1"/>
            <a:r>
              <a:rPr lang="en-US" dirty="0"/>
              <a:t>But we want to ray trace an ellipsoid…</a:t>
            </a:r>
          </a:p>
          <a:p>
            <a:pPr>
              <a:buFont typeface="Wingdings" charset="0"/>
              <a:buNone/>
            </a:pPr>
            <a:r>
              <a:rPr lang="en-US" dirty="0"/>
              <a:t>Solution: Ellipsoid transforms sphere</a:t>
            </a:r>
          </a:p>
          <a:p>
            <a:pPr lvl="1"/>
            <a:r>
              <a:rPr lang="en-US" dirty="0"/>
              <a:t>Apply inverse transform to ray, use ray-sphere</a:t>
            </a:r>
          </a:p>
          <a:p>
            <a:pPr lvl="1"/>
            <a:r>
              <a:rPr lang="en-US" dirty="0"/>
              <a:t>Allows for instancing (traffic jam of cars)</a:t>
            </a:r>
          </a:p>
          <a:p>
            <a:pPr lvl="1"/>
            <a:r>
              <a:rPr lang="en-US" dirty="0"/>
              <a:t>Same idea for other primitives </a:t>
            </a:r>
          </a:p>
        </p:txBody>
      </p:sp>
    </p:spTree>
    <p:extLst>
      <p:ext uri="{BB962C8B-B14F-4D97-AF65-F5344CB8AC3E}">
        <p14:creationId xmlns:p14="http://schemas.microsoft.com/office/powerpoint/2010/main" val="23953175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Transformed Objects</a:t>
            </a:r>
          </a:p>
        </p:txBody>
      </p:sp>
      <p:sp>
        <p:nvSpPr>
          <p:cNvPr id="171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2" y="1527175"/>
            <a:ext cx="8399463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Consider a general 4x4 transform M</a:t>
            </a:r>
          </a:p>
          <a:p>
            <a:pPr lvl="1">
              <a:lnSpc>
                <a:spcPct val="90000"/>
              </a:lnSpc>
            </a:pPr>
            <a:r>
              <a:rPr lang="en-US"/>
              <a:t>Will need to implement matrix stacks like in OpenGL</a:t>
            </a:r>
          </a:p>
          <a:p>
            <a:pPr>
              <a:lnSpc>
                <a:spcPct val="90000"/>
              </a:lnSpc>
            </a:pPr>
            <a:r>
              <a:rPr lang="en-US"/>
              <a:t>Apply inverse transform M</a:t>
            </a:r>
            <a:r>
              <a:rPr lang="en-US" baseline="30000"/>
              <a:t>-1</a:t>
            </a:r>
            <a:r>
              <a:rPr lang="en-US"/>
              <a:t> to ray</a:t>
            </a:r>
          </a:p>
          <a:p>
            <a:pPr lvl="1">
              <a:lnSpc>
                <a:spcPct val="90000"/>
              </a:lnSpc>
            </a:pPr>
            <a:r>
              <a:rPr lang="en-US"/>
              <a:t>Locations stored and transform in homogeneous coordinates</a:t>
            </a:r>
          </a:p>
          <a:p>
            <a:pPr lvl="1">
              <a:lnSpc>
                <a:spcPct val="90000"/>
              </a:lnSpc>
            </a:pPr>
            <a:r>
              <a:rPr lang="en-US"/>
              <a:t>Vectors (ray directions) have homogeneous coordinate set to 0 [so there is no action because of translations]</a:t>
            </a:r>
          </a:p>
          <a:p>
            <a:pPr>
              <a:lnSpc>
                <a:spcPct val="90000"/>
              </a:lnSpc>
            </a:pPr>
            <a:r>
              <a:rPr lang="en-US"/>
              <a:t>Do standard ray-surface intersection as modified</a:t>
            </a:r>
          </a:p>
          <a:p>
            <a:pPr>
              <a:lnSpc>
                <a:spcPct val="90000"/>
              </a:lnSpc>
            </a:pPr>
            <a:r>
              <a:rPr lang="en-US"/>
              <a:t>Transform intersection back to actual coordinates</a:t>
            </a:r>
          </a:p>
          <a:p>
            <a:pPr lvl="1">
              <a:lnSpc>
                <a:spcPct val="90000"/>
              </a:lnSpc>
            </a:pPr>
            <a:r>
              <a:rPr lang="en-US"/>
              <a:t>Intersection point p transforms as Mp</a:t>
            </a:r>
          </a:p>
          <a:p>
            <a:pPr lvl="1">
              <a:lnSpc>
                <a:spcPct val="90000"/>
              </a:lnSpc>
            </a:pPr>
            <a:r>
              <a:rPr lang="en-US"/>
              <a:t>Distance to intersection if used may need recalculation </a:t>
            </a:r>
          </a:p>
          <a:p>
            <a:pPr lvl="1">
              <a:lnSpc>
                <a:spcPct val="90000"/>
              </a:lnSpc>
            </a:pPr>
            <a:r>
              <a:rPr lang="en-US"/>
              <a:t>Normals n transform as M</a:t>
            </a:r>
            <a:r>
              <a:rPr lang="en-US" baseline="30000"/>
              <a:t>-t</a:t>
            </a:r>
            <a:r>
              <a:rPr lang="en-US"/>
              <a:t>n.  Do all this before lighting</a:t>
            </a:r>
          </a:p>
        </p:txBody>
      </p:sp>
    </p:spTree>
    <p:extLst>
      <p:ext uri="{BB962C8B-B14F-4D97-AF65-F5344CB8AC3E}">
        <p14:creationId xmlns:p14="http://schemas.microsoft.com/office/powerpoint/2010/main" val="1434190494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2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Basic Ray Casting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i="1" dirty="0">
                <a:solidFill>
                  <a:srgbClr val="FFFF66"/>
                </a:solidFill>
              </a:rPr>
              <a:t>Shadows / Reflections (core algorithm)</a:t>
            </a:r>
          </a:p>
          <a:p>
            <a:r>
              <a:rPr lang="en-US" dirty="0"/>
              <a:t>Optimizations</a:t>
            </a:r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45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Line 2"/>
          <p:cNvSpPr>
            <a:spLocks noChangeShapeType="1"/>
          </p:cNvSpPr>
          <p:nvPr/>
        </p:nvSpPr>
        <p:spPr bwMode="auto">
          <a:xfrm>
            <a:off x="7848600" y="1066800"/>
            <a:ext cx="0" cy="762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5" name="Line 3"/>
          <p:cNvSpPr>
            <a:spLocks noChangeShapeType="1"/>
          </p:cNvSpPr>
          <p:nvPr/>
        </p:nvSpPr>
        <p:spPr bwMode="auto">
          <a:xfrm>
            <a:off x="4495800" y="4495800"/>
            <a:ext cx="33528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6" name="Rectangle 4"/>
          <p:cNvSpPr>
            <a:spLocks noChangeArrowheads="1"/>
          </p:cNvSpPr>
          <p:nvPr/>
        </p:nvSpPr>
        <p:spPr bwMode="auto">
          <a:xfrm rot="3526239">
            <a:off x="5181600" y="3962400"/>
            <a:ext cx="5334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7" name="Rectangle 5"/>
          <p:cNvSpPr>
            <a:spLocks noChangeArrowheads="1"/>
          </p:cNvSpPr>
          <p:nvPr/>
        </p:nvSpPr>
        <p:spPr bwMode="auto">
          <a:xfrm rot="956723">
            <a:off x="6781800" y="2743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8" name="Rectangle 6"/>
          <p:cNvSpPr>
            <a:spLocks noChangeArrowheads="1"/>
          </p:cNvSpPr>
          <p:nvPr/>
        </p:nvSpPr>
        <p:spPr bwMode="auto">
          <a:xfrm rot="2461875">
            <a:off x="5791200" y="3505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9" name="Rectangle 7"/>
          <p:cNvSpPr>
            <a:spLocks noChangeArrowheads="1"/>
          </p:cNvSpPr>
          <p:nvPr/>
        </p:nvSpPr>
        <p:spPr bwMode="auto">
          <a:xfrm rot="956723">
            <a:off x="7108825" y="3954463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0" name="Line 8"/>
          <p:cNvSpPr>
            <a:spLocks noChangeShapeType="1"/>
          </p:cNvSpPr>
          <p:nvPr/>
        </p:nvSpPr>
        <p:spPr bwMode="auto">
          <a:xfrm>
            <a:off x="7239000" y="2667000"/>
            <a:ext cx="1600200" cy="609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1" name="Line 9"/>
          <p:cNvSpPr>
            <a:spLocks noChangeShapeType="1"/>
          </p:cNvSpPr>
          <p:nvPr/>
        </p:nvSpPr>
        <p:spPr bwMode="auto">
          <a:xfrm flipV="1">
            <a:off x="4495800" y="2667000"/>
            <a:ext cx="2743200" cy="18288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Shadows</a:t>
            </a:r>
          </a:p>
        </p:txBody>
      </p:sp>
      <p:sp>
        <p:nvSpPr>
          <p:cNvPr id="1349643" name="Line 11"/>
          <p:cNvSpPr>
            <a:spLocks noChangeShapeType="1"/>
          </p:cNvSpPr>
          <p:nvPr/>
        </p:nvSpPr>
        <p:spPr bwMode="auto">
          <a:xfrm>
            <a:off x="4114800" y="205740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4" name="Line 12"/>
          <p:cNvSpPr>
            <a:spLocks noChangeShapeType="1"/>
          </p:cNvSpPr>
          <p:nvPr/>
        </p:nvSpPr>
        <p:spPr bwMode="auto">
          <a:xfrm>
            <a:off x="4495800" y="1905000"/>
            <a:ext cx="0" cy="3352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5" name="Line 13"/>
          <p:cNvSpPr>
            <a:spLocks noChangeShapeType="1"/>
          </p:cNvSpPr>
          <p:nvPr/>
        </p:nvSpPr>
        <p:spPr bwMode="auto">
          <a:xfrm>
            <a:off x="4876800" y="1752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6" name="Line 14"/>
          <p:cNvSpPr>
            <a:spLocks noChangeShapeType="1"/>
          </p:cNvSpPr>
          <p:nvPr/>
        </p:nvSpPr>
        <p:spPr bwMode="auto">
          <a:xfrm flipV="1">
            <a:off x="3810000" y="2286000"/>
            <a:ext cx="1447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7" name="Line 15"/>
          <p:cNvSpPr>
            <a:spLocks noChangeShapeType="1"/>
          </p:cNvSpPr>
          <p:nvPr/>
        </p:nvSpPr>
        <p:spPr bwMode="auto">
          <a:xfrm flipV="1">
            <a:off x="3810000" y="3124200"/>
            <a:ext cx="1447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8" name="Line 16"/>
          <p:cNvSpPr>
            <a:spLocks noChangeShapeType="1"/>
          </p:cNvSpPr>
          <p:nvPr/>
        </p:nvSpPr>
        <p:spPr bwMode="auto">
          <a:xfrm>
            <a:off x="3810000" y="37338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9" name="Line 17"/>
          <p:cNvSpPr>
            <a:spLocks noChangeShapeType="1"/>
          </p:cNvSpPr>
          <p:nvPr/>
        </p:nvSpPr>
        <p:spPr bwMode="auto">
          <a:xfrm>
            <a:off x="3810000" y="4191000"/>
            <a:ext cx="1447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0" name="Line 18"/>
          <p:cNvSpPr>
            <a:spLocks noChangeShapeType="1"/>
          </p:cNvSpPr>
          <p:nvPr/>
        </p:nvSpPr>
        <p:spPr bwMode="auto">
          <a:xfrm>
            <a:off x="3810000" y="4648200"/>
            <a:ext cx="14478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1" name="Line 19"/>
          <p:cNvSpPr>
            <a:spLocks noChangeShapeType="1"/>
          </p:cNvSpPr>
          <p:nvPr/>
        </p:nvSpPr>
        <p:spPr bwMode="auto">
          <a:xfrm flipH="1">
            <a:off x="7848600" y="3276600"/>
            <a:ext cx="990600" cy="1752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2" name="Rectangle 20"/>
          <p:cNvSpPr>
            <a:spLocks noChangeArrowheads="1"/>
          </p:cNvSpPr>
          <p:nvPr/>
        </p:nvSpPr>
        <p:spPr bwMode="auto">
          <a:xfrm rot="1794899">
            <a:off x="7848600" y="3200400"/>
            <a:ext cx="685800" cy="762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3" name="Oval 21"/>
          <p:cNvSpPr>
            <a:spLocks noChangeArrowheads="1"/>
          </p:cNvSpPr>
          <p:nvPr/>
        </p:nvSpPr>
        <p:spPr bwMode="auto">
          <a:xfrm>
            <a:off x="1295400" y="3505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4" name="Text Box 22"/>
          <p:cNvSpPr txBox="1">
            <a:spLocks noChangeArrowheads="1"/>
          </p:cNvSpPr>
          <p:nvPr/>
        </p:nvSpPr>
        <p:spPr bwMode="auto">
          <a:xfrm>
            <a:off x="334963" y="3849694"/>
            <a:ext cx="24673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Viewpoint</a:t>
            </a:r>
          </a:p>
        </p:txBody>
      </p:sp>
      <p:sp>
        <p:nvSpPr>
          <p:cNvPr id="1349655" name="Text Box 23"/>
          <p:cNvSpPr txBox="1">
            <a:spLocks noChangeArrowheads="1"/>
          </p:cNvSpPr>
          <p:nvPr/>
        </p:nvSpPr>
        <p:spPr bwMode="auto">
          <a:xfrm>
            <a:off x="3459172" y="5561020"/>
            <a:ext cx="211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Screen</a:t>
            </a:r>
          </a:p>
        </p:txBody>
      </p:sp>
      <p:sp>
        <p:nvSpPr>
          <p:cNvPr id="1349656" name="Text Box 24"/>
          <p:cNvSpPr txBox="1">
            <a:spLocks noChangeArrowheads="1"/>
          </p:cNvSpPr>
          <p:nvPr/>
        </p:nvSpPr>
        <p:spPr bwMode="auto">
          <a:xfrm>
            <a:off x="6126172" y="5561020"/>
            <a:ext cx="1228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Objects</a:t>
            </a:r>
          </a:p>
        </p:txBody>
      </p:sp>
      <p:sp>
        <p:nvSpPr>
          <p:cNvPr id="1349657" name="Line 25"/>
          <p:cNvSpPr>
            <a:spLocks noChangeShapeType="1"/>
          </p:cNvSpPr>
          <p:nvPr/>
        </p:nvSpPr>
        <p:spPr bwMode="auto">
          <a:xfrm>
            <a:off x="3810000" y="2209800"/>
            <a:ext cx="0" cy="2819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8" name="Line 26"/>
          <p:cNvSpPr>
            <a:spLocks noChangeShapeType="1"/>
          </p:cNvSpPr>
          <p:nvPr/>
        </p:nvSpPr>
        <p:spPr bwMode="auto">
          <a:xfrm flipV="1">
            <a:off x="3810000" y="1600200"/>
            <a:ext cx="1447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9" name="Line 27"/>
          <p:cNvSpPr>
            <a:spLocks noChangeShapeType="1"/>
          </p:cNvSpPr>
          <p:nvPr/>
        </p:nvSpPr>
        <p:spPr bwMode="auto">
          <a:xfrm>
            <a:off x="3810000" y="5029200"/>
            <a:ext cx="1447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0" name="AutoShape 28"/>
          <p:cNvSpPr>
            <a:spLocks noChangeArrowheads="1"/>
          </p:cNvSpPr>
          <p:nvPr/>
        </p:nvSpPr>
        <p:spPr bwMode="auto">
          <a:xfrm>
            <a:off x="6172200" y="23622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49662" name="Group 30"/>
          <p:cNvGrpSpPr>
            <a:grpSpLocks/>
          </p:cNvGrpSpPr>
          <p:nvPr/>
        </p:nvGrpSpPr>
        <p:grpSpPr bwMode="auto">
          <a:xfrm>
            <a:off x="1371600" y="2362200"/>
            <a:ext cx="5638800" cy="1219200"/>
            <a:chOff x="864" y="1488"/>
            <a:chExt cx="3552" cy="768"/>
          </a:xfrm>
        </p:grpSpPr>
        <p:sp>
          <p:nvSpPr>
            <p:cNvPr id="1349663" name="Line 31"/>
            <p:cNvSpPr>
              <a:spLocks noChangeShapeType="1"/>
            </p:cNvSpPr>
            <p:nvPr/>
          </p:nvSpPr>
          <p:spPr bwMode="auto">
            <a:xfrm flipV="1">
              <a:off x="864" y="1584"/>
              <a:ext cx="3456" cy="672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9664" name="Oval 32"/>
            <p:cNvSpPr>
              <a:spLocks noChangeArrowheads="1"/>
            </p:cNvSpPr>
            <p:nvPr/>
          </p:nvSpPr>
          <p:spPr bwMode="auto">
            <a:xfrm>
              <a:off x="4272" y="1488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9665" name="Oval 33"/>
          <p:cNvSpPr>
            <a:spLocks noChangeArrowheads="1"/>
          </p:cNvSpPr>
          <p:nvPr/>
        </p:nvSpPr>
        <p:spPr bwMode="auto">
          <a:xfrm>
            <a:off x="7696200" y="1295400"/>
            <a:ext cx="304800" cy="304800"/>
          </a:xfrm>
          <a:prstGeom prst="ellipse">
            <a:avLst/>
          </a:prstGeom>
          <a:solidFill>
            <a:srgbClr val="FFFF00"/>
          </a:solidFill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6" name="Line 34"/>
          <p:cNvSpPr>
            <a:spLocks noChangeShapeType="1"/>
          </p:cNvSpPr>
          <p:nvPr/>
        </p:nvSpPr>
        <p:spPr bwMode="auto">
          <a:xfrm flipH="1">
            <a:off x="7467600" y="1447800"/>
            <a:ext cx="762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7" name="Line 35"/>
          <p:cNvSpPr>
            <a:spLocks noChangeShapeType="1"/>
          </p:cNvSpPr>
          <p:nvPr/>
        </p:nvSpPr>
        <p:spPr bwMode="auto">
          <a:xfrm flipH="1">
            <a:off x="7543800" y="1143000"/>
            <a:ext cx="60960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8" name="Line 36"/>
          <p:cNvSpPr>
            <a:spLocks noChangeShapeType="1"/>
          </p:cNvSpPr>
          <p:nvPr/>
        </p:nvSpPr>
        <p:spPr bwMode="auto">
          <a:xfrm>
            <a:off x="7543800" y="1143000"/>
            <a:ext cx="60960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9" name="Text Box 37"/>
          <p:cNvSpPr txBox="1">
            <a:spLocks noChangeArrowheads="1"/>
          </p:cNvSpPr>
          <p:nvPr/>
        </p:nvSpPr>
        <p:spPr bwMode="auto">
          <a:xfrm>
            <a:off x="7010401" y="608020"/>
            <a:ext cx="19127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Light Source</a:t>
            </a:r>
          </a:p>
        </p:txBody>
      </p:sp>
      <p:sp>
        <p:nvSpPr>
          <p:cNvPr id="1349670" name="Line 38"/>
          <p:cNvSpPr>
            <a:spLocks noChangeShapeType="1"/>
          </p:cNvSpPr>
          <p:nvPr/>
        </p:nvSpPr>
        <p:spPr bwMode="auto">
          <a:xfrm flipV="1">
            <a:off x="6934200" y="1600200"/>
            <a:ext cx="838200" cy="8382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71" name="Text Box 39"/>
          <p:cNvSpPr txBox="1">
            <a:spLocks noChangeArrowheads="1"/>
          </p:cNvSpPr>
          <p:nvPr/>
        </p:nvSpPr>
        <p:spPr bwMode="auto">
          <a:xfrm>
            <a:off x="152410" y="6172206"/>
            <a:ext cx="60572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latin typeface="Times New Roman" charset="0"/>
                <a:cs typeface="Arial"/>
              </a:rPr>
              <a:t>Shadow ray to light is unblocked: object visible</a:t>
            </a:r>
          </a:p>
        </p:txBody>
      </p:sp>
      <p:grpSp>
        <p:nvGrpSpPr>
          <p:cNvPr id="1349672" name="Group 40"/>
          <p:cNvGrpSpPr>
            <a:grpSpLocks/>
          </p:cNvGrpSpPr>
          <p:nvPr/>
        </p:nvGrpSpPr>
        <p:grpSpPr bwMode="auto">
          <a:xfrm>
            <a:off x="1371600" y="3581400"/>
            <a:ext cx="4648200" cy="762000"/>
            <a:chOff x="864" y="2256"/>
            <a:chExt cx="2928" cy="480"/>
          </a:xfrm>
        </p:grpSpPr>
        <p:sp>
          <p:nvSpPr>
            <p:cNvPr id="1349673" name="Line 41"/>
            <p:cNvSpPr>
              <a:spLocks noChangeShapeType="1"/>
            </p:cNvSpPr>
            <p:nvPr/>
          </p:nvSpPr>
          <p:spPr bwMode="auto">
            <a:xfrm>
              <a:off x="864" y="2256"/>
              <a:ext cx="2832" cy="432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9674" name="Oval 42"/>
            <p:cNvSpPr>
              <a:spLocks noChangeArrowheads="1"/>
            </p:cNvSpPr>
            <p:nvPr/>
          </p:nvSpPr>
          <p:spPr bwMode="auto">
            <a:xfrm>
              <a:off x="3648" y="2592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grpSp>
        <p:nvGrpSpPr>
          <p:cNvPr id="1349675" name="Group 43"/>
          <p:cNvGrpSpPr>
            <a:grpSpLocks/>
          </p:cNvGrpSpPr>
          <p:nvPr/>
        </p:nvGrpSpPr>
        <p:grpSpPr bwMode="auto">
          <a:xfrm>
            <a:off x="5943600" y="3657600"/>
            <a:ext cx="381000" cy="533400"/>
            <a:chOff x="3744" y="2304"/>
            <a:chExt cx="240" cy="336"/>
          </a:xfrm>
        </p:grpSpPr>
        <p:sp>
          <p:nvSpPr>
            <p:cNvPr id="1349676" name="Line 44"/>
            <p:cNvSpPr>
              <a:spLocks noChangeShapeType="1"/>
            </p:cNvSpPr>
            <p:nvPr/>
          </p:nvSpPr>
          <p:spPr bwMode="auto">
            <a:xfrm flipV="1">
              <a:off x="3744" y="2400"/>
              <a:ext cx="144" cy="2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9677" name="Oval 45"/>
            <p:cNvSpPr>
              <a:spLocks noChangeArrowheads="1"/>
            </p:cNvSpPr>
            <p:nvPr/>
          </p:nvSpPr>
          <p:spPr bwMode="auto">
            <a:xfrm>
              <a:off x="3840" y="2304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9678" name="Text Box 46"/>
          <p:cNvSpPr txBox="1">
            <a:spLocks noChangeArrowheads="1"/>
          </p:cNvSpPr>
          <p:nvPr/>
        </p:nvSpPr>
        <p:spPr bwMode="auto">
          <a:xfrm>
            <a:off x="152400" y="6170620"/>
            <a:ext cx="67249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Shadow ray to light is blocked: object in shadow</a:t>
            </a:r>
          </a:p>
        </p:txBody>
      </p:sp>
      <p:sp>
        <p:nvSpPr>
          <p:cNvPr id="1349679" name="Line 47"/>
          <p:cNvSpPr>
            <a:spLocks noChangeShapeType="1"/>
          </p:cNvSpPr>
          <p:nvPr/>
        </p:nvSpPr>
        <p:spPr bwMode="auto">
          <a:xfrm>
            <a:off x="5257800" y="1600200"/>
            <a:ext cx="0" cy="3810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0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9670" grpId="0" animBg="1"/>
      <p:bldP spid="1349671" grpId="0"/>
      <p:bldP spid="1349671" grpId="1"/>
      <p:bldP spid="134967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8" name="Line 2"/>
          <p:cNvSpPr>
            <a:spLocks noChangeShapeType="1"/>
          </p:cNvSpPr>
          <p:nvPr/>
        </p:nvSpPr>
        <p:spPr bwMode="auto">
          <a:xfrm flipV="1">
            <a:off x="4267200" y="5715000"/>
            <a:ext cx="457200" cy="914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0659" name="Line 3"/>
          <p:cNvSpPr>
            <a:spLocks noChangeShapeType="1"/>
          </p:cNvSpPr>
          <p:nvPr/>
        </p:nvSpPr>
        <p:spPr bwMode="auto">
          <a:xfrm flipV="1">
            <a:off x="4267200" y="3962400"/>
            <a:ext cx="10668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Shadows: Numerical Issues</a:t>
            </a:r>
          </a:p>
        </p:txBody>
      </p:sp>
      <p:sp>
        <p:nvSpPr>
          <p:cNvPr id="1350661" name="Line 5"/>
          <p:cNvSpPr>
            <a:spLocks noChangeShapeType="1"/>
          </p:cNvSpPr>
          <p:nvPr/>
        </p:nvSpPr>
        <p:spPr bwMode="auto">
          <a:xfrm>
            <a:off x="2133600" y="5638800"/>
            <a:ext cx="4419600" cy="0"/>
          </a:xfrm>
          <a:prstGeom prst="line">
            <a:avLst/>
          </a:prstGeom>
          <a:noFill/>
          <a:ln w="508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50662" name="Group 6"/>
          <p:cNvGrpSpPr>
            <a:grpSpLocks/>
          </p:cNvGrpSpPr>
          <p:nvPr/>
        </p:nvGrpSpPr>
        <p:grpSpPr bwMode="auto">
          <a:xfrm>
            <a:off x="5105400" y="3276600"/>
            <a:ext cx="762000" cy="762000"/>
            <a:chOff x="4704" y="672"/>
            <a:chExt cx="480" cy="480"/>
          </a:xfrm>
        </p:grpSpPr>
        <p:sp>
          <p:nvSpPr>
            <p:cNvPr id="1350663" name="Line 7"/>
            <p:cNvSpPr>
              <a:spLocks noChangeShapeType="1"/>
            </p:cNvSpPr>
            <p:nvPr/>
          </p:nvSpPr>
          <p:spPr bwMode="auto">
            <a:xfrm>
              <a:off x="4944" y="672"/>
              <a:ext cx="0" cy="4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4" name="Oval 8"/>
            <p:cNvSpPr>
              <a:spLocks noChangeArrowheads="1"/>
            </p:cNvSpPr>
            <p:nvPr/>
          </p:nvSpPr>
          <p:spPr bwMode="auto">
            <a:xfrm>
              <a:off x="4848" y="816"/>
              <a:ext cx="192" cy="192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5" name="Line 9"/>
            <p:cNvSpPr>
              <a:spLocks noChangeShapeType="1"/>
            </p:cNvSpPr>
            <p:nvPr/>
          </p:nvSpPr>
          <p:spPr bwMode="auto">
            <a:xfrm flipH="1">
              <a:off x="4704" y="912"/>
              <a:ext cx="48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6" name="Line 10"/>
            <p:cNvSpPr>
              <a:spLocks noChangeShapeType="1"/>
            </p:cNvSpPr>
            <p:nvPr/>
          </p:nvSpPr>
          <p:spPr bwMode="auto">
            <a:xfrm flipH="1">
              <a:off x="4752" y="720"/>
              <a:ext cx="384" cy="38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7" name="Line 11"/>
            <p:cNvSpPr>
              <a:spLocks noChangeShapeType="1"/>
            </p:cNvSpPr>
            <p:nvPr/>
          </p:nvSpPr>
          <p:spPr bwMode="auto">
            <a:xfrm>
              <a:off x="4752" y="720"/>
              <a:ext cx="384" cy="38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50668" name="Oval 12"/>
          <p:cNvSpPr>
            <a:spLocks noChangeArrowheads="1"/>
          </p:cNvSpPr>
          <p:nvPr/>
        </p:nvSpPr>
        <p:spPr bwMode="auto">
          <a:xfrm>
            <a:off x="4191000" y="5410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0669" name="Text Box 13"/>
          <p:cNvSpPr txBox="1">
            <a:spLocks noChangeArrowheads="1"/>
          </p:cNvSpPr>
          <p:nvPr/>
        </p:nvSpPr>
        <p:spPr bwMode="auto">
          <a:xfrm>
            <a:off x="457209" y="1244600"/>
            <a:ext cx="741741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 sz="2800">
                <a:solidFill>
                  <a:srgbClr val="FFFFFF"/>
                </a:solidFill>
                <a:latin typeface="Times New Roman" charset="0"/>
                <a:cs typeface="Arial"/>
              </a:rPr>
              <a:t>  </a:t>
            </a:r>
            <a:r>
              <a:rPr lang="en-US">
                <a:solidFill>
                  <a:srgbClr val="FFFFFF"/>
                </a:solidFill>
                <a:cs typeface="Arial"/>
              </a:rPr>
              <a:t>Numerical inaccuracy may cause intersection to be </a:t>
            </a:r>
          </a:p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    below surface  (effect exaggerated in figure)</a:t>
            </a:r>
          </a:p>
        </p:txBody>
      </p:sp>
      <p:sp>
        <p:nvSpPr>
          <p:cNvPr id="1350670" name="Text Box 14"/>
          <p:cNvSpPr txBox="1">
            <a:spLocks noChangeArrowheads="1"/>
          </p:cNvSpPr>
          <p:nvPr/>
        </p:nvSpPr>
        <p:spPr bwMode="auto">
          <a:xfrm>
            <a:off x="457209" y="2200276"/>
            <a:ext cx="64299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 sz="2800">
                <a:solidFill>
                  <a:srgbClr val="FFFFFF"/>
                </a:solidFill>
                <a:latin typeface="Times New Roman" charset="0"/>
                <a:cs typeface="Arial"/>
              </a:rPr>
              <a:t>  </a:t>
            </a:r>
            <a:r>
              <a:rPr lang="en-US">
                <a:solidFill>
                  <a:srgbClr val="FFFFFF"/>
                </a:solidFill>
                <a:cs typeface="Arial"/>
              </a:rPr>
              <a:t>Causing surface to incorrectly shadow itself</a:t>
            </a:r>
          </a:p>
        </p:txBody>
      </p:sp>
      <p:sp>
        <p:nvSpPr>
          <p:cNvPr id="1350671" name="Text Box 15"/>
          <p:cNvSpPr txBox="1">
            <a:spLocks noChangeArrowheads="1"/>
          </p:cNvSpPr>
          <p:nvPr/>
        </p:nvSpPr>
        <p:spPr bwMode="auto">
          <a:xfrm>
            <a:off x="457200" y="2730506"/>
            <a:ext cx="7776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>
                <a:solidFill>
                  <a:srgbClr val="FFFFFF"/>
                </a:solidFill>
                <a:cs typeface="Arial"/>
              </a:rPr>
              <a:t>  Move a little towards light before shooting shadow ray</a:t>
            </a:r>
          </a:p>
        </p:txBody>
      </p:sp>
      <p:sp>
        <p:nvSpPr>
          <p:cNvPr id="1350672" name="Line 16"/>
          <p:cNvSpPr>
            <a:spLocks noChangeShapeType="1"/>
          </p:cNvSpPr>
          <p:nvPr/>
        </p:nvSpPr>
        <p:spPr bwMode="auto">
          <a:xfrm flipV="1">
            <a:off x="4800600" y="4038600"/>
            <a:ext cx="60960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04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0416 0.161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50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0658" grpId="0" animBg="1"/>
      <p:bldP spid="1350658" grpId="1" animBg="1"/>
      <p:bldP spid="1350659" grpId="0" animBg="1"/>
      <p:bldP spid="1350659" grpId="1" animBg="1"/>
      <p:bldP spid="1350668" grpId="0" animBg="1"/>
      <p:bldP spid="1350669" grpId="0"/>
      <p:bldP spid="1350670" grpId="0"/>
      <p:bldP spid="1350671" grpId="0"/>
      <p:bldP spid="13506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8575"/>
            <a:ext cx="8504238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dirty="0"/>
              <a:t>1970s - raster graphics</a:t>
            </a:r>
          </a:p>
          <a:p>
            <a:pPr lvl="1"/>
            <a:r>
              <a:rPr lang="en-US" sz="2000" dirty="0" err="1"/>
              <a:t>Gouraud</a:t>
            </a:r>
            <a:r>
              <a:rPr lang="en-US" sz="2000" dirty="0"/>
              <a:t> (1971) - diffuse lighting, </a:t>
            </a:r>
            <a:r>
              <a:rPr lang="en-US" sz="2000" dirty="0" err="1"/>
              <a:t>Phong</a:t>
            </a:r>
            <a:r>
              <a:rPr lang="en-US" sz="2000" dirty="0"/>
              <a:t> (1974) - specular lighting</a:t>
            </a:r>
          </a:p>
          <a:p>
            <a:pPr lvl="1"/>
            <a:r>
              <a:rPr lang="en-US" sz="2000" dirty="0" err="1"/>
              <a:t>Blinn</a:t>
            </a:r>
            <a:r>
              <a:rPr lang="en-US" sz="2000" dirty="0"/>
              <a:t> (1974) - curved surfaces, texture</a:t>
            </a:r>
          </a:p>
          <a:p>
            <a:pPr lvl="1"/>
            <a:r>
              <a:rPr lang="en-US" sz="2000" dirty="0" err="1"/>
              <a:t>Catmull</a:t>
            </a:r>
            <a:r>
              <a:rPr lang="en-US" sz="2000" dirty="0"/>
              <a:t> (1974) - Z-buffer algorithm (2020 Turing Award)</a:t>
            </a:r>
          </a:p>
        </p:txBody>
      </p:sp>
      <p:sp>
        <p:nvSpPr>
          <p:cNvPr id="10793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1970s (lighting)</a:t>
            </a:r>
          </a:p>
        </p:txBody>
      </p:sp>
      <p:pic>
        <p:nvPicPr>
          <p:cNvPr id="1079302" name="Picture 6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705101"/>
            <a:ext cx="6032500" cy="3995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9301" name="Picture 5" descr="foley-gouraudnosp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76527"/>
            <a:ext cx="5695950" cy="401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9300" name="Picture 4" descr="foley-ph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2716215"/>
            <a:ext cx="5868988" cy="405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79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in Code</a:t>
            </a:r>
          </a:p>
        </p:txBody>
      </p:sp>
      <p:sp>
        <p:nvSpPr>
          <p:cNvPr id="171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27" y="1327149"/>
            <a:ext cx="9020175" cy="5900739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Image Raytrace (Camera cam, Scene scene, int width, int height)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Image image = new Image (width, height)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for (int i = 0 ; i &lt; height ; i++)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for (int j = 0 ; j &lt; width ; j++) 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Ray ray = RayThruPixel (cam, i, j)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Intersection hit = Intersect (ray, scene)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</a:t>
            </a:r>
            <a:r>
              <a:rPr lang="en-US" sz="2400" b="1" i="1"/>
              <a:t>image[i][j] = FindColor (hit)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}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return image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7621330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Model</a:t>
            </a:r>
          </a:p>
        </p:txBody>
      </p:sp>
      <p:sp>
        <p:nvSpPr>
          <p:cNvPr id="17223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to OpenGL </a:t>
            </a:r>
          </a:p>
          <a:p>
            <a:r>
              <a:rPr lang="en-US" dirty="0"/>
              <a:t>Lighting model parameters (global)</a:t>
            </a:r>
          </a:p>
          <a:p>
            <a:pPr lvl="1"/>
            <a:r>
              <a:rPr lang="en-US" dirty="0"/>
              <a:t>Ambient r g b </a:t>
            </a:r>
          </a:p>
          <a:p>
            <a:pPr lvl="1"/>
            <a:r>
              <a:rPr lang="en-US" dirty="0"/>
              <a:t>Attenuation </a:t>
            </a:r>
            <a:r>
              <a:rPr lang="en-US" dirty="0" err="1"/>
              <a:t>const</a:t>
            </a:r>
            <a:r>
              <a:rPr lang="en-US" dirty="0"/>
              <a:t> linear quadratic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Per light model parameters</a:t>
            </a:r>
          </a:p>
          <a:p>
            <a:pPr lvl="1"/>
            <a:r>
              <a:rPr lang="en-US" dirty="0"/>
              <a:t>Directional light (direction, RGB parameters)</a:t>
            </a:r>
          </a:p>
          <a:p>
            <a:pPr lvl="1"/>
            <a:r>
              <a:rPr lang="en-US" dirty="0"/>
              <a:t>Point light (location, RGB parameters)</a:t>
            </a:r>
          </a:p>
        </p:txBody>
      </p:sp>
      <p:graphicFrame>
        <p:nvGraphicFramePr>
          <p:cNvPr id="17223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002911"/>
              </p:ext>
            </p:extLst>
          </p:nvPr>
        </p:nvGraphicFramePr>
        <p:xfrm>
          <a:off x="2903538" y="3422650"/>
          <a:ext cx="3408362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900" imgH="444500" progId="Equation.DSMT4">
                  <p:embed/>
                </p:oleObj>
              </mc:Choice>
              <mc:Fallback>
                <p:oleObj name="Equation" r:id="rId2" imgW="1866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538" y="3422650"/>
                        <a:ext cx="3408362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865850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 Model</a:t>
            </a: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Diffuse reflectance (r g b)</a:t>
            </a:r>
          </a:p>
          <a:p>
            <a:r>
              <a:rPr lang="en-US"/>
              <a:t>Specular reflectance (r g b)</a:t>
            </a:r>
          </a:p>
          <a:p>
            <a:r>
              <a:rPr lang="en-US"/>
              <a:t>Shininess s </a:t>
            </a:r>
          </a:p>
          <a:p>
            <a:r>
              <a:rPr lang="en-US"/>
              <a:t>Emission (r g b)</a:t>
            </a:r>
          </a:p>
          <a:p>
            <a:r>
              <a:rPr lang="en-US"/>
              <a:t>All as in OpenGL</a:t>
            </a:r>
          </a:p>
        </p:txBody>
      </p:sp>
    </p:spTree>
    <p:extLst>
      <p:ext uri="{BB962C8B-B14F-4D97-AF65-F5344CB8AC3E}">
        <p14:creationId xmlns:p14="http://schemas.microsoft.com/office/powerpoint/2010/main" val="315461810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Shading Model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" y="1527175"/>
            <a:ext cx="9490075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Global ambient term, emission from material</a:t>
            </a:r>
          </a:p>
          <a:p>
            <a:r>
              <a:rPr lang="en-US"/>
              <a:t>For each light, diffuse specular terms</a:t>
            </a:r>
          </a:p>
          <a:p>
            <a:r>
              <a:rPr lang="en-US"/>
              <a:t>Note visibility/shadowing for each light (not in OpenGL)</a:t>
            </a:r>
          </a:p>
          <a:p>
            <a:r>
              <a:rPr lang="en-US"/>
              <a:t>Evaluated per pixel per light (not per vertex)</a:t>
            </a:r>
          </a:p>
          <a:p>
            <a:endParaRPr lang="en-US"/>
          </a:p>
        </p:txBody>
      </p:sp>
      <p:graphicFrame>
        <p:nvGraphicFramePr>
          <p:cNvPr id="17244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687037"/>
              </p:ext>
            </p:extLst>
          </p:nvPr>
        </p:nvGraphicFramePr>
        <p:xfrm>
          <a:off x="134938" y="1501775"/>
          <a:ext cx="8951912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32200" imgH="457200" progId="Equation.DSMT4">
                  <p:embed/>
                </p:oleObj>
              </mc:Choice>
              <mc:Fallback>
                <p:oleObj name="Equation" r:id="rId2" imgW="3632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1501775"/>
                        <a:ext cx="8951912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262250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82" name="Line 2"/>
          <p:cNvSpPr>
            <a:spLocks noChangeShapeType="1"/>
          </p:cNvSpPr>
          <p:nvPr/>
        </p:nvSpPr>
        <p:spPr bwMode="auto">
          <a:xfrm>
            <a:off x="4495800" y="4495800"/>
            <a:ext cx="33528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3" name="Rectangle 3"/>
          <p:cNvSpPr>
            <a:spLocks noChangeArrowheads="1"/>
          </p:cNvSpPr>
          <p:nvPr/>
        </p:nvSpPr>
        <p:spPr bwMode="auto">
          <a:xfrm rot="2461875">
            <a:off x="5791200" y="3505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4" name="Rectangle 4"/>
          <p:cNvSpPr>
            <a:spLocks noChangeArrowheads="1"/>
          </p:cNvSpPr>
          <p:nvPr/>
        </p:nvSpPr>
        <p:spPr bwMode="auto">
          <a:xfrm rot="3526239">
            <a:off x="5181600" y="3962400"/>
            <a:ext cx="5334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5" name="AutoShape 5"/>
          <p:cNvSpPr>
            <a:spLocks noChangeArrowheads="1"/>
          </p:cNvSpPr>
          <p:nvPr/>
        </p:nvSpPr>
        <p:spPr bwMode="auto">
          <a:xfrm rot="15537316">
            <a:off x="4876800" y="35814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6" name="Rectangle 6"/>
          <p:cNvSpPr>
            <a:spLocks noChangeArrowheads="1"/>
          </p:cNvSpPr>
          <p:nvPr/>
        </p:nvSpPr>
        <p:spPr bwMode="auto">
          <a:xfrm rot="956723">
            <a:off x="6781800" y="2743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7" name="Rectangle 7"/>
          <p:cNvSpPr>
            <a:spLocks noChangeArrowheads="1"/>
          </p:cNvSpPr>
          <p:nvPr/>
        </p:nvSpPr>
        <p:spPr bwMode="auto">
          <a:xfrm rot="956723">
            <a:off x="7108825" y="3954463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8" name="Line 8"/>
          <p:cNvSpPr>
            <a:spLocks noChangeShapeType="1"/>
          </p:cNvSpPr>
          <p:nvPr/>
        </p:nvSpPr>
        <p:spPr bwMode="auto">
          <a:xfrm>
            <a:off x="7239000" y="2667000"/>
            <a:ext cx="1600200" cy="609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9" name="Line 9"/>
          <p:cNvSpPr>
            <a:spLocks noChangeShapeType="1"/>
          </p:cNvSpPr>
          <p:nvPr/>
        </p:nvSpPr>
        <p:spPr bwMode="auto">
          <a:xfrm flipV="1">
            <a:off x="4495800" y="2667000"/>
            <a:ext cx="2743200" cy="18288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Mirror Reflections/Refractions</a:t>
            </a:r>
          </a:p>
        </p:txBody>
      </p:sp>
      <p:sp>
        <p:nvSpPr>
          <p:cNvPr id="1351691" name="Line 11"/>
          <p:cNvSpPr>
            <a:spLocks noChangeShapeType="1"/>
          </p:cNvSpPr>
          <p:nvPr/>
        </p:nvSpPr>
        <p:spPr bwMode="auto">
          <a:xfrm>
            <a:off x="4114800" y="205740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2" name="Line 12"/>
          <p:cNvSpPr>
            <a:spLocks noChangeShapeType="1"/>
          </p:cNvSpPr>
          <p:nvPr/>
        </p:nvSpPr>
        <p:spPr bwMode="auto">
          <a:xfrm>
            <a:off x="4495800" y="1905000"/>
            <a:ext cx="0" cy="3352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3" name="Line 13"/>
          <p:cNvSpPr>
            <a:spLocks noChangeShapeType="1"/>
          </p:cNvSpPr>
          <p:nvPr/>
        </p:nvSpPr>
        <p:spPr bwMode="auto">
          <a:xfrm>
            <a:off x="4876800" y="1752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4" name="Line 14"/>
          <p:cNvSpPr>
            <a:spLocks noChangeShapeType="1"/>
          </p:cNvSpPr>
          <p:nvPr/>
        </p:nvSpPr>
        <p:spPr bwMode="auto">
          <a:xfrm flipV="1">
            <a:off x="3810000" y="2286000"/>
            <a:ext cx="1447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5" name="Line 15"/>
          <p:cNvSpPr>
            <a:spLocks noChangeShapeType="1"/>
          </p:cNvSpPr>
          <p:nvPr/>
        </p:nvSpPr>
        <p:spPr bwMode="auto">
          <a:xfrm flipV="1">
            <a:off x="3810000" y="3124200"/>
            <a:ext cx="1447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6" name="Line 16"/>
          <p:cNvSpPr>
            <a:spLocks noChangeShapeType="1"/>
          </p:cNvSpPr>
          <p:nvPr/>
        </p:nvSpPr>
        <p:spPr bwMode="auto">
          <a:xfrm>
            <a:off x="3810000" y="37338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7" name="Line 17"/>
          <p:cNvSpPr>
            <a:spLocks noChangeShapeType="1"/>
          </p:cNvSpPr>
          <p:nvPr/>
        </p:nvSpPr>
        <p:spPr bwMode="auto">
          <a:xfrm>
            <a:off x="3810000" y="4191000"/>
            <a:ext cx="1447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8" name="Line 18"/>
          <p:cNvSpPr>
            <a:spLocks noChangeShapeType="1"/>
          </p:cNvSpPr>
          <p:nvPr/>
        </p:nvSpPr>
        <p:spPr bwMode="auto">
          <a:xfrm>
            <a:off x="3810000" y="4648200"/>
            <a:ext cx="14478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9" name="Line 19"/>
          <p:cNvSpPr>
            <a:spLocks noChangeShapeType="1"/>
          </p:cNvSpPr>
          <p:nvPr/>
        </p:nvSpPr>
        <p:spPr bwMode="auto">
          <a:xfrm flipH="1">
            <a:off x="7848600" y="3276600"/>
            <a:ext cx="990600" cy="1752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0" name="Rectangle 20"/>
          <p:cNvSpPr>
            <a:spLocks noChangeArrowheads="1"/>
          </p:cNvSpPr>
          <p:nvPr/>
        </p:nvSpPr>
        <p:spPr bwMode="auto">
          <a:xfrm rot="1794899">
            <a:off x="7848600" y="3200400"/>
            <a:ext cx="685800" cy="762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1" name="Oval 21"/>
          <p:cNvSpPr>
            <a:spLocks noChangeArrowheads="1"/>
          </p:cNvSpPr>
          <p:nvPr/>
        </p:nvSpPr>
        <p:spPr bwMode="auto">
          <a:xfrm>
            <a:off x="1295400" y="3505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2" name="Text Box 22"/>
          <p:cNvSpPr txBox="1">
            <a:spLocks noChangeArrowheads="1"/>
          </p:cNvSpPr>
          <p:nvPr/>
        </p:nvSpPr>
        <p:spPr bwMode="auto">
          <a:xfrm>
            <a:off x="334963" y="3849694"/>
            <a:ext cx="24673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Viewpoint</a:t>
            </a:r>
          </a:p>
        </p:txBody>
      </p:sp>
      <p:sp>
        <p:nvSpPr>
          <p:cNvPr id="1351703" name="Text Box 23"/>
          <p:cNvSpPr txBox="1">
            <a:spLocks noChangeArrowheads="1"/>
          </p:cNvSpPr>
          <p:nvPr/>
        </p:nvSpPr>
        <p:spPr bwMode="auto">
          <a:xfrm>
            <a:off x="3459172" y="5561020"/>
            <a:ext cx="211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Screen</a:t>
            </a:r>
          </a:p>
        </p:txBody>
      </p:sp>
      <p:sp>
        <p:nvSpPr>
          <p:cNvPr id="1351704" name="Text Box 24"/>
          <p:cNvSpPr txBox="1">
            <a:spLocks noChangeArrowheads="1"/>
          </p:cNvSpPr>
          <p:nvPr/>
        </p:nvSpPr>
        <p:spPr bwMode="auto">
          <a:xfrm>
            <a:off x="6126172" y="5561020"/>
            <a:ext cx="1228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Objects</a:t>
            </a:r>
          </a:p>
        </p:txBody>
      </p:sp>
      <p:sp>
        <p:nvSpPr>
          <p:cNvPr id="1351705" name="Line 25"/>
          <p:cNvSpPr>
            <a:spLocks noChangeShapeType="1"/>
          </p:cNvSpPr>
          <p:nvPr/>
        </p:nvSpPr>
        <p:spPr bwMode="auto">
          <a:xfrm>
            <a:off x="3810000" y="2209800"/>
            <a:ext cx="0" cy="2819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6" name="Line 26"/>
          <p:cNvSpPr>
            <a:spLocks noChangeShapeType="1"/>
          </p:cNvSpPr>
          <p:nvPr/>
        </p:nvSpPr>
        <p:spPr bwMode="auto">
          <a:xfrm flipV="1">
            <a:off x="3810000" y="1600200"/>
            <a:ext cx="1447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7" name="Line 27"/>
          <p:cNvSpPr>
            <a:spLocks noChangeShapeType="1"/>
          </p:cNvSpPr>
          <p:nvPr/>
        </p:nvSpPr>
        <p:spPr bwMode="auto">
          <a:xfrm>
            <a:off x="3810000" y="5029200"/>
            <a:ext cx="1447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8" name="AutoShape 28"/>
          <p:cNvSpPr>
            <a:spLocks noChangeArrowheads="1"/>
          </p:cNvSpPr>
          <p:nvPr/>
        </p:nvSpPr>
        <p:spPr bwMode="auto">
          <a:xfrm>
            <a:off x="6172200" y="23622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51710" name="Group 30"/>
          <p:cNvGrpSpPr>
            <a:grpSpLocks/>
          </p:cNvGrpSpPr>
          <p:nvPr/>
        </p:nvGrpSpPr>
        <p:grpSpPr bwMode="auto">
          <a:xfrm>
            <a:off x="1371600" y="2819400"/>
            <a:ext cx="4343400" cy="1447800"/>
            <a:chOff x="864" y="1776"/>
            <a:chExt cx="2736" cy="912"/>
          </a:xfrm>
        </p:grpSpPr>
        <p:sp>
          <p:nvSpPr>
            <p:cNvPr id="1351711" name="Line 31"/>
            <p:cNvSpPr>
              <a:spLocks noChangeShapeType="1"/>
            </p:cNvSpPr>
            <p:nvPr/>
          </p:nvSpPr>
          <p:spPr bwMode="auto">
            <a:xfrm>
              <a:off x="864" y="2256"/>
              <a:ext cx="2640" cy="384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1712" name="Oval 32"/>
            <p:cNvSpPr>
              <a:spLocks noChangeArrowheads="1"/>
            </p:cNvSpPr>
            <p:nvPr/>
          </p:nvSpPr>
          <p:spPr bwMode="auto">
            <a:xfrm>
              <a:off x="3456" y="2544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1713" name="Line 33"/>
            <p:cNvSpPr>
              <a:spLocks noChangeShapeType="1"/>
            </p:cNvSpPr>
            <p:nvPr/>
          </p:nvSpPr>
          <p:spPr bwMode="auto">
            <a:xfrm flipV="1">
              <a:off x="3504" y="1776"/>
              <a:ext cx="0" cy="816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grpSp>
        <p:nvGrpSpPr>
          <p:cNvPr id="1351714" name="Group 34"/>
          <p:cNvGrpSpPr>
            <a:grpSpLocks/>
          </p:cNvGrpSpPr>
          <p:nvPr/>
        </p:nvGrpSpPr>
        <p:grpSpPr bwMode="auto">
          <a:xfrm>
            <a:off x="304800" y="3886207"/>
            <a:ext cx="5867400" cy="2886075"/>
            <a:chOff x="192" y="2496"/>
            <a:chExt cx="3696" cy="1818"/>
          </a:xfrm>
        </p:grpSpPr>
        <p:sp>
          <p:nvSpPr>
            <p:cNvPr id="1351715" name="Line 35"/>
            <p:cNvSpPr>
              <a:spLocks noChangeShapeType="1"/>
            </p:cNvSpPr>
            <p:nvPr/>
          </p:nvSpPr>
          <p:spPr bwMode="auto">
            <a:xfrm flipV="1">
              <a:off x="3552" y="2496"/>
              <a:ext cx="336" cy="1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1716" name="Text Box 36"/>
            <p:cNvSpPr txBox="1">
              <a:spLocks noChangeArrowheads="1"/>
            </p:cNvSpPr>
            <p:nvPr/>
          </p:nvSpPr>
          <p:spPr bwMode="auto">
            <a:xfrm>
              <a:off x="192" y="3791"/>
              <a:ext cx="3651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>
                  <a:solidFill>
                    <a:srgbClr val="FFFFFF"/>
                  </a:solidFill>
                  <a:cs typeface="Arial"/>
                </a:rPr>
                <a:t>Generate reflected ray in mirror direction, </a:t>
              </a:r>
            </a:p>
            <a:p>
              <a:pPr algn="l" eaLnBrk="1" hangingPunct="1"/>
              <a:r>
                <a:rPr lang="en-US">
                  <a:solidFill>
                    <a:srgbClr val="FFFFFF"/>
                  </a:solidFill>
                  <a:cs typeface="Arial"/>
                </a:rPr>
                <a:t>Get reflections and refractions of objects</a:t>
              </a:r>
            </a:p>
          </p:txBody>
        </p:sp>
      </p:grpSp>
      <p:sp>
        <p:nvSpPr>
          <p:cNvPr id="1351717" name="Line 37"/>
          <p:cNvSpPr>
            <a:spLocks noChangeShapeType="1"/>
          </p:cNvSpPr>
          <p:nvPr/>
        </p:nvSpPr>
        <p:spPr bwMode="auto">
          <a:xfrm>
            <a:off x="5257800" y="1600200"/>
            <a:ext cx="0" cy="3810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2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68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Recursive Ray Tracing</a:t>
            </a:r>
          </a:p>
        </p:txBody>
      </p:sp>
      <p:sp>
        <p:nvSpPr>
          <p:cNvPr id="132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For each pixel</a:t>
            </a:r>
          </a:p>
          <a:p>
            <a:pPr lvl="1"/>
            <a:r>
              <a:rPr lang="en-US"/>
              <a:t>Trace Primary Eye Ray, find intersection</a:t>
            </a:r>
          </a:p>
          <a:p>
            <a:pPr lvl="1"/>
            <a:endParaRPr lang="en-US"/>
          </a:p>
          <a:p>
            <a:pPr lvl="1"/>
            <a:r>
              <a:rPr lang="en-US"/>
              <a:t>Trace Secondary Shadow Ray(s) to all light(s)</a:t>
            </a:r>
          </a:p>
          <a:p>
            <a:pPr lvl="2"/>
            <a:r>
              <a:rPr lang="en-US"/>
              <a:t>Color  = Visible ? Illumination Model : 0 ;</a:t>
            </a:r>
          </a:p>
          <a:p>
            <a:pPr lvl="1"/>
            <a:endParaRPr lang="en-US"/>
          </a:p>
          <a:p>
            <a:pPr lvl="1"/>
            <a:r>
              <a:rPr lang="en-US"/>
              <a:t>Trace Reflected Ray</a:t>
            </a:r>
          </a:p>
          <a:p>
            <a:pPr lvl="2"/>
            <a:r>
              <a:rPr lang="en-US"/>
              <a:t>Color += reflectivity * Color of reflected ray</a:t>
            </a:r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884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Recursive Shading Model</a:t>
            </a:r>
          </a:p>
        </p:txBody>
      </p:sp>
      <p:sp>
        <p:nvSpPr>
          <p:cNvPr id="172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4475" y="1527175"/>
            <a:ext cx="8899525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Highlighted terms are recursive specularities [mirror reflections] and transmission (latter is extra credit)</a:t>
            </a:r>
          </a:p>
          <a:p>
            <a:r>
              <a:rPr lang="en-US"/>
              <a:t>Trace secondary rays for mirror reflections and refractions, include contribution in lighting model</a:t>
            </a:r>
          </a:p>
          <a:p>
            <a:r>
              <a:rPr lang="en-US"/>
              <a:t>GetColor calls RayTrace recursively (the I values in equation above of secondary rays are obtained by recursive calls)</a:t>
            </a:r>
          </a:p>
        </p:txBody>
      </p:sp>
      <p:graphicFrame>
        <p:nvGraphicFramePr>
          <p:cNvPr id="1726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050626"/>
              </p:ext>
            </p:extLst>
          </p:nvPr>
        </p:nvGraphicFramePr>
        <p:xfrm>
          <a:off x="138113" y="1533525"/>
          <a:ext cx="8896350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5000" imgH="457200" progId="Equation.DSMT4">
                  <p:embed/>
                </p:oleObj>
              </mc:Choice>
              <mc:Fallback>
                <p:oleObj name="Equation" r:id="rId2" imgW="4445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3" y="1533525"/>
                        <a:ext cx="8896350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15648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Recursion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Reflection rays may be traced forever</a:t>
            </a:r>
          </a:p>
          <a:p>
            <a:endParaRPr lang="en-US"/>
          </a:p>
          <a:p>
            <a:r>
              <a:rPr lang="en-US"/>
              <a:t>Generally, set maximum recursion depth</a:t>
            </a:r>
          </a:p>
          <a:p>
            <a:endParaRPr lang="en-US"/>
          </a:p>
          <a:p>
            <a:r>
              <a:rPr lang="en-US"/>
              <a:t>Same for transmitted rays (take refraction into account)</a:t>
            </a:r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588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02" name="Picture 2" descr="whitted-checkerboard-sig80-w5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7"/>
            <a:ext cx="6629400" cy="4868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203" name="Text Box 3"/>
          <p:cNvSpPr txBox="1">
            <a:spLocks noChangeArrowheads="1"/>
          </p:cNvSpPr>
          <p:nvPr/>
        </p:nvSpPr>
        <p:spPr bwMode="auto">
          <a:xfrm>
            <a:off x="5094288" y="5789620"/>
            <a:ext cx="2978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</a:rPr>
              <a:t>Turner Whitted 1980</a:t>
            </a:r>
          </a:p>
        </p:txBody>
      </p:sp>
    </p:spTree>
    <p:extLst>
      <p:ext uri="{BB962C8B-B14F-4D97-AF65-F5344CB8AC3E}">
        <p14:creationId xmlns:p14="http://schemas.microsoft.com/office/powerpoint/2010/main" val="31831717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needed for Realism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458200" cy="4572000"/>
          </a:xfrm>
        </p:spPr>
        <p:txBody>
          <a:bodyPr/>
          <a:lstStyle/>
          <a:p>
            <a:r>
              <a:rPr lang="en-US">
                <a:solidFill>
                  <a:srgbClr val="FFFF66"/>
                </a:solidFill>
              </a:rPr>
              <a:t>(Soft)</a:t>
            </a:r>
            <a:r>
              <a:rPr lang="en-US"/>
              <a:t> Shadows</a:t>
            </a:r>
          </a:p>
          <a:p>
            <a:r>
              <a:rPr lang="en-US"/>
              <a:t>Reflections (Mirrors and </a:t>
            </a:r>
            <a:r>
              <a:rPr lang="en-US">
                <a:solidFill>
                  <a:srgbClr val="FFFF66"/>
                </a:solidFill>
              </a:rPr>
              <a:t>Glossy</a:t>
            </a:r>
            <a:r>
              <a:rPr lang="en-US"/>
              <a:t>)</a:t>
            </a:r>
          </a:p>
          <a:p>
            <a:r>
              <a:rPr lang="en-US"/>
              <a:t>Transparency (Water, Glass)</a:t>
            </a:r>
          </a:p>
          <a:p>
            <a:r>
              <a:rPr lang="en-US">
                <a:solidFill>
                  <a:schemeClr val="accent2"/>
                </a:solidFill>
              </a:rPr>
              <a:t>Interreflections (Color Bleeding)</a:t>
            </a:r>
          </a:p>
          <a:p>
            <a:r>
              <a:rPr lang="en-US">
                <a:solidFill>
                  <a:srgbClr val="FFFF66"/>
                </a:solidFill>
              </a:rPr>
              <a:t>Complex Illumination (Natural, Area Light)</a:t>
            </a:r>
          </a:p>
          <a:p>
            <a:r>
              <a:rPr lang="en-US">
                <a:solidFill>
                  <a:srgbClr val="FFFF66"/>
                </a:solidFill>
              </a:rPr>
              <a:t>Realistic Materials (Velvet, Paints, Glass)</a:t>
            </a:r>
          </a:p>
        </p:txBody>
      </p:sp>
      <p:sp>
        <p:nvSpPr>
          <p:cNvPr id="1353732" name="Text Box 4"/>
          <p:cNvSpPr txBox="1">
            <a:spLocks noChangeArrowheads="1"/>
          </p:cNvSpPr>
          <p:nvPr/>
        </p:nvSpPr>
        <p:spPr bwMode="auto">
          <a:xfrm>
            <a:off x="289099" y="5257800"/>
            <a:ext cx="888836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dirty="0">
                <a:solidFill>
                  <a:srgbClr val="FFFFFF"/>
                </a:solidFill>
                <a:cs typeface="Arial"/>
              </a:rPr>
              <a:t>Discussed in this lecture</a:t>
            </a:r>
          </a:p>
          <a:p>
            <a:pPr algn="l" eaLnBrk="1" hangingPunct="1"/>
            <a:r>
              <a:rPr lang="en-US" dirty="0">
                <a:solidFill>
                  <a:srgbClr val="FFFF66"/>
                </a:solidFill>
                <a:cs typeface="Arial"/>
              </a:rPr>
              <a:t>Not discussed but possible with distribution ray tracing </a:t>
            </a:r>
          </a:p>
          <a:p>
            <a:pPr algn="l" eaLnBrk="1" hangingPunct="1"/>
            <a:r>
              <a:rPr lang="en-US" dirty="0">
                <a:solidFill>
                  <a:srgbClr val="66CCFF"/>
                </a:solidFill>
                <a:cs typeface="Arial"/>
              </a:rPr>
              <a:t>Hard (but not impossible) with ray tracing; radiosity methods </a:t>
            </a:r>
          </a:p>
          <a:p>
            <a:pPr algn="l" eaLnBrk="1" hangingPunct="1"/>
            <a:r>
              <a:rPr lang="en-US" b="1" i="1" dirty="0">
                <a:solidFill>
                  <a:srgbClr val="FFFFFF"/>
                </a:solidFill>
                <a:cs typeface="Arial"/>
              </a:rPr>
              <a:t>All are possible with path tracing developed in this course</a:t>
            </a:r>
          </a:p>
        </p:txBody>
      </p:sp>
    </p:spTree>
    <p:extLst>
      <p:ext uri="{BB962C8B-B14F-4D97-AF65-F5344CB8AC3E}">
        <p14:creationId xmlns:p14="http://schemas.microsoft.com/office/powerpoint/2010/main" val="1632606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Rendering (1980s, 90s: Global Illumination)</a:t>
            </a:r>
            <a:r>
              <a:rPr lang="en-US"/>
              <a:t> </a:t>
            </a:r>
          </a:p>
        </p:txBody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early 1980s - global illumination </a:t>
            </a:r>
          </a:p>
          <a:p>
            <a:pPr lvl="1"/>
            <a:r>
              <a:rPr lang="en-US" dirty="0"/>
              <a:t>Whitted (1980) - ray tracing</a:t>
            </a:r>
          </a:p>
          <a:p>
            <a:pPr lvl="1"/>
            <a:r>
              <a:rPr lang="en-US" dirty="0"/>
              <a:t>Goral, Torrance et al. (1984) radiosity</a:t>
            </a:r>
          </a:p>
          <a:p>
            <a:pPr lvl="1"/>
            <a:r>
              <a:rPr lang="en-US" dirty="0" err="1"/>
              <a:t>Kajiya</a:t>
            </a:r>
            <a:r>
              <a:rPr lang="en-US" dirty="0"/>
              <a:t> (1986) - the rendering equation, path tracing (this is what this course is about, modern rendering)</a:t>
            </a:r>
          </a:p>
        </p:txBody>
      </p:sp>
      <p:pic>
        <p:nvPicPr>
          <p:cNvPr id="1081348" name="Picture 4" descr="whitted-checkerboard-sig80-w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4" y="3962402"/>
            <a:ext cx="2886075" cy="211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1349" name="Picture 5" descr="cornell-box-hemic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3962403"/>
            <a:ext cx="2000250" cy="211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1350" name="Picture 6" descr="kajiya-chess-sig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3968753"/>
            <a:ext cx="2527300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6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basic add ons</a:t>
            </a:r>
          </a:p>
        </p:txBody>
      </p:sp>
      <p:sp>
        <p:nvSpPr>
          <p:cNvPr id="172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 light sources and soft shadows: break into grid of n x n point lights</a:t>
            </a:r>
          </a:p>
          <a:p>
            <a:pPr lvl="1"/>
            <a:r>
              <a:rPr lang="en-US" dirty="0"/>
              <a:t>Use jittering: Randomize direction of shadow ray within small box for given light source direction</a:t>
            </a:r>
          </a:p>
          <a:p>
            <a:pPr lvl="1"/>
            <a:r>
              <a:rPr lang="en-US" dirty="0"/>
              <a:t>Jittering also useful for antialiasing shadows when shooting primary rays </a:t>
            </a:r>
          </a:p>
          <a:p>
            <a:r>
              <a:rPr lang="en-US" dirty="0"/>
              <a:t>More complex reflectance models</a:t>
            </a:r>
          </a:p>
          <a:p>
            <a:pPr lvl="1"/>
            <a:r>
              <a:rPr lang="en-US" dirty="0"/>
              <a:t>Simply update shading model</a:t>
            </a:r>
          </a:p>
          <a:p>
            <a:pPr lvl="1"/>
            <a:r>
              <a:rPr lang="en-US" dirty="0"/>
              <a:t>But at present, we can handle only mirror global illumination calculations</a:t>
            </a:r>
          </a:p>
          <a:p>
            <a:r>
              <a:rPr lang="en-US" dirty="0"/>
              <a:t>Some of these required for those who have already done a raytracer (167 with Chern or me)</a:t>
            </a:r>
          </a:p>
        </p:txBody>
      </p:sp>
    </p:spTree>
    <p:extLst>
      <p:ext uri="{BB962C8B-B14F-4D97-AF65-F5344CB8AC3E}">
        <p14:creationId xmlns:p14="http://schemas.microsoft.com/office/powerpoint/2010/main" val="13116186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3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Basic Ray Casting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i="1" dirty="0">
                <a:solidFill>
                  <a:srgbClr val="FFFF66"/>
                </a:solidFill>
              </a:rPr>
              <a:t>Optimizations</a:t>
            </a:r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99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</a:t>
            </a:r>
          </a:p>
        </p:txBody>
      </p:sp>
      <p:sp>
        <p:nvSpPr>
          <p:cNvPr id="133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Testing each object for each ray is slow</a:t>
            </a:r>
          </a:p>
          <a:p>
            <a:pPr lvl="1"/>
            <a:r>
              <a:rPr lang="en-US"/>
              <a:t>Fewer Rays</a:t>
            </a:r>
          </a:p>
          <a:p>
            <a:pPr lvl="2">
              <a:buFont typeface="Wingdings" charset="0"/>
              <a:buNone/>
            </a:pPr>
            <a:r>
              <a:rPr lang="en-US"/>
              <a:t>Adaptive sampling, depth control</a:t>
            </a:r>
          </a:p>
          <a:p>
            <a:pPr lvl="1"/>
            <a:r>
              <a:rPr lang="en-US"/>
              <a:t>Generalized Rays</a:t>
            </a:r>
          </a:p>
          <a:p>
            <a:pPr lvl="2">
              <a:buFont typeface="Wingdings" charset="0"/>
              <a:buNone/>
            </a:pPr>
            <a:r>
              <a:rPr lang="en-US"/>
              <a:t>Beam tracing, cone tracing, pencil tracing etc.</a:t>
            </a:r>
          </a:p>
          <a:p>
            <a:pPr lvl="1"/>
            <a:r>
              <a:rPr lang="en-US"/>
              <a:t>Faster Intersections</a:t>
            </a:r>
          </a:p>
          <a:p>
            <a:pPr lvl="2"/>
            <a:r>
              <a:rPr lang="en-US"/>
              <a:t>Optimized Ray-Object Intersections</a:t>
            </a:r>
          </a:p>
          <a:p>
            <a:pPr lvl="2"/>
            <a:r>
              <a:rPr lang="en-US" b="1" i="1"/>
              <a:t>Fewer Intersections</a:t>
            </a:r>
          </a:p>
        </p:txBody>
      </p:sp>
    </p:spTree>
    <p:extLst>
      <p:ext uri="{BB962C8B-B14F-4D97-AF65-F5344CB8AC3E}">
        <p14:creationId xmlns:p14="http://schemas.microsoft.com/office/powerpoint/2010/main" val="27308976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Structures</a:t>
            </a:r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2400"/>
              <a:t>Bounding boxes (possibly hierarchical)</a:t>
            </a:r>
          </a:p>
          <a:p>
            <a:pPr lvl="1">
              <a:buFont typeface="Wingdings" charset="0"/>
              <a:buNone/>
            </a:pPr>
            <a:r>
              <a:rPr lang="en-US"/>
              <a:t> </a:t>
            </a:r>
            <a:r>
              <a:rPr lang="en-US" sz="2000"/>
              <a:t>If no intersection bounding box, needn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/>
              <a:t>t check objects</a:t>
            </a:r>
          </a:p>
          <a:p>
            <a:endParaRPr lang="en-US" sz="200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338372" name="Rectangle 4"/>
          <p:cNvSpPr>
            <a:spLocks noChangeArrowheads="1"/>
          </p:cNvSpPr>
          <p:nvPr/>
        </p:nvSpPr>
        <p:spPr bwMode="auto">
          <a:xfrm>
            <a:off x="3200400" y="2895600"/>
            <a:ext cx="3429000" cy="10668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38373" name="Text Box 5"/>
          <p:cNvSpPr txBox="1">
            <a:spLocks noChangeArrowheads="1"/>
          </p:cNvSpPr>
          <p:nvPr/>
        </p:nvSpPr>
        <p:spPr bwMode="auto">
          <a:xfrm>
            <a:off x="6629400" y="2817820"/>
            <a:ext cx="21012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66"/>
                </a:solidFill>
              </a:rPr>
              <a:t>Bounding Box</a:t>
            </a:r>
          </a:p>
        </p:txBody>
      </p:sp>
      <p:grpSp>
        <p:nvGrpSpPr>
          <p:cNvPr id="1338374" name="Group 6"/>
          <p:cNvGrpSpPr>
            <a:grpSpLocks/>
          </p:cNvGrpSpPr>
          <p:nvPr/>
        </p:nvGrpSpPr>
        <p:grpSpPr bwMode="auto">
          <a:xfrm>
            <a:off x="3429000" y="3048001"/>
            <a:ext cx="2971800" cy="806451"/>
            <a:chOff x="2160" y="1920"/>
            <a:chExt cx="1872" cy="508"/>
          </a:xfrm>
        </p:grpSpPr>
        <p:sp>
          <p:nvSpPr>
            <p:cNvPr id="1338375" name="AutoShape 7"/>
            <p:cNvSpPr>
              <a:spLocks noChangeArrowheads="1"/>
            </p:cNvSpPr>
            <p:nvPr/>
          </p:nvSpPr>
          <p:spPr bwMode="auto">
            <a:xfrm>
              <a:off x="2160" y="1920"/>
              <a:ext cx="192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6" name="AutoShape 8"/>
            <p:cNvSpPr>
              <a:spLocks noChangeArrowheads="1"/>
            </p:cNvSpPr>
            <p:nvPr/>
          </p:nvSpPr>
          <p:spPr bwMode="auto">
            <a:xfrm rot="2801081">
              <a:off x="2377" y="2164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7" name="AutoShape 9"/>
            <p:cNvSpPr>
              <a:spLocks noChangeArrowheads="1"/>
            </p:cNvSpPr>
            <p:nvPr/>
          </p:nvSpPr>
          <p:spPr bwMode="auto">
            <a:xfrm rot="-4644401">
              <a:off x="2719" y="2019"/>
              <a:ext cx="336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8" name="AutoShape 10"/>
            <p:cNvSpPr>
              <a:spLocks noChangeArrowheads="1"/>
            </p:cNvSpPr>
            <p:nvPr/>
          </p:nvSpPr>
          <p:spPr bwMode="auto">
            <a:xfrm rot="-3358839">
              <a:off x="3214" y="2109"/>
              <a:ext cx="288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9" name="AutoShape 11"/>
            <p:cNvSpPr>
              <a:spLocks noChangeArrowheads="1"/>
            </p:cNvSpPr>
            <p:nvPr/>
          </p:nvSpPr>
          <p:spPr bwMode="auto">
            <a:xfrm>
              <a:off x="3696" y="1920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338380" name="Line 12"/>
          <p:cNvSpPr>
            <a:spLocks noChangeShapeType="1"/>
          </p:cNvSpPr>
          <p:nvPr/>
        </p:nvSpPr>
        <p:spPr bwMode="auto">
          <a:xfrm>
            <a:off x="990600" y="3429000"/>
            <a:ext cx="3962400" cy="1600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38381" name="Text Box 13"/>
          <p:cNvSpPr txBox="1">
            <a:spLocks noChangeArrowheads="1"/>
          </p:cNvSpPr>
          <p:nvPr/>
        </p:nvSpPr>
        <p:spPr bwMode="auto">
          <a:xfrm>
            <a:off x="2438407" y="4189420"/>
            <a:ext cx="731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</a:rPr>
              <a:t>Ray</a:t>
            </a:r>
          </a:p>
        </p:txBody>
      </p:sp>
      <p:sp>
        <p:nvSpPr>
          <p:cNvPr id="1338382" name="Rectangle 14"/>
          <p:cNvSpPr>
            <a:spLocks noChangeArrowheads="1"/>
          </p:cNvSpPr>
          <p:nvPr/>
        </p:nvSpPr>
        <p:spPr bwMode="auto">
          <a:xfrm>
            <a:off x="685810" y="5881694"/>
            <a:ext cx="76485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</a:rPr>
              <a:t>Spatial Hierarchies (Oct-trees, kd trees, BSP trees)</a:t>
            </a:r>
          </a:p>
        </p:txBody>
      </p:sp>
    </p:spTree>
    <p:extLst>
      <p:ext uri="{BB962C8B-B14F-4D97-AF65-F5344CB8AC3E}">
        <p14:creationId xmlns:p14="http://schemas.microsoft.com/office/powerpoint/2010/main" val="507328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Ray Tracing Acceleration Structures</a:t>
            </a:r>
          </a:p>
        </p:txBody>
      </p:sp>
      <p:sp>
        <p:nvSpPr>
          <p:cNvPr id="176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Bounding Volume Hierarchies (BVH)</a:t>
            </a:r>
          </a:p>
          <a:p>
            <a:r>
              <a:rPr lang="en-US" dirty="0"/>
              <a:t>Uniform Spatial Subdivision (Grids)</a:t>
            </a:r>
          </a:p>
          <a:p>
            <a:r>
              <a:rPr lang="en-US" dirty="0"/>
              <a:t>Binary Space Partitioning (BSP Trees)</a:t>
            </a:r>
          </a:p>
          <a:p>
            <a:pPr lvl="1"/>
            <a:r>
              <a:rPr lang="en-US" dirty="0"/>
              <a:t>Axis-aligned often for ray tracing: </a:t>
            </a:r>
            <a:r>
              <a:rPr lang="en-US" dirty="0" err="1"/>
              <a:t>kd</a:t>
            </a:r>
            <a:r>
              <a:rPr lang="en-US" dirty="0"/>
              <a:t>-trees</a:t>
            </a:r>
          </a:p>
          <a:p>
            <a:r>
              <a:rPr lang="en-US" dirty="0"/>
              <a:t>Conceptually simple, implementation a bit tricky</a:t>
            </a:r>
          </a:p>
          <a:p>
            <a:pPr lvl="1"/>
            <a:r>
              <a:rPr lang="en-US" dirty="0"/>
              <a:t>Lecture relatively high level: Start early</a:t>
            </a:r>
          </a:p>
          <a:p>
            <a:pPr lvl="1"/>
            <a:r>
              <a:rPr lang="en-US" dirty="0"/>
              <a:t>Remember that acceleration a small part of grade</a:t>
            </a:r>
          </a:p>
          <a:p>
            <a:pPr lvl="1"/>
            <a:r>
              <a:rPr lang="en-US" dirty="0"/>
              <a:t>But will struggle in future if developing in software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1054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Volume Hierarchies 1</a:t>
            </a:r>
          </a:p>
        </p:txBody>
      </p:sp>
      <p:pic>
        <p:nvPicPr>
          <p:cNvPr id="1730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0" y="1493838"/>
            <a:ext cx="8239125" cy="50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777211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Volume Hierarchies 2</a:t>
            </a:r>
          </a:p>
        </p:txBody>
      </p:sp>
      <p:pic>
        <p:nvPicPr>
          <p:cNvPr id="1731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90" y="1495426"/>
            <a:ext cx="8162925" cy="518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87536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Volume Hierarchies 3</a:t>
            </a:r>
          </a:p>
        </p:txBody>
      </p:sp>
      <p:pic>
        <p:nvPicPr>
          <p:cNvPr id="1732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0" y="1512889"/>
            <a:ext cx="7875587" cy="512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55294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Structures: Grids</a:t>
            </a:r>
          </a:p>
        </p:txBody>
      </p:sp>
      <p:sp>
        <p:nvSpPr>
          <p:cNvPr id="1625091" name="Oval 3"/>
          <p:cNvSpPr>
            <a:spLocks noChangeArrowheads="1"/>
          </p:cNvSpPr>
          <p:nvPr/>
        </p:nvSpPr>
        <p:spPr bwMode="auto">
          <a:xfrm>
            <a:off x="5589588" y="1893889"/>
            <a:ext cx="1206500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2" name="Oval 4"/>
          <p:cNvSpPr>
            <a:spLocks noChangeArrowheads="1"/>
          </p:cNvSpPr>
          <p:nvPr/>
        </p:nvSpPr>
        <p:spPr bwMode="auto">
          <a:xfrm>
            <a:off x="2590800" y="3676650"/>
            <a:ext cx="1204913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3" name="Rectangle 5"/>
          <p:cNvSpPr>
            <a:spLocks noChangeArrowheads="1"/>
          </p:cNvSpPr>
          <p:nvPr/>
        </p:nvSpPr>
        <p:spPr bwMode="auto">
          <a:xfrm>
            <a:off x="227488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4" name="Rectangle 6"/>
          <p:cNvSpPr>
            <a:spLocks noChangeArrowheads="1"/>
          </p:cNvSpPr>
          <p:nvPr/>
        </p:nvSpPr>
        <p:spPr bwMode="auto">
          <a:xfrm>
            <a:off x="287813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5" name="Rectangle 7"/>
          <p:cNvSpPr>
            <a:spLocks noChangeArrowheads="1"/>
          </p:cNvSpPr>
          <p:nvPr/>
        </p:nvSpPr>
        <p:spPr bwMode="auto">
          <a:xfrm>
            <a:off x="3481388" y="17526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6" name="Rectangle 8"/>
          <p:cNvSpPr>
            <a:spLocks noChangeArrowheads="1"/>
          </p:cNvSpPr>
          <p:nvPr/>
        </p:nvSpPr>
        <p:spPr bwMode="auto">
          <a:xfrm>
            <a:off x="4083050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7" name="Rectangle 9"/>
          <p:cNvSpPr>
            <a:spLocks noChangeArrowheads="1"/>
          </p:cNvSpPr>
          <p:nvPr/>
        </p:nvSpPr>
        <p:spPr bwMode="auto">
          <a:xfrm>
            <a:off x="4686300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8" name="Rectangle 10"/>
          <p:cNvSpPr>
            <a:spLocks noChangeArrowheads="1"/>
          </p:cNvSpPr>
          <p:nvPr/>
        </p:nvSpPr>
        <p:spPr bwMode="auto">
          <a:xfrm>
            <a:off x="5289552" y="17526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9" name="Rectangle 11"/>
          <p:cNvSpPr>
            <a:spLocks noChangeArrowheads="1"/>
          </p:cNvSpPr>
          <p:nvPr/>
        </p:nvSpPr>
        <p:spPr bwMode="auto">
          <a:xfrm>
            <a:off x="589121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0" name="Rectangle 12"/>
          <p:cNvSpPr>
            <a:spLocks noChangeArrowheads="1"/>
          </p:cNvSpPr>
          <p:nvPr/>
        </p:nvSpPr>
        <p:spPr bwMode="auto">
          <a:xfrm>
            <a:off x="649446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1" name="Rectangle 13"/>
          <p:cNvSpPr>
            <a:spLocks noChangeArrowheads="1"/>
          </p:cNvSpPr>
          <p:nvPr/>
        </p:nvSpPr>
        <p:spPr bwMode="ltGray">
          <a:xfrm>
            <a:off x="227488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2" name="Rectangle 14"/>
          <p:cNvSpPr>
            <a:spLocks noChangeArrowheads="1"/>
          </p:cNvSpPr>
          <p:nvPr/>
        </p:nvSpPr>
        <p:spPr bwMode="ltGray">
          <a:xfrm>
            <a:off x="287813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3" name="Rectangle 15"/>
          <p:cNvSpPr>
            <a:spLocks noChangeArrowheads="1"/>
          </p:cNvSpPr>
          <p:nvPr/>
        </p:nvSpPr>
        <p:spPr bwMode="auto">
          <a:xfrm>
            <a:off x="3481388" y="23145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4" name="Rectangle 16"/>
          <p:cNvSpPr>
            <a:spLocks noChangeArrowheads="1"/>
          </p:cNvSpPr>
          <p:nvPr/>
        </p:nvSpPr>
        <p:spPr bwMode="auto">
          <a:xfrm>
            <a:off x="4083050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5" name="Rectangle 17"/>
          <p:cNvSpPr>
            <a:spLocks noChangeArrowheads="1"/>
          </p:cNvSpPr>
          <p:nvPr/>
        </p:nvSpPr>
        <p:spPr bwMode="auto">
          <a:xfrm>
            <a:off x="4686300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6" name="Rectangle 18"/>
          <p:cNvSpPr>
            <a:spLocks noChangeArrowheads="1"/>
          </p:cNvSpPr>
          <p:nvPr/>
        </p:nvSpPr>
        <p:spPr bwMode="auto">
          <a:xfrm>
            <a:off x="5289552" y="23145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7" name="Rectangle 19"/>
          <p:cNvSpPr>
            <a:spLocks noChangeArrowheads="1"/>
          </p:cNvSpPr>
          <p:nvPr/>
        </p:nvSpPr>
        <p:spPr bwMode="auto">
          <a:xfrm>
            <a:off x="589121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8" name="Rectangle 20"/>
          <p:cNvSpPr>
            <a:spLocks noChangeArrowheads="1"/>
          </p:cNvSpPr>
          <p:nvPr/>
        </p:nvSpPr>
        <p:spPr bwMode="auto">
          <a:xfrm>
            <a:off x="649446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9" name="Rectangle 21"/>
          <p:cNvSpPr>
            <a:spLocks noChangeArrowheads="1"/>
          </p:cNvSpPr>
          <p:nvPr/>
        </p:nvSpPr>
        <p:spPr bwMode="auto">
          <a:xfrm>
            <a:off x="227488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0" name="Rectangle 22"/>
          <p:cNvSpPr>
            <a:spLocks noChangeArrowheads="1"/>
          </p:cNvSpPr>
          <p:nvPr/>
        </p:nvSpPr>
        <p:spPr bwMode="ltGray">
          <a:xfrm>
            <a:off x="287813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1" name="Rectangle 23"/>
          <p:cNvSpPr>
            <a:spLocks noChangeArrowheads="1"/>
          </p:cNvSpPr>
          <p:nvPr/>
        </p:nvSpPr>
        <p:spPr bwMode="ltGray">
          <a:xfrm>
            <a:off x="3481388" y="28765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2" name="Rectangle 24"/>
          <p:cNvSpPr>
            <a:spLocks noChangeArrowheads="1"/>
          </p:cNvSpPr>
          <p:nvPr/>
        </p:nvSpPr>
        <p:spPr bwMode="ltGray">
          <a:xfrm>
            <a:off x="4083050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3" name="Rectangle 25"/>
          <p:cNvSpPr>
            <a:spLocks noChangeArrowheads="1"/>
          </p:cNvSpPr>
          <p:nvPr/>
        </p:nvSpPr>
        <p:spPr bwMode="auto">
          <a:xfrm>
            <a:off x="4686300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4" name="Rectangle 26"/>
          <p:cNvSpPr>
            <a:spLocks noChangeArrowheads="1"/>
          </p:cNvSpPr>
          <p:nvPr/>
        </p:nvSpPr>
        <p:spPr bwMode="auto">
          <a:xfrm>
            <a:off x="5289552" y="28765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5" name="Rectangle 27"/>
          <p:cNvSpPr>
            <a:spLocks noChangeArrowheads="1"/>
          </p:cNvSpPr>
          <p:nvPr/>
        </p:nvSpPr>
        <p:spPr bwMode="auto">
          <a:xfrm>
            <a:off x="589121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6" name="Rectangle 28"/>
          <p:cNvSpPr>
            <a:spLocks noChangeArrowheads="1"/>
          </p:cNvSpPr>
          <p:nvPr/>
        </p:nvSpPr>
        <p:spPr bwMode="auto">
          <a:xfrm>
            <a:off x="649446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7" name="Rectangle 29"/>
          <p:cNvSpPr>
            <a:spLocks noChangeArrowheads="1"/>
          </p:cNvSpPr>
          <p:nvPr/>
        </p:nvSpPr>
        <p:spPr bwMode="auto">
          <a:xfrm>
            <a:off x="227488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8" name="Rectangle 30"/>
          <p:cNvSpPr>
            <a:spLocks noChangeArrowheads="1"/>
          </p:cNvSpPr>
          <p:nvPr/>
        </p:nvSpPr>
        <p:spPr bwMode="auto">
          <a:xfrm>
            <a:off x="287813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9" name="Rectangle 31"/>
          <p:cNvSpPr>
            <a:spLocks noChangeArrowheads="1"/>
          </p:cNvSpPr>
          <p:nvPr/>
        </p:nvSpPr>
        <p:spPr bwMode="auto">
          <a:xfrm>
            <a:off x="3481388" y="34385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0" name="Rectangle 32"/>
          <p:cNvSpPr>
            <a:spLocks noChangeArrowheads="1"/>
          </p:cNvSpPr>
          <p:nvPr/>
        </p:nvSpPr>
        <p:spPr bwMode="ltGray">
          <a:xfrm>
            <a:off x="4083050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1" name="Rectangle 33"/>
          <p:cNvSpPr>
            <a:spLocks noChangeArrowheads="1"/>
          </p:cNvSpPr>
          <p:nvPr/>
        </p:nvSpPr>
        <p:spPr bwMode="ltGray">
          <a:xfrm>
            <a:off x="4686300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2" name="Rectangle 34"/>
          <p:cNvSpPr>
            <a:spLocks noChangeArrowheads="1"/>
          </p:cNvSpPr>
          <p:nvPr/>
        </p:nvSpPr>
        <p:spPr bwMode="ltGray">
          <a:xfrm>
            <a:off x="5289552" y="34385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3" name="Rectangle 35"/>
          <p:cNvSpPr>
            <a:spLocks noChangeArrowheads="1"/>
          </p:cNvSpPr>
          <p:nvPr/>
        </p:nvSpPr>
        <p:spPr bwMode="auto">
          <a:xfrm>
            <a:off x="589121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4" name="Rectangle 36"/>
          <p:cNvSpPr>
            <a:spLocks noChangeArrowheads="1"/>
          </p:cNvSpPr>
          <p:nvPr/>
        </p:nvSpPr>
        <p:spPr bwMode="auto">
          <a:xfrm>
            <a:off x="649446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5" name="Rectangle 37"/>
          <p:cNvSpPr>
            <a:spLocks noChangeArrowheads="1"/>
          </p:cNvSpPr>
          <p:nvPr/>
        </p:nvSpPr>
        <p:spPr bwMode="auto">
          <a:xfrm>
            <a:off x="227488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6" name="Rectangle 38"/>
          <p:cNvSpPr>
            <a:spLocks noChangeArrowheads="1"/>
          </p:cNvSpPr>
          <p:nvPr/>
        </p:nvSpPr>
        <p:spPr bwMode="auto">
          <a:xfrm>
            <a:off x="287813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7" name="Rectangle 39"/>
          <p:cNvSpPr>
            <a:spLocks noChangeArrowheads="1"/>
          </p:cNvSpPr>
          <p:nvPr/>
        </p:nvSpPr>
        <p:spPr bwMode="auto">
          <a:xfrm>
            <a:off x="3481388" y="40005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8" name="Rectangle 40"/>
          <p:cNvSpPr>
            <a:spLocks noChangeArrowheads="1"/>
          </p:cNvSpPr>
          <p:nvPr/>
        </p:nvSpPr>
        <p:spPr bwMode="auto">
          <a:xfrm>
            <a:off x="4083050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9" name="Rectangle 41"/>
          <p:cNvSpPr>
            <a:spLocks noChangeArrowheads="1"/>
          </p:cNvSpPr>
          <p:nvPr/>
        </p:nvSpPr>
        <p:spPr bwMode="auto">
          <a:xfrm>
            <a:off x="4686300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0" name="Rectangle 42"/>
          <p:cNvSpPr>
            <a:spLocks noChangeArrowheads="1"/>
          </p:cNvSpPr>
          <p:nvPr/>
        </p:nvSpPr>
        <p:spPr bwMode="ltGray">
          <a:xfrm>
            <a:off x="5289552" y="40005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1" name="Rectangle 43"/>
          <p:cNvSpPr>
            <a:spLocks noChangeArrowheads="1"/>
          </p:cNvSpPr>
          <p:nvPr/>
        </p:nvSpPr>
        <p:spPr bwMode="ltGray">
          <a:xfrm>
            <a:off x="589121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2" name="Rectangle 44"/>
          <p:cNvSpPr>
            <a:spLocks noChangeArrowheads="1"/>
          </p:cNvSpPr>
          <p:nvPr/>
        </p:nvSpPr>
        <p:spPr bwMode="ltGray">
          <a:xfrm>
            <a:off x="649446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3" name="Rectangle 45"/>
          <p:cNvSpPr>
            <a:spLocks noChangeArrowheads="1"/>
          </p:cNvSpPr>
          <p:nvPr/>
        </p:nvSpPr>
        <p:spPr bwMode="auto">
          <a:xfrm>
            <a:off x="227488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4" name="Rectangle 46"/>
          <p:cNvSpPr>
            <a:spLocks noChangeArrowheads="1"/>
          </p:cNvSpPr>
          <p:nvPr/>
        </p:nvSpPr>
        <p:spPr bwMode="auto">
          <a:xfrm>
            <a:off x="287813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5" name="Rectangle 47"/>
          <p:cNvSpPr>
            <a:spLocks noChangeArrowheads="1"/>
          </p:cNvSpPr>
          <p:nvPr/>
        </p:nvSpPr>
        <p:spPr bwMode="auto">
          <a:xfrm>
            <a:off x="3481388" y="45624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6" name="Rectangle 48"/>
          <p:cNvSpPr>
            <a:spLocks noChangeArrowheads="1"/>
          </p:cNvSpPr>
          <p:nvPr/>
        </p:nvSpPr>
        <p:spPr bwMode="auto">
          <a:xfrm>
            <a:off x="4083050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7" name="Rectangle 49"/>
          <p:cNvSpPr>
            <a:spLocks noChangeArrowheads="1"/>
          </p:cNvSpPr>
          <p:nvPr/>
        </p:nvSpPr>
        <p:spPr bwMode="auto">
          <a:xfrm>
            <a:off x="4686300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8" name="Rectangle 50"/>
          <p:cNvSpPr>
            <a:spLocks noChangeArrowheads="1"/>
          </p:cNvSpPr>
          <p:nvPr/>
        </p:nvSpPr>
        <p:spPr bwMode="auto">
          <a:xfrm>
            <a:off x="5289552" y="45624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9" name="Rectangle 51"/>
          <p:cNvSpPr>
            <a:spLocks noChangeArrowheads="1"/>
          </p:cNvSpPr>
          <p:nvPr/>
        </p:nvSpPr>
        <p:spPr bwMode="auto">
          <a:xfrm>
            <a:off x="589121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0" name="Rectangle 52"/>
          <p:cNvSpPr>
            <a:spLocks noChangeArrowheads="1"/>
          </p:cNvSpPr>
          <p:nvPr/>
        </p:nvSpPr>
        <p:spPr bwMode="ltGray">
          <a:xfrm>
            <a:off x="649446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1" name="Rectangle 53"/>
          <p:cNvSpPr>
            <a:spLocks noChangeArrowheads="1"/>
          </p:cNvSpPr>
          <p:nvPr/>
        </p:nvSpPr>
        <p:spPr bwMode="auto">
          <a:xfrm>
            <a:off x="227488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2" name="Rectangle 54"/>
          <p:cNvSpPr>
            <a:spLocks noChangeArrowheads="1"/>
          </p:cNvSpPr>
          <p:nvPr/>
        </p:nvSpPr>
        <p:spPr bwMode="auto">
          <a:xfrm>
            <a:off x="287813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3" name="Rectangle 55"/>
          <p:cNvSpPr>
            <a:spLocks noChangeArrowheads="1"/>
          </p:cNvSpPr>
          <p:nvPr/>
        </p:nvSpPr>
        <p:spPr bwMode="auto">
          <a:xfrm>
            <a:off x="3481388" y="51244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4" name="Rectangle 56"/>
          <p:cNvSpPr>
            <a:spLocks noChangeArrowheads="1"/>
          </p:cNvSpPr>
          <p:nvPr/>
        </p:nvSpPr>
        <p:spPr bwMode="auto">
          <a:xfrm>
            <a:off x="4083050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5" name="Rectangle 57"/>
          <p:cNvSpPr>
            <a:spLocks noChangeArrowheads="1"/>
          </p:cNvSpPr>
          <p:nvPr/>
        </p:nvSpPr>
        <p:spPr bwMode="auto">
          <a:xfrm>
            <a:off x="4686300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6" name="Rectangle 58"/>
          <p:cNvSpPr>
            <a:spLocks noChangeArrowheads="1"/>
          </p:cNvSpPr>
          <p:nvPr/>
        </p:nvSpPr>
        <p:spPr bwMode="auto">
          <a:xfrm>
            <a:off x="5289552" y="51244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7" name="Rectangle 59"/>
          <p:cNvSpPr>
            <a:spLocks noChangeArrowheads="1"/>
          </p:cNvSpPr>
          <p:nvPr/>
        </p:nvSpPr>
        <p:spPr bwMode="auto">
          <a:xfrm>
            <a:off x="589121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8" name="Rectangle 60"/>
          <p:cNvSpPr>
            <a:spLocks noChangeArrowheads="1"/>
          </p:cNvSpPr>
          <p:nvPr/>
        </p:nvSpPr>
        <p:spPr bwMode="auto">
          <a:xfrm>
            <a:off x="649446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9" name="Rectangle 61"/>
          <p:cNvSpPr>
            <a:spLocks noChangeArrowheads="1"/>
          </p:cNvSpPr>
          <p:nvPr/>
        </p:nvSpPr>
        <p:spPr bwMode="auto">
          <a:xfrm>
            <a:off x="227488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0" name="Rectangle 62"/>
          <p:cNvSpPr>
            <a:spLocks noChangeArrowheads="1"/>
          </p:cNvSpPr>
          <p:nvPr/>
        </p:nvSpPr>
        <p:spPr bwMode="auto">
          <a:xfrm>
            <a:off x="287813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1" name="Rectangle 63"/>
          <p:cNvSpPr>
            <a:spLocks noChangeArrowheads="1"/>
          </p:cNvSpPr>
          <p:nvPr/>
        </p:nvSpPr>
        <p:spPr bwMode="auto">
          <a:xfrm>
            <a:off x="3481388" y="56864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2" name="Rectangle 64"/>
          <p:cNvSpPr>
            <a:spLocks noChangeArrowheads="1"/>
          </p:cNvSpPr>
          <p:nvPr/>
        </p:nvSpPr>
        <p:spPr bwMode="auto">
          <a:xfrm>
            <a:off x="4083050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3" name="Rectangle 65"/>
          <p:cNvSpPr>
            <a:spLocks noChangeArrowheads="1"/>
          </p:cNvSpPr>
          <p:nvPr/>
        </p:nvSpPr>
        <p:spPr bwMode="auto">
          <a:xfrm>
            <a:off x="4686300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4" name="Rectangle 66"/>
          <p:cNvSpPr>
            <a:spLocks noChangeArrowheads="1"/>
          </p:cNvSpPr>
          <p:nvPr/>
        </p:nvSpPr>
        <p:spPr bwMode="auto">
          <a:xfrm>
            <a:off x="5289552" y="56864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5" name="Rectangle 67"/>
          <p:cNvSpPr>
            <a:spLocks noChangeArrowheads="1"/>
          </p:cNvSpPr>
          <p:nvPr/>
        </p:nvSpPr>
        <p:spPr bwMode="auto">
          <a:xfrm>
            <a:off x="589121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6" name="Rectangle 68"/>
          <p:cNvSpPr>
            <a:spLocks noChangeArrowheads="1"/>
          </p:cNvSpPr>
          <p:nvPr/>
        </p:nvSpPr>
        <p:spPr bwMode="auto">
          <a:xfrm>
            <a:off x="649446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7" name="Line 69"/>
          <p:cNvSpPr>
            <a:spLocks noChangeShapeType="1"/>
          </p:cNvSpPr>
          <p:nvPr/>
        </p:nvSpPr>
        <p:spPr bwMode="auto">
          <a:xfrm>
            <a:off x="1447800" y="2079626"/>
            <a:ext cx="5334000" cy="24161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8" name="Oval 70"/>
          <p:cNvSpPr>
            <a:spLocks noChangeArrowheads="1"/>
          </p:cNvSpPr>
          <p:nvPr/>
        </p:nvSpPr>
        <p:spPr bwMode="auto">
          <a:xfrm>
            <a:off x="3932240" y="2314576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9" name="Oval 71"/>
          <p:cNvSpPr>
            <a:spLocks noChangeArrowheads="1"/>
          </p:cNvSpPr>
          <p:nvPr/>
        </p:nvSpPr>
        <p:spPr bwMode="auto">
          <a:xfrm>
            <a:off x="6634165" y="4302125"/>
            <a:ext cx="452437" cy="4222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60" name="Oval 72"/>
          <p:cNvSpPr>
            <a:spLocks noChangeArrowheads="1"/>
          </p:cNvSpPr>
          <p:nvPr/>
        </p:nvSpPr>
        <p:spPr bwMode="auto">
          <a:xfrm>
            <a:off x="4733927" y="4191001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8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625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25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25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625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25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25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625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625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625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625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25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25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625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25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25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625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25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25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625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25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625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62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2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62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62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62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625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25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25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25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251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251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and Regular Grids</a:t>
            </a:r>
          </a:p>
        </p:txBody>
      </p:sp>
      <p:sp>
        <p:nvSpPr>
          <p:cNvPr id="137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Simplest acceleration, for example 5x5x5 grid</a:t>
            </a:r>
          </a:p>
          <a:p>
            <a:r>
              <a:rPr lang="en-US" dirty="0"/>
              <a:t>For each grid cell, store overlapping triangles</a:t>
            </a:r>
          </a:p>
          <a:p>
            <a:r>
              <a:rPr lang="en-US" dirty="0"/>
              <a:t>March ray along grid (need to be careful with this), test against each triangle in grid cell</a:t>
            </a:r>
          </a:p>
          <a:p>
            <a:r>
              <a:rPr lang="en-US" dirty="0"/>
              <a:t>More sophisticated: </a:t>
            </a:r>
            <a:r>
              <a:rPr lang="en-US" dirty="0" err="1"/>
              <a:t>kd</a:t>
            </a:r>
            <a:r>
              <a:rPr lang="en-US" dirty="0"/>
              <a:t>-tree, </a:t>
            </a:r>
            <a:r>
              <a:rPr lang="en-US" dirty="0" err="1"/>
              <a:t>oct</a:t>
            </a:r>
            <a:r>
              <a:rPr lang="en-US" dirty="0"/>
              <a:t>-tree </a:t>
            </a:r>
            <a:r>
              <a:rPr lang="en-US" dirty="0" err="1"/>
              <a:t>bsp</a:t>
            </a:r>
            <a:r>
              <a:rPr lang="en-US" dirty="0"/>
              <a:t>-tree</a:t>
            </a:r>
          </a:p>
          <a:p>
            <a:r>
              <a:rPr lang="en-US" dirty="0"/>
              <a:t>Or use (hierarchical) bounding boxes</a:t>
            </a:r>
          </a:p>
          <a:p>
            <a:endParaRPr lang="en-US" dirty="0"/>
          </a:p>
          <a:p>
            <a:r>
              <a:rPr lang="en-US" dirty="0"/>
              <a:t>Try to implement some acceleration in HW </a:t>
            </a:r>
          </a:p>
        </p:txBody>
      </p:sp>
    </p:spTree>
    <p:extLst>
      <p:ext uri="{BB962C8B-B14F-4D97-AF65-F5344CB8AC3E}">
        <p14:creationId xmlns:p14="http://schemas.microsoft.com/office/powerpoint/2010/main" val="7016866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473" y="533400"/>
            <a:ext cx="8693576" cy="685800"/>
          </a:xfrm>
        </p:spPr>
        <p:txBody>
          <a:bodyPr/>
          <a:lstStyle/>
          <a:p>
            <a:r>
              <a:rPr lang="en-US" sz="3200" dirty="0"/>
              <a:t>Why Study Computer Graphics Rendering?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397" y="1320695"/>
            <a:ext cx="8813603" cy="5029200"/>
          </a:xfrm>
        </p:spPr>
        <p:txBody>
          <a:bodyPr/>
          <a:lstStyle/>
          <a:p>
            <a:r>
              <a:rPr lang="en-US" dirty="0"/>
              <a:t>Applications (Movies, Games, Digital Advertising, Lighting Simulation, Digital Humans, Virtual Reality)</a:t>
            </a:r>
          </a:p>
          <a:p>
            <a:r>
              <a:rPr lang="en-US" dirty="0"/>
              <a:t>Fundamental Intellectual Challenges </a:t>
            </a:r>
          </a:p>
          <a:p>
            <a:pPr lvl="1"/>
            <a:r>
              <a:rPr lang="en-US" dirty="0"/>
              <a:t>Create </a:t>
            </a:r>
            <a:r>
              <a:rPr lang="en-US" i="1" dirty="0"/>
              <a:t>photorealistic</a:t>
            </a:r>
            <a:r>
              <a:rPr lang="en-US" dirty="0"/>
              <a:t> virtual world</a:t>
            </a:r>
          </a:p>
          <a:p>
            <a:pPr lvl="1"/>
            <a:r>
              <a:rPr lang="en-US" dirty="0"/>
              <a:t>Understand physics </a:t>
            </a:r>
            <a:r>
              <a:rPr lang="en-US" i="1" dirty="0"/>
              <a:t>and</a:t>
            </a:r>
            <a:r>
              <a:rPr lang="en-US" dirty="0"/>
              <a:t> computation of light transport</a:t>
            </a:r>
          </a:p>
          <a:p>
            <a:pPr lvl="1"/>
            <a:r>
              <a:rPr lang="en-US" dirty="0"/>
              <a:t>Physically-based rendering has replaced ad-hoc approaches in industry (offline ~ 2011, real-time ~2018)</a:t>
            </a:r>
          </a:p>
          <a:p>
            <a:r>
              <a:rPr lang="en-US" dirty="0"/>
              <a:t>Beautiful Imagery: Realistic Computer Graphics</a:t>
            </a:r>
          </a:p>
          <a:p>
            <a:pPr lvl="1"/>
            <a:r>
              <a:rPr lang="en-US" dirty="0"/>
              <a:t>2020 Turing Award given for CGI in Filmmaking</a:t>
            </a:r>
          </a:p>
          <a:p>
            <a:r>
              <a:rPr lang="en-US" dirty="0"/>
              <a:t>Assume taken CSE 167 or equivalent (+done well)</a:t>
            </a:r>
          </a:p>
          <a:p>
            <a:pPr lvl="1"/>
            <a:r>
              <a:rPr lang="en-US" dirty="0"/>
              <a:t>This is a challenging course, work starts immediately</a:t>
            </a:r>
          </a:p>
          <a:p>
            <a:pPr lvl="1"/>
            <a:r>
              <a:rPr lang="en-US" dirty="0"/>
              <a:t>(First 2 weeks on raytracing may be review for some)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on Optix, Code Reuse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975"/>
            <a:ext cx="8229600" cy="5029200"/>
          </a:xfrm>
        </p:spPr>
        <p:txBody>
          <a:bodyPr/>
          <a:lstStyle/>
          <a:p>
            <a:r>
              <a:rPr lang="en-US" sz="2400" i="1" dirty="0"/>
              <a:t>No Copying Code previous students, solutions, or any online resources</a:t>
            </a:r>
          </a:p>
          <a:p>
            <a:r>
              <a:rPr lang="en-US" sz="2000" i="1" dirty="0"/>
              <a:t>AI agents like </a:t>
            </a:r>
            <a:r>
              <a:rPr lang="en-US" sz="2000" i="1" dirty="0" err="1"/>
              <a:t>chatGPT</a:t>
            </a:r>
            <a:r>
              <a:rPr lang="en-US" sz="2000" i="1" dirty="0"/>
              <a:t> may be used only as a search engine for example for explaining the way specific commands are used, but you should not copy code from them. </a:t>
            </a:r>
          </a:p>
          <a:p>
            <a:r>
              <a:rPr lang="en-US" sz="2400" i="1" dirty="0"/>
              <a:t>No posting code online including to </a:t>
            </a:r>
            <a:r>
              <a:rPr lang="en-US" sz="2400" i="1" dirty="0" err="1"/>
              <a:t>github</a:t>
            </a:r>
            <a:endParaRPr lang="en-US" sz="2400" i="1" dirty="0"/>
          </a:p>
          <a:p>
            <a:r>
              <a:rPr lang="en-US" sz="2400" dirty="0"/>
              <a:t>Some students felt skeleton only for </a:t>
            </a:r>
            <a:r>
              <a:rPr lang="en-US" sz="2400" dirty="0" err="1"/>
              <a:t>OptiX</a:t>
            </a:r>
            <a:r>
              <a:rPr lang="en-US" sz="2400" dirty="0"/>
              <a:t> unfair</a:t>
            </a:r>
          </a:p>
          <a:p>
            <a:pPr lvl="1"/>
            <a:r>
              <a:rPr lang="en-US" dirty="0"/>
              <a:t>And in spring 20 tried copying to compensate.  </a:t>
            </a:r>
            <a:r>
              <a:rPr lang="en-US" i="1" dirty="0"/>
              <a:t>Bad!!</a:t>
            </a:r>
          </a:p>
          <a:p>
            <a:r>
              <a:rPr lang="en-US" sz="2400" dirty="0"/>
              <a:t>Optix skeleton only Optix setup, no raytracing</a:t>
            </a:r>
          </a:p>
          <a:p>
            <a:pPr lvl="1"/>
            <a:r>
              <a:rPr lang="en-US" dirty="0"/>
              <a:t>Because writing from scratch in new language is hard</a:t>
            </a:r>
          </a:p>
          <a:p>
            <a:pPr lvl="1"/>
            <a:r>
              <a:rPr lang="en-US" dirty="0"/>
              <a:t>Acceleration structures are built-in, can use</a:t>
            </a:r>
          </a:p>
          <a:p>
            <a:pPr lvl="1"/>
            <a:r>
              <a:rPr lang="en-US" i="1" dirty="0"/>
              <a:t>Still likely harder option, because of learning curve </a:t>
            </a:r>
            <a:r>
              <a:rPr lang="en-US" dirty="0"/>
              <a:t>(but great performance for course)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824118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 Grid: Problems</a:t>
            </a:r>
          </a:p>
        </p:txBody>
      </p:sp>
      <p:pic>
        <p:nvPicPr>
          <p:cNvPr id="17336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7" y="1444625"/>
            <a:ext cx="8188325" cy="51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97472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Octree</a:t>
            </a:r>
          </a:p>
        </p:txBody>
      </p:sp>
      <p:pic>
        <p:nvPicPr>
          <p:cNvPr id="1735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7" y="1506540"/>
            <a:ext cx="8228013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72440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Octree traversal</a:t>
            </a:r>
          </a:p>
        </p:txBody>
      </p:sp>
      <p:pic>
        <p:nvPicPr>
          <p:cNvPr id="17367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433513"/>
            <a:ext cx="82804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07830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Math of 2D Bounding Box Test</a:t>
            </a:r>
          </a:p>
        </p:txBody>
      </p:sp>
      <p:sp>
        <p:nvSpPr>
          <p:cNvPr id="1768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/>
              <a:t>Can you find a t in range</a:t>
            </a:r>
          </a:p>
          <a:p>
            <a:pPr lvl="1">
              <a:buFont typeface="Wingdings" charset="0"/>
              <a:buNone/>
            </a:pPr>
            <a:endParaRPr lang="en-US"/>
          </a:p>
        </p:txBody>
      </p:sp>
      <p:graphicFrame>
        <p:nvGraphicFramePr>
          <p:cNvPr id="1768457" name="Object 9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65154135"/>
              </p:ext>
            </p:extLst>
          </p:nvPr>
        </p:nvGraphicFramePr>
        <p:xfrm>
          <a:off x="8262938" y="3525838"/>
          <a:ext cx="83978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7500" imgH="241300" progId="Equation.DSMT4">
                  <p:embed/>
                </p:oleObj>
              </mc:Choice>
              <mc:Fallback>
                <p:oleObj name="Equation" r:id="rId2" imgW="317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2938" y="3525838"/>
                        <a:ext cx="839787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2" name="Rectangle 4"/>
          <p:cNvSpPr>
            <a:spLocks noChangeArrowheads="1"/>
          </p:cNvSpPr>
          <p:nvPr/>
        </p:nvSpPr>
        <p:spPr bwMode="auto">
          <a:xfrm>
            <a:off x="6378575" y="1720849"/>
            <a:ext cx="1754188" cy="172085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53" name="Line 5"/>
          <p:cNvSpPr>
            <a:spLocks noChangeShapeType="1"/>
          </p:cNvSpPr>
          <p:nvPr/>
        </p:nvSpPr>
        <p:spPr bwMode="auto">
          <a:xfrm flipV="1">
            <a:off x="6335713" y="3744913"/>
            <a:ext cx="1765300" cy="1020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aphicFrame>
        <p:nvGraphicFramePr>
          <p:cNvPr id="17684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430935"/>
              </p:ext>
            </p:extLst>
          </p:nvPr>
        </p:nvGraphicFramePr>
        <p:xfrm>
          <a:off x="5865813" y="4610100"/>
          <a:ext cx="827087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2100" imgH="241300" progId="Equation.DSMT4">
                  <p:embed/>
                </p:oleObj>
              </mc:Choice>
              <mc:Fallback>
                <p:oleObj name="Equation" r:id="rId4" imgW="292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813" y="4610100"/>
                        <a:ext cx="827087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9" name="Line 11"/>
          <p:cNvSpPr>
            <a:spLocks noChangeShapeType="1"/>
          </p:cNvSpPr>
          <p:nvPr/>
        </p:nvSpPr>
        <p:spPr bwMode="auto">
          <a:xfrm flipV="1">
            <a:off x="4495802" y="1733552"/>
            <a:ext cx="2970213" cy="169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aphicFrame>
        <p:nvGraphicFramePr>
          <p:cNvPr id="176846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338528"/>
              </p:ext>
            </p:extLst>
          </p:nvPr>
        </p:nvGraphicFramePr>
        <p:xfrm>
          <a:off x="3930650" y="3314700"/>
          <a:ext cx="8286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2100" imgH="266700" progId="Equation.DSMT4">
                  <p:embed/>
                </p:oleObj>
              </mc:Choice>
              <mc:Fallback>
                <p:oleObj name="Equation" r:id="rId6" imgW="292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3314700"/>
                        <a:ext cx="828675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6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506624"/>
              </p:ext>
            </p:extLst>
          </p:nvPr>
        </p:nvGraphicFramePr>
        <p:xfrm>
          <a:off x="7432676" y="1093022"/>
          <a:ext cx="826364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7500" imgH="266700" progId="Equation.DSMT4">
                  <p:embed/>
                </p:oleObj>
              </mc:Choice>
              <mc:Fallback>
                <p:oleObj name="Equation" r:id="rId8" imgW="317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2676" y="1093022"/>
                        <a:ext cx="826364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69" name="Line 21"/>
          <p:cNvSpPr>
            <a:spLocks noChangeShapeType="1"/>
          </p:cNvSpPr>
          <p:nvPr/>
        </p:nvSpPr>
        <p:spPr bwMode="auto">
          <a:xfrm flipH="1">
            <a:off x="6346827" y="3463925"/>
            <a:ext cx="11113" cy="15382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0" name="Line 22"/>
          <p:cNvSpPr>
            <a:spLocks noChangeShapeType="1"/>
          </p:cNvSpPr>
          <p:nvPr/>
        </p:nvSpPr>
        <p:spPr bwMode="auto">
          <a:xfrm flipH="1">
            <a:off x="8134352" y="3454400"/>
            <a:ext cx="11113" cy="15382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2" name="Line 24"/>
          <p:cNvSpPr>
            <a:spLocks noChangeShapeType="1"/>
          </p:cNvSpPr>
          <p:nvPr/>
        </p:nvSpPr>
        <p:spPr bwMode="auto">
          <a:xfrm flipH="1">
            <a:off x="3937000" y="3441702"/>
            <a:ext cx="2420938" cy="539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aphicFrame>
        <p:nvGraphicFramePr>
          <p:cNvPr id="176847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648959"/>
              </p:ext>
            </p:extLst>
          </p:nvPr>
        </p:nvGraphicFramePr>
        <p:xfrm>
          <a:off x="903288" y="2128838"/>
          <a:ext cx="2516187" cy="190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39800" imgH="711200" progId="Equation.DSMT4">
                  <p:embed/>
                </p:oleObj>
              </mc:Choice>
              <mc:Fallback>
                <p:oleObj name="Equation" r:id="rId10" imgW="9398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2128838"/>
                        <a:ext cx="2516187" cy="190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74" name="Line 26"/>
          <p:cNvSpPr>
            <a:spLocks noChangeShapeType="1"/>
          </p:cNvSpPr>
          <p:nvPr/>
        </p:nvSpPr>
        <p:spPr bwMode="auto">
          <a:xfrm flipV="1">
            <a:off x="3990977" y="6013452"/>
            <a:ext cx="46259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5" name="Line 27"/>
          <p:cNvSpPr>
            <a:spLocks noChangeShapeType="1"/>
          </p:cNvSpPr>
          <p:nvPr/>
        </p:nvSpPr>
        <p:spPr bwMode="auto">
          <a:xfrm>
            <a:off x="5002215" y="5938839"/>
            <a:ext cx="13668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6" name="Line 28"/>
          <p:cNvSpPr>
            <a:spLocks noChangeShapeType="1"/>
          </p:cNvSpPr>
          <p:nvPr/>
        </p:nvSpPr>
        <p:spPr bwMode="auto">
          <a:xfrm>
            <a:off x="6654800" y="5935663"/>
            <a:ext cx="1366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7" name="Text Box 29"/>
          <p:cNvSpPr txBox="1">
            <a:spLocks noChangeArrowheads="1"/>
          </p:cNvSpPr>
          <p:nvPr/>
        </p:nvSpPr>
        <p:spPr bwMode="auto">
          <a:xfrm>
            <a:off x="2700552" y="6102352"/>
            <a:ext cx="65146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Arial"/>
              </a:rPr>
              <a:t>No intersection if x and y ranges don</a:t>
            </a:r>
            <a:r>
              <a:rPr lang="ja-JP" altLang="en-US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lang="en-US">
                <a:solidFill>
                  <a:srgbClr val="FFFFFF"/>
                </a:solidFill>
                <a:cs typeface="Arial"/>
              </a:rPr>
              <a:t>t overlap</a:t>
            </a:r>
          </a:p>
        </p:txBody>
      </p:sp>
      <p:graphicFrame>
        <p:nvGraphicFramePr>
          <p:cNvPr id="1768480" name="Object 32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210726578"/>
              </p:ext>
            </p:extLst>
          </p:nvPr>
        </p:nvGraphicFramePr>
        <p:xfrm>
          <a:off x="4422775" y="5211763"/>
          <a:ext cx="776288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92100" imgH="241300" progId="Equation.DSMT4">
                  <p:embed/>
                </p:oleObj>
              </mc:Choice>
              <mc:Fallback>
                <p:oleObj name="Equation" r:id="rId12" imgW="292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2775" y="5211763"/>
                        <a:ext cx="776288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2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859573"/>
              </p:ext>
            </p:extLst>
          </p:nvPr>
        </p:nvGraphicFramePr>
        <p:xfrm>
          <a:off x="5551488" y="5162550"/>
          <a:ext cx="890587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17500" imgH="241300" progId="Equation.DSMT4">
                  <p:embed/>
                </p:oleObj>
              </mc:Choice>
              <mc:Fallback>
                <p:oleObj name="Equation" r:id="rId14" imgW="317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488" y="5162550"/>
                        <a:ext cx="890587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696833"/>
              </p:ext>
            </p:extLst>
          </p:nvPr>
        </p:nvGraphicFramePr>
        <p:xfrm>
          <a:off x="6610350" y="5140325"/>
          <a:ext cx="81915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92100" imgH="266700" progId="Equation.DSMT4">
                  <p:embed/>
                </p:oleObj>
              </mc:Choice>
              <mc:Fallback>
                <p:oleObj name="Equation" r:id="rId16" imgW="292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5140325"/>
                        <a:ext cx="819150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4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55681"/>
              </p:ext>
            </p:extLst>
          </p:nvPr>
        </p:nvGraphicFramePr>
        <p:xfrm>
          <a:off x="7523163" y="5162550"/>
          <a:ext cx="89058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17500" imgH="266700" progId="Equation.DSMT4">
                  <p:embed/>
                </p:oleObj>
              </mc:Choice>
              <mc:Fallback>
                <p:oleObj name="Equation" r:id="rId18" imgW="317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3163" y="5162550"/>
                        <a:ext cx="890587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5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170570"/>
              </p:ext>
            </p:extLst>
          </p:nvPr>
        </p:nvGraphicFramePr>
        <p:xfrm>
          <a:off x="319088" y="4038600"/>
          <a:ext cx="3984625" cy="212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90700" imgH="952500" progId="Equation.DSMT4">
                  <p:embed/>
                </p:oleObj>
              </mc:Choice>
              <mc:Fallback>
                <p:oleObj name="Equation" r:id="rId20" imgW="1790700" imgH="952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4038600"/>
                        <a:ext cx="3984625" cy="212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8971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3" grpId="0" animBg="1"/>
      <p:bldP spid="1768459" grpId="0" animBg="1"/>
      <p:bldP spid="1768469" grpId="0" animBg="1"/>
      <p:bldP spid="1768470" grpId="0" animBg="1"/>
      <p:bldP spid="1768472" grpId="0" animBg="1"/>
      <p:bldP spid="1768474" grpId="0" animBg="1"/>
      <p:bldP spid="1768475" grpId="0" animBg="1"/>
      <p:bldP spid="1768476" grpId="0" animBg="1"/>
      <p:bldP spid="176847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Box Test</a:t>
            </a:r>
          </a:p>
        </p:txBody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Ray-Intersection is simple coordinate check </a:t>
            </a:r>
          </a:p>
          <a:p>
            <a:r>
              <a:rPr lang="en-US" dirty="0"/>
              <a:t>Intricacies with test, see Shirley book </a:t>
            </a:r>
          </a:p>
          <a:p>
            <a:r>
              <a:rPr lang="en-US" dirty="0"/>
              <a:t>Hierarchical Bounding Boxes </a:t>
            </a:r>
          </a:p>
        </p:txBody>
      </p:sp>
      <p:sp>
        <p:nvSpPr>
          <p:cNvPr id="1776644" name="Rectangle 4"/>
          <p:cNvSpPr>
            <a:spLocks noChangeArrowheads="1"/>
          </p:cNvSpPr>
          <p:nvPr/>
        </p:nvSpPr>
        <p:spPr bwMode="auto">
          <a:xfrm>
            <a:off x="3544888" y="4040188"/>
            <a:ext cx="3429000" cy="10668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776645" name="Group 5"/>
          <p:cNvGrpSpPr>
            <a:grpSpLocks/>
          </p:cNvGrpSpPr>
          <p:nvPr/>
        </p:nvGrpSpPr>
        <p:grpSpPr bwMode="auto">
          <a:xfrm>
            <a:off x="3773488" y="4192588"/>
            <a:ext cx="2971800" cy="806451"/>
            <a:chOff x="2160" y="1920"/>
            <a:chExt cx="1872" cy="508"/>
          </a:xfrm>
        </p:grpSpPr>
        <p:sp>
          <p:nvSpPr>
            <p:cNvPr id="1776646" name="AutoShape 6"/>
            <p:cNvSpPr>
              <a:spLocks noChangeArrowheads="1"/>
            </p:cNvSpPr>
            <p:nvPr/>
          </p:nvSpPr>
          <p:spPr bwMode="auto">
            <a:xfrm>
              <a:off x="2160" y="1920"/>
              <a:ext cx="192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47" name="AutoShape 7"/>
            <p:cNvSpPr>
              <a:spLocks noChangeArrowheads="1"/>
            </p:cNvSpPr>
            <p:nvPr/>
          </p:nvSpPr>
          <p:spPr bwMode="auto">
            <a:xfrm rot="2801081">
              <a:off x="2377" y="2164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48" name="AutoShape 8"/>
            <p:cNvSpPr>
              <a:spLocks noChangeArrowheads="1"/>
            </p:cNvSpPr>
            <p:nvPr/>
          </p:nvSpPr>
          <p:spPr bwMode="auto">
            <a:xfrm rot="-4644401">
              <a:off x="2719" y="2019"/>
              <a:ext cx="336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49" name="AutoShape 9"/>
            <p:cNvSpPr>
              <a:spLocks noChangeArrowheads="1"/>
            </p:cNvSpPr>
            <p:nvPr/>
          </p:nvSpPr>
          <p:spPr bwMode="auto">
            <a:xfrm rot="-3358839">
              <a:off x="3214" y="2109"/>
              <a:ext cx="288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50" name="AutoShape 10"/>
            <p:cNvSpPr>
              <a:spLocks noChangeArrowheads="1"/>
            </p:cNvSpPr>
            <p:nvPr/>
          </p:nvSpPr>
          <p:spPr bwMode="auto">
            <a:xfrm>
              <a:off x="3696" y="1920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776651" name="Line 11"/>
          <p:cNvSpPr>
            <a:spLocks noChangeShapeType="1"/>
          </p:cNvSpPr>
          <p:nvPr/>
        </p:nvSpPr>
        <p:spPr bwMode="auto">
          <a:xfrm>
            <a:off x="1146175" y="4440239"/>
            <a:ext cx="3962400" cy="1600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76652" name="Text Box 12"/>
          <p:cNvSpPr txBox="1">
            <a:spLocks noChangeArrowheads="1"/>
          </p:cNvSpPr>
          <p:nvPr/>
        </p:nvSpPr>
        <p:spPr bwMode="auto">
          <a:xfrm>
            <a:off x="2593977" y="5200652"/>
            <a:ext cx="731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cs typeface="Arial"/>
              </a:rPr>
              <a:t>Ray</a:t>
            </a:r>
          </a:p>
        </p:txBody>
      </p:sp>
      <p:sp>
        <p:nvSpPr>
          <p:cNvPr id="1776653" name="Rectangle 13"/>
          <p:cNvSpPr>
            <a:spLocks noChangeArrowheads="1"/>
          </p:cNvSpPr>
          <p:nvPr/>
        </p:nvSpPr>
        <p:spPr bwMode="auto">
          <a:xfrm>
            <a:off x="3744913" y="4152902"/>
            <a:ext cx="1503362" cy="881063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76654" name="Rectangle 14"/>
          <p:cNvSpPr>
            <a:spLocks noChangeArrowheads="1"/>
          </p:cNvSpPr>
          <p:nvPr/>
        </p:nvSpPr>
        <p:spPr bwMode="auto">
          <a:xfrm>
            <a:off x="5438775" y="4149725"/>
            <a:ext cx="1376363" cy="871539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4311717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Hierarchical Bounding Box Test</a:t>
            </a:r>
          </a:p>
        </p:txBody>
      </p:sp>
      <p:sp>
        <p:nvSpPr>
          <p:cNvPr id="177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ray hits root box</a:t>
            </a:r>
          </a:p>
          <a:p>
            <a:pPr lvl="1"/>
            <a:r>
              <a:rPr lang="en-US"/>
              <a:t>Intersect left subtree</a:t>
            </a:r>
          </a:p>
          <a:p>
            <a:pPr lvl="1"/>
            <a:r>
              <a:rPr lang="en-US"/>
              <a:t>Intersect right subtree</a:t>
            </a:r>
          </a:p>
          <a:p>
            <a:pPr lvl="1"/>
            <a:r>
              <a:rPr lang="en-US"/>
              <a:t>Merge intersections (find closest one)</a:t>
            </a:r>
          </a:p>
          <a:p>
            <a:r>
              <a:rPr lang="en-US"/>
              <a:t>Standard hierarchical traversal </a:t>
            </a:r>
          </a:p>
          <a:p>
            <a:pPr lvl="1"/>
            <a:r>
              <a:rPr lang="en-US"/>
              <a:t>But caveat, since bounding boxes may overlap</a:t>
            </a:r>
          </a:p>
          <a:p>
            <a:r>
              <a:rPr lang="en-US"/>
              <a:t>At leaf nodes, must intersect objects</a:t>
            </a:r>
          </a:p>
        </p:txBody>
      </p:sp>
    </p:spTree>
    <p:extLst>
      <p:ext uri="{BB962C8B-B14F-4D97-AF65-F5344CB8AC3E}">
        <p14:creationId xmlns:p14="http://schemas.microsoft.com/office/powerpoint/2010/main" val="4179339938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Creating Bounding Volume Hierarchy</a:t>
            </a:r>
          </a:p>
        </p:txBody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function </a:t>
            </a:r>
            <a:r>
              <a:rPr lang="en-US" dirty="0" err="1"/>
              <a:t>bvh</a:t>
            </a:r>
            <a:r>
              <a:rPr lang="en-US" dirty="0"/>
              <a:t>-node::create (object array A, </a:t>
            </a:r>
            <a:r>
              <a:rPr lang="en-US" dirty="0" err="1"/>
              <a:t>int</a:t>
            </a:r>
            <a:r>
              <a:rPr lang="en-US" dirty="0"/>
              <a:t> AXIS)</a:t>
            </a:r>
          </a:p>
          <a:p>
            <a:pPr lvl="1">
              <a:buFont typeface="Wingdings" charset="0"/>
              <a:buNone/>
            </a:pPr>
            <a:r>
              <a:rPr lang="en-US" dirty="0"/>
              <a:t>N = </a:t>
            </a:r>
            <a:r>
              <a:rPr lang="en-US" dirty="0" err="1"/>
              <a:t>A.length</a:t>
            </a:r>
            <a:r>
              <a:rPr lang="en-US" dirty="0"/>
              <a:t>() ; </a:t>
            </a:r>
          </a:p>
          <a:p>
            <a:pPr lvl="1">
              <a:buFont typeface="Wingdings" charset="0"/>
              <a:buNone/>
            </a:pPr>
            <a:r>
              <a:rPr lang="en-US" dirty="0"/>
              <a:t>if (N == 1) {left = A[0]; right = NULL; </a:t>
            </a:r>
            <a:r>
              <a:rPr lang="en-US" dirty="0" err="1"/>
              <a:t>bbox</a:t>
            </a:r>
            <a:r>
              <a:rPr lang="en-US" dirty="0"/>
              <a:t> = bound(A[0]);}</a:t>
            </a:r>
          </a:p>
          <a:p>
            <a:pPr lvl="1">
              <a:buFont typeface="Wingdings" charset="0"/>
              <a:buNone/>
            </a:pPr>
            <a:r>
              <a:rPr lang="en-US" dirty="0"/>
              <a:t>else if (N == 2) {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left = A[0] ; right = A[1] ;</a:t>
            </a:r>
          </a:p>
          <a:p>
            <a:pPr lvl="2">
              <a:buFont typeface="Wingdings" charset="0"/>
              <a:buNone/>
            </a:pPr>
            <a:r>
              <a:rPr lang="en-US" sz="2400" dirty="0" err="1"/>
              <a:t>bbox</a:t>
            </a:r>
            <a:r>
              <a:rPr lang="en-US" sz="2400" dirty="0"/>
              <a:t> = combine(bound(A[0]),bound(A[1])) ;</a:t>
            </a:r>
          </a:p>
          <a:p>
            <a:pPr lvl="1">
              <a:buFont typeface="Wingdings" charset="0"/>
              <a:buNone/>
            </a:pPr>
            <a:r>
              <a:rPr lang="en-US" dirty="0"/>
              <a:t>else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Find midpoint m of bounding box of A along AXIS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Partition A into lists of size k and N-k around m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left = new </a:t>
            </a:r>
            <a:r>
              <a:rPr lang="en-US" sz="2400" dirty="0" err="1"/>
              <a:t>bvh</a:t>
            </a:r>
            <a:r>
              <a:rPr lang="en-US" sz="2400" dirty="0"/>
              <a:t>-node (A[0…k],(AXIS+1) mod 3) ; 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right = new </a:t>
            </a:r>
            <a:r>
              <a:rPr lang="en-US" sz="2400" dirty="0" err="1"/>
              <a:t>bvh</a:t>
            </a:r>
            <a:r>
              <a:rPr lang="en-US" sz="2400" dirty="0"/>
              <a:t>-node(A[k+1…N-1],(AXIS+1) mod 3);</a:t>
            </a:r>
          </a:p>
          <a:p>
            <a:pPr lvl="2">
              <a:buFont typeface="Wingdings" charset="0"/>
              <a:buNone/>
            </a:pPr>
            <a:r>
              <a:rPr lang="en-US" sz="2400" dirty="0" err="1"/>
              <a:t>bbox</a:t>
            </a:r>
            <a:r>
              <a:rPr lang="en-US" sz="2400" dirty="0"/>
              <a:t> = combine (left -&gt; </a:t>
            </a:r>
            <a:r>
              <a:rPr lang="en-US" sz="2400" dirty="0" err="1"/>
              <a:t>bbox</a:t>
            </a:r>
            <a:r>
              <a:rPr lang="en-US" sz="2400" dirty="0"/>
              <a:t>, right -&gt; </a:t>
            </a:r>
            <a:r>
              <a:rPr lang="en-US" sz="2400" dirty="0" err="1"/>
              <a:t>bbox</a:t>
            </a:r>
            <a:r>
              <a:rPr lang="en-US" sz="2400" dirty="0"/>
              <a:t>) ;  </a:t>
            </a:r>
          </a:p>
          <a:p>
            <a:pPr lvl="2"/>
            <a:endParaRPr lang="en-US" sz="2400" dirty="0"/>
          </a:p>
        </p:txBody>
      </p:sp>
      <p:sp>
        <p:nvSpPr>
          <p:cNvPr id="1778692" name="Text Box 4"/>
          <p:cNvSpPr txBox="1">
            <a:spLocks noChangeArrowheads="1"/>
          </p:cNvSpPr>
          <p:nvPr/>
        </p:nvSpPr>
        <p:spPr bwMode="auto">
          <a:xfrm>
            <a:off x="4793615" y="6400801"/>
            <a:ext cx="4393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Arial"/>
              </a:rPr>
              <a:t>From page 305 of Shirley book</a:t>
            </a:r>
          </a:p>
        </p:txBody>
      </p:sp>
    </p:spTree>
    <p:extLst>
      <p:ext uri="{BB962C8B-B14F-4D97-AF65-F5344CB8AC3E}">
        <p14:creationId xmlns:p14="http://schemas.microsoft.com/office/powerpoint/2010/main" val="1349507529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Instead of mid-point of bounding box, alternating axes, pick the axis and the location to split carefully</a:t>
            </a:r>
          </a:p>
          <a:p>
            <a:r>
              <a:rPr lang="en-US" sz="2400" dirty="0"/>
              <a:t>The algorithm can test several splitting planes (at least 9 recommended) across </a:t>
            </a:r>
            <a:r>
              <a:rPr lang="en-US" sz="2400" dirty="0" err="1"/>
              <a:t>x,y,z</a:t>
            </a:r>
            <a:r>
              <a:rPr lang="en-US" sz="2400" dirty="0"/>
              <a:t> and chooses best one</a:t>
            </a:r>
          </a:p>
          <a:p>
            <a:r>
              <a:rPr lang="en-US" sz="2400" dirty="0"/>
              <a:t>Area Heuristic: min              considering areas of each child box and number of primitives contained in each</a:t>
            </a:r>
          </a:p>
          <a:p>
            <a:r>
              <a:rPr lang="en-US" sz="2400" dirty="0"/>
              <a:t>Longer for construction but better balanced</a:t>
            </a:r>
          </a:p>
          <a:p>
            <a:r>
              <a:rPr lang="en-US" sz="2400" dirty="0"/>
              <a:t>Ideally speeds up raytracing </a:t>
            </a:r>
            <a:r>
              <a:rPr lang="en-US" sz="2400" i="1" dirty="0"/>
              <a:t>(in Optix BVH built in)</a:t>
            </a:r>
          </a:p>
          <a:p>
            <a:r>
              <a:rPr lang="en-US" sz="2400" dirty="0"/>
              <a:t>(Optional, but if interested read up on Surface Area Heuristic [SAH] and similar methods.  Also see fast updates for animations, dynamic scenes)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158334"/>
              </p:ext>
            </p:extLst>
          </p:nvPr>
        </p:nvGraphicFramePr>
        <p:xfrm>
          <a:off x="3530413" y="3417196"/>
          <a:ext cx="1136781" cy="399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241300" progId="Equation.DSMT4">
                  <p:embed/>
                </p:oleObj>
              </mc:Choice>
              <mc:Fallback>
                <p:oleObj name="Equation" r:id="rId2" imgW="6858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30413" y="3417196"/>
                        <a:ext cx="1136781" cy="3999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629189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 Spatial Subdivision</a:t>
            </a:r>
          </a:p>
        </p:txBody>
      </p:sp>
      <p:sp>
        <p:nvSpPr>
          <p:cNvPr id="178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Different idea: Divide space rather than objects</a:t>
            </a:r>
          </a:p>
          <a:p>
            <a:r>
              <a:rPr lang="en-US"/>
              <a:t>In BVH, each object is in one of two sibling nodes</a:t>
            </a:r>
          </a:p>
          <a:p>
            <a:pPr lvl="1"/>
            <a:r>
              <a:rPr lang="en-US"/>
              <a:t>A point in space may be inside both nodes</a:t>
            </a:r>
          </a:p>
          <a:p>
            <a:r>
              <a:rPr lang="en-US"/>
              <a:t>In spatial subdivision, each space point in one node</a:t>
            </a:r>
          </a:p>
          <a:p>
            <a:pPr lvl="1"/>
            <a:r>
              <a:rPr lang="en-US"/>
              <a:t>But object may lie in multiple spatial nodes</a:t>
            </a:r>
          </a:p>
          <a:p>
            <a:r>
              <a:rPr lang="en-US"/>
              <a:t>Simplest is uniform grid (have seen this already)</a:t>
            </a:r>
          </a:p>
          <a:p>
            <a:r>
              <a:rPr lang="en-US"/>
              <a:t>Challenge is keeping all objects within cell</a:t>
            </a:r>
          </a:p>
          <a:p>
            <a:r>
              <a:rPr lang="en-US"/>
              <a:t>And in traversing the grid</a:t>
            </a:r>
          </a:p>
        </p:txBody>
      </p:sp>
    </p:spTree>
    <p:extLst>
      <p:ext uri="{BB962C8B-B14F-4D97-AF65-F5344CB8AC3E}">
        <p14:creationId xmlns:p14="http://schemas.microsoft.com/office/powerpoint/2010/main" val="271595389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503" name="Picture 15" descr="fin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3895725"/>
            <a:ext cx="3683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7501" name="Picture 13" descr="ah4n93hw6jvb_145fcfzbn8j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840165"/>
            <a:ext cx="37480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Synthesis Examples</a:t>
            </a:r>
          </a:p>
        </p:txBody>
      </p:sp>
      <p:pic>
        <p:nvPicPr>
          <p:cNvPr id="1087499" name="Picture 11" descr="LightShadowReflec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347788"/>
            <a:ext cx="36703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7497" name="Picture 9" descr="ref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296988"/>
            <a:ext cx="3752850" cy="28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87504" name="Text Box 16"/>
          <p:cNvSpPr txBox="1">
            <a:spLocks noChangeArrowheads="1"/>
          </p:cNvSpPr>
          <p:nvPr/>
        </p:nvSpPr>
        <p:spPr bwMode="auto">
          <a:xfrm>
            <a:off x="6465891" y="6400802"/>
            <a:ext cx="26996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/>
              <a:t>Collage from 2007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Traversal of Grid High Level</a:t>
            </a:r>
          </a:p>
        </p:txBody>
      </p:sp>
      <p:sp>
        <p:nvSpPr>
          <p:cNvPr id="178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Intersect </a:t>
            </a:r>
            <a:r>
              <a:rPr lang="en-US" dirty="0" err="1"/>
              <a:t>Pt</a:t>
            </a:r>
            <a:r>
              <a:rPr lang="en-US" dirty="0"/>
              <a:t>?</a:t>
            </a:r>
          </a:p>
          <a:p>
            <a:r>
              <a:rPr lang="en-US" dirty="0"/>
              <a:t>Irreg. </a:t>
            </a:r>
            <a:r>
              <a:rPr lang="en-US" dirty="0" err="1"/>
              <a:t>samp</a:t>
            </a:r>
            <a:r>
              <a:rPr lang="en-US" dirty="0"/>
              <a:t>. pattern?</a:t>
            </a:r>
          </a:p>
          <a:p>
            <a:r>
              <a:rPr lang="en-US" dirty="0"/>
              <a:t>But regular in planes</a:t>
            </a:r>
          </a:p>
          <a:p>
            <a:r>
              <a:rPr lang="en-US" dirty="0"/>
              <a:t>Fast </a:t>
            </a:r>
            <a:r>
              <a:rPr lang="en-US" dirty="0" err="1"/>
              <a:t>algo</a:t>
            </a:r>
            <a:r>
              <a:rPr lang="en-US" dirty="0"/>
              <a:t>. possible</a:t>
            </a:r>
          </a:p>
          <a:p>
            <a:r>
              <a:rPr lang="en-US" dirty="0"/>
              <a:t>(more on board)</a:t>
            </a:r>
          </a:p>
        </p:txBody>
      </p:sp>
      <p:sp>
        <p:nvSpPr>
          <p:cNvPr id="1782788" name="Oval 4"/>
          <p:cNvSpPr>
            <a:spLocks noChangeArrowheads="1"/>
          </p:cNvSpPr>
          <p:nvPr/>
        </p:nvSpPr>
        <p:spPr bwMode="auto">
          <a:xfrm>
            <a:off x="7478713" y="1893889"/>
            <a:ext cx="1206500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89" name="Oval 5"/>
          <p:cNvSpPr>
            <a:spLocks noChangeArrowheads="1"/>
          </p:cNvSpPr>
          <p:nvPr/>
        </p:nvSpPr>
        <p:spPr bwMode="auto">
          <a:xfrm>
            <a:off x="4479927" y="3676650"/>
            <a:ext cx="1204913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0" name="Rectangle 6"/>
          <p:cNvSpPr>
            <a:spLocks noChangeArrowheads="1"/>
          </p:cNvSpPr>
          <p:nvPr/>
        </p:nvSpPr>
        <p:spPr bwMode="auto">
          <a:xfrm>
            <a:off x="416401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1" name="Rectangle 7"/>
          <p:cNvSpPr>
            <a:spLocks noChangeArrowheads="1"/>
          </p:cNvSpPr>
          <p:nvPr/>
        </p:nvSpPr>
        <p:spPr bwMode="auto">
          <a:xfrm>
            <a:off x="476726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2" name="Rectangle 8"/>
          <p:cNvSpPr>
            <a:spLocks noChangeArrowheads="1"/>
          </p:cNvSpPr>
          <p:nvPr/>
        </p:nvSpPr>
        <p:spPr bwMode="auto">
          <a:xfrm>
            <a:off x="5370513" y="17526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3" name="Rectangle 9"/>
          <p:cNvSpPr>
            <a:spLocks noChangeArrowheads="1"/>
          </p:cNvSpPr>
          <p:nvPr/>
        </p:nvSpPr>
        <p:spPr bwMode="auto">
          <a:xfrm>
            <a:off x="5972175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4" name="Rectangle 10"/>
          <p:cNvSpPr>
            <a:spLocks noChangeArrowheads="1"/>
          </p:cNvSpPr>
          <p:nvPr/>
        </p:nvSpPr>
        <p:spPr bwMode="auto">
          <a:xfrm>
            <a:off x="6575425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5" name="Rectangle 11"/>
          <p:cNvSpPr>
            <a:spLocks noChangeArrowheads="1"/>
          </p:cNvSpPr>
          <p:nvPr/>
        </p:nvSpPr>
        <p:spPr bwMode="auto">
          <a:xfrm>
            <a:off x="7178677" y="17526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6" name="Rectangle 12"/>
          <p:cNvSpPr>
            <a:spLocks noChangeArrowheads="1"/>
          </p:cNvSpPr>
          <p:nvPr/>
        </p:nvSpPr>
        <p:spPr bwMode="auto">
          <a:xfrm>
            <a:off x="778033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7" name="Rectangle 13"/>
          <p:cNvSpPr>
            <a:spLocks noChangeArrowheads="1"/>
          </p:cNvSpPr>
          <p:nvPr/>
        </p:nvSpPr>
        <p:spPr bwMode="auto">
          <a:xfrm>
            <a:off x="838358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8" name="Rectangle 14"/>
          <p:cNvSpPr>
            <a:spLocks noChangeArrowheads="1"/>
          </p:cNvSpPr>
          <p:nvPr/>
        </p:nvSpPr>
        <p:spPr bwMode="ltGray">
          <a:xfrm>
            <a:off x="416401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9" name="Rectangle 15"/>
          <p:cNvSpPr>
            <a:spLocks noChangeArrowheads="1"/>
          </p:cNvSpPr>
          <p:nvPr/>
        </p:nvSpPr>
        <p:spPr bwMode="ltGray">
          <a:xfrm>
            <a:off x="476726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0" name="Rectangle 16"/>
          <p:cNvSpPr>
            <a:spLocks noChangeArrowheads="1"/>
          </p:cNvSpPr>
          <p:nvPr/>
        </p:nvSpPr>
        <p:spPr bwMode="auto">
          <a:xfrm>
            <a:off x="5370513" y="23145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1" name="Rectangle 17"/>
          <p:cNvSpPr>
            <a:spLocks noChangeArrowheads="1"/>
          </p:cNvSpPr>
          <p:nvPr/>
        </p:nvSpPr>
        <p:spPr bwMode="auto">
          <a:xfrm>
            <a:off x="5972175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2" name="Rectangle 18"/>
          <p:cNvSpPr>
            <a:spLocks noChangeArrowheads="1"/>
          </p:cNvSpPr>
          <p:nvPr/>
        </p:nvSpPr>
        <p:spPr bwMode="auto">
          <a:xfrm>
            <a:off x="6575425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3" name="Rectangle 19"/>
          <p:cNvSpPr>
            <a:spLocks noChangeArrowheads="1"/>
          </p:cNvSpPr>
          <p:nvPr/>
        </p:nvSpPr>
        <p:spPr bwMode="auto">
          <a:xfrm>
            <a:off x="7178677" y="23145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4" name="Rectangle 20"/>
          <p:cNvSpPr>
            <a:spLocks noChangeArrowheads="1"/>
          </p:cNvSpPr>
          <p:nvPr/>
        </p:nvSpPr>
        <p:spPr bwMode="auto">
          <a:xfrm>
            <a:off x="778033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5" name="Rectangle 21"/>
          <p:cNvSpPr>
            <a:spLocks noChangeArrowheads="1"/>
          </p:cNvSpPr>
          <p:nvPr/>
        </p:nvSpPr>
        <p:spPr bwMode="auto">
          <a:xfrm>
            <a:off x="838358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6" name="Rectangle 22"/>
          <p:cNvSpPr>
            <a:spLocks noChangeArrowheads="1"/>
          </p:cNvSpPr>
          <p:nvPr/>
        </p:nvSpPr>
        <p:spPr bwMode="auto">
          <a:xfrm>
            <a:off x="416401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7" name="Rectangle 23"/>
          <p:cNvSpPr>
            <a:spLocks noChangeArrowheads="1"/>
          </p:cNvSpPr>
          <p:nvPr/>
        </p:nvSpPr>
        <p:spPr bwMode="ltGray">
          <a:xfrm>
            <a:off x="476726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8" name="Rectangle 24"/>
          <p:cNvSpPr>
            <a:spLocks noChangeArrowheads="1"/>
          </p:cNvSpPr>
          <p:nvPr/>
        </p:nvSpPr>
        <p:spPr bwMode="ltGray">
          <a:xfrm>
            <a:off x="5370513" y="28765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9" name="Rectangle 25"/>
          <p:cNvSpPr>
            <a:spLocks noChangeArrowheads="1"/>
          </p:cNvSpPr>
          <p:nvPr/>
        </p:nvSpPr>
        <p:spPr bwMode="ltGray">
          <a:xfrm>
            <a:off x="5972175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0" name="Rectangle 26"/>
          <p:cNvSpPr>
            <a:spLocks noChangeArrowheads="1"/>
          </p:cNvSpPr>
          <p:nvPr/>
        </p:nvSpPr>
        <p:spPr bwMode="auto">
          <a:xfrm>
            <a:off x="6575425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1" name="Rectangle 27"/>
          <p:cNvSpPr>
            <a:spLocks noChangeArrowheads="1"/>
          </p:cNvSpPr>
          <p:nvPr/>
        </p:nvSpPr>
        <p:spPr bwMode="auto">
          <a:xfrm>
            <a:off x="7178677" y="28765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2" name="Rectangle 28"/>
          <p:cNvSpPr>
            <a:spLocks noChangeArrowheads="1"/>
          </p:cNvSpPr>
          <p:nvPr/>
        </p:nvSpPr>
        <p:spPr bwMode="auto">
          <a:xfrm>
            <a:off x="778033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3" name="Rectangle 29"/>
          <p:cNvSpPr>
            <a:spLocks noChangeArrowheads="1"/>
          </p:cNvSpPr>
          <p:nvPr/>
        </p:nvSpPr>
        <p:spPr bwMode="auto">
          <a:xfrm>
            <a:off x="838358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4" name="Rectangle 30"/>
          <p:cNvSpPr>
            <a:spLocks noChangeArrowheads="1"/>
          </p:cNvSpPr>
          <p:nvPr/>
        </p:nvSpPr>
        <p:spPr bwMode="auto">
          <a:xfrm>
            <a:off x="416401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5" name="Rectangle 31"/>
          <p:cNvSpPr>
            <a:spLocks noChangeArrowheads="1"/>
          </p:cNvSpPr>
          <p:nvPr/>
        </p:nvSpPr>
        <p:spPr bwMode="auto">
          <a:xfrm>
            <a:off x="476726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6" name="Rectangle 32"/>
          <p:cNvSpPr>
            <a:spLocks noChangeArrowheads="1"/>
          </p:cNvSpPr>
          <p:nvPr/>
        </p:nvSpPr>
        <p:spPr bwMode="auto">
          <a:xfrm>
            <a:off x="5370513" y="34385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7" name="Rectangle 33"/>
          <p:cNvSpPr>
            <a:spLocks noChangeArrowheads="1"/>
          </p:cNvSpPr>
          <p:nvPr/>
        </p:nvSpPr>
        <p:spPr bwMode="ltGray">
          <a:xfrm>
            <a:off x="5972175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8" name="Rectangle 34"/>
          <p:cNvSpPr>
            <a:spLocks noChangeArrowheads="1"/>
          </p:cNvSpPr>
          <p:nvPr/>
        </p:nvSpPr>
        <p:spPr bwMode="ltGray">
          <a:xfrm>
            <a:off x="6575425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9" name="Rectangle 35"/>
          <p:cNvSpPr>
            <a:spLocks noChangeArrowheads="1"/>
          </p:cNvSpPr>
          <p:nvPr/>
        </p:nvSpPr>
        <p:spPr bwMode="ltGray">
          <a:xfrm>
            <a:off x="7178677" y="34385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0" name="Rectangle 36"/>
          <p:cNvSpPr>
            <a:spLocks noChangeArrowheads="1"/>
          </p:cNvSpPr>
          <p:nvPr/>
        </p:nvSpPr>
        <p:spPr bwMode="auto">
          <a:xfrm>
            <a:off x="778033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1" name="Rectangle 37"/>
          <p:cNvSpPr>
            <a:spLocks noChangeArrowheads="1"/>
          </p:cNvSpPr>
          <p:nvPr/>
        </p:nvSpPr>
        <p:spPr bwMode="auto">
          <a:xfrm>
            <a:off x="838358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2" name="Rectangle 38"/>
          <p:cNvSpPr>
            <a:spLocks noChangeArrowheads="1"/>
          </p:cNvSpPr>
          <p:nvPr/>
        </p:nvSpPr>
        <p:spPr bwMode="auto">
          <a:xfrm>
            <a:off x="416401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3" name="Rectangle 39"/>
          <p:cNvSpPr>
            <a:spLocks noChangeArrowheads="1"/>
          </p:cNvSpPr>
          <p:nvPr/>
        </p:nvSpPr>
        <p:spPr bwMode="auto">
          <a:xfrm>
            <a:off x="476726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4" name="Rectangle 40"/>
          <p:cNvSpPr>
            <a:spLocks noChangeArrowheads="1"/>
          </p:cNvSpPr>
          <p:nvPr/>
        </p:nvSpPr>
        <p:spPr bwMode="auto">
          <a:xfrm>
            <a:off x="5370513" y="40005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5" name="Rectangle 41"/>
          <p:cNvSpPr>
            <a:spLocks noChangeArrowheads="1"/>
          </p:cNvSpPr>
          <p:nvPr/>
        </p:nvSpPr>
        <p:spPr bwMode="auto">
          <a:xfrm>
            <a:off x="5972175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6" name="Rectangle 42"/>
          <p:cNvSpPr>
            <a:spLocks noChangeArrowheads="1"/>
          </p:cNvSpPr>
          <p:nvPr/>
        </p:nvSpPr>
        <p:spPr bwMode="auto">
          <a:xfrm>
            <a:off x="6575425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7" name="Rectangle 43"/>
          <p:cNvSpPr>
            <a:spLocks noChangeArrowheads="1"/>
          </p:cNvSpPr>
          <p:nvPr/>
        </p:nvSpPr>
        <p:spPr bwMode="ltGray">
          <a:xfrm>
            <a:off x="7178677" y="40005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8" name="Rectangle 44"/>
          <p:cNvSpPr>
            <a:spLocks noChangeArrowheads="1"/>
          </p:cNvSpPr>
          <p:nvPr/>
        </p:nvSpPr>
        <p:spPr bwMode="ltGray">
          <a:xfrm>
            <a:off x="778033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9" name="Rectangle 45"/>
          <p:cNvSpPr>
            <a:spLocks noChangeArrowheads="1"/>
          </p:cNvSpPr>
          <p:nvPr/>
        </p:nvSpPr>
        <p:spPr bwMode="ltGray">
          <a:xfrm>
            <a:off x="838358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0" name="Rectangle 46"/>
          <p:cNvSpPr>
            <a:spLocks noChangeArrowheads="1"/>
          </p:cNvSpPr>
          <p:nvPr/>
        </p:nvSpPr>
        <p:spPr bwMode="auto">
          <a:xfrm>
            <a:off x="416401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1" name="Rectangle 47"/>
          <p:cNvSpPr>
            <a:spLocks noChangeArrowheads="1"/>
          </p:cNvSpPr>
          <p:nvPr/>
        </p:nvSpPr>
        <p:spPr bwMode="auto">
          <a:xfrm>
            <a:off x="476726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2" name="Rectangle 48"/>
          <p:cNvSpPr>
            <a:spLocks noChangeArrowheads="1"/>
          </p:cNvSpPr>
          <p:nvPr/>
        </p:nvSpPr>
        <p:spPr bwMode="auto">
          <a:xfrm>
            <a:off x="5370513" y="45624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3" name="Rectangle 49"/>
          <p:cNvSpPr>
            <a:spLocks noChangeArrowheads="1"/>
          </p:cNvSpPr>
          <p:nvPr/>
        </p:nvSpPr>
        <p:spPr bwMode="auto">
          <a:xfrm>
            <a:off x="5972175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4" name="Rectangle 50"/>
          <p:cNvSpPr>
            <a:spLocks noChangeArrowheads="1"/>
          </p:cNvSpPr>
          <p:nvPr/>
        </p:nvSpPr>
        <p:spPr bwMode="auto">
          <a:xfrm>
            <a:off x="6575425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5" name="Rectangle 51"/>
          <p:cNvSpPr>
            <a:spLocks noChangeArrowheads="1"/>
          </p:cNvSpPr>
          <p:nvPr/>
        </p:nvSpPr>
        <p:spPr bwMode="auto">
          <a:xfrm>
            <a:off x="7178677" y="45624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6" name="Rectangle 52"/>
          <p:cNvSpPr>
            <a:spLocks noChangeArrowheads="1"/>
          </p:cNvSpPr>
          <p:nvPr/>
        </p:nvSpPr>
        <p:spPr bwMode="auto">
          <a:xfrm>
            <a:off x="778033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7" name="Rectangle 53"/>
          <p:cNvSpPr>
            <a:spLocks noChangeArrowheads="1"/>
          </p:cNvSpPr>
          <p:nvPr/>
        </p:nvSpPr>
        <p:spPr bwMode="ltGray">
          <a:xfrm>
            <a:off x="838358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8" name="Rectangle 54"/>
          <p:cNvSpPr>
            <a:spLocks noChangeArrowheads="1"/>
          </p:cNvSpPr>
          <p:nvPr/>
        </p:nvSpPr>
        <p:spPr bwMode="auto">
          <a:xfrm>
            <a:off x="416401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9" name="Rectangle 55"/>
          <p:cNvSpPr>
            <a:spLocks noChangeArrowheads="1"/>
          </p:cNvSpPr>
          <p:nvPr/>
        </p:nvSpPr>
        <p:spPr bwMode="auto">
          <a:xfrm>
            <a:off x="476726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0" name="Rectangle 56"/>
          <p:cNvSpPr>
            <a:spLocks noChangeArrowheads="1"/>
          </p:cNvSpPr>
          <p:nvPr/>
        </p:nvSpPr>
        <p:spPr bwMode="auto">
          <a:xfrm>
            <a:off x="5370513" y="51244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1" name="Rectangle 57"/>
          <p:cNvSpPr>
            <a:spLocks noChangeArrowheads="1"/>
          </p:cNvSpPr>
          <p:nvPr/>
        </p:nvSpPr>
        <p:spPr bwMode="auto">
          <a:xfrm>
            <a:off x="5972175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2" name="Rectangle 58"/>
          <p:cNvSpPr>
            <a:spLocks noChangeArrowheads="1"/>
          </p:cNvSpPr>
          <p:nvPr/>
        </p:nvSpPr>
        <p:spPr bwMode="auto">
          <a:xfrm>
            <a:off x="6575425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3" name="Rectangle 59"/>
          <p:cNvSpPr>
            <a:spLocks noChangeArrowheads="1"/>
          </p:cNvSpPr>
          <p:nvPr/>
        </p:nvSpPr>
        <p:spPr bwMode="auto">
          <a:xfrm>
            <a:off x="7178677" y="51244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4" name="Rectangle 60"/>
          <p:cNvSpPr>
            <a:spLocks noChangeArrowheads="1"/>
          </p:cNvSpPr>
          <p:nvPr/>
        </p:nvSpPr>
        <p:spPr bwMode="auto">
          <a:xfrm>
            <a:off x="778033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5" name="Rectangle 61"/>
          <p:cNvSpPr>
            <a:spLocks noChangeArrowheads="1"/>
          </p:cNvSpPr>
          <p:nvPr/>
        </p:nvSpPr>
        <p:spPr bwMode="auto">
          <a:xfrm>
            <a:off x="838358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6" name="Rectangle 62"/>
          <p:cNvSpPr>
            <a:spLocks noChangeArrowheads="1"/>
          </p:cNvSpPr>
          <p:nvPr/>
        </p:nvSpPr>
        <p:spPr bwMode="auto">
          <a:xfrm>
            <a:off x="416401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7" name="Rectangle 63"/>
          <p:cNvSpPr>
            <a:spLocks noChangeArrowheads="1"/>
          </p:cNvSpPr>
          <p:nvPr/>
        </p:nvSpPr>
        <p:spPr bwMode="auto">
          <a:xfrm>
            <a:off x="476726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8" name="Rectangle 64"/>
          <p:cNvSpPr>
            <a:spLocks noChangeArrowheads="1"/>
          </p:cNvSpPr>
          <p:nvPr/>
        </p:nvSpPr>
        <p:spPr bwMode="auto">
          <a:xfrm>
            <a:off x="5370513" y="56864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9" name="Rectangle 65"/>
          <p:cNvSpPr>
            <a:spLocks noChangeArrowheads="1"/>
          </p:cNvSpPr>
          <p:nvPr/>
        </p:nvSpPr>
        <p:spPr bwMode="auto">
          <a:xfrm>
            <a:off x="5972175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0" name="Rectangle 66"/>
          <p:cNvSpPr>
            <a:spLocks noChangeArrowheads="1"/>
          </p:cNvSpPr>
          <p:nvPr/>
        </p:nvSpPr>
        <p:spPr bwMode="auto">
          <a:xfrm>
            <a:off x="6575425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1" name="Rectangle 67"/>
          <p:cNvSpPr>
            <a:spLocks noChangeArrowheads="1"/>
          </p:cNvSpPr>
          <p:nvPr/>
        </p:nvSpPr>
        <p:spPr bwMode="auto">
          <a:xfrm>
            <a:off x="7178677" y="56864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2" name="Rectangle 68"/>
          <p:cNvSpPr>
            <a:spLocks noChangeArrowheads="1"/>
          </p:cNvSpPr>
          <p:nvPr/>
        </p:nvSpPr>
        <p:spPr bwMode="auto">
          <a:xfrm>
            <a:off x="778033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3" name="Rectangle 69"/>
          <p:cNvSpPr>
            <a:spLocks noChangeArrowheads="1"/>
          </p:cNvSpPr>
          <p:nvPr/>
        </p:nvSpPr>
        <p:spPr bwMode="auto">
          <a:xfrm>
            <a:off x="838358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4" name="Line 70"/>
          <p:cNvSpPr>
            <a:spLocks noChangeShapeType="1"/>
          </p:cNvSpPr>
          <p:nvPr/>
        </p:nvSpPr>
        <p:spPr bwMode="auto">
          <a:xfrm>
            <a:off x="3336925" y="2079626"/>
            <a:ext cx="5334000" cy="24161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5" name="Oval 71"/>
          <p:cNvSpPr>
            <a:spLocks noChangeArrowheads="1"/>
          </p:cNvSpPr>
          <p:nvPr/>
        </p:nvSpPr>
        <p:spPr bwMode="auto">
          <a:xfrm>
            <a:off x="5821365" y="2314576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6" name="Oval 72"/>
          <p:cNvSpPr>
            <a:spLocks noChangeArrowheads="1"/>
          </p:cNvSpPr>
          <p:nvPr/>
        </p:nvSpPr>
        <p:spPr bwMode="auto">
          <a:xfrm>
            <a:off x="8523290" y="4302125"/>
            <a:ext cx="452437" cy="4222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7" name="Oval 73"/>
          <p:cNvSpPr>
            <a:spLocks noChangeArrowheads="1"/>
          </p:cNvSpPr>
          <p:nvPr/>
        </p:nvSpPr>
        <p:spPr bwMode="auto">
          <a:xfrm>
            <a:off x="6623052" y="4191001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627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7827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827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827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7827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7827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827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7828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828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7828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7828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828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828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828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828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828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782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782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828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782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82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828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782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82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828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7828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7828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7828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7828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7828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7828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7828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828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BSP Trees</a:t>
            </a:r>
          </a:p>
        </p:txBody>
      </p:sp>
      <p:sp>
        <p:nvSpPr>
          <p:cNvPr id="178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Used for visibility and ray tracing</a:t>
            </a:r>
          </a:p>
          <a:p>
            <a:pPr lvl="1"/>
            <a:r>
              <a:rPr lang="en-US"/>
              <a:t>Book considers only axis-aligned splits for ray tracing</a:t>
            </a:r>
          </a:p>
          <a:p>
            <a:pPr lvl="1"/>
            <a:r>
              <a:rPr lang="en-US"/>
              <a:t>Sometimes called kd-tree for axis aligned</a:t>
            </a:r>
          </a:p>
          <a:p>
            <a:r>
              <a:rPr lang="en-US"/>
              <a:t>Split space (binary space partition) along planes</a:t>
            </a:r>
          </a:p>
          <a:p>
            <a:r>
              <a:rPr lang="en-US"/>
              <a:t>Fast queries and back-to-front (painter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s) traversal</a:t>
            </a:r>
          </a:p>
          <a:p>
            <a:r>
              <a:rPr lang="en-US"/>
              <a:t>Construction is conceptually simple</a:t>
            </a:r>
          </a:p>
          <a:p>
            <a:pPr lvl="1"/>
            <a:r>
              <a:rPr lang="en-US"/>
              <a:t>Select a plane as root of the sub-tree</a:t>
            </a:r>
          </a:p>
          <a:p>
            <a:pPr lvl="1"/>
            <a:r>
              <a:rPr lang="en-US"/>
              <a:t>Split into two children along this root</a:t>
            </a:r>
          </a:p>
          <a:p>
            <a:pPr lvl="1"/>
            <a:r>
              <a:rPr lang="en-US"/>
              <a:t>Random polygon for splitting plane (may need to split polygons that intersect it)</a:t>
            </a:r>
          </a:p>
        </p:txBody>
      </p:sp>
      <p:sp>
        <p:nvSpPr>
          <p:cNvPr id="1783812" name="Text Box 4"/>
          <p:cNvSpPr txBox="1">
            <a:spLocks noChangeArrowheads="1"/>
          </p:cNvSpPr>
          <p:nvPr/>
        </p:nvSpPr>
        <p:spPr bwMode="auto">
          <a:xfrm>
            <a:off x="4357400" y="6400801"/>
            <a:ext cx="48488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Arial"/>
              </a:rPr>
              <a:t>BSP slides courtesy Prof. O</a:t>
            </a:r>
            <a:r>
              <a:rPr lang="ja-JP" altLang="en-US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lang="en-US">
                <a:solidFill>
                  <a:srgbClr val="FFFFFF"/>
                </a:solidFill>
                <a:cs typeface="Arial"/>
              </a:rPr>
              <a:t>Brien</a:t>
            </a:r>
          </a:p>
        </p:txBody>
      </p:sp>
    </p:spTree>
    <p:extLst>
      <p:ext uri="{BB962C8B-B14F-4D97-AF65-F5344CB8AC3E}">
        <p14:creationId xmlns:p14="http://schemas.microsoft.com/office/powerpoint/2010/main" val="3772311791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State</a:t>
            </a:r>
          </a:p>
        </p:txBody>
      </p:sp>
      <p:pic>
        <p:nvPicPr>
          <p:cNvPr id="1784838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1090" y="1527175"/>
            <a:ext cx="6980237" cy="50292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729872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Split</a:t>
            </a:r>
          </a:p>
        </p:txBody>
      </p:sp>
      <p:sp>
        <p:nvSpPr>
          <p:cNvPr id="17858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858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417639"/>
            <a:ext cx="8388350" cy="524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740361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Split</a:t>
            </a:r>
          </a:p>
        </p:txBody>
      </p:sp>
      <p:sp>
        <p:nvSpPr>
          <p:cNvPr id="178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86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416050"/>
            <a:ext cx="863600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901057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Third Split</a:t>
            </a:r>
          </a:p>
        </p:txBody>
      </p:sp>
      <p:pic>
        <p:nvPicPr>
          <p:cNvPr id="178893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40" y="1527175"/>
            <a:ext cx="8188325" cy="50292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313923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Fourth Split</a:t>
            </a:r>
          </a:p>
        </p:txBody>
      </p:sp>
      <p:pic>
        <p:nvPicPr>
          <p:cNvPr id="17899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575" y="1527175"/>
            <a:ext cx="7816850" cy="5029200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378707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BSP Tree</a:t>
            </a:r>
          </a:p>
        </p:txBody>
      </p:sp>
      <p:pic>
        <p:nvPicPr>
          <p:cNvPr id="179098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79564"/>
            <a:ext cx="8229600" cy="4922837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831129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BSP Trees Cont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d</a:t>
            </a:r>
          </a:p>
        </p:txBody>
      </p:sp>
      <p:sp>
        <p:nvSpPr>
          <p:cNvPr id="178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splitting until leaf nodes </a:t>
            </a:r>
          </a:p>
          <a:p>
            <a:r>
              <a:rPr lang="en-US" dirty="0"/>
              <a:t>Visibility traversal in order</a:t>
            </a:r>
          </a:p>
          <a:p>
            <a:pPr lvl="1"/>
            <a:r>
              <a:rPr lang="en-US" dirty="0"/>
              <a:t>Child one </a:t>
            </a:r>
          </a:p>
          <a:p>
            <a:pPr lvl="1"/>
            <a:r>
              <a:rPr lang="en-US" dirty="0"/>
              <a:t>Root</a:t>
            </a:r>
          </a:p>
          <a:p>
            <a:pPr lvl="1"/>
            <a:r>
              <a:rPr lang="en-US" dirty="0"/>
              <a:t>Child two </a:t>
            </a:r>
          </a:p>
          <a:p>
            <a:r>
              <a:rPr lang="en-US" dirty="0"/>
              <a:t>Child one chosen based on viewpoint</a:t>
            </a:r>
          </a:p>
          <a:p>
            <a:pPr lvl="1"/>
            <a:r>
              <a:rPr lang="en-US" dirty="0"/>
              <a:t>Same side of sub-tree as viewpoint</a:t>
            </a:r>
          </a:p>
          <a:p>
            <a:r>
              <a:rPr lang="en-US" dirty="0"/>
              <a:t>BSP tree built once, used for all viewpoints</a:t>
            </a:r>
          </a:p>
        </p:txBody>
      </p:sp>
    </p:spTree>
    <p:extLst>
      <p:ext uri="{BB962C8B-B14F-4D97-AF65-F5344CB8AC3E}">
        <p14:creationId xmlns:p14="http://schemas.microsoft.com/office/powerpoint/2010/main" val="2883772093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Accelerations</a:t>
            </a:r>
          </a:p>
        </p:txBody>
      </p:sp>
      <p:pic>
        <p:nvPicPr>
          <p:cNvPr id="1738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462089"/>
            <a:ext cx="861695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676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9900"/>
      </a:accent1>
      <a:accent2>
        <a:srgbClr val="00FFFF"/>
      </a:accent2>
      <a:accent3>
        <a:srgbClr val="AAAAA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26582</TotalTime>
  <Words>4253</Words>
  <Application>Microsoft Macintosh PowerPoint</Application>
  <PresentationFormat>Letter Paper (8.5x11 in)</PresentationFormat>
  <Paragraphs>619</Paragraphs>
  <Slides>105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4" baseType="lpstr">
      <vt:lpstr>Arial</vt:lpstr>
      <vt:lpstr>Times New Roman</vt:lpstr>
      <vt:lpstr>Wingdings</vt:lpstr>
      <vt:lpstr>Default Design</vt:lpstr>
      <vt:lpstr>2_Default Design</vt:lpstr>
      <vt:lpstr>1_Default Design</vt:lpstr>
      <vt:lpstr>3_Default Design</vt:lpstr>
      <vt:lpstr>4_Default Design</vt:lpstr>
      <vt:lpstr>Equation</vt:lpstr>
      <vt:lpstr>Computer Graphics II: Rendering</vt:lpstr>
      <vt:lpstr>Goals</vt:lpstr>
      <vt:lpstr>Instructor</vt:lpstr>
      <vt:lpstr>Course Staff</vt:lpstr>
      <vt:lpstr>Rendering: 1960s (visibility)</vt:lpstr>
      <vt:lpstr>Rendering: 1970s (lighting)</vt:lpstr>
      <vt:lpstr>Rendering (1980s, 90s: Global Illumination) </vt:lpstr>
      <vt:lpstr>Why Study Computer Graphics Rendering?</vt:lpstr>
      <vt:lpstr>Image Synthesis Examples</vt:lpstr>
      <vt:lpstr>From UCB CS 294 16 years ago</vt:lpstr>
      <vt:lpstr>CSE 168 Contest 2007: Butterfly </vt:lpstr>
      <vt:lpstr>CSE 168 Spring 2020</vt:lpstr>
      <vt:lpstr>CSE 168 Spring 2021</vt:lpstr>
      <vt:lpstr>Mies House:  Swimming Pool</vt:lpstr>
      <vt:lpstr>Logistics</vt:lpstr>
      <vt:lpstr>This is a Modernized Course</vt:lpstr>
      <vt:lpstr>UCSD Online Overview Video</vt:lpstr>
      <vt:lpstr>Innovation: Feedback Servers</vt:lpstr>
      <vt:lpstr>Demo of edX edge, Feedbacks</vt:lpstr>
      <vt:lpstr>Workload</vt:lpstr>
      <vt:lpstr>Quick Inclusion Note</vt:lpstr>
      <vt:lpstr>CSE 168 is only a first step</vt:lpstr>
      <vt:lpstr>To Do </vt:lpstr>
      <vt:lpstr>Effects needed for Realism</vt:lpstr>
      <vt:lpstr>PowerPoint Presentation</vt:lpstr>
      <vt:lpstr>Ray Tracing</vt:lpstr>
      <vt:lpstr>Outline</vt:lpstr>
      <vt:lpstr>Ray Tracing: History</vt:lpstr>
      <vt:lpstr>Ray Tracing History</vt:lpstr>
      <vt:lpstr>Ray Tracing History</vt:lpstr>
      <vt:lpstr>From SIGGRAPH 18</vt:lpstr>
      <vt:lpstr>Outline</vt:lpstr>
      <vt:lpstr>Ray Casting</vt:lpstr>
      <vt:lpstr>Ray Casting</vt:lpstr>
      <vt:lpstr>Comparison to hardware scan-line</vt:lpstr>
      <vt:lpstr>Outline in Code</vt:lpstr>
      <vt:lpstr>Finding Ray Direction</vt:lpstr>
      <vt:lpstr>Similar to gluLookAt derivation</vt:lpstr>
      <vt:lpstr>Constructing a coordinate frame?</vt:lpstr>
      <vt:lpstr>Camera coordinate frame</vt:lpstr>
      <vt:lpstr>Canonical viewing geometry</vt:lpstr>
      <vt:lpstr>Outline in Code</vt:lpstr>
      <vt:lpstr>Ray/Object Intersections</vt:lpstr>
      <vt:lpstr>Ray-Sphere Intersection</vt:lpstr>
      <vt:lpstr>Ray-Sphere Intersection</vt:lpstr>
      <vt:lpstr>Ray-Sphere Intersection</vt:lpstr>
      <vt:lpstr>Ray-Sphere Intersection</vt:lpstr>
      <vt:lpstr>Ray-Triangle Intersection</vt:lpstr>
      <vt:lpstr>Ray-Triangle Intersection</vt:lpstr>
      <vt:lpstr>Ray inside Triangle</vt:lpstr>
      <vt:lpstr>Ray inside Triangle</vt:lpstr>
      <vt:lpstr>Other primitives</vt:lpstr>
      <vt:lpstr>Ray Scene Intersection</vt:lpstr>
      <vt:lpstr>Transformed Objects</vt:lpstr>
      <vt:lpstr>Ray-Tracing Transformed Objects</vt:lpstr>
      <vt:lpstr>Transformed Objects</vt:lpstr>
      <vt:lpstr>Outline</vt:lpstr>
      <vt:lpstr>Shadows</vt:lpstr>
      <vt:lpstr>Shadows: Numerical Issues</vt:lpstr>
      <vt:lpstr>Outline in Code</vt:lpstr>
      <vt:lpstr>Lighting Model</vt:lpstr>
      <vt:lpstr>Material Model</vt:lpstr>
      <vt:lpstr>Shading Model</vt:lpstr>
      <vt:lpstr>Mirror Reflections/Refractions</vt:lpstr>
      <vt:lpstr>Recursive Ray Tracing</vt:lpstr>
      <vt:lpstr>Recursive Shading Model</vt:lpstr>
      <vt:lpstr>Problems with Recursion</vt:lpstr>
      <vt:lpstr>PowerPoint Presentation</vt:lpstr>
      <vt:lpstr>Effects needed for Realism</vt:lpstr>
      <vt:lpstr>Some basic add ons</vt:lpstr>
      <vt:lpstr>Outline</vt:lpstr>
      <vt:lpstr>Acceleration</vt:lpstr>
      <vt:lpstr>Acceleration Structures</vt:lpstr>
      <vt:lpstr>Ray Tracing Acceleration Structures</vt:lpstr>
      <vt:lpstr>Bounding Volume Hierarchies 1</vt:lpstr>
      <vt:lpstr>Bounding Volume Hierarchies 2</vt:lpstr>
      <vt:lpstr>Bounding Volume Hierarchies 3</vt:lpstr>
      <vt:lpstr>Acceleration Structures: Grids</vt:lpstr>
      <vt:lpstr>Acceleration and Regular Grids</vt:lpstr>
      <vt:lpstr>Note on Optix, Code Reuse</vt:lpstr>
      <vt:lpstr>Uniform Grid: Problems</vt:lpstr>
      <vt:lpstr>Octree</vt:lpstr>
      <vt:lpstr>Octree traversal</vt:lpstr>
      <vt:lpstr>Math of 2D Bounding Box Test</vt:lpstr>
      <vt:lpstr>Bounding Box Test</vt:lpstr>
      <vt:lpstr>Hierarchical Bounding Box Test</vt:lpstr>
      <vt:lpstr>Creating Bounding Volume Hierarchy</vt:lpstr>
      <vt:lpstr>Area Heuristics</vt:lpstr>
      <vt:lpstr>Uniform Spatial Subdivision</vt:lpstr>
      <vt:lpstr>Traversal of Grid High Level</vt:lpstr>
      <vt:lpstr>BSP Trees</vt:lpstr>
      <vt:lpstr>Initial State</vt:lpstr>
      <vt:lpstr>First Split</vt:lpstr>
      <vt:lpstr>Second Split</vt:lpstr>
      <vt:lpstr>Third Split</vt:lpstr>
      <vt:lpstr>Fourth Split</vt:lpstr>
      <vt:lpstr>Final BSP Tree</vt:lpstr>
      <vt:lpstr>BSP Trees Cont’d</vt:lpstr>
      <vt:lpstr>Other Accelerations</vt:lpstr>
      <vt:lpstr>Outline</vt:lpstr>
      <vt:lpstr>PowerPoint Presentation</vt:lpstr>
      <vt:lpstr>Interactive Raytracing</vt:lpstr>
      <vt:lpstr>Today: Real-Time Denoising at 1spp</vt:lpstr>
      <vt:lpstr>Raytracing on Graphics Hardware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790</cp:revision>
  <cp:lastPrinted>2024-03-26T21:37:47Z</cp:lastPrinted>
  <dcterms:created xsi:type="dcterms:W3CDTF">1999-02-11T00:43:51Z</dcterms:created>
  <dcterms:modified xsi:type="dcterms:W3CDTF">2025-03-18T20:11:05Z</dcterms:modified>
</cp:coreProperties>
</file>