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01" r:id="rId2"/>
    <p:sldMasterId id="2147483714" r:id="rId3"/>
    <p:sldMasterId id="2147483726" r:id="rId4"/>
  </p:sldMasterIdLst>
  <p:notesMasterIdLst>
    <p:notesMasterId r:id="rId35"/>
  </p:notesMasterIdLst>
  <p:handoutMasterIdLst>
    <p:handoutMasterId r:id="rId36"/>
  </p:handoutMasterIdLst>
  <p:sldIdLst>
    <p:sldId id="751" r:id="rId5"/>
    <p:sldId id="752" r:id="rId6"/>
    <p:sldId id="753" r:id="rId7"/>
    <p:sldId id="755" r:id="rId8"/>
    <p:sldId id="754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70" r:id="rId20"/>
    <p:sldId id="771" r:id="rId21"/>
    <p:sldId id="772" r:id="rId22"/>
    <p:sldId id="773" r:id="rId23"/>
    <p:sldId id="774" r:id="rId24"/>
    <p:sldId id="775" r:id="rId25"/>
    <p:sldId id="767" r:id="rId26"/>
    <p:sldId id="766" r:id="rId27"/>
    <p:sldId id="768" r:id="rId28"/>
    <p:sldId id="769" r:id="rId29"/>
    <p:sldId id="776" r:id="rId30"/>
    <p:sldId id="778" r:id="rId31"/>
    <p:sldId id="777" r:id="rId32"/>
    <p:sldId id="779" r:id="rId33"/>
    <p:sldId id="780" r:id="rId34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974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8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24000"/>
            <a:ext cx="41306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24000"/>
            <a:ext cx="41322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67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9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4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98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71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25450"/>
            <a:ext cx="8458200" cy="612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4208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195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27133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770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002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26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2048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5202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39610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3321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49634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4100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50012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70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211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330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48334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0624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3385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08411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8580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848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934200" cy="946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24000"/>
            <a:ext cx="8415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0180" name="Line 4"/>
          <p:cNvSpPr>
            <a:spLocks noChangeShapeType="1"/>
          </p:cNvSpPr>
          <p:nvPr/>
        </p:nvSpPr>
        <p:spPr bwMode="auto">
          <a:xfrm>
            <a:off x="381000" y="1295400"/>
            <a:ext cx="84772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0181" name="Picture 5" descr="LC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920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2" name="Text Box 6"/>
          <p:cNvSpPr txBox="1">
            <a:spLocks noChangeArrowheads="1"/>
          </p:cNvSpPr>
          <p:nvPr/>
        </p:nvSpPr>
        <p:spPr bwMode="auto">
          <a:xfrm>
            <a:off x="7894638" y="1022350"/>
            <a:ext cx="97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100">
                <a:solidFill>
                  <a:srgbClr val="D9917B"/>
                </a:solidFill>
              </a:rPr>
              <a:t>LIGHTCUTS</a:t>
            </a:r>
          </a:p>
        </p:txBody>
      </p:sp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7783513" y="2222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solidFill>
                  <a:srgbClr val="DDDDDD"/>
                </a:solidFill>
              </a:rPr>
              <a:t>SIGGRAPH 2005</a:t>
            </a:r>
          </a:p>
        </p:txBody>
      </p:sp>
      <p:sp>
        <p:nvSpPr>
          <p:cNvPr id="1330184" name="Text Box 8"/>
          <p:cNvSpPr txBox="1">
            <a:spLocks noChangeArrowheads="1"/>
          </p:cNvSpPr>
          <p:nvPr/>
        </p:nvSpPr>
        <p:spPr bwMode="auto">
          <a:xfrm>
            <a:off x="8743950" y="65420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481DED0-20A4-B340-8902-B19257C9FCBF}" type="slidenum">
              <a:rPr lang="en-US" sz="1400">
                <a:solidFill>
                  <a:srgbClr val="DDDDDD"/>
                </a:solidFill>
              </a:rPr>
              <a:pPr algn="l" eaLnBrk="1" hangingPunct="1"/>
              <a:t>‹#›</a:t>
            </a:fld>
            <a:endParaRPr lang="en-US" sz="14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3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6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461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95525"/>
            <a:ext cx="9294773" cy="1752600"/>
          </a:xfrm>
        </p:spPr>
        <p:txBody>
          <a:bodyPr/>
          <a:lstStyle/>
          <a:p>
            <a:r>
              <a:rPr lang="en-US" dirty="0"/>
              <a:t>    CSE 168[</a:t>
            </a:r>
            <a:r>
              <a:rPr lang="en-US" dirty="0" err="1"/>
              <a:t>Spr</a:t>
            </a:r>
            <a:r>
              <a:rPr lang="en-US" dirty="0"/>
              <a:t> 24],Lecture 9: Importance Sampling 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http://viscomp.ucsd.edu/classes/cse168/sp24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i="1" baseline="30000" dirty="0" err="1"/>
              <a:t>s</a:t>
            </a:r>
            <a:r>
              <a:rPr lang="en-US" dirty="0">
                <a:latin typeface="Symbol" charset="0"/>
              </a:rPr>
              <a:t>β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where β</a:t>
            </a:r>
            <a:r>
              <a:rPr lang="en-US" i="1" dirty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(s+2)/(2</a:t>
            </a:r>
            <a:r>
              <a:rPr lang="en-US" i="1" dirty="0">
                <a:latin typeface="Symbol" charset="0"/>
              </a:rPr>
              <a:t>π</a:t>
            </a:r>
            <a:r>
              <a:rPr lang="en-US" dirty="0"/>
              <a:t>)</a:t>
            </a:r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66448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γ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1/(s+1)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baseline="-25000" dirty="0" err="1"/>
              <a:t>γ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This 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23165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Modified </a:t>
            </a:r>
            <a:r>
              <a:rPr lang="en-US" dirty="0" err="1"/>
              <a:t>Phong</a:t>
            </a:r>
            <a:r>
              <a:rPr lang="en-US" dirty="0"/>
              <a:t>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775"/>
            <a:ext cx="8493488" cy="5029200"/>
          </a:xfrm>
        </p:spPr>
        <p:txBody>
          <a:bodyPr/>
          <a:lstStyle/>
          <a:p>
            <a:r>
              <a:rPr lang="en-US" dirty="0"/>
              <a:t>Multiply by cosine, transport function (note colors)</a:t>
            </a:r>
          </a:p>
          <a:p>
            <a:r>
              <a:rPr lang="en-US" dirty="0"/>
              <a:t>Modified </a:t>
            </a:r>
            <a:r>
              <a:rPr lang="en-US" dirty="0" err="1"/>
              <a:t>Phong</a:t>
            </a:r>
            <a:r>
              <a:rPr lang="en-US" dirty="0"/>
              <a:t> is an approximation</a:t>
            </a:r>
          </a:p>
          <a:p>
            <a:endParaRPr lang="en-US" dirty="0"/>
          </a:p>
          <a:p>
            <a:r>
              <a:rPr lang="en-US" dirty="0"/>
              <a:t>Generate 3 random numbers: ξ</a:t>
            </a:r>
            <a:r>
              <a:rPr lang="en-US" baseline="-25000" dirty="0"/>
              <a:t>0,</a:t>
            </a:r>
            <a:r>
              <a:rPr lang="en-US" dirty="0"/>
              <a:t> ξ</a:t>
            </a:r>
            <a:r>
              <a:rPr lang="en-US" baseline="-25000" dirty="0"/>
              <a:t>1, </a:t>
            </a:r>
            <a:r>
              <a:rPr lang="en-US" dirty="0"/>
              <a:t>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r>
              <a:rPr lang="en-US" dirty="0"/>
              <a:t>Use ξ</a:t>
            </a:r>
            <a:r>
              <a:rPr lang="en-US" baseline="-25000" dirty="0"/>
              <a:t>0</a:t>
            </a:r>
            <a:r>
              <a:rPr lang="en-US" dirty="0"/>
              <a:t> to decide diffuse (&gt;t) or specular (≤t)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Generate </a:t>
            </a:r>
            <a:r>
              <a:rPr lang="en-US" sz="2800" dirty="0" err="1"/>
              <a:t>ϕ</a:t>
            </a:r>
            <a:r>
              <a:rPr lang="en-US" sz="2800" dirty="0"/>
              <a:t> in 0..2</a:t>
            </a:r>
            <a:r>
              <a:rPr lang="en-US" sz="2800" dirty="0">
                <a:latin typeface="Symbol" charset="0"/>
              </a:rPr>
              <a:t>π     </a:t>
            </a:r>
            <a:r>
              <a:rPr lang="en-US" sz="2800" dirty="0" err="1"/>
              <a:t>ϕ</a:t>
            </a:r>
            <a:r>
              <a:rPr lang="en-US" sz="2800" dirty="0"/>
              <a:t>=2</a:t>
            </a:r>
            <a:r>
              <a:rPr lang="en-US" sz="2800" dirty="0">
                <a:latin typeface="Symbol" charset="0"/>
              </a:rPr>
              <a:t>πξ</a:t>
            </a:r>
            <a:r>
              <a:rPr lang="en-US" sz="2800" baseline="-25000" dirty="0"/>
              <a:t>2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diffuse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dirty="0"/>
              <a:t>))  [</a:t>
            </a:r>
            <a:r>
              <a:rPr lang="en-US" sz="2800" dirty="0" err="1"/>
              <a:t>coord</a:t>
            </a:r>
            <a:r>
              <a:rPr lang="en-US" sz="2800" dirty="0"/>
              <a:t>. frame normal n]</a:t>
            </a:r>
            <a:endParaRPr lang="en-US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specular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baseline="30000" dirty="0"/>
              <a:t>1/(s+1)</a:t>
            </a:r>
            <a:r>
              <a:rPr lang="en-US" sz="2800" dirty="0"/>
              <a:t>)  [</a:t>
            </a:r>
            <a:r>
              <a:rPr lang="en-US" sz="2800" dirty="0" err="1"/>
              <a:t>coord</a:t>
            </a:r>
            <a:r>
              <a:rPr lang="en-US" sz="2800" dirty="0"/>
              <a:t>. frame </a:t>
            </a:r>
            <a:r>
              <a:rPr lang="en-US" sz="2800" dirty="0" err="1"/>
              <a:t>refl</a:t>
            </a:r>
            <a:r>
              <a:rPr lang="en-US" sz="2800" dirty="0"/>
              <a:t> r]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Compute BRDF / PDF (if below visible, BRDF = 0)</a:t>
            </a:r>
          </a:p>
          <a:p>
            <a:pPr marL="342900" lvl="1" indent="-342900">
              <a:spcBef>
                <a:spcPct val="50000"/>
              </a:spcBef>
            </a:pPr>
            <a:endParaRPr lang="en-US" sz="2800" dirty="0"/>
          </a:p>
          <a:p>
            <a:pPr marL="0" lvl="1" indent="0">
              <a:spcBef>
                <a:spcPct val="50000"/>
              </a:spcBef>
              <a:buNone/>
            </a:pPr>
            <a:endParaRPr lang="en-US" sz="2800" baseline="-25000" dirty="0"/>
          </a:p>
          <a:p>
            <a:pPr marL="342900" lvl="1" indent="-342900">
              <a:spcBef>
                <a:spcPct val="50000"/>
              </a:spcBef>
            </a:pPr>
            <a:endParaRPr lang="en-US" sz="2800" dirty="0">
              <a:latin typeface="Symbol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069111"/>
              </p:ext>
            </p:extLst>
          </p:nvPr>
        </p:nvGraphicFramePr>
        <p:xfrm>
          <a:off x="2540381" y="2299564"/>
          <a:ext cx="3712816" cy="89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431800" progId="Equation.DSMT4">
                  <p:embed/>
                </p:oleObj>
              </mc:Choice>
              <mc:Fallback>
                <p:oleObj name="Equation" r:id="rId2" imgW="1790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0381" y="2299564"/>
                        <a:ext cx="3712816" cy="895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20029"/>
              </p:ext>
            </p:extLst>
          </p:nvPr>
        </p:nvGraphicFramePr>
        <p:xfrm>
          <a:off x="7100556" y="1795252"/>
          <a:ext cx="1299453" cy="88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482600" progId="Equation.DSMT4">
                  <p:embed/>
                </p:oleObj>
              </mc:Choice>
              <mc:Fallback>
                <p:oleObj name="Equation" r:id="rId4" imgW="711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0556" y="1795252"/>
                        <a:ext cx="1299453" cy="88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7661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919" y="6384960"/>
            <a:ext cx="866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BRDF Importance Sampling (note near-mirror sphere)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93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843" y="6384960"/>
            <a:ext cx="824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BRDF Importance Sampling (note near-mirror sphere)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18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GGX Microfacet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Physically-Based Reflectance Model</a:t>
            </a:r>
          </a:p>
          <a:p>
            <a:r>
              <a:rPr lang="en-US" dirty="0"/>
              <a:t>Widely used in practice</a:t>
            </a:r>
          </a:p>
          <a:p>
            <a:r>
              <a:rPr lang="en-US" dirty="0"/>
              <a:t>Will discuss BRDFs in more detail next time</a:t>
            </a:r>
          </a:p>
          <a:p>
            <a:r>
              <a:rPr lang="en-US" dirty="0"/>
              <a:t>Brief review here, see assignment for details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5388"/>
            <a:ext cx="9144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820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pic>
        <p:nvPicPr>
          <p:cNvPr id="4" name="Content Placeholder 3" descr="Screen Shot 2019-11-04 at 2.43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3338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 Reflectance</a:t>
            </a:r>
          </a:p>
        </p:txBody>
      </p:sp>
      <p:pic>
        <p:nvPicPr>
          <p:cNvPr id="4" name="Content Placeholder 3" descr="Screen Shot 2019-11-04 at 2.44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0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16587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(Cook-)Torrance-Sparrow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Assume the surface is made up grooves at the microscopic level. (General </a:t>
            </a:r>
            <a:r>
              <a:rPr lang="en-US" sz="2400" i="1" dirty="0">
                <a:latin typeface="+mj-lt"/>
              </a:rPr>
              <a:t>Microfacet Theory</a:t>
            </a:r>
            <a:r>
              <a:rPr lang="en-US" sz="2400" dirty="0">
                <a:latin typeface="+mj-lt"/>
              </a:rPr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+mj-lt"/>
              </a:rPr>
              <a:t>Assume the faces of these grooves (called </a:t>
            </a:r>
            <a:r>
              <a:rPr lang="en-US" sz="2400" dirty="0" err="1">
                <a:latin typeface="+mj-lt"/>
              </a:rPr>
              <a:t>microfacets</a:t>
            </a:r>
            <a:r>
              <a:rPr lang="en-US" sz="2400" dirty="0">
                <a:latin typeface="+mj-lt"/>
              </a:rPr>
              <a:t>) are perfect reflectors.</a:t>
            </a:r>
          </a:p>
          <a:p>
            <a:r>
              <a:rPr lang="en-US" sz="2400" dirty="0">
                <a:latin typeface="+mj-lt"/>
              </a:rPr>
              <a:t>Take into account 3 phenomena</a:t>
            </a:r>
          </a:p>
        </p:txBody>
      </p:sp>
      <p:sp>
        <p:nvSpPr>
          <p:cNvPr id="1465348" name="Freeform 4"/>
          <p:cNvSpPr>
            <a:spLocks/>
          </p:cNvSpPr>
          <p:nvPr/>
        </p:nvSpPr>
        <p:spPr bwMode="auto">
          <a:xfrm>
            <a:off x="1452563" y="2457450"/>
            <a:ext cx="6061075" cy="796925"/>
          </a:xfrm>
          <a:custGeom>
            <a:avLst/>
            <a:gdLst>
              <a:gd name="T0" fmla="*/ 0 w 3818"/>
              <a:gd name="T1" fmla="*/ 56 h 502"/>
              <a:gd name="T2" fmla="*/ 557 w 3818"/>
              <a:gd name="T3" fmla="*/ 502 h 502"/>
              <a:gd name="T4" fmla="*/ 892 w 3818"/>
              <a:gd name="T5" fmla="*/ 56 h 502"/>
              <a:gd name="T6" fmla="*/ 1031 w 3818"/>
              <a:gd name="T7" fmla="*/ 474 h 502"/>
              <a:gd name="T8" fmla="*/ 1365 w 3818"/>
              <a:gd name="T9" fmla="*/ 56 h 502"/>
              <a:gd name="T10" fmla="*/ 1811 w 3818"/>
              <a:gd name="T11" fmla="*/ 446 h 502"/>
              <a:gd name="T12" fmla="*/ 2034 w 3818"/>
              <a:gd name="T13" fmla="*/ 56 h 502"/>
              <a:gd name="T14" fmla="*/ 2118 w 3818"/>
              <a:gd name="T15" fmla="*/ 446 h 502"/>
              <a:gd name="T16" fmla="*/ 2536 w 3818"/>
              <a:gd name="T17" fmla="*/ 28 h 502"/>
              <a:gd name="T18" fmla="*/ 2787 w 3818"/>
              <a:gd name="T19" fmla="*/ 418 h 502"/>
              <a:gd name="T20" fmla="*/ 3205 w 3818"/>
              <a:gd name="T21" fmla="*/ 0 h 502"/>
              <a:gd name="T22" fmla="*/ 3512 w 3818"/>
              <a:gd name="T23" fmla="*/ 418 h 502"/>
              <a:gd name="T24" fmla="*/ 3818 w 3818"/>
              <a:gd name="T25" fmla="*/ 5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8" h="502">
                <a:moveTo>
                  <a:pt x="0" y="56"/>
                </a:moveTo>
                <a:lnTo>
                  <a:pt x="557" y="502"/>
                </a:lnTo>
                <a:lnTo>
                  <a:pt x="892" y="56"/>
                </a:lnTo>
                <a:lnTo>
                  <a:pt x="1031" y="474"/>
                </a:lnTo>
                <a:lnTo>
                  <a:pt x="1365" y="56"/>
                </a:lnTo>
                <a:lnTo>
                  <a:pt x="1811" y="446"/>
                </a:lnTo>
                <a:lnTo>
                  <a:pt x="2034" y="56"/>
                </a:lnTo>
                <a:lnTo>
                  <a:pt x="2118" y="446"/>
                </a:lnTo>
                <a:lnTo>
                  <a:pt x="2536" y="28"/>
                </a:lnTo>
                <a:lnTo>
                  <a:pt x="2787" y="418"/>
                </a:lnTo>
                <a:lnTo>
                  <a:pt x="3205" y="0"/>
                </a:lnTo>
                <a:lnTo>
                  <a:pt x="3512" y="418"/>
                </a:lnTo>
                <a:lnTo>
                  <a:pt x="3818" y="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33829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 flipV="1">
            <a:off x="39163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3078163" y="505618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46021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 flipV="1">
            <a:off x="51355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 flipH="1" flipV="1">
            <a:off x="4373563" y="5132388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58213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V="1">
            <a:off x="63547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>
            <a:off x="5821363" y="4522788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5973763" y="53609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V="1">
            <a:off x="5973763" y="4446588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60" name="Text Box 16"/>
          <p:cNvSpPr txBox="1">
            <a:spLocks noChangeArrowheads="1"/>
          </p:cNvSpPr>
          <p:nvPr/>
        </p:nvSpPr>
        <p:spPr bwMode="auto">
          <a:xfrm>
            <a:off x="2849563" y="5970588"/>
            <a:ext cx="1707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Shadowing</a:t>
            </a: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4586288" y="5989943"/>
            <a:ext cx="1330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Masking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5957888" y="5989943"/>
            <a:ext cx="2049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Interreflection</a:t>
            </a:r>
            <a:endParaRPr lang="en-US" dirty="0">
              <a:solidFill>
                <a:srgbClr val="FFFFFF"/>
              </a:solidFill>
              <a:latin typeface="Arial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2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(Cook-)Torrance-Sparrow</a:t>
            </a:r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87738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44500" progId="Equation.DSMT4">
                  <p:embed/>
                </p:oleObj>
              </mc:Choice>
              <mc:Fallback>
                <p:oleObj name="Equation" r:id="rId2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61418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2" y="1527175"/>
            <a:ext cx="8910047" cy="5029200"/>
          </a:xfrm>
        </p:spPr>
        <p:txBody>
          <a:bodyPr/>
          <a:lstStyle/>
          <a:p>
            <a:r>
              <a:rPr lang="en-US" dirty="0"/>
              <a:t>Start working on homework 3.  Ask me if problems</a:t>
            </a:r>
          </a:p>
          <a:p>
            <a:r>
              <a:rPr lang="en-US" dirty="0"/>
              <a:t>Also homework 4.  This lecture covers material (Lecture is designed to follow assignment closely)</a:t>
            </a:r>
          </a:p>
          <a:p>
            <a:r>
              <a:rPr lang="en-US" dirty="0"/>
              <a:t>Start thinking about final project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GGX Microfacet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078" cy="5029200"/>
          </a:xfrm>
        </p:spPr>
        <p:txBody>
          <a:bodyPr/>
          <a:lstStyle/>
          <a:p>
            <a:r>
              <a:rPr lang="en-US" dirty="0"/>
              <a:t>Specular term (see assignment for G, F)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Importance Sampling PDF (includes cosine term)</a:t>
            </a:r>
          </a:p>
          <a:p>
            <a:pPr lvl="1"/>
            <a:r>
              <a:rPr lang="en-US" dirty="0"/>
              <a:t>Neglects F and G terms, must do BRDF / PDF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Note that t is clamped at a min of 0.25 to give some specular samples even for low </a:t>
            </a:r>
            <a:r>
              <a:rPr lang="en-US" dirty="0" err="1"/>
              <a:t>k</a:t>
            </a:r>
            <a:r>
              <a:rPr lang="en-US" baseline="-25000" dirty="0" err="1"/>
              <a:t>s</a:t>
            </a:r>
            <a:r>
              <a:rPr lang="en-US" dirty="0"/>
              <a:t> (because of Fresnel)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33427"/>
              </p:ext>
            </p:extLst>
          </p:nvPr>
        </p:nvGraphicFramePr>
        <p:xfrm>
          <a:off x="2157059" y="5000154"/>
          <a:ext cx="5179408" cy="97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400" imgH="482600" progId="Equation.DSMT4">
                  <p:embed/>
                </p:oleObj>
              </mc:Choice>
              <mc:Fallback>
                <p:oleObj name="Equation" r:id="rId2" imgW="2565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7059" y="5000154"/>
                        <a:ext cx="5179408" cy="97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89742"/>
              </p:ext>
            </p:extLst>
          </p:nvPr>
        </p:nvGraphicFramePr>
        <p:xfrm>
          <a:off x="2773978" y="2062276"/>
          <a:ext cx="3629307" cy="202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800" imgH="1371600" progId="Equation.DSMT4">
                  <p:embed/>
                </p:oleObj>
              </mc:Choice>
              <mc:Fallback>
                <p:oleObj name="Equation" r:id="rId4" imgW="24638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3978" y="2062276"/>
                        <a:ext cx="3629307" cy="202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7866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 GGX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7645"/>
            <a:ext cx="9144000" cy="5029200"/>
          </a:xfrm>
        </p:spPr>
        <p:txBody>
          <a:bodyPr/>
          <a:lstStyle/>
          <a:p>
            <a:r>
              <a:rPr lang="en-US" dirty="0"/>
              <a:t>High-Level idea similar to modified </a:t>
            </a:r>
            <a:r>
              <a:rPr lang="en-US" dirty="0" err="1"/>
              <a:t>Phong</a:t>
            </a:r>
            <a:endParaRPr lang="en-US" dirty="0"/>
          </a:p>
          <a:p>
            <a:r>
              <a:rPr lang="en-US" dirty="0"/>
              <a:t>Generate 3 random numbers: ξ</a:t>
            </a:r>
            <a:r>
              <a:rPr lang="en-US" baseline="-25000" dirty="0"/>
              <a:t>0,</a:t>
            </a:r>
            <a:r>
              <a:rPr lang="en-US" dirty="0"/>
              <a:t> ξ</a:t>
            </a:r>
            <a:r>
              <a:rPr lang="en-US" baseline="-25000" dirty="0"/>
              <a:t>1, </a:t>
            </a:r>
            <a:r>
              <a:rPr lang="en-US" dirty="0"/>
              <a:t>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r>
              <a:rPr lang="en-US" dirty="0"/>
              <a:t>Use ξ</a:t>
            </a:r>
            <a:r>
              <a:rPr lang="en-US" baseline="-25000" dirty="0"/>
              <a:t>0</a:t>
            </a:r>
            <a:r>
              <a:rPr lang="en-US" dirty="0"/>
              <a:t> to decide diffuse (&gt;t) or specular (≤t)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Generate </a:t>
            </a:r>
            <a:r>
              <a:rPr lang="en-US" sz="2800" dirty="0" err="1"/>
              <a:t>ϕ</a:t>
            </a:r>
            <a:r>
              <a:rPr lang="en-US" sz="2800" dirty="0"/>
              <a:t> in 0..2</a:t>
            </a:r>
            <a:r>
              <a:rPr lang="en-US" sz="2800" dirty="0">
                <a:latin typeface="Symbol" charset="0"/>
              </a:rPr>
              <a:t>π     </a:t>
            </a:r>
            <a:r>
              <a:rPr lang="en-US" sz="2800" dirty="0" err="1"/>
              <a:t>ϕ</a:t>
            </a:r>
            <a:r>
              <a:rPr lang="en-US" sz="2800" dirty="0"/>
              <a:t>=2</a:t>
            </a:r>
            <a:r>
              <a:rPr lang="en-US" sz="2800" dirty="0">
                <a:latin typeface="Symbol" charset="0"/>
              </a:rPr>
              <a:t>πξ</a:t>
            </a:r>
            <a:r>
              <a:rPr lang="en-US" sz="2800" baseline="-25000" dirty="0"/>
              <a:t>2</a:t>
            </a:r>
            <a:r>
              <a:rPr lang="en-US" sz="2800" dirty="0"/>
              <a:t> (</a:t>
            </a:r>
            <a:r>
              <a:rPr lang="en-US" sz="2800" i="1" dirty="0"/>
              <a:t>if specular, this is </a:t>
            </a:r>
            <a:r>
              <a:rPr lang="en-US" sz="2800" i="1" dirty="0" err="1"/>
              <a:t>ϕ</a:t>
            </a:r>
            <a:r>
              <a:rPr lang="en-US" sz="2800" i="1" baseline="-25000" dirty="0" err="1"/>
              <a:t>h</a:t>
            </a:r>
            <a:r>
              <a:rPr lang="en-US" sz="2800" dirty="0"/>
              <a:t>)</a:t>
            </a:r>
            <a:endParaRPr lang="en-US" sz="2800" baseline="-25000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diffuse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dirty="0"/>
              <a:t>))  [</a:t>
            </a:r>
            <a:r>
              <a:rPr lang="en-US" sz="2800" dirty="0" err="1"/>
              <a:t>coord</a:t>
            </a:r>
            <a:r>
              <a:rPr lang="en-US" sz="2800" dirty="0"/>
              <a:t>. frame normal n]</a:t>
            </a:r>
            <a:endParaRPr lang="en-US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b="1" i="1" dirty="0"/>
              <a:t>If specular</a:t>
            </a:r>
            <a:r>
              <a:rPr lang="en-US" sz="2800" dirty="0"/>
              <a:t>                          [</a:t>
            </a:r>
            <a:r>
              <a:rPr lang="en-US" sz="2800" dirty="0" err="1"/>
              <a:t>coord</a:t>
            </a:r>
            <a:r>
              <a:rPr lang="en-US" sz="2800" dirty="0"/>
              <a:t>. frame </a:t>
            </a:r>
            <a:r>
              <a:rPr lang="en-US" sz="2800" dirty="0" err="1"/>
              <a:t>halfvector</a:t>
            </a:r>
            <a:r>
              <a:rPr lang="en-US" sz="2800" dirty="0"/>
              <a:t> h]</a:t>
            </a:r>
          </a:p>
          <a:p>
            <a:pPr marL="742950" lvl="2" indent="-342900">
              <a:spcBef>
                <a:spcPct val="50000"/>
              </a:spcBef>
            </a:pPr>
            <a:r>
              <a:rPr lang="en-US" sz="2400" i="1" dirty="0"/>
              <a:t>Must compute incident direction from outgoing, half-vector</a:t>
            </a:r>
          </a:p>
          <a:p>
            <a:pPr marL="742950" lvl="2" indent="-342900">
              <a:spcBef>
                <a:spcPct val="50000"/>
              </a:spcBef>
            </a:pPr>
            <a:r>
              <a:rPr lang="en-US" sz="2400" i="1" dirty="0"/>
              <a:t>Rotate </a:t>
            </a:r>
            <a:r>
              <a:rPr lang="en-US" sz="2400" b="1" i="1" dirty="0"/>
              <a:t>h</a:t>
            </a:r>
            <a:r>
              <a:rPr lang="en-US" sz="2400" i="1" dirty="0"/>
              <a:t> about normal, reflect outgoing about half-vector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Compute BRDF / PDF (if below visible, BRDF = 0)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73585"/>
              </p:ext>
            </p:extLst>
          </p:nvPr>
        </p:nvGraphicFramePr>
        <p:xfrm>
          <a:off x="2636602" y="4427429"/>
          <a:ext cx="1777611" cy="77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584200" progId="Equation.DSMT4">
                  <p:embed/>
                </p:oleObj>
              </mc:Choice>
              <mc:Fallback>
                <p:oleObj name="Equation" r:id="rId2" imgW="1346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6602" y="4427429"/>
                        <a:ext cx="1777611" cy="771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00880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Veach 95 classic scene (4 lights, 4 glossiness)</a:t>
            </a:r>
          </a:p>
          <a:p>
            <a:r>
              <a:rPr lang="en-US" dirty="0"/>
              <a:t>BRDF importance sampling only (no NEE, so no explicit direct lighting or light sampling pass)</a:t>
            </a:r>
          </a:p>
          <a:p>
            <a:pPr lvl="1"/>
            <a:r>
              <a:rPr lang="en-US" dirty="0"/>
              <a:t>Mostly noisy but sharper reflections handled well</a:t>
            </a:r>
          </a:p>
          <a:p>
            <a:r>
              <a:rPr lang="en-US" dirty="0"/>
              <a:t>Compare with light sampling (NEE)</a:t>
            </a:r>
          </a:p>
          <a:p>
            <a:pPr lvl="1"/>
            <a:r>
              <a:rPr lang="en-US" dirty="0"/>
              <a:t>Mostly better but noisy for sharp reflections</a:t>
            </a:r>
          </a:p>
          <a:p>
            <a:r>
              <a:rPr lang="en-US" dirty="0"/>
              <a:t>Can we combine BRDF, Light(NEE) sampling?</a:t>
            </a:r>
          </a:p>
          <a:p>
            <a:pPr lvl="1"/>
            <a:r>
              <a:rPr lang="en-US" dirty="0"/>
              <a:t>MIS (Veach95) provides a way, bounds</a:t>
            </a:r>
          </a:p>
          <a:p>
            <a:pPr lvl="1"/>
            <a:r>
              <a:rPr lang="en-US" dirty="0"/>
              <a:t>Very robust, works well shiny/rough etc.</a:t>
            </a:r>
          </a:p>
          <a:p>
            <a:pPr lvl="1"/>
            <a:r>
              <a:rPr lang="en-US" dirty="0"/>
              <a:t>Key development in production rendering</a:t>
            </a:r>
          </a:p>
          <a:p>
            <a:pPr lvl="1"/>
            <a:r>
              <a:rPr lang="en-US" dirty="0"/>
              <a:t>Remains topic of interest (many papers in 2019)</a:t>
            </a:r>
          </a:p>
        </p:txBody>
      </p:sp>
    </p:spTree>
    <p:extLst>
      <p:ext uri="{BB962C8B-B14F-4D97-AF65-F5344CB8AC3E}">
        <p14:creationId xmlns:p14="http://schemas.microsoft.com/office/powerpoint/2010/main" val="11915381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220" y="6410880"/>
            <a:ext cx="7181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BRDF Importance Sampling (note top right images)</a:t>
            </a:r>
          </a:p>
        </p:txBody>
      </p:sp>
    </p:spTree>
    <p:extLst>
      <p:ext uri="{BB962C8B-B14F-4D97-AF65-F5344CB8AC3E}">
        <p14:creationId xmlns:p14="http://schemas.microsoft.com/office/powerpoint/2010/main" val="31730575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511" y="6410880"/>
            <a:ext cx="803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Sampling (Next Event Estimation for Direct Lighting)</a:t>
            </a:r>
          </a:p>
        </p:txBody>
      </p:sp>
    </p:spTree>
    <p:extLst>
      <p:ext uri="{BB962C8B-B14F-4D97-AF65-F5344CB8AC3E}">
        <p14:creationId xmlns:p14="http://schemas.microsoft.com/office/powerpoint/2010/main" val="19922989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145" y="6404975"/>
            <a:ext cx="754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Importance Sampling (NEE+BRDF Sampling)</a:t>
            </a:r>
          </a:p>
        </p:txBody>
      </p:sp>
    </p:spTree>
    <p:extLst>
      <p:ext uri="{BB962C8B-B14F-4D97-AF65-F5344CB8AC3E}">
        <p14:creationId xmlns:p14="http://schemas.microsoft.com/office/powerpoint/2010/main" val="23677856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47182" cy="5029200"/>
          </a:xfrm>
        </p:spPr>
        <p:txBody>
          <a:bodyPr/>
          <a:lstStyle/>
          <a:p>
            <a:r>
              <a:rPr lang="en-US" dirty="0"/>
              <a:t>MIS relies on NEE almost everywhere, but relies on BRDF importance sampling when needed</a:t>
            </a:r>
          </a:p>
          <a:p>
            <a:r>
              <a:rPr lang="en-US" dirty="0"/>
              <a:t>Multi-sample: sample both distributions at each intersection</a:t>
            </a:r>
          </a:p>
          <a:p>
            <a:r>
              <a:rPr lang="en-US" dirty="0"/>
              <a:t>General case: N sampling techniques (inner summation is unbiased estimator each technique)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Weights must sum to 1, unbiased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627065"/>
              </p:ext>
            </p:extLst>
          </p:nvPr>
        </p:nvGraphicFramePr>
        <p:xfrm>
          <a:off x="2329657" y="4789321"/>
          <a:ext cx="4455067" cy="104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508000" progId="Equation.DSMT4">
                  <p:embed/>
                </p:oleObj>
              </mc:Choice>
              <mc:Fallback>
                <p:oleObj name="Equation" r:id="rId2" imgW="215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29657" y="4789321"/>
                        <a:ext cx="4455067" cy="104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5491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9" y="1244088"/>
            <a:ext cx="8759573" cy="5029200"/>
          </a:xfrm>
        </p:spPr>
        <p:txBody>
          <a:bodyPr/>
          <a:lstStyle/>
          <a:p>
            <a:r>
              <a:rPr lang="en-US" dirty="0"/>
              <a:t>General case: N sampling techniques (inner summation is unbiased estimator each technique)</a:t>
            </a:r>
          </a:p>
          <a:p>
            <a:endParaRPr lang="en-US" dirty="0"/>
          </a:p>
          <a:p>
            <a:r>
              <a:rPr lang="en-US" dirty="0"/>
              <a:t>Weights must sum to 1, unbiased</a:t>
            </a:r>
          </a:p>
          <a:p>
            <a:pPr lvl="1"/>
            <a:r>
              <a:rPr lang="en-US" dirty="0"/>
              <a:t>Interesting theory (ongoing, papers in 2019)</a:t>
            </a:r>
          </a:p>
          <a:p>
            <a:pPr lvl="1"/>
            <a:r>
              <a:rPr lang="en-US" dirty="0"/>
              <a:t>Veach and Guibas 95 proposed balance, power heuristics (provably “good” under certain assumptions)</a:t>
            </a:r>
          </a:p>
          <a:p>
            <a:pPr lvl="1"/>
            <a:r>
              <a:rPr lang="en-US" dirty="0"/>
              <a:t>We use power heuristic with β = 2</a:t>
            </a:r>
          </a:p>
          <a:p>
            <a:pPr lvl="1"/>
            <a:r>
              <a:rPr lang="en-US" dirty="0"/>
              <a:t>Subtle point: PDF must be able to be                                 evaluated anywhere (not just own samples)</a:t>
            </a:r>
          </a:p>
          <a:p>
            <a:r>
              <a:rPr lang="en-US" dirty="0"/>
              <a:t>Natural abstract interface for sampling and MIS</a:t>
            </a:r>
          </a:p>
          <a:p>
            <a:pPr lvl="1"/>
            <a:r>
              <a:rPr lang="en-US" dirty="0" err="1"/>
              <a:t>Eval</a:t>
            </a:r>
            <a:r>
              <a:rPr lang="en-US" dirty="0"/>
              <a:t>(), Sample(), PDF()  [sometimes Value() = </a:t>
            </a:r>
            <a:r>
              <a:rPr lang="en-US" dirty="0" err="1"/>
              <a:t>Eval</a:t>
            </a:r>
            <a:r>
              <a:rPr lang="en-US" dirty="0"/>
              <a:t>/PDF]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98212"/>
              </p:ext>
            </p:extLst>
          </p:nvPr>
        </p:nvGraphicFramePr>
        <p:xfrm>
          <a:off x="2628019" y="2116227"/>
          <a:ext cx="4012426" cy="94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508000" progId="Equation.DSMT4">
                  <p:embed/>
                </p:oleObj>
              </mc:Choice>
              <mc:Fallback>
                <p:oleObj name="Equation" r:id="rId2" imgW="215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8019" y="2116227"/>
                        <a:ext cx="4012426" cy="94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747"/>
              </p:ext>
            </p:extLst>
          </p:nvPr>
        </p:nvGraphicFramePr>
        <p:xfrm>
          <a:off x="6768904" y="4593310"/>
          <a:ext cx="2143673" cy="114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685800" progId="Equation.DSMT4">
                  <p:embed/>
                </p:oleObj>
              </mc:Choice>
              <mc:Fallback>
                <p:oleObj name="Equation" r:id="rId4" imgW="1282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8904" y="4593310"/>
                        <a:ext cx="2143673" cy="114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872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Lighting/BRDF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631335" cy="5029200"/>
          </a:xfrm>
        </p:spPr>
        <p:txBody>
          <a:bodyPr/>
          <a:lstStyle/>
          <a:p>
            <a:r>
              <a:rPr lang="en-US" dirty="0"/>
              <a:t>For now, 1 sample on light (NEE), 1 from BRDF</a:t>
            </a:r>
          </a:p>
          <a:p>
            <a:pPr lvl="1"/>
            <a:r>
              <a:rPr lang="en-US" dirty="0"/>
              <a:t>We already know BRDF PDF</a:t>
            </a:r>
          </a:p>
          <a:p>
            <a:pPr lvl="1"/>
            <a:r>
              <a:rPr lang="en-US" dirty="0"/>
              <a:t>Light PDF implicitly on light, convert to angle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For multiple lights, simple normalization (see homework)</a:t>
            </a:r>
          </a:p>
          <a:p>
            <a:pPr lvl="1"/>
            <a:r>
              <a:rPr lang="en-US" dirty="0"/>
              <a:t>Combine NEE and BRDF sampling (power heuristic)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6872"/>
              </p:ext>
            </p:extLst>
          </p:nvPr>
        </p:nvGraphicFramePr>
        <p:xfrm>
          <a:off x="7417272" y="2278399"/>
          <a:ext cx="1289819" cy="56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19100" progId="Equation.DSMT4">
                  <p:embed/>
                </p:oleObj>
              </mc:Choice>
              <mc:Fallback>
                <p:oleObj name="Equation" r:id="rId2" imgW="965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17272" y="2278399"/>
                        <a:ext cx="1289819" cy="560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03779"/>
              </p:ext>
            </p:extLst>
          </p:nvPr>
        </p:nvGraphicFramePr>
        <p:xfrm>
          <a:off x="3118873" y="2821761"/>
          <a:ext cx="2619999" cy="86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600" imgH="495300" progId="Equation.DSMT4">
                  <p:embed/>
                </p:oleObj>
              </mc:Choice>
              <mc:Fallback>
                <p:oleObj name="Equation" r:id="rId4" imgW="1498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8873" y="2821761"/>
                        <a:ext cx="2619999" cy="865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96533"/>
              </p:ext>
            </p:extLst>
          </p:nvPr>
        </p:nvGraphicFramePr>
        <p:xfrm>
          <a:off x="3655239" y="4700421"/>
          <a:ext cx="2143673" cy="114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685800" progId="Equation.DSMT4">
                  <p:embed/>
                </p:oleObj>
              </mc:Choice>
              <mc:Fallback>
                <p:oleObj name="Equation" r:id="rId6" imgW="1282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5239" y="4700421"/>
                        <a:ext cx="2143673" cy="114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815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tricky, see assignment</a:t>
            </a:r>
          </a:p>
          <a:p>
            <a:r>
              <a:rPr lang="en-US" dirty="0"/>
              <a:t>First disable NEE, BRDF sampling for direct</a:t>
            </a:r>
          </a:p>
          <a:p>
            <a:pPr lvl="1"/>
            <a:r>
              <a:rPr lang="en-US" dirty="0"/>
              <a:t>Separate NEE function, toggle light/BRDF sampling</a:t>
            </a:r>
          </a:p>
          <a:p>
            <a:r>
              <a:rPr lang="en-US" dirty="0"/>
              <a:t>Now implement </a:t>
            </a:r>
            <a:r>
              <a:rPr lang="en-US" dirty="0" err="1"/>
              <a:t>pdf</a:t>
            </a:r>
            <a:r>
              <a:rPr lang="en-US" dirty="0"/>
              <a:t>(nee) </a:t>
            </a:r>
          </a:p>
          <a:p>
            <a:pPr lvl="1"/>
            <a:r>
              <a:rPr lang="en-US" dirty="0"/>
              <a:t>Beware divide by zero, see assignment for specifics</a:t>
            </a:r>
          </a:p>
          <a:p>
            <a:r>
              <a:rPr lang="en-US" dirty="0"/>
              <a:t>Implement weight function</a:t>
            </a:r>
          </a:p>
          <a:p>
            <a:pPr lvl="1"/>
            <a:r>
              <a:rPr lang="en-US" dirty="0"/>
              <a:t>Visualize weighted lighting, weighted BRDF</a:t>
            </a:r>
          </a:p>
          <a:p>
            <a:pPr lvl="1"/>
            <a:r>
              <a:rPr lang="en-US" dirty="0"/>
              <a:t>Then combine them with MIS, enable both techniques</a:t>
            </a:r>
          </a:p>
          <a:p>
            <a:r>
              <a:rPr lang="en-US" dirty="0"/>
              <a:t>See assignment carefully</a:t>
            </a:r>
          </a:p>
          <a:p>
            <a:pPr lvl="1"/>
            <a:r>
              <a:rPr lang="en-US" dirty="0"/>
              <a:t>MIS for direct lighting only (Veach scene no indirect)</a:t>
            </a:r>
          </a:p>
          <a:p>
            <a:pPr lvl="1"/>
            <a:r>
              <a:rPr lang="en-US" dirty="0"/>
              <a:t>Note gamma correction for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9898782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7175"/>
            <a:ext cx="9144000" cy="5029200"/>
          </a:xfrm>
        </p:spPr>
        <p:txBody>
          <a:bodyPr/>
          <a:lstStyle/>
          <a:p>
            <a:r>
              <a:rPr lang="en-US" dirty="0"/>
              <a:t>Talked about in Monte Carlo Path Tracing</a:t>
            </a:r>
          </a:p>
          <a:p>
            <a:r>
              <a:rPr lang="en-US" dirty="0"/>
              <a:t>This assignment: implement at each bounce</a:t>
            </a:r>
          </a:p>
          <a:p>
            <a:r>
              <a:rPr lang="en-US" dirty="0"/>
              <a:t>Use “good” </a:t>
            </a:r>
            <a:r>
              <a:rPr lang="en-US" dirty="0" err="1"/>
              <a:t>pdf</a:t>
            </a:r>
            <a:r>
              <a:rPr lang="en-US" dirty="0"/>
              <a:t> for sampling instead of uniform</a:t>
            </a:r>
          </a:p>
          <a:p>
            <a:r>
              <a:rPr lang="en-US" dirty="0"/>
              <a:t>Extension to Multiple Importance Sampling (Veach 95)</a:t>
            </a:r>
          </a:p>
          <a:p>
            <a:pPr lvl="1"/>
            <a:r>
              <a:rPr lang="en-US" dirty="0"/>
              <a:t>Allows considering both lighting and BRDF sampling</a:t>
            </a:r>
          </a:p>
          <a:p>
            <a:pPr lvl="1"/>
            <a:r>
              <a:rPr lang="en-US" dirty="0"/>
              <a:t>Key development in production rendering (Academy Award)</a:t>
            </a:r>
          </a:p>
          <a:p>
            <a:pPr lvl="1"/>
            <a:r>
              <a:rPr lang="en-US" dirty="0"/>
              <a:t>Remains active topic of research (many papers in 2019+)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192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 weights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726"/>
            <a:ext cx="4569847" cy="3046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69" y="1943311"/>
            <a:ext cx="4569131" cy="3046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48" y="5003634"/>
            <a:ext cx="432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Weighted contribution BRDF Importance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3839" y="5003017"/>
            <a:ext cx="320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Weighted contribution of NEE</a:t>
            </a:r>
          </a:p>
        </p:txBody>
      </p:sp>
    </p:spTree>
    <p:extLst>
      <p:ext uri="{BB962C8B-B14F-4D97-AF65-F5344CB8AC3E}">
        <p14:creationId xmlns:p14="http://schemas.microsoft.com/office/powerpoint/2010/main" val="4860294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163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Importance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4375"/>
            <a:ext cx="8229600" cy="5029200"/>
          </a:xfrm>
        </p:spPr>
        <p:txBody>
          <a:bodyPr/>
          <a:lstStyle/>
          <a:p>
            <a:r>
              <a:rPr lang="en-US" dirty="0"/>
              <a:t>Include cosine term in PDF (for indirect lighting)</a:t>
            </a:r>
          </a:p>
          <a:p>
            <a:r>
              <a:rPr lang="en-US" dirty="0"/>
              <a:t>Previously, uniformly integrate over hemisphere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Now, consider a cosine PDF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639087"/>
              </p:ext>
            </p:extLst>
          </p:nvPr>
        </p:nvGraphicFramePr>
        <p:xfrm>
          <a:off x="8041267" y="2035770"/>
          <a:ext cx="978282" cy="46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419100" progId="Equation.DSMT4">
                  <p:embed/>
                </p:oleObj>
              </mc:Choice>
              <mc:Fallback>
                <p:oleObj name="Equation" r:id="rId2" imgW="889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41267" y="2035770"/>
                        <a:ext cx="978282" cy="46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39205"/>
              </p:ext>
            </p:extLst>
          </p:nvPr>
        </p:nvGraphicFramePr>
        <p:xfrm>
          <a:off x="1053977" y="2593830"/>
          <a:ext cx="6507077" cy="79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4000" imgH="495300" progId="Equation.DSMT4">
                  <p:embed/>
                </p:oleObj>
              </mc:Choice>
              <mc:Fallback>
                <p:oleObj name="Equation" r:id="rId4" imgW="40640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3977" y="2593830"/>
                        <a:ext cx="6507077" cy="79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19530"/>
              </p:ext>
            </p:extLst>
          </p:nvPr>
        </p:nvGraphicFramePr>
        <p:xfrm>
          <a:off x="5080495" y="3716345"/>
          <a:ext cx="1679347" cy="6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100" imgH="431800" progId="Equation.DSMT4">
                  <p:embed/>
                </p:oleObj>
              </mc:Choice>
              <mc:Fallback>
                <p:oleObj name="Equation" r:id="rId6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495" y="3716345"/>
                        <a:ext cx="1679347" cy="68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34291"/>
              </p:ext>
            </p:extLst>
          </p:nvPr>
        </p:nvGraphicFramePr>
        <p:xfrm>
          <a:off x="451033" y="4418950"/>
          <a:ext cx="8218619" cy="104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11800" imgH="698500" progId="Equation.DSMT4">
                  <p:embed/>
                </p:oleObj>
              </mc:Choice>
              <mc:Fallback>
                <p:oleObj name="Equation" r:id="rId8" imgW="55118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033" y="4418950"/>
                        <a:ext cx="8218619" cy="104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0421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91" y="533400"/>
            <a:ext cx="8682859" cy="685800"/>
          </a:xfrm>
        </p:spPr>
        <p:txBody>
          <a:bodyPr/>
          <a:lstStyle/>
          <a:p>
            <a:r>
              <a:rPr lang="en-US" dirty="0"/>
              <a:t>Cosine 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0514"/>
            <a:ext cx="9286575" cy="4724400"/>
          </a:xfrm>
        </p:spPr>
        <p:txBody>
          <a:bodyPr/>
          <a:lstStyle/>
          <a:p>
            <a:r>
              <a:rPr lang="en-US" dirty="0"/>
              <a:t>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(remember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dϕ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mr-IN" dirty="0">
                <a:sym typeface="Symbol" charset="0"/>
              </a:rPr>
              <a:t>…</a:t>
            </a:r>
            <a:r>
              <a:rPr lang="en-US" dirty="0">
                <a:sym typeface="Symbol" charset="0"/>
              </a:rPr>
              <a:t>))</a:t>
            </a:r>
          </a:p>
          <a:p>
            <a:r>
              <a:rPr lang="en-US" dirty="0"/>
              <a:t>Recipe is (start with two 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   </a:t>
            </a:r>
            <a:r>
              <a:rPr lang="en-US" i="1" dirty="0"/>
              <a:t>// Note extra </a:t>
            </a:r>
            <a:r>
              <a:rPr lang="en-US" i="1" dirty="0" err="1"/>
              <a:t>sqrt</a:t>
            </a:r>
            <a:r>
              <a:rPr lang="en-US" i="1" dirty="0"/>
              <a:t> </a:t>
            </a:r>
            <a:r>
              <a:rPr lang="en-US" i="1" dirty="0" err="1"/>
              <a:t>wrt</a:t>
            </a:r>
            <a:r>
              <a:rPr lang="en-US" i="1" dirty="0"/>
              <a:t> uniform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i="1" dirty="0"/>
              <a:t>(z) = 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/>
              <a:t>Rotate according to surface normal (z goes to  normal)</a:t>
            </a:r>
          </a:p>
          <a:p>
            <a:pPr lvl="1"/>
            <a:r>
              <a:rPr lang="en-US" dirty="0"/>
              <a:t>Or create coordinate frame (as you did for uniform sampling)</a:t>
            </a:r>
          </a:p>
          <a:p>
            <a:r>
              <a:rPr lang="en-US" dirty="0"/>
              <a:t>Modify indirect lighting estimator (remove        ) and replace  2π with π (indirect lighting, Russian Roulette)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71784"/>
              </p:ext>
            </p:extLst>
          </p:nvPr>
        </p:nvGraphicFramePr>
        <p:xfrm>
          <a:off x="6987336" y="6064510"/>
          <a:ext cx="710605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1000" imgH="241300" progId="Equation.DSMT4">
                  <p:embed/>
                </p:oleObj>
              </mc:Choice>
              <mc:Fallback>
                <p:oleObj name="Equation" r:id="rId3" imgW="381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7336" y="6064510"/>
                        <a:ext cx="710605" cy="45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23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4532" y="6384960"/>
            <a:ext cx="437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Hemisphere Sampling</a:t>
            </a:r>
          </a:p>
        </p:txBody>
      </p:sp>
    </p:spTree>
    <p:extLst>
      <p:ext uri="{BB962C8B-B14F-4D97-AF65-F5344CB8AC3E}">
        <p14:creationId xmlns:p14="http://schemas.microsoft.com/office/powerpoint/2010/main" val="1261613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6576" y="6384960"/>
            <a:ext cx="251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Sampling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31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Specular BRDFs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73" y="1527175"/>
            <a:ext cx="8953927" cy="5029200"/>
          </a:xfrm>
        </p:spPr>
        <p:txBody>
          <a:bodyPr/>
          <a:lstStyle/>
          <a:p>
            <a:r>
              <a:rPr lang="en-US" dirty="0"/>
              <a:t>Cosine importance sampling works well for near-Lambertian BRDFs (modest improvement)</a:t>
            </a:r>
          </a:p>
          <a:p>
            <a:r>
              <a:rPr lang="en-US" dirty="0"/>
              <a:t>But more sophisticated sampling for specular BRDFs</a:t>
            </a:r>
          </a:p>
          <a:p>
            <a:r>
              <a:rPr lang="en-US" dirty="0"/>
              <a:t>Will talk about general BRDFs next lecture</a:t>
            </a:r>
          </a:p>
          <a:p>
            <a:r>
              <a:rPr lang="en-US" dirty="0"/>
              <a:t>For now, for assignment: Modified </a:t>
            </a:r>
            <a:r>
              <a:rPr lang="en-US" dirty="0" err="1"/>
              <a:t>Phong</a:t>
            </a:r>
            <a:r>
              <a:rPr lang="en-US" dirty="0"/>
              <a:t>, GGX</a:t>
            </a:r>
          </a:p>
          <a:p>
            <a:r>
              <a:rPr lang="en-US" dirty="0"/>
              <a:t>Sampling BRDFs in general is non-trivial</a:t>
            </a:r>
          </a:p>
          <a:p>
            <a:pPr lvl="1"/>
            <a:r>
              <a:rPr lang="en-US" dirty="0"/>
              <a:t>Can simply normalize to get PDF, but sampling non-trivial</a:t>
            </a:r>
          </a:p>
          <a:p>
            <a:pPr lvl="1"/>
            <a:r>
              <a:rPr lang="en-US" dirty="0"/>
              <a:t>For now, sample a simpler BRDF, then divide by PDF</a:t>
            </a:r>
          </a:p>
          <a:p>
            <a:pPr lvl="1"/>
            <a:r>
              <a:rPr lang="en-US" dirty="0"/>
              <a:t>(This procedure is always guaranteed to work)</a:t>
            </a:r>
          </a:p>
        </p:txBody>
      </p:sp>
    </p:spTree>
    <p:extLst>
      <p:ext uri="{BB962C8B-B14F-4D97-AF65-F5344CB8AC3E}">
        <p14:creationId xmlns:p14="http://schemas.microsoft.com/office/powerpoint/2010/main" val="15011398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40910</TotalTime>
  <Words>1374</Words>
  <Application>Microsoft Macintosh PowerPoint</Application>
  <PresentationFormat>Letter Paper (8.5x11 in)</PresentationFormat>
  <Paragraphs>177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Wingdings</vt:lpstr>
      <vt:lpstr>Symbol</vt:lpstr>
      <vt:lpstr>Arial</vt:lpstr>
      <vt:lpstr>Times New Roman</vt:lpstr>
      <vt:lpstr>Default Design</vt:lpstr>
      <vt:lpstr>1_Custom Design</vt:lpstr>
      <vt:lpstr>1_Default Design</vt:lpstr>
      <vt:lpstr>4_Default Design</vt:lpstr>
      <vt:lpstr>Equation</vt:lpstr>
      <vt:lpstr>Computer Graphics II: Rendering</vt:lpstr>
      <vt:lpstr>To Do</vt:lpstr>
      <vt:lpstr>Importance Sampling</vt:lpstr>
      <vt:lpstr>PowerPoint Presentation</vt:lpstr>
      <vt:lpstr>Cosine Importance Sampling</vt:lpstr>
      <vt:lpstr>Cosine Sampling Upper Hemisphere</vt:lpstr>
      <vt:lpstr>PowerPoint Presentation</vt:lpstr>
      <vt:lpstr>PowerPoint Presentation</vt:lpstr>
      <vt:lpstr>Specular BRDFs</vt:lpstr>
      <vt:lpstr>BRDF Importance Sampling</vt:lpstr>
      <vt:lpstr>BRDF Importance Sampling</vt:lpstr>
      <vt:lpstr>Formal Modified Phong Sampling</vt:lpstr>
      <vt:lpstr>PowerPoint Presentation</vt:lpstr>
      <vt:lpstr>PowerPoint Presentation</vt:lpstr>
      <vt:lpstr>GGX Microfacet Model</vt:lpstr>
      <vt:lpstr>Experiment</vt:lpstr>
      <vt:lpstr>Fresnel Reflectance</vt:lpstr>
      <vt:lpstr>(Cook-)Torrance-Sparrow</vt:lpstr>
      <vt:lpstr>(Cook-)Torrance-Sparrow</vt:lpstr>
      <vt:lpstr>GGX Microfacet Model</vt:lpstr>
      <vt:lpstr>Importance Sampling GGX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Lighting/BRDF Sampling</vt:lpstr>
      <vt:lpstr>MIS Implementation</vt:lpstr>
      <vt:lpstr>MIS weights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921</cp:revision>
  <cp:lastPrinted>2020-04-29T00:25:16Z</cp:lastPrinted>
  <dcterms:created xsi:type="dcterms:W3CDTF">1999-02-11T00:43:51Z</dcterms:created>
  <dcterms:modified xsi:type="dcterms:W3CDTF">2024-01-04T01:50:53Z</dcterms:modified>
</cp:coreProperties>
</file>