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89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841" r:id="rId7"/>
    <p:sldId id="842" r:id="rId8"/>
    <p:sldId id="830" r:id="rId9"/>
    <p:sldId id="833" r:id="rId10"/>
    <p:sldId id="832" r:id="rId11"/>
    <p:sldId id="831" r:id="rId12"/>
    <p:sldId id="843" r:id="rId13"/>
    <p:sldId id="834" r:id="rId14"/>
    <p:sldId id="835" r:id="rId15"/>
    <p:sldId id="836" r:id="rId16"/>
    <p:sldId id="844" r:id="rId17"/>
    <p:sldId id="845" r:id="rId18"/>
    <p:sldId id="846" r:id="rId19"/>
    <p:sldId id="847" r:id="rId20"/>
    <p:sldId id="848" r:id="rId21"/>
    <p:sldId id="837" r:id="rId22"/>
    <p:sldId id="838" r:id="rId23"/>
    <p:sldId id="839" r:id="rId24"/>
    <p:sldId id="849" r:id="rId25"/>
    <p:sldId id="850" r:id="rId26"/>
    <p:sldId id="852" r:id="rId27"/>
    <p:sldId id="851" r:id="rId28"/>
    <p:sldId id="853" r:id="rId29"/>
    <p:sldId id="840" r:id="rId30"/>
    <p:sldId id="854" r:id="rId31"/>
    <p:sldId id="855" r:id="rId32"/>
    <p:sldId id="856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152"/>
    </p:cViewPr>
  </p:sorterViewPr>
  <p:notesViewPr>
    <p:cSldViewPr snapToGrid="0">
      <p:cViewPr varScale="1">
        <p:scale>
          <a:sx n="115" d="100"/>
          <a:sy n="115" d="100"/>
        </p:scale>
        <p:origin x="-4584" y="-128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2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85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719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05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82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272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77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88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49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863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184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339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29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0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6294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6.e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8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24], Lecture 8: Indirect Lighting Details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http://viscomp.ucsd.edu/classes/cse168/sp24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833"/>
            <a:ext cx="8424778" cy="5029200"/>
          </a:xfrm>
        </p:spPr>
        <p:txBody>
          <a:bodyPr/>
          <a:lstStyle/>
          <a:p>
            <a:r>
              <a:rPr lang="en-US" dirty="0"/>
              <a:t>Single path </a:t>
            </a:r>
            <a:r>
              <a:rPr lang="en-US" dirty="0" err="1"/>
              <a:t>vs</a:t>
            </a:r>
            <a:r>
              <a:rPr lang="en-US" dirty="0"/>
              <a:t> bushy tree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Conceptually simplest to render N 1-sample images</a:t>
            </a:r>
          </a:p>
          <a:p>
            <a:pPr lvl="1"/>
            <a:r>
              <a:rPr lang="en-US" dirty="0"/>
              <a:t>And then average them</a:t>
            </a:r>
          </a:p>
          <a:p>
            <a:pPr marL="0" indent="0">
              <a:buNone/>
            </a:pPr>
            <a:r>
              <a:rPr lang="en-US" sz="2400" dirty="0"/>
              <a:t>Antialiasing within pixel for “free” (consider pixel having unit area, jitter ray in that, instead of shooting through midpoint)</a:t>
            </a:r>
          </a:p>
        </p:txBody>
      </p:sp>
      <p:pic>
        <p:nvPicPr>
          <p:cNvPr id="4" name="Picture 3" descr="bus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2" y="1606492"/>
            <a:ext cx="1904922" cy="1566475"/>
          </a:xfrm>
          <a:prstGeom prst="rect">
            <a:avLst/>
          </a:prstGeom>
        </p:spPr>
      </p:pic>
      <p:pic>
        <p:nvPicPr>
          <p:cNvPr id="5" name="Picture 4" descr="si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4" y="1633626"/>
            <a:ext cx="1575958" cy="1552135"/>
          </a:xfrm>
          <a:prstGeom prst="rect">
            <a:avLst/>
          </a:prstGeom>
        </p:spPr>
      </p:pic>
      <p:pic>
        <p:nvPicPr>
          <p:cNvPr id="6" name="Picture 5" descr="jaggies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91" y="4645247"/>
            <a:ext cx="4451653" cy="23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87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17128" cy="5029200"/>
          </a:xfrm>
        </p:spPr>
        <p:txBody>
          <a:bodyPr/>
          <a:lstStyle/>
          <a:p>
            <a:r>
              <a:rPr lang="en-US" dirty="0"/>
              <a:t>Uniform directional sampling: how to generate random ray on a hemisphere?</a:t>
            </a:r>
          </a:p>
          <a:p>
            <a:r>
              <a:rPr lang="en-US" dirty="0"/>
              <a:t>Option #1: rejection sampling</a:t>
            </a:r>
          </a:p>
          <a:p>
            <a:pPr lvl="1"/>
            <a:r>
              <a:rPr lang="en-US" dirty="0"/>
              <a:t>Generate 3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 to -ray</a:t>
            </a:r>
          </a:p>
        </p:txBody>
      </p:sp>
    </p:spTree>
    <p:extLst>
      <p:ext uri="{BB962C8B-B14F-4D97-AF65-F5344CB8AC3E}">
        <p14:creationId xmlns:p14="http://schemas.microsoft.com/office/powerpoint/2010/main" val="223005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7874"/>
            <a:ext cx="9286575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Recipe is (start with two 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/>
              <a:t>Rotate according to surface normal (z goes to  normal)</a:t>
            </a:r>
          </a:p>
          <a:p>
            <a:pPr lvl="1"/>
            <a:r>
              <a:rPr lang="en-US" dirty="0"/>
              <a:t>Normal is (α,β) with α =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-25000" dirty="0" err="1"/>
              <a:t>z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and β=atan2(</a:t>
            </a:r>
            <a:r>
              <a:rPr lang="en-US" dirty="0" err="1"/>
              <a:t>n</a:t>
            </a:r>
            <a:r>
              <a:rPr lang="en-US" baseline="-25000" dirty="0" err="1"/>
              <a:t>y,</a:t>
            </a:r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Rotation matrix R =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(β)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n-US" dirty="0"/>
              <a:t>(α) then do R*(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0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90" y="2171364"/>
            <a:ext cx="9286575" cy="4724400"/>
          </a:xfrm>
        </p:spPr>
        <p:txBody>
          <a:bodyPr/>
          <a:lstStyle/>
          <a:p>
            <a:r>
              <a:rPr lang="en-US" dirty="0"/>
              <a:t>Two 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/>
              <a:t>Rotate according to surface normal (z goes to  normal)</a:t>
            </a:r>
          </a:p>
          <a:p>
            <a:pPr lvl="1"/>
            <a:r>
              <a:rPr lang="en-US" dirty="0"/>
              <a:t>Normal is (α,β) with α =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-25000" dirty="0" err="1"/>
              <a:t>z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and β=atan2(</a:t>
            </a:r>
            <a:r>
              <a:rPr lang="en-US" dirty="0" err="1"/>
              <a:t>n</a:t>
            </a:r>
            <a:r>
              <a:rPr lang="en-US" baseline="-25000" dirty="0" err="1"/>
              <a:t>y,</a:t>
            </a:r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Rotation matrix R =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(β)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n-US" dirty="0"/>
              <a:t>(α) then do R*(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77603"/>
              </p:ext>
            </p:extLst>
          </p:nvPr>
        </p:nvGraphicFramePr>
        <p:xfrm>
          <a:off x="152174" y="5497513"/>
          <a:ext cx="886822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43600" imgH="800100" progId="Equation.DSMT4">
                  <p:embed/>
                </p:oleObj>
              </mc:Choice>
              <mc:Fallback>
                <p:oleObj name="Equation" r:id="rId3" imgW="5943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174" y="5497513"/>
                        <a:ext cx="8868228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9-09-20 at 6.10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63" y="1325559"/>
            <a:ext cx="3070237" cy="26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Create Local Coordinate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22"/>
            <a:ext cx="8600426" cy="5029200"/>
          </a:xfrm>
        </p:spPr>
        <p:txBody>
          <a:bodyPr/>
          <a:lstStyle/>
          <a:p>
            <a:r>
              <a:rPr lang="en-US" dirty="0"/>
              <a:t>Simpler, may be useful for texture etc.</a:t>
            </a:r>
          </a:p>
          <a:p>
            <a:pPr lvl="1"/>
            <a:r>
              <a:rPr lang="en-US" dirty="0"/>
              <a:t>Can use any one of 3 methods (rejection, rotation, coordinate frame but assignment spec </a:t>
            </a:r>
            <a:r>
              <a:rPr lang="en-US" dirty="0" err="1"/>
              <a:t>coord</a:t>
            </a:r>
            <a:r>
              <a:rPr lang="en-US" dirty="0"/>
              <a:t>. frame)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Associate w with normal (+z = n).  Need u, v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57090"/>
              </p:ext>
            </p:extLst>
          </p:nvPr>
        </p:nvGraphicFramePr>
        <p:xfrm>
          <a:off x="1863725" y="2622294"/>
          <a:ext cx="475615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1193800" progId="Equation.DSMT4">
                  <p:embed/>
                </p:oleObj>
              </mc:Choice>
              <mc:Fallback>
                <p:oleObj name="Equation" r:id="rId2" imgW="1981200" imgH="119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622294"/>
                        <a:ext cx="475615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3672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Local Coordinate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395"/>
            <a:ext cx="8229600" cy="5029200"/>
          </a:xfrm>
        </p:spPr>
        <p:txBody>
          <a:bodyPr/>
          <a:lstStyle/>
          <a:p>
            <a:r>
              <a:rPr lang="en-US" dirty="0"/>
              <a:t>First, compute </a:t>
            </a:r>
            <a:r>
              <a:rPr lang="en-US" dirty="0" err="1"/>
              <a:t>u,v,w</a:t>
            </a:r>
            <a:r>
              <a:rPr lang="en-US" dirty="0"/>
              <a:t> to create orthonormal frame</a:t>
            </a:r>
          </a:p>
          <a:p>
            <a:pPr lvl="1"/>
            <a:r>
              <a:rPr lang="en-US" dirty="0"/>
              <a:t>Vector a is arbitrary (use random or up vector)</a:t>
            </a:r>
          </a:p>
          <a:p>
            <a:pPr lvl="1"/>
            <a:r>
              <a:rPr lang="en-US" dirty="0"/>
              <a:t>Be careful when a close to n, use alternative vector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Now, compute ray direction </a:t>
            </a:r>
            <a:r>
              <a:rPr lang="en-US" dirty="0" err="1"/>
              <a:t>ω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are scalar coordinates; </a:t>
            </a:r>
            <a:r>
              <a:rPr lang="en-US" dirty="0" err="1"/>
              <a:t>u,v,w</a:t>
            </a:r>
            <a:r>
              <a:rPr lang="en-US" dirty="0"/>
              <a:t> are vectors above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06847"/>
              </p:ext>
            </p:extLst>
          </p:nvPr>
        </p:nvGraphicFramePr>
        <p:xfrm>
          <a:off x="3484690" y="2452581"/>
          <a:ext cx="1735117" cy="275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1168400" progId="Equation.DSMT4">
                  <p:embed/>
                </p:oleObj>
              </mc:Choice>
              <mc:Fallback>
                <p:oleObj name="Equation" r:id="rId2" imgW="7366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4690" y="2452581"/>
                        <a:ext cx="1735117" cy="2752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309115"/>
              </p:ext>
            </p:extLst>
          </p:nvPr>
        </p:nvGraphicFramePr>
        <p:xfrm>
          <a:off x="3060373" y="6244389"/>
          <a:ext cx="3083871" cy="47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177800" progId="Equation.DSMT4">
                  <p:embed/>
                </p:oleObj>
              </mc:Choice>
              <mc:Fallback>
                <p:oleObj name="Equation" r:id="rId4" imgW="1155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0373" y="6244389"/>
                        <a:ext cx="3083871" cy="47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655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so far </a:t>
            </a:r>
            <a:r>
              <a:rPr lang="en-US"/>
              <a:t>(checkpoint </a:t>
            </a:r>
            <a:r>
              <a:rPr lang="en-US" dirty="0"/>
              <a:t>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4077" cy="5029200"/>
          </a:xfrm>
        </p:spPr>
        <p:txBody>
          <a:bodyPr/>
          <a:lstStyle/>
          <a:p>
            <a:r>
              <a:rPr lang="en-US" dirty="0"/>
              <a:t>Sample hemisphere at each bounce</a:t>
            </a:r>
          </a:p>
          <a:p>
            <a:pPr lvl="1"/>
            <a:r>
              <a:rPr lang="en-US" dirty="0"/>
              <a:t>Evaluate full MC estimator with N = 1 for each ray</a:t>
            </a:r>
          </a:p>
          <a:p>
            <a:pPr lvl="1"/>
            <a:r>
              <a:rPr lang="en-US" dirty="0" err="1"/>
              <a:t>Upto</a:t>
            </a:r>
            <a:r>
              <a:rPr lang="en-US" dirty="0"/>
              <a:t> depth D = 5.  Final ray D = 5 returns emit L</a:t>
            </a:r>
            <a:r>
              <a:rPr lang="en-US" baseline="-25000" dirty="0"/>
              <a:t>e</a:t>
            </a:r>
            <a:r>
              <a:rPr lang="en-US" dirty="0"/>
              <a:t> only</a:t>
            </a:r>
          </a:p>
          <a:p>
            <a:pPr lvl="1"/>
            <a:r>
              <a:rPr lang="en-US" dirty="0"/>
              <a:t>Most rays will actually be 0 (do not hit light source)</a:t>
            </a:r>
          </a:p>
          <a:p>
            <a:pPr lvl="1"/>
            <a:r>
              <a:rPr lang="en-US" dirty="0"/>
              <a:t>Very inefficient, but render this, will improve on it next</a:t>
            </a:r>
          </a:p>
        </p:txBody>
      </p:sp>
    </p:spTree>
    <p:extLst>
      <p:ext uri="{BB962C8B-B14F-4D97-AF65-F5344CB8AC3E}">
        <p14:creationId xmlns:p14="http://schemas.microsoft.com/office/powerpoint/2010/main" val="1514784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sample per pixel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27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/>
              <a:t>64 samples per pixel (may be slow)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02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Direct/Indirect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43925" cy="5029200"/>
          </a:xfrm>
        </p:spPr>
        <p:txBody>
          <a:bodyPr/>
          <a:lstStyle/>
          <a:p>
            <a:r>
              <a:rPr lang="en-US" dirty="0"/>
              <a:t>Also called next event estimation (NEE)</a:t>
            </a:r>
          </a:p>
          <a:p>
            <a:r>
              <a:rPr lang="en-US" dirty="0"/>
              <a:t>Already know how to do direct (homework 2)</a:t>
            </a:r>
          </a:p>
          <a:p>
            <a:pPr lvl="1"/>
            <a:r>
              <a:rPr lang="en-US" dirty="0"/>
              <a:t>By sampling/integrating area light source</a:t>
            </a:r>
          </a:p>
          <a:p>
            <a:pPr lvl="1"/>
            <a:r>
              <a:rPr lang="en-US" dirty="0"/>
              <a:t>But vanilla path tracing previously is very inefficient</a:t>
            </a:r>
          </a:p>
          <a:p>
            <a:pPr lvl="1"/>
            <a:r>
              <a:rPr lang="en-US" dirty="0"/>
              <a:t>Chance of hitting the light source is very small</a:t>
            </a:r>
          </a:p>
          <a:p>
            <a:r>
              <a:rPr lang="en-US" dirty="0"/>
              <a:t>So separate direct and indirect</a:t>
            </a:r>
          </a:p>
          <a:p>
            <a:pPr lvl="1"/>
            <a:r>
              <a:rPr lang="en-US" dirty="0"/>
              <a:t>Estimate “next event” on light source for direct</a:t>
            </a:r>
          </a:p>
          <a:p>
            <a:pPr lvl="1"/>
            <a:r>
              <a:rPr lang="en-US" dirty="0"/>
              <a:t>Focus energies on “hard” indirect light </a:t>
            </a:r>
            <a:r>
              <a:rPr lang="en-US" dirty="0" err="1"/>
              <a:t>vs</a:t>
            </a:r>
            <a:r>
              <a:rPr lang="en-US" dirty="0"/>
              <a:t> “easy” direct</a:t>
            </a:r>
          </a:p>
          <a:p>
            <a:r>
              <a:rPr lang="en-US" dirty="0"/>
              <a:t>Simplest of variance reduction methods</a:t>
            </a:r>
          </a:p>
          <a:p>
            <a:pPr lvl="1"/>
            <a:r>
              <a:rPr lang="en-US" dirty="0"/>
              <a:t>Monte Carlo Path tracing always works, is gold standard</a:t>
            </a:r>
          </a:p>
          <a:p>
            <a:pPr lvl="1"/>
            <a:r>
              <a:rPr lang="en-US" dirty="0"/>
              <a:t>But challenge is making it fast, removing noise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155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Homework 2 (Direct Lighting) due today!!</a:t>
            </a:r>
          </a:p>
          <a:p>
            <a:r>
              <a:rPr lang="en-US" dirty="0"/>
              <a:t>Homework 3 (Path Tracer, Indirect Lighting) May 6 </a:t>
            </a:r>
          </a:p>
          <a:p>
            <a:r>
              <a:rPr lang="en-US" dirty="0"/>
              <a:t>Assignment is on UCSD Online</a:t>
            </a:r>
          </a:p>
          <a:p>
            <a:r>
              <a:rPr lang="en-US" dirty="0"/>
              <a:t>START EARLY</a:t>
            </a:r>
          </a:p>
          <a:p>
            <a:r>
              <a:rPr lang="en-US" dirty="0"/>
              <a:t>This lecture goes through details of indirect lighting, Monte Carlo path tracing for the assignment</a:t>
            </a:r>
          </a:p>
          <a:p>
            <a:r>
              <a:rPr lang="en-US" dirty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Direct/Indirect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686817" cy="5029200"/>
          </a:xfrm>
        </p:spPr>
        <p:txBody>
          <a:bodyPr/>
          <a:lstStyle/>
          <a:p>
            <a:r>
              <a:rPr lang="en-US" dirty="0"/>
              <a:t>Formally split incident light at a point</a:t>
            </a:r>
          </a:p>
          <a:p>
            <a:r>
              <a:rPr lang="en-US" dirty="0"/>
              <a:t>Reflected light has emission, direct, indirect</a:t>
            </a:r>
          </a:p>
          <a:p>
            <a:endParaRPr lang="en-US" dirty="0"/>
          </a:p>
          <a:p>
            <a:r>
              <a:rPr lang="en-US" dirty="0"/>
              <a:t>Emission is easy, and we already know direct</a:t>
            </a:r>
          </a:p>
          <a:p>
            <a:endParaRPr lang="en-US" dirty="0"/>
          </a:p>
          <a:p>
            <a:r>
              <a:rPr lang="en-US" dirty="0"/>
              <a:t>Indirect is now evaluated by path tracing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71968"/>
              </p:ext>
            </p:extLst>
          </p:nvPr>
        </p:nvGraphicFramePr>
        <p:xfrm>
          <a:off x="6421437" y="1651867"/>
          <a:ext cx="2734869" cy="34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900" imgH="254000" progId="Equation.DSMT4">
                  <p:embed/>
                </p:oleObj>
              </mc:Choice>
              <mc:Fallback>
                <p:oleObj name="Equation" r:id="rId2" imgW="1993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21437" y="1651867"/>
                        <a:ext cx="2734869" cy="34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17785"/>
              </p:ext>
            </p:extLst>
          </p:nvPr>
        </p:nvGraphicFramePr>
        <p:xfrm>
          <a:off x="2105025" y="2786062"/>
          <a:ext cx="5068898" cy="49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254000" progId="Equation.DSMT4">
                  <p:embed/>
                </p:oleObj>
              </mc:Choice>
              <mc:Fallback>
                <p:oleObj name="Equation" r:id="rId4" imgW="2616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5025" y="2786062"/>
                        <a:ext cx="5068898" cy="492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46427"/>
              </p:ext>
            </p:extLst>
          </p:nvPr>
        </p:nvGraphicFramePr>
        <p:xfrm>
          <a:off x="1989137" y="3978274"/>
          <a:ext cx="556339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76600" imgH="457200" progId="Equation.DSMT4">
                  <p:embed/>
                </p:oleObj>
              </mc:Choice>
              <mc:Fallback>
                <p:oleObj name="Equation" r:id="rId6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9137" y="3978274"/>
                        <a:ext cx="5563397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12405"/>
              </p:ext>
            </p:extLst>
          </p:nvPr>
        </p:nvGraphicFramePr>
        <p:xfrm>
          <a:off x="1072652" y="5222874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49700" imgH="838200" progId="Equation.DSMT4">
                  <p:embed/>
                </p:oleObj>
              </mc:Choice>
              <mc:Fallback>
                <p:oleObj name="Equation" r:id="rId8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2652" y="5222874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9803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Direct/Indirect: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948755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Note that L</a:t>
            </a:r>
            <a:r>
              <a:rPr lang="en-US" baseline="-25000" dirty="0"/>
              <a:t>o</a:t>
            </a:r>
            <a:r>
              <a:rPr lang="en-US" dirty="0"/>
              <a:t> above = </a:t>
            </a:r>
            <a:r>
              <a:rPr lang="en-US" dirty="0" err="1"/>
              <a:t>L</a:t>
            </a:r>
            <a:r>
              <a:rPr lang="en-US" baseline="-25000" dirty="0" err="1"/>
              <a:t>d</a:t>
            </a:r>
            <a:r>
              <a:rPr lang="en-US" dirty="0"/>
              <a:t> + L</a:t>
            </a:r>
            <a:r>
              <a:rPr lang="en-US" baseline="-25000" dirty="0"/>
              <a:t>I</a:t>
            </a:r>
            <a:r>
              <a:rPr lang="en-US" dirty="0"/>
              <a:t> only(not </a:t>
            </a:r>
            <a:r>
              <a:rPr lang="en-US" dirty="0" err="1"/>
              <a:t>L</a:t>
            </a:r>
            <a:r>
              <a:rPr lang="en-US" baseline="-25000" dirty="0" err="1"/>
              <a:t>r</a:t>
            </a:r>
            <a:r>
              <a:rPr lang="en-US" dirty="0"/>
              <a:t>: no emission)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At each intersection in path tracer, execute direct lighting </a:t>
            </a:r>
          </a:p>
          <a:p>
            <a:pPr lvl="2"/>
            <a:r>
              <a:rPr lang="en-US" dirty="0"/>
              <a:t>For simplicity, only one (</a:t>
            </a:r>
            <a:r>
              <a:rPr lang="en-US" dirty="0" err="1"/>
              <a:t>unstratified</a:t>
            </a:r>
            <a:r>
              <a:rPr lang="en-US" dirty="0"/>
              <a:t>) ray for each area light</a:t>
            </a:r>
          </a:p>
          <a:p>
            <a:pPr lvl="2"/>
            <a:r>
              <a:rPr lang="en-US" dirty="0"/>
              <a:t>Ultimately, we will average many primary samples</a:t>
            </a:r>
          </a:p>
          <a:p>
            <a:pPr lvl="1"/>
            <a:r>
              <a:rPr lang="en-US" dirty="0"/>
              <a:t>Add in emission where appropriate (light sources only)</a:t>
            </a:r>
          </a:p>
          <a:p>
            <a:pPr lvl="1"/>
            <a:r>
              <a:rPr lang="en-US" dirty="0"/>
              <a:t>Execute indirect lighting above (randomly sample path)</a:t>
            </a:r>
          </a:p>
          <a:p>
            <a:pPr lvl="1"/>
            <a:r>
              <a:rPr lang="en-US" dirty="0"/>
              <a:t>To avoid double counting, indirect rays don’t see emission</a:t>
            </a:r>
          </a:p>
          <a:p>
            <a:pPr lvl="2"/>
            <a:r>
              <a:rPr lang="en-US" dirty="0"/>
              <a:t>If an indirect ray ever strikes a light source, terminate immediately</a:t>
            </a:r>
          </a:p>
          <a:p>
            <a:pPr lvl="2"/>
            <a:r>
              <a:rPr lang="en-US" dirty="0"/>
              <a:t>Without accumulating the light source’s emission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75692"/>
              </p:ext>
            </p:extLst>
          </p:nvPr>
        </p:nvGraphicFramePr>
        <p:xfrm>
          <a:off x="723402" y="1309686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49700" imgH="838200" progId="Equation.DSMT4">
                  <p:embed/>
                </p:oleObj>
              </mc:Choice>
              <mc:Fallback>
                <p:oleObj name="Equation" r:id="rId2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3402" y="1309686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3766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Corner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8259"/>
            <a:ext cx="8595629" cy="5029200"/>
          </a:xfrm>
        </p:spPr>
        <p:txBody>
          <a:bodyPr/>
          <a:lstStyle/>
          <a:p>
            <a:r>
              <a:rPr lang="en-US" sz="2400" dirty="0"/>
              <a:t>Emission from first intersected surface (light sources) should be added, but no emission on  subsequent bounces</a:t>
            </a:r>
          </a:p>
          <a:p>
            <a:r>
              <a:rPr lang="en-US" sz="2400" dirty="0"/>
              <a:t>Since next event estimation / direct light effectively extends path by a bounce, trace indirect ray to depth D </a:t>
            </a:r>
            <a:r>
              <a:rPr lang="mr-IN" sz="2400" dirty="0"/>
              <a:t>–</a:t>
            </a:r>
            <a:r>
              <a:rPr lang="en-US" sz="2400" dirty="0"/>
              <a:t> 1</a:t>
            </a:r>
          </a:p>
          <a:p>
            <a:r>
              <a:rPr lang="en-US" sz="2400" dirty="0"/>
              <a:t>Render Cornell box 1 </a:t>
            </a:r>
            <a:r>
              <a:rPr lang="en-US" sz="2400" dirty="0" err="1"/>
              <a:t>spp</a:t>
            </a:r>
            <a:r>
              <a:rPr lang="en-US" sz="2400" dirty="0"/>
              <a:t>, 64 </a:t>
            </a:r>
            <a:r>
              <a:rPr lang="en-US" sz="2400" dirty="0" err="1"/>
              <a:t>spp</a:t>
            </a:r>
            <a:r>
              <a:rPr lang="en-US" sz="2400" dirty="0"/>
              <a:t> D = 5, single </a:t>
            </a:r>
            <a:r>
              <a:rPr lang="en-US" sz="2400" dirty="0" err="1"/>
              <a:t>unstratified</a:t>
            </a:r>
            <a:r>
              <a:rPr lang="en-US" sz="2400" dirty="0"/>
              <a:t> direct light sample per intersection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3" y="3774124"/>
            <a:ext cx="5394156" cy="30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90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sample per pixel (no NEE)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284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sample per pixel (with NEE)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65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/>
              <a:t>64 samples per pixel (without NEE)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19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/>
              <a:t>64 samples per pixel (with NEE)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48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Roulette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4002"/>
            <a:ext cx="8686801" cy="5029200"/>
          </a:xfrm>
        </p:spPr>
        <p:txBody>
          <a:bodyPr/>
          <a:lstStyle/>
          <a:p>
            <a:r>
              <a:rPr lang="en-US" dirty="0"/>
              <a:t>Clipping to fixed depth D undesirable</a:t>
            </a:r>
          </a:p>
          <a:p>
            <a:pPr lvl="1"/>
            <a:r>
              <a:rPr lang="en-US" dirty="0"/>
              <a:t>Leads to bias, some complex paths need high D</a:t>
            </a:r>
          </a:p>
          <a:p>
            <a:pPr lvl="1"/>
            <a:r>
              <a:rPr lang="en-US" dirty="0"/>
              <a:t>Continue ray even when throughput is very small</a:t>
            </a:r>
          </a:p>
          <a:p>
            <a:pPr lvl="1"/>
            <a:r>
              <a:rPr lang="en-US" dirty="0"/>
              <a:t>In practice, rays may terminate if exit scene, but this can’t formally be guaranteed (hall of mirrors, closed box)</a:t>
            </a:r>
          </a:p>
          <a:p>
            <a:r>
              <a:rPr lang="en-US" dirty="0"/>
              <a:t>Russian roulette unbiased at infinite depth</a:t>
            </a:r>
          </a:p>
          <a:p>
            <a:pPr lvl="1"/>
            <a:r>
              <a:rPr lang="en-US" dirty="0"/>
              <a:t>Terminate (probabilistically) low throughput paths</a:t>
            </a:r>
          </a:p>
          <a:p>
            <a:pPr lvl="1"/>
            <a:r>
              <a:rPr lang="en-US" dirty="0"/>
              <a:t>Increase energy of paths kept alive</a:t>
            </a:r>
          </a:p>
        </p:txBody>
      </p:sp>
      <p:pic>
        <p:nvPicPr>
          <p:cNvPr id="5" name="Picture 4" descr="Screen Shot 2019-09-28 at 10.0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7" y="4671379"/>
            <a:ext cx="7142926" cy="21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635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Roulette 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51" y="1201097"/>
            <a:ext cx="8649526" cy="5029200"/>
          </a:xfrm>
        </p:spPr>
        <p:txBody>
          <a:bodyPr/>
          <a:lstStyle/>
          <a:p>
            <a:r>
              <a:rPr lang="en-US" dirty="0"/>
              <a:t>Terminate path with some probability q</a:t>
            </a:r>
          </a:p>
          <a:p>
            <a:pPr lvl="1"/>
            <a:r>
              <a:rPr lang="en-US" dirty="0"/>
              <a:t>If terminated, obviously throughput is 0</a:t>
            </a:r>
          </a:p>
          <a:p>
            <a:pPr lvl="1"/>
            <a:r>
              <a:rPr lang="en-US" dirty="0"/>
              <a:t>If left alive, multiply (boost) throughput T by  1/(1-q)</a:t>
            </a:r>
          </a:p>
          <a:p>
            <a:pPr lvl="1"/>
            <a:r>
              <a:rPr lang="en-US" dirty="0"/>
              <a:t>Create fewer higher-energy paths (e.g. if q = 0.1, 10 equal paths reduces to 9 (expected) each 10/9 energy.  If instead q = 0.9, reduce to 1 path with 10 times energy)</a:t>
            </a:r>
          </a:p>
          <a:p>
            <a:pPr lvl="1"/>
            <a:r>
              <a:rPr lang="en-US" dirty="0"/>
              <a:t>Keep total energy constant, unbiased (0*q + (1-q)/(1-q))</a:t>
            </a:r>
          </a:p>
          <a:p>
            <a:pPr lvl="1"/>
            <a:r>
              <a:rPr lang="en-US" dirty="0"/>
              <a:t>Probability q controls how aggressive termination (depends on throughput, can increase variance)</a:t>
            </a:r>
          </a:p>
        </p:txBody>
      </p:sp>
      <p:pic>
        <p:nvPicPr>
          <p:cNvPr id="4" name="Picture 3" descr="Screen Shot 2019-09-28 at 10.1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7" y="4632937"/>
            <a:ext cx="5886482" cy="22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70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98" y="1295488"/>
            <a:ext cx="8743917" cy="5029200"/>
          </a:xfrm>
        </p:spPr>
        <p:txBody>
          <a:bodyPr/>
          <a:lstStyle/>
          <a:p>
            <a:r>
              <a:rPr lang="en-US" dirty="0"/>
              <a:t>Choose probability q inversely on throughput</a:t>
            </a:r>
          </a:p>
          <a:p>
            <a:endParaRPr lang="en-US" dirty="0"/>
          </a:p>
          <a:p>
            <a:r>
              <a:rPr lang="en-US" dirty="0"/>
              <a:t>Russian Roulette applied (only) in indirect</a:t>
            </a:r>
          </a:p>
          <a:p>
            <a:pPr lvl="1"/>
            <a:r>
              <a:rPr lang="en-US" dirty="0"/>
              <a:t>Determine direct (and emission on first bounce) as usual (no boosting or termination is applied)</a:t>
            </a:r>
          </a:p>
          <a:p>
            <a:pPr lvl="1"/>
            <a:r>
              <a:rPr lang="en-US" dirty="0"/>
              <a:t>Then find throughput for ray so far (BRDF, cosine, 2π terms product each bounce), pick random number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pPr lvl="2"/>
            <a:r>
              <a:rPr lang="en-US" dirty="0"/>
              <a:t>If number &lt; q terminate (no indirect ray is shot)</a:t>
            </a:r>
          </a:p>
          <a:p>
            <a:pPr lvl="2"/>
            <a:r>
              <a:rPr lang="en-US" dirty="0"/>
              <a:t>Otherwise, boost throughput by 1/(1-q), shoot indirect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14620"/>
              </p:ext>
            </p:extLst>
          </p:nvPr>
        </p:nvGraphicFramePr>
        <p:xfrm>
          <a:off x="2181688" y="1745143"/>
          <a:ext cx="4829106" cy="87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330200" progId="Equation.DSMT4">
                  <p:embed/>
                </p:oleObj>
              </mc:Choice>
              <mc:Fallback>
                <p:oleObj name="Equation" r:id="rId2" imgW="1828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81688" y="1745143"/>
                        <a:ext cx="4829106" cy="871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9518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Lighting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/>
              <a:t>Core of path tracing, global illumination</a:t>
            </a:r>
          </a:p>
          <a:p>
            <a:r>
              <a:rPr lang="en-US" dirty="0"/>
              <a:t>Supports multiple bounces of light, color bleeding</a:t>
            </a:r>
          </a:p>
          <a:p>
            <a:r>
              <a:rPr lang="en-US" dirty="0"/>
              <a:t>General paths, general visual effects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" y="3143210"/>
            <a:ext cx="2180165" cy="1635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0" y="3143210"/>
            <a:ext cx="2190749" cy="1643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5" y="3143209"/>
            <a:ext cx="2211916" cy="165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317" y="3119396"/>
            <a:ext cx="2243665" cy="1682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17" y="4778357"/>
            <a:ext cx="219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Light Source (0 bounces)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8972" y="4803754"/>
            <a:ext cx="224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Direct Lighting (1 bounce)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9967" y="4821212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Indirect Lighting (2 bounces)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145" y="4822790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Indirect Lighting (3 bounces)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583" y="5151433"/>
            <a:ext cx="2180166" cy="163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437" y="5135561"/>
            <a:ext cx="2238376" cy="16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Roulette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" y="1613143"/>
            <a:ext cx="4319890" cy="431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14" y="1591110"/>
            <a:ext cx="4372368" cy="437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277" y="5963478"/>
            <a:ext cx="267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= 5, 16 samples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3233" y="6004331"/>
            <a:ext cx="335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= infinity, 16 samples</a:t>
            </a:r>
          </a:p>
        </p:txBody>
      </p:sp>
    </p:spTree>
    <p:extLst>
      <p:ext uri="{BB962C8B-B14F-4D97-AF65-F5344CB8AC3E}">
        <p14:creationId xmlns:p14="http://schemas.microsoft.com/office/powerpoint/2010/main" val="40733278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Lighting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/>
              <a:t>Core of path tracing, global illumination</a:t>
            </a:r>
          </a:p>
          <a:p>
            <a:r>
              <a:rPr lang="en-US" dirty="0"/>
              <a:t>Supports multiple bounces of light, color bleeding</a:t>
            </a:r>
          </a:p>
          <a:p>
            <a:r>
              <a:rPr lang="en-US" dirty="0"/>
              <a:t>General paths, general visual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685" y="6109600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Full Scene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2747" y="6104393"/>
            <a:ext cx="133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Direct Lighting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2942" y="6060645"/>
            <a:ext cx="1452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Indirect Lighting </a:t>
            </a:r>
          </a:p>
        </p:txBody>
      </p:sp>
      <p:pic>
        <p:nvPicPr>
          <p:cNvPr id="12" name="Picture 11" descr="cornell_beau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" y="3089466"/>
            <a:ext cx="2951414" cy="2951414"/>
          </a:xfrm>
          <a:prstGeom prst="rect">
            <a:avLst/>
          </a:prstGeom>
        </p:spPr>
      </p:pic>
      <p:pic>
        <p:nvPicPr>
          <p:cNvPr id="13" name="Picture 12" descr="cornell_direct_beau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08" y="3089474"/>
            <a:ext cx="2947021" cy="2947021"/>
          </a:xfrm>
          <a:prstGeom prst="rect">
            <a:avLst/>
          </a:prstGeom>
        </p:spPr>
      </p:pic>
      <p:pic>
        <p:nvPicPr>
          <p:cNvPr id="14" name="Picture 13" descr="cornell_indirect_beau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41" y="3079898"/>
            <a:ext cx="2930059" cy="29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Lighting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/>
              <a:t>Core of path tracing, global illumination</a:t>
            </a:r>
          </a:p>
          <a:p>
            <a:r>
              <a:rPr lang="en-US" dirty="0"/>
              <a:t>Supports multiple bounces of light, color bleeding</a:t>
            </a:r>
          </a:p>
          <a:p>
            <a:r>
              <a:rPr lang="en-US" dirty="0"/>
              <a:t>General paths, general visual effects</a:t>
            </a:r>
          </a:p>
        </p:txBody>
      </p:sp>
      <p:pic>
        <p:nvPicPr>
          <p:cNvPr id="2" name="Picture 1" descr="fixedDe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53" y="3127911"/>
            <a:ext cx="6229242" cy="35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Rendering Equation (Kajiya 86)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91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Paper introduced rendering equation, path tracing, importance sampling still used today</a:t>
            </a:r>
          </a:p>
        </p:txBody>
      </p:sp>
    </p:spTree>
    <p:extLst>
      <p:ext uri="{BB962C8B-B14F-4D97-AF65-F5344CB8AC3E}">
        <p14:creationId xmlns:p14="http://schemas.microsoft.com/office/powerpoint/2010/main" val="411259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0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66800" imgH="368280" progId="Equation.DSMT4">
                  <p:embed/>
                </p:oleObj>
              </mc:Choice>
              <mc:Fallback>
                <p:oleObj name="Equation" r:id="rId8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228600" progId="Equation.DSMT4">
                  <p:embed/>
                </p:oleObj>
              </mc:Choice>
              <mc:Fallback>
                <p:oleObj name="Equation" r:id="rId16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53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83613" cy="5029200"/>
          </a:xfrm>
        </p:spPr>
        <p:txBody>
          <a:bodyPr/>
          <a:lstStyle/>
          <a:p>
            <a:r>
              <a:rPr lang="en-US" sz="2400" dirty="0"/>
              <a:t>Assignment: slight change in notations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Monte Carlo estimator (hemisphere, not area light)</a:t>
            </a:r>
          </a:p>
          <a:p>
            <a:pPr lvl="1"/>
            <a:r>
              <a:rPr lang="en-US" sz="2000" dirty="0"/>
              <a:t>Randomly generate sample on hemisphere (total 2π </a:t>
            </a:r>
            <a:r>
              <a:rPr lang="en-US" sz="2000" dirty="0" err="1"/>
              <a:t>steradians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Not ideal; each </a:t>
            </a:r>
            <a:r>
              <a:rPr lang="en-US" sz="2400" dirty="0" err="1"/>
              <a:t>L</a:t>
            </a:r>
            <a:r>
              <a:rPr lang="en-US" sz="2400" baseline="-25000" dirty="0" err="1"/>
              <a:t>r</a:t>
            </a:r>
            <a:r>
              <a:rPr lang="en-US" sz="2400" dirty="0"/>
              <a:t> call recursively estimated</a:t>
            </a:r>
          </a:p>
          <a:p>
            <a:pPr lvl="1"/>
            <a:r>
              <a:rPr lang="en-US" sz="2000" dirty="0"/>
              <a:t>Can lead to exponential growth in samples, termination condition</a:t>
            </a:r>
          </a:p>
          <a:p>
            <a:pPr lvl="1"/>
            <a:r>
              <a:rPr lang="en-US" sz="2000" i="1" dirty="0"/>
              <a:t>Set fixed depth D = 5 to guarantee termination for now</a:t>
            </a:r>
          </a:p>
          <a:p>
            <a:r>
              <a:rPr lang="en-US" sz="2400" dirty="0"/>
              <a:t>Instead, consider single path without splitting</a:t>
            </a:r>
          </a:p>
          <a:p>
            <a:pPr lvl="1"/>
            <a:r>
              <a:rPr lang="en-US" sz="2000" dirty="0"/>
              <a:t>N = 1 after primary visibility or first bounce (all N for first bounce)</a:t>
            </a:r>
          </a:p>
          <a:p>
            <a:pPr lvl="1"/>
            <a:r>
              <a:rPr lang="en-US" sz="2000" dirty="0"/>
              <a:t>Actually render N images, average (Single path </a:t>
            </a:r>
            <a:r>
              <a:rPr lang="en-US" sz="2000" dirty="0" err="1"/>
              <a:t>vs</a:t>
            </a:r>
            <a:r>
              <a:rPr lang="en-US" sz="2000" dirty="0"/>
              <a:t> “bushy tree”)</a:t>
            </a:r>
          </a:p>
          <a:p>
            <a:pPr lvl="1"/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1382"/>
              </p:ext>
            </p:extLst>
          </p:nvPr>
        </p:nvGraphicFramePr>
        <p:xfrm>
          <a:off x="3665537" y="2919412"/>
          <a:ext cx="4853496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300" imgH="241300" progId="Equation.DSMT4">
                  <p:embed/>
                </p:oleObj>
              </mc:Choice>
              <mc:Fallback>
                <p:oleObj name="Equation" r:id="rId2" imgW="3670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65537" y="2919412"/>
                        <a:ext cx="4853496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80057"/>
              </p:ext>
            </p:extLst>
          </p:nvPr>
        </p:nvGraphicFramePr>
        <p:xfrm>
          <a:off x="606425" y="2031999"/>
          <a:ext cx="791051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5400" imgH="381000" progId="Equation.DSMT4">
                  <p:embed/>
                </p:oleObj>
              </mc:Choice>
              <mc:Fallback>
                <p:oleObj name="Equation" r:id="rId4" imgW="38354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425" y="2031999"/>
                        <a:ext cx="791051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25558"/>
              </p:ext>
            </p:extLst>
          </p:nvPr>
        </p:nvGraphicFramePr>
        <p:xfrm>
          <a:off x="969963" y="3930650"/>
          <a:ext cx="756947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48200" imgH="457200" progId="Equation.DSMT4">
                  <p:embed/>
                </p:oleObj>
              </mc:Choice>
              <mc:Fallback>
                <p:oleObj name="Equation" r:id="rId6" imgW="464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9963" y="3930650"/>
                        <a:ext cx="7569470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8971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26852</TotalTime>
  <Words>1534</Words>
  <Application>Microsoft Macintosh PowerPoint</Application>
  <PresentationFormat>Letter Paper (8.5x11 in)</PresentationFormat>
  <Paragraphs>206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Wingdings</vt:lpstr>
      <vt:lpstr>Symbol</vt:lpstr>
      <vt:lpstr>Arial</vt:lpstr>
      <vt:lpstr>Times New Roman</vt:lpstr>
      <vt:lpstr>Default Design</vt:lpstr>
      <vt:lpstr>1_Default Design</vt:lpstr>
      <vt:lpstr>3_Default Design</vt:lpstr>
      <vt:lpstr>Equation</vt:lpstr>
      <vt:lpstr>Computer Graphics II: Rendering</vt:lpstr>
      <vt:lpstr>To Do</vt:lpstr>
      <vt:lpstr>Indirect Lighting</vt:lpstr>
      <vt:lpstr>Indirect Lighting</vt:lpstr>
      <vt:lpstr>Indirect Lighting</vt:lpstr>
      <vt:lpstr>Rendering Equation (Kajiya 86)</vt:lpstr>
      <vt:lpstr>Reflection Equation</vt:lpstr>
      <vt:lpstr>Rendering Equation</vt:lpstr>
      <vt:lpstr>Rendering Equation</vt:lpstr>
      <vt:lpstr>Path Construction</vt:lpstr>
      <vt:lpstr>Sampling Upper Hemisphere</vt:lpstr>
      <vt:lpstr>Sampling Upper Hemisphere</vt:lpstr>
      <vt:lpstr>Sampling Upper Hemisphere</vt:lpstr>
      <vt:lpstr>Or Create Local Coordinate Frame</vt:lpstr>
      <vt:lpstr>Create Local Coordinate Frame</vt:lpstr>
      <vt:lpstr>Assignment so far (checkpoint 1)</vt:lpstr>
      <vt:lpstr>1 sample per pixel</vt:lpstr>
      <vt:lpstr>64 samples per pixel (may be slow)</vt:lpstr>
      <vt:lpstr>Separating Direct/Indirect</vt:lpstr>
      <vt:lpstr>Separating Direct/Indirect</vt:lpstr>
      <vt:lpstr>Separating Direct/Indirect: Notes</vt:lpstr>
      <vt:lpstr>Implementation: Corner Cases</vt:lpstr>
      <vt:lpstr>1 sample per pixel (no NEE)</vt:lpstr>
      <vt:lpstr>1 sample per pixel (with NEE)</vt:lpstr>
      <vt:lpstr>64 samples per pixel (without NEE)</vt:lpstr>
      <vt:lpstr>64 samples per pixel (with NEE)</vt:lpstr>
      <vt:lpstr>Russian Roulette</vt:lpstr>
      <vt:lpstr>Russian Roulette Termination</vt:lpstr>
      <vt:lpstr>Choosing Probability</vt:lpstr>
      <vt:lpstr>Russian Roulette Images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872</cp:revision>
  <cp:lastPrinted>2019-09-10T20:52:24Z</cp:lastPrinted>
  <dcterms:created xsi:type="dcterms:W3CDTF">1999-02-11T00:43:51Z</dcterms:created>
  <dcterms:modified xsi:type="dcterms:W3CDTF">2024-01-04T01:49:10Z</dcterms:modified>
</cp:coreProperties>
</file>