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754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9" r:id="rId30"/>
    <p:sldId id="826" r:id="rId31"/>
    <p:sldId id="827" r:id="rId32"/>
    <p:sldId id="828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6389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2870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117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3991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9507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81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4083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000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0318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4510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29.bin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32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5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29.emf"/><Relationship Id="rId7" Type="http://schemas.openxmlformats.org/officeDocument/2006/relationships/image" Target="../media/image50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e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e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24], Lecture 6: Direct Lighting Details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34907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83485"/>
              </p:ext>
            </p:extLst>
          </p:nvPr>
        </p:nvGraphicFramePr>
        <p:xfrm>
          <a:off x="95853" y="4232044"/>
          <a:ext cx="4173216" cy="22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68700" imgH="1892300" progId="Equation.DSMT4">
                  <p:embed/>
                </p:oleObj>
              </mc:Choice>
              <mc:Fallback>
                <p:oleObj name="Equation" r:id="rId5" imgW="35687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53" y="4232044"/>
                        <a:ext cx="4173216" cy="221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827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12133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23925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1143000" progId="Equation.DSMT4">
                  <p:embed/>
                </p:oleObj>
              </mc:Choice>
              <mc:Fallback>
                <p:oleObj name="Equation" r:id="rId4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9-09-10 at 11.02.12 AM.png">
            <a:extLst>
              <a:ext uri="{FF2B5EF4-FFF2-40B4-BE49-F238E27FC236}">
                <a16:creationId xmlns:a16="http://schemas.microsoft.com/office/drawing/2014/main" id="{291CCAA7-0F44-0D6D-3C1E-CB1F8DCFD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06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3708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93871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1143000" progId="Equation.DSMT4">
                  <p:embed/>
                </p:oleObj>
              </mc:Choice>
              <mc:Fallback>
                <p:oleObj name="Equation" r:id="rId4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83994"/>
              </p:ext>
            </p:extLst>
          </p:nvPr>
        </p:nvGraphicFramePr>
        <p:xfrm>
          <a:off x="42318" y="4101847"/>
          <a:ext cx="4219949" cy="116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0" imgH="698500" progId="Equation.DSMT4">
                  <p:embed/>
                </p:oleObj>
              </mc:Choice>
              <mc:Fallback>
                <p:oleObj name="Equation" r:id="rId6" imgW="2540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18" y="4101847"/>
                        <a:ext cx="4219949" cy="116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9-09-10 at 11.02.12 AM.png">
            <a:extLst>
              <a:ext uri="{FF2B5EF4-FFF2-40B4-BE49-F238E27FC236}">
                <a16:creationId xmlns:a16="http://schemas.microsoft.com/office/drawing/2014/main" id="{FCBE273E-C752-B3CA-094C-3BFC7FEF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7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" y="1505278"/>
            <a:ext cx="8948747" cy="5029200"/>
          </a:xfrm>
        </p:spPr>
        <p:txBody>
          <a:bodyPr/>
          <a:lstStyle/>
          <a:p>
            <a:r>
              <a:rPr lang="en-US" sz="2400" dirty="0"/>
              <a:t>New parallelogram light </a:t>
            </a:r>
            <a:r>
              <a:rPr lang="en-US" sz="2400" dirty="0" err="1"/>
              <a:t>quadLight</a:t>
            </a:r>
            <a:r>
              <a:rPr lang="en-US" sz="2400" dirty="0"/>
              <a:t> &lt;a&gt; &lt;</a:t>
            </a:r>
            <a:r>
              <a:rPr lang="en-US" sz="2400" dirty="0" err="1"/>
              <a:t>ab</a:t>
            </a:r>
            <a:r>
              <a:rPr lang="en-US" sz="2400" dirty="0"/>
              <a:t>&gt; &lt;ac&gt; &lt;radiance&gt;</a:t>
            </a:r>
          </a:p>
          <a:p>
            <a:r>
              <a:rPr lang="en-US" sz="2400" dirty="0" err="1"/>
              <a:t>quadLight</a:t>
            </a:r>
            <a:r>
              <a:rPr lang="en-US" sz="2400" dirty="0"/>
              <a:t> 0 0 0 1 0 0 0 0 1 1 1 1</a:t>
            </a:r>
          </a:p>
          <a:p>
            <a:r>
              <a:rPr lang="en-US" sz="2400" dirty="0"/>
              <a:t>Primary rays like ray tracer</a:t>
            </a:r>
          </a:p>
          <a:p>
            <a:r>
              <a:rPr lang="en-US" sz="2400" dirty="0"/>
              <a:t>Use analytic formula for shading</a:t>
            </a:r>
          </a:p>
          <a:p>
            <a:r>
              <a:rPr lang="en-US" sz="2400" dirty="0"/>
              <a:t>Add </a:t>
            </a:r>
            <a:r>
              <a:rPr lang="en-US" sz="2400" dirty="0" err="1"/>
              <a:t>contribs</a:t>
            </a:r>
            <a:r>
              <a:rPr lang="en-US" sz="2400" dirty="0"/>
              <a:t>. from all lights</a:t>
            </a:r>
          </a:p>
          <a:p>
            <a:r>
              <a:rPr lang="en-US" sz="2400" dirty="0"/>
              <a:t>No emission, visibility (yet) </a:t>
            </a:r>
          </a:p>
        </p:txBody>
      </p:sp>
      <p:pic>
        <p:nvPicPr>
          <p:cNvPr id="4" name="Picture 3" descr="Screen Shot 2019-09-10 at 11.3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6" y="2049366"/>
            <a:ext cx="3963434" cy="3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66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(No Noise)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" y="1448862"/>
            <a:ext cx="7015591" cy="5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51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/>
              <a:t>Include (partial) visibility by tracing multiple rays</a:t>
            </a:r>
          </a:p>
          <a:p>
            <a:endParaRPr lang="en-US" dirty="0"/>
          </a:p>
          <a:p>
            <a:r>
              <a:rPr lang="en-US" dirty="0"/>
              <a:t>Include non-Lambertian reflectance (</a:t>
            </a:r>
            <a:r>
              <a:rPr lang="en-US" dirty="0" err="1"/>
              <a:t>Phong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Integrate over area light, change area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20236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23870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DSMT4">
                  <p:embed/>
                </p:oleObj>
              </mc:Choice>
              <mc:Fallback>
                <p:oleObj name="Equation" r:id="rId4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8963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27300" imgH="457200" progId="Equation.DSMT4">
                  <p:embed/>
                </p:oleObj>
              </mc:Choice>
              <mc:Fallback>
                <p:oleObj name="Equation" r:id="rId7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354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/>
              <a:t>Include (partial) visibility by tracing multiple rays</a:t>
            </a:r>
          </a:p>
          <a:p>
            <a:endParaRPr lang="en-US" dirty="0"/>
          </a:p>
          <a:p>
            <a:r>
              <a:rPr lang="en-US" dirty="0"/>
              <a:t>Include non-Lambertian reflectance (</a:t>
            </a:r>
            <a:r>
              <a:rPr lang="en-US" dirty="0" err="1"/>
              <a:t>Phong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Integrate over area light, change area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07541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66083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DSMT4">
                  <p:embed/>
                </p:oleObj>
              </mc:Choice>
              <mc:Fallback>
                <p:oleObj name="Equation" r:id="rId4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72897"/>
              </p:ext>
            </p:extLst>
          </p:nvPr>
        </p:nvGraphicFramePr>
        <p:xfrm>
          <a:off x="790012" y="5256279"/>
          <a:ext cx="5224481" cy="15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914400" progId="Equation.DSMT4">
                  <p:embed/>
                </p:oleObj>
              </mc:Choice>
              <mc:Fallback>
                <p:oleObj name="Equation" r:id="rId7" imgW="3111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012" y="5256279"/>
                        <a:ext cx="5224481" cy="153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8684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27300" imgH="457200" progId="Equation.DSMT4">
                  <p:embed/>
                </p:oleObj>
              </mc:Choice>
              <mc:Fallback>
                <p:oleObj name="Equation" r:id="rId9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4283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3" y="1388494"/>
            <a:ext cx="9080947" cy="5029200"/>
          </a:xfrm>
        </p:spPr>
        <p:txBody>
          <a:bodyPr/>
          <a:lstStyle/>
          <a:p>
            <a:r>
              <a:rPr lang="en-US" dirty="0"/>
              <a:t>Sample area light (two random numbers give </a:t>
            </a:r>
            <a:r>
              <a:rPr lang="en-US" b="1" dirty="0" err="1"/>
              <a:t>x</a:t>
            </a:r>
            <a:r>
              <a:rPr lang="en-US" dirty="0" err="1"/>
              <a:t>’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r>
              <a:rPr lang="en-US" dirty="0"/>
              <a:t>Random or stratified (compare)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Monte Carlo evaluation of direct lighting (N samples)</a:t>
            </a:r>
          </a:p>
        </p:txBody>
      </p:sp>
      <p:pic>
        <p:nvPicPr>
          <p:cNvPr id="5" name="Picture 4" descr="Screen Shot 2019-09-10 at 12.0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44" y="1893904"/>
            <a:ext cx="3257061" cy="2753271"/>
          </a:xfrm>
          <a:prstGeom prst="rect">
            <a:avLst/>
          </a:prstGeom>
        </p:spPr>
      </p:pic>
      <p:pic>
        <p:nvPicPr>
          <p:cNvPr id="6" name="Picture 5" descr="Screen Shot 2019-09-10 at 12.0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2583772"/>
            <a:ext cx="2376307" cy="1999780"/>
          </a:xfrm>
          <a:prstGeom prst="rect">
            <a:avLst/>
          </a:prstGeom>
        </p:spPr>
      </p:pic>
      <p:pic>
        <p:nvPicPr>
          <p:cNvPr id="7" name="Picture 6" descr="Screen Shot 2019-09-10 at 12.0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7" y="2583719"/>
            <a:ext cx="2610978" cy="20144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1976"/>
              </p:ext>
            </p:extLst>
          </p:nvPr>
        </p:nvGraphicFramePr>
        <p:xfrm>
          <a:off x="493888" y="5696540"/>
          <a:ext cx="7396409" cy="104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200" imgH="457200" progId="Equation.DSMT4">
                  <p:embed/>
                </p:oleObj>
              </mc:Choice>
              <mc:Fallback>
                <p:oleObj name="Equation" r:id="rId5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888" y="5696540"/>
                        <a:ext cx="7396409" cy="104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12690"/>
              </p:ext>
            </p:extLst>
          </p:nvPr>
        </p:nvGraphicFramePr>
        <p:xfrm>
          <a:off x="527241" y="5187241"/>
          <a:ext cx="4964455" cy="60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381000" progId="Equation.DSMT4">
                  <p:embed/>
                </p:oleObj>
              </mc:Choice>
              <mc:Fallback>
                <p:oleObj name="Equation" r:id="rId7" imgW="31115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241" y="5187241"/>
                        <a:ext cx="4964455" cy="60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720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1 (Random)</a:t>
            </a:r>
          </a:p>
        </p:txBody>
      </p:sp>
    </p:spTree>
    <p:extLst>
      <p:ext uri="{BB962C8B-B14F-4D97-AF65-F5344CB8AC3E}">
        <p14:creationId xmlns:p14="http://schemas.microsoft.com/office/powerpoint/2010/main" val="1016148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3 (Random)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Apr 25</a:t>
            </a:r>
          </a:p>
          <a:p>
            <a:r>
              <a:rPr lang="en-US" dirty="0"/>
              <a:t>Assignment is on UCSD Online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This lecture goes through details of direct lighting, visibility, Monte Carlo for the assignment</a:t>
            </a:r>
          </a:p>
          <a:p>
            <a:r>
              <a:rPr lang="en-US" dirty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9 (Random)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393" y="6488668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9 (Stratified)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432" y="6488668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Analytic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Scenes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/>
              <a:t>For assignment, render with 5x5 stratified</a:t>
            </a:r>
          </a:p>
          <a:p>
            <a:r>
              <a:rPr lang="en-US" dirty="0"/>
              <a:t>Direct lighting only, turn off recursive raytracing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6" y="3171960"/>
            <a:ext cx="3842289" cy="288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9" y="3156927"/>
            <a:ext cx="3817451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35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66" y="1154926"/>
            <a:ext cx="8671380" cy="5029200"/>
          </a:xfrm>
        </p:spPr>
        <p:txBody>
          <a:bodyPr/>
          <a:lstStyle/>
          <a:p>
            <a:r>
              <a:rPr lang="en-US" dirty="0"/>
              <a:t>Monte Carlo introduces noise </a:t>
            </a:r>
          </a:p>
          <a:p>
            <a:pPr lvl="1"/>
            <a:r>
              <a:rPr lang="en-US" dirty="0"/>
              <a:t>So auto-feedback can’t just pixel difference</a:t>
            </a:r>
          </a:p>
          <a:p>
            <a:r>
              <a:rPr lang="en-US" dirty="0"/>
              <a:t>Bias is on average how far from (analytic?) result </a:t>
            </a:r>
          </a:p>
          <a:p>
            <a:pPr lvl="1"/>
            <a:r>
              <a:rPr lang="en-US" dirty="0"/>
              <a:t>Monte Carlo rendering is an unbiased (bias 0) technique</a:t>
            </a:r>
          </a:p>
          <a:p>
            <a:pPr lvl="1"/>
            <a:r>
              <a:rPr lang="en-US" dirty="0"/>
              <a:t>High bias indicates an error in the program</a:t>
            </a:r>
          </a:p>
          <a:p>
            <a:pPr lvl="1"/>
            <a:r>
              <a:rPr lang="en-US" dirty="0"/>
              <a:t>Analytic should be exact (no bias or variance)</a:t>
            </a:r>
          </a:p>
          <a:p>
            <a:r>
              <a:rPr lang="en-US" dirty="0"/>
              <a:t>Variance is squared pixel error (RMS = </a:t>
            </a:r>
            <a:r>
              <a:rPr lang="en-US" dirty="0" err="1"/>
              <a:t>stdev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Monte Carlo results will have some variance</a:t>
            </a:r>
          </a:p>
          <a:p>
            <a:pPr lvl="1"/>
            <a:r>
              <a:rPr lang="en-US" dirty="0"/>
              <a:t>May differ in variance from our solution </a:t>
            </a:r>
          </a:p>
          <a:p>
            <a:pPr lvl="1"/>
            <a:r>
              <a:rPr lang="en-US" dirty="0"/>
              <a:t>But our bounds are reasonable (too far off = issues?)</a:t>
            </a:r>
          </a:p>
          <a:p>
            <a:r>
              <a:rPr lang="en-US" dirty="0"/>
              <a:t>Focus on being correct, not just pretty</a:t>
            </a:r>
          </a:p>
          <a:p>
            <a:pPr lvl="1"/>
            <a:r>
              <a:rPr lang="en-US" dirty="0"/>
              <a:t>Can submit to </a:t>
            </a:r>
            <a:r>
              <a:rPr lang="en-US" dirty="0" err="1"/>
              <a:t>autofeedback</a:t>
            </a:r>
            <a:r>
              <a:rPr lang="en-US" dirty="0"/>
              <a:t> as many times as you want</a:t>
            </a:r>
          </a:p>
          <a:p>
            <a:pPr lvl="1"/>
            <a:r>
              <a:rPr lang="en-US" dirty="0"/>
              <a:t>Scores only suggestive, will grade manually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0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/>
              <a:t>Monte Carlo introduces noise </a:t>
            </a:r>
          </a:p>
          <a:p>
            <a:pPr lvl="1"/>
            <a:r>
              <a:rPr lang="en-US" dirty="0"/>
              <a:t>So auto-feedback can’t just pixel difference</a:t>
            </a:r>
          </a:p>
          <a:p>
            <a:r>
              <a:rPr lang="en-US" dirty="0"/>
              <a:t>Bias is on average how far from result (close to 0)</a:t>
            </a:r>
          </a:p>
          <a:p>
            <a:pPr lvl="1"/>
            <a:r>
              <a:rPr lang="en-US" dirty="0"/>
              <a:t>Monte Carlo rendering is an unbiased technique</a:t>
            </a:r>
          </a:p>
          <a:p>
            <a:pPr lvl="1"/>
            <a:r>
              <a:rPr lang="en-US" dirty="0"/>
              <a:t>High bias indicates an error in the program</a:t>
            </a:r>
          </a:p>
          <a:p>
            <a:r>
              <a:rPr lang="en-US" dirty="0"/>
              <a:t>Variance is squared pixel error (RMS = </a:t>
            </a:r>
            <a:r>
              <a:rPr lang="en-US" dirty="0" err="1"/>
              <a:t>stdev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differ in variance from our solution </a:t>
            </a:r>
          </a:p>
          <a:p>
            <a:pPr lvl="1"/>
            <a:r>
              <a:rPr lang="en-US" dirty="0"/>
              <a:t>But our bounds are reasonable (too far off = issues?)</a:t>
            </a:r>
          </a:p>
        </p:txBody>
      </p:sp>
    </p:spTree>
    <p:extLst>
      <p:ext uri="{BB962C8B-B14F-4D97-AF65-F5344CB8AC3E}">
        <p14:creationId xmlns:p14="http://schemas.microsoft.com/office/powerpoint/2010/main" val="12057019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pic>
        <p:nvPicPr>
          <p:cNvPr id="4" name="Picture 3" descr="Screen Shot 2019-09-10 at 12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5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Reducing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345565" cy="5029200"/>
          </a:xfrm>
        </p:spPr>
        <p:txBody>
          <a:bodyPr/>
          <a:lstStyle/>
          <a:p>
            <a:r>
              <a:rPr lang="en-US" dirty="0"/>
              <a:t>Increase bias slightly by evaluating everything except visibility (at center [of stratum], or analytic)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Noise now only from visibility, none otherwise</a:t>
            </a:r>
          </a:p>
          <a:p>
            <a:pPr lvl="1"/>
            <a:r>
              <a:rPr lang="en-US" dirty="0"/>
              <a:t>No noise if no occlusions/shadows</a:t>
            </a:r>
          </a:p>
          <a:p>
            <a:pPr lvl="1"/>
            <a:r>
              <a:rPr lang="en-US" dirty="0"/>
              <a:t>Exact if use analytic formula (to evaluate </a:t>
            </a:r>
            <a:r>
              <a:rPr lang="en-US" dirty="0" err="1"/>
              <a:t>unshadowed</a:t>
            </a:r>
            <a:r>
              <a:rPr lang="en-US" dirty="0"/>
              <a:t> irradiance from each strata) instead of stratum center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79401"/>
              </p:ext>
            </p:extLst>
          </p:nvPr>
        </p:nvGraphicFramePr>
        <p:xfrm>
          <a:off x="2223785" y="2616506"/>
          <a:ext cx="4082674" cy="5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200" imgH="457200" progId="Equation.DSMT4">
                  <p:embed/>
                </p:oleObj>
              </mc:Choice>
              <mc:Fallback>
                <p:oleObj name="Equation" r:id="rId2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785" y="2616506"/>
                        <a:ext cx="4082674" cy="57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03003"/>
              </p:ext>
            </p:extLst>
          </p:nvPr>
        </p:nvGraphicFramePr>
        <p:xfrm>
          <a:off x="1758538" y="3317177"/>
          <a:ext cx="6041894" cy="84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600" imgH="457200" progId="Equation.DSMT4">
                  <p:embed/>
                </p:oleObj>
              </mc:Choice>
              <mc:Fallback>
                <p:oleObj name="Equation" r:id="rId4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538" y="3317177"/>
                        <a:ext cx="6041894" cy="84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02176"/>
              </p:ext>
            </p:extLst>
          </p:nvPr>
        </p:nvGraphicFramePr>
        <p:xfrm>
          <a:off x="4055213" y="3987125"/>
          <a:ext cx="4517786" cy="32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100" imgH="241300" progId="Equation.DSMT4">
                  <p:embed/>
                </p:oleObj>
              </mc:Choice>
              <mc:Fallback>
                <p:oleObj name="Equation" r:id="rId6" imgW="334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5213" y="3987125"/>
                        <a:ext cx="4517786" cy="32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1560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Point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" y="1527175"/>
            <a:ext cx="9005315" cy="5029200"/>
          </a:xfrm>
        </p:spPr>
        <p:txBody>
          <a:bodyPr/>
          <a:lstStyle/>
          <a:p>
            <a:r>
              <a:rPr lang="en-US" dirty="0"/>
              <a:t>Point lights not physical (but widely used)</a:t>
            </a:r>
          </a:p>
          <a:p>
            <a:r>
              <a:rPr lang="en-US" dirty="0"/>
              <a:t>How to include in Monte Carlo Rendering?</a:t>
            </a:r>
          </a:p>
          <a:p>
            <a:r>
              <a:rPr lang="en-US" dirty="0"/>
              <a:t>Units aren’t even same (can’t use radiance)</a:t>
            </a:r>
          </a:p>
          <a:p>
            <a:pPr lvl="1"/>
            <a:r>
              <a:rPr lang="en-US" sz="2000" dirty="0"/>
              <a:t>Power per solid angle, not power per unit area per solid angle</a:t>
            </a:r>
          </a:p>
          <a:p>
            <a:r>
              <a:rPr lang="en-US" dirty="0"/>
              <a:t>Think of as delta functions (area goes to 0, total radiance integrated over light I = L</a:t>
            </a:r>
            <a:r>
              <a:rPr lang="en-US" baseline="-25000" dirty="0"/>
              <a:t>i</a:t>
            </a:r>
            <a:r>
              <a:rPr lang="en-US" dirty="0"/>
              <a:t> A remains same)</a:t>
            </a:r>
          </a:p>
          <a:p>
            <a:pPr lvl="1"/>
            <a:r>
              <a:rPr lang="en-US" dirty="0"/>
              <a:t>No cosine term for light, inverse square falloff, no integral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88123"/>
              </p:ext>
            </p:extLst>
          </p:nvPr>
        </p:nvGraphicFramePr>
        <p:xfrm>
          <a:off x="1473711" y="5124401"/>
          <a:ext cx="3830534" cy="6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3711" y="5124401"/>
                        <a:ext cx="3830534" cy="619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46090"/>
              </p:ext>
            </p:extLst>
          </p:nvPr>
        </p:nvGraphicFramePr>
        <p:xfrm>
          <a:off x="865102" y="5628013"/>
          <a:ext cx="6058753" cy="112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600" imgH="419100" progId="Equation.DSMT4">
                  <p:embed/>
                </p:oleObj>
              </mc:Choice>
              <mc:Fallback>
                <p:oleObj name="Equation" r:id="rId4" imgW="2260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102" y="5628013"/>
                        <a:ext cx="6058753" cy="112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10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Directional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" y="1527175"/>
            <a:ext cx="8229600" cy="5029200"/>
          </a:xfrm>
        </p:spPr>
        <p:txBody>
          <a:bodyPr/>
          <a:lstStyle/>
          <a:p>
            <a:r>
              <a:rPr lang="en-US" dirty="0"/>
              <a:t>First, assume small angular extent (even sun subtends an angle of 0.5 degrees)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pure directional light (delta function), then fix product             (same units as irradiance)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8046"/>
              </p:ext>
            </p:extLst>
          </p:nvPr>
        </p:nvGraphicFramePr>
        <p:xfrm>
          <a:off x="5894981" y="2022472"/>
          <a:ext cx="3153725" cy="51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4981" y="2022472"/>
                        <a:ext cx="3153725" cy="51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89827"/>
              </p:ext>
            </p:extLst>
          </p:nvPr>
        </p:nvGraphicFramePr>
        <p:xfrm>
          <a:off x="1170877" y="2572711"/>
          <a:ext cx="6325341" cy="9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700" imgH="457200" progId="Equation.DSMT4">
                  <p:embed/>
                </p:oleObj>
              </mc:Choice>
              <mc:Fallback>
                <p:oleObj name="Equation" r:id="rId4" imgW="2933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877" y="2572711"/>
                        <a:ext cx="6325341" cy="9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94092"/>
              </p:ext>
            </p:extLst>
          </p:nvPr>
        </p:nvGraphicFramePr>
        <p:xfrm>
          <a:off x="1751842" y="4373953"/>
          <a:ext cx="1153215" cy="42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241300" progId="Equation.DSMT4">
                  <p:embed/>
                </p:oleObj>
              </mc:Choice>
              <mc:Fallback>
                <p:oleObj name="Equation" r:id="rId6" imgW="647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1842" y="4373953"/>
                        <a:ext cx="1153215" cy="42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13303"/>
              </p:ext>
            </p:extLst>
          </p:nvPr>
        </p:nvGraphicFramePr>
        <p:xfrm>
          <a:off x="1760704" y="5119363"/>
          <a:ext cx="5247287" cy="6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600" imgH="254000" progId="Equation.DSMT4">
                  <p:embed/>
                </p:oleObj>
              </mc:Choice>
              <mc:Fallback>
                <p:oleObj name="Equation" r:id="rId8" imgW="2133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0704" y="5119363"/>
                        <a:ext cx="5247287" cy="62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468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Lights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Physically correct (physically no perfect point light)</a:t>
            </a:r>
          </a:p>
          <a:p>
            <a:r>
              <a:rPr lang="en-US" dirty="0"/>
              <a:t>Can talk in terms of radiance at surface</a:t>
            </a:r>
          </a:p>
          <a:p>
            <a:r>
              <a:rPr lang="en-US" dirty="0"/>
              <a:t>Enable soft shadows, partial visibility/occlusion</a:t>
            </a:r>
          </a:p>
          <a:p>
            <a:r>
              <a:rPr lang="en-US" dirty="0"/>
              <a:t>Shoot multiple rays to light source, average</a:t>
            </a:r>
          </a:p>
          <a:p>
            <a:r>
              <a:rPr lang="en-US" dirty="0"/>
              <a:t>Need proper rendering equation for accurate result</a:t>
            </a:r>
          </a:p>
          <a:p>
            <a:pPr lvl="1"/>
            <a:r>
              <a:rPr lang="en-US" dirty="0"/>
              <a:t>Only direct lighting here, so reflection equation suffices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Point, Directional,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1264411"/>
            <a:ext cx="8649483" cy="5029200"/>
          </a:xfrm>
        </p:spPr>
        <p:txBody>
          <a:bodyPr/>
          <a:lstStyle/>
          <a:p>
            <a:r>
              <a:rPr lang="en-US" dirty="0"/>
              <a:t>Small angle, area expressed in radiance L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/>
              <a:t>Use physical units Wm</a:t>
            </a:r>
            <a:r>
              <a:rPr lang="en-US" baseline="30000" dirty="0"/>
              <a:t>-2</a:t>
            </a:r>
            <a:r>
              <a:rPr lang="en-US" dirty="0"/>
              <a:t> sr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Point is in intensity </a:t>
            </a:r>
            <a:r>
              <a:rPr lang="en-US" err="1"/>
              <a:t>Wsr</a:t>
            </a:r>
            <a:r>
              <a:rPr lang="en-US" baseline="30000"/>
              <a:t>-</a:t>
            </a:r>
            <a:r>
              <a:rPr lang="en-US" baseline="30000" dirty="0"/>
              <a:t>1</a:t>
            </a:r>
            <a:r>
              <a:rPr lang="en-US" baseline="30000"/>
              <a:t> </a:t>
            </a:r>
            <a:endParaRPr lang="en-US" baseline="30000" dirty="0"/>
          </a:p>
          <a:p>
            <a:pPr lvl="1"/>
            <a:r>
              <a:rPr lang="en-US" dirty="0"/>
              <a:t>This is not in same units (e.g. 0</a:t>
            </a:r>
            <a:r>
              <a:rPr lang="mr-IN" dirty="0"/>
              <a:t>…</a:t>
            </a:r>
            <a:r>
              <a:rPr lang="en-US" dirty="0"/>
              <a:t>1) as area lights</a:t>
            </a:r>
          </a:p>
          <a:p>
            <a:pPr lvl="1"/>
            <a:r>
              <a:rPr lang="en-US" dirty="0"/>
              <a:t>Need to normalize by multiplying by an area unit</a:t>
            </a:r>
          </a:p>
          <a:p>
            <a:pPr lvl="1"/>
            <a:r>
              <a:rPr lang="en-US" dirty="0"/>
              <a:t>Point light same intensity as area light: multiply by area</a:t>
            </a:r>
          </a:p>
          <a:p>
            <a:r>
              <a:rPr lang="en-US" dirty="0"/>
              <a:t>Directional is in irradiance units Wm</a:t>
            </a:r>
            <a:r>
              <a:rPr lang="en-US" baseline="30000" dirty="0"/>
              <a:t>-2</a:t>
            </a:r>
          </a:p>
          <a:p>
            <a:pPr lvl="1"/>
            <a:r>
              <a:rPr lang="en-US" dirty="0"/>
              <a:t>This is not in same units (e.g. 0</a:t>
            </a:r>
            <a:r>
              <a:rPr lang="mr-IN" dirty="0"/>
              <a:t>…</a:t>
            </a:r>
            <a:r>
              <a:rPr lang="en-US" dirty="0"/>
              <a:t>1) as area/point lights</a:t>
            </a:r>
          </a:p>
          <a:p>
            <a:pPr lvl="1"/>
            <a:r>
              <a:rPr lang="en-US" dirty="0"/>
              <a:t>Need to normalize by multiplying by solid angle </a:t>
            </a:r>
          </a:p>
          <a:p>
            <a:pPr lvl="1"/>
            <a:r>
              <a:rPr lang="en-US" dirty="0"/>
              <a:t>Directional light same intensity as area light: multiply by average solid angle subtended by area light</a:t>
            </a:r>
          </a:p>
          <a:p>
            <a:pPr lvl="1"/>
            <a:r>
              <a:rPr lang="en-US" dirty="0"/>
              <a:t>Directional same intensity as point: divide by average squared distance to point light,  </a:t>
            </a:r>
            <a:r>
              <a:rPr lang="en-US" dirty="0" err="1"/>
              <a:t>mult</a:t>
            </a:r>
            <a:r>
              <a:rPr lang="en-US" dirty="0"/>
              <a:t> by 2 for </a:t>
            </a:r>
            <a:r>
              <a:rPr lang="en-US" dirty="0" err="1"/>
              <a:t>avg</a:t>
            </a:r>
            <a:r>
              <a:rPr lang="en-US" dirty="0"/>
              <a:t> cosine</a:t>
            </a:r>
          </a:p>
        </p:txBody>
      </p:sp>
    </p:spTree>
    <p:extLst>
      <p:ext uri="{BB962C8B-B14F-4D97-AF65-F5344CB8AC3E}">
        <p14:creationId xmlns:p14="http://schemas.microsoft.com/office/powerpoint/2010/main" val="2249953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11523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8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5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23656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(Outgoing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Dirn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.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Drop spat.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Coord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. 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788076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076217" y="5573713"/>
            <a:ext cx="1439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area light)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440457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6715573" y="5543550"/>
            <a:ext cx="25221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angle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(max not explicit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hw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)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4616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66"/>
                </a:solidFill>
                <a:cs typeface="Arial"/>
              </a:rPr>
              <a:t>As written in assignment (for one pixel)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584" imgH="228501" progId="Equation.DSMT4">
                  <p:embed/>
                </p:oleObj>
              </mc:Choice>
              <mc:Fallback>
                <p:oleObj name="Equation" r:id="rId8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61560"/>
              </p:ext>
            </p:extLst>
          </p:nvPr>
        </p:nvGraphicFramePr>
        <p:xfrm>
          <a:off x="1157339" y="4772038"/>
          <a:ext cx="7611647" cy="87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14700" imgH="381000" progId="Equation.DSMT4">
                  <p:embed/>
                </p:oleObj>
              </mc:Choice>
              <mc:Fallback>
                <p:oleObj name="Equation" r:id="rId10" imgW="3314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7339" y="4772038"/>
                        <a:ext cx="7611647" cy="87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6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Polygonal Area Source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9708"/>
            <a:ext cx="8369286" cy="5029200"/>
          </a:xfrm>
        </p:spPr>
        <p:txBody>
          <a:bodyPr/>
          <a:lstStyle/>
          <a:p>
            <a:r>
              <a:rPr lang="en-US" sz="2400" dirty="0"/>
              <a:t>Integrate projection of polygon P onto sphere</a:t>
            </a:r>
          </a:p>
          <a:p>
            <a:r>
              <a:rPr lang="en-US" sz="2400" dirty="0"/>
              <a:t>Assume uniform radiance incident from light L</a:t>
            </a:r>
            <a:r>
              <a:rPr lang="en-US" sz="2400" baseline="-25000" dirty="0"/>
              <a:t>i</a:t>
            </a:r>
            <a:endParaRPr lang="en-US" sz="2400" dirty="0"/>
          </a:p>
          <a:p>
            <a:r>
              <a:rPr lang="en-US" sz="2400" dirty="0"/>
              <a:t>Assume no emission (and no occlusion for now)</a:t>
            </a:r>
          </a:p>
          <a:p>
            <a:r>
              <a:rPr lang="en-US" sz="2400" dirty="0" err="1"/>
              <a:t>Nusselt’s</a:t>
            </a:r>
            <a:r>
              <a:rPr lang="en-US" sz="2400" dirty="0"/>
              <a:t> analog (</a:t>
            </a:r>
            <a:r>
              <a:rPr lang="en-US" sz="2400" dirty="0" err="1"/>
              <a:t>wikipedia</a:t>
            </a:r>
            <a:r>
              <a:rPr lang="en-US" sz="2400" dirty="0"/>
              <a:t> image) project to (unit hemi)sphere, then circle (unit disk at equator) for cosine term [but only valid for Lambertian, or modulate by BRDF]</a:t>
            </a:r>
          </a:p>
        </p:txBody>
      </p:sp>
      <p:pic>
        <p:nvPicPr>
          <p:cNvPr id="11" name="Picture 10" descr="Screen Shot 2019-09-10 at 10.2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8" y="4019800"/>
            <a:ext cx="3580315" cy="279826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74343"/>
              </p:ext>
            </p:extLst>
          </p:nvPr>
        </p:nvGraphicFramePr>
        <p:xfrm>
          <a:off x="242483" y="4481370"/>
          <a:ext cx="5038724" cy="186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914400" progId="Equation.DSMT4">
                  <p:embed/>
                </p:oleObj>
              </mc:Choice>
              <mc:Fallback>
                <p:oleObj name="Equation" r:id="rId3" imgW="2476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83" y="4481370"/>
                        <a:ext cx="5038724" cy="186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6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26533</TotalTime>
  <Words>1119</Words>
  <Application>Microsoft Macintosh PowerPoint</Application>
  <PresentationFormat>Letter Paper (8.5x11 in)</PresentationFormat>
  <Paragraphs>175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Wingdings</vt:lpstr>
      <vt:lpstr>Arial</vt:lpstr>
      <vt:lpstr>Times New Roman</vt:lpstr>
      <vt:lpstr>Default Design</vt:lpstr>
      <vt:lpstr>1_Default Design</vt:lpstr>
      <vt:lpstr>2_Default Design</vt:lpstr>
      <vt:lpstr>Equation</vt:lpstr>
      <vt:lpstr>Computer Graphics II: Rendering</vt:lpstr>
      <vt:lpstr>To Do</vt:lpstr>
      <vt:lpstr>Area Lights</vt:lpstr>
      <vt:lpstr>Example: Soft Shadows</vt:lpstr>
      <vt:lpstr>Reflection Equation</vt:lpstr>
      <vt:lpstr>Reflection Equation</vt:lpstr>
      <vt:lpstr>Reflection Equation</vt:lpstr>
      <vt:lpstr>Reflection Equation</vt:lpstr>
      <vt:lpstr>Uniform Polygonal Area Source</vt:lpstr>
      <vt:lpstr>Analytic Irradiance</vt:lpstr>
      <vt:lpstr>Analytic Irradiance</vt:lpstr>
      <vt:lpstr>Analytic Irradiance</vt:lpstr>
      <vt:lpstr>Implementing Analytic Irradiance</vt:lpstr>
      <vt:lpstr>Example (No Noise)</vt:lpstr>
      <vt:lpstr>General Direct Lighting</vt:lpstr>
      <vt:lpstr>General Direct Lighting</vt:lpstr>
      <vt:lpstr>Monte Carlo Solution</vt:lpstr>
      <vt:lpstr>Compare to Analytic (no shadows)</vt:lpstr>
      <vt:lpstr>Compare to Analytic (no shadows)</vt:lpstr>
      <vt:lpstr>Compare to Analytic (no shadows)</vt:lpstr>
      <vt:lpstr>Compare to Analytic (no shadows)</vt:lpstr>
      <vt:lpstr>Compare to Analytic (no shadows)</vt:lpstr>
      <vt:lpstr>More Complex Scenes</vt:lpstr>
      <vt:lpstr>Submission (bias, variance)</vt:lpstr>
      <vt:lpstr>Submission (bias, variance)</vt:lpstr>
      <vt:lpstr>Submission (bias, variance)</vt:lpstr>
      <vt:lpstr>Extra: Reducing Variance</vt:lpstr>
      <vt:lpstr>Extra: Point Lights</vt:lpstr>
      <vt:lpstr>Extra: Directional Lights</vt:lpstr>
      <vt:lpstr>Combining Point, Directional, Area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807</cp:revision>
  <cp:lastPrinted>2019-09-10T20:52:24Z</cp:lastPrinted>
  <dcterms:created xsi:type="dcterms:W3CDTF">1999-02-11T00:43:51Z</dcterms:created>
  <dcterms:modified xsi:type="dcterms:W3CDTF">2024-01-04T00:56:28Z</dcterms:modified>
</cp:coreProperties>
</file>