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8" r:id="rId3"/>
    <p:sldMasterId id="2147483691" r:id="rId4"/>
    <p:sldMasterId id="2147483703" r:id="rId5"/>
  </p:sldMasterIdLst>
  <p:notesMasterIdLst>
    <p:notesMasterId r:id="rId40"/>
  </p:notesMasterIdLst>
  <p:handoutMasterIdLst>
    <p:handoutMasterId r:id="rId41"/>
  </p:handoutMasterIdLst>
  <p:sldIdLst>
    <p:sldId id="751" r:id="rId6"/>
    <p:sldId id="752" r:id="rId7"/>
    <p:sldId id="753" r:id="rId8"/>
    <p:sldId id="754" r:id="rId9"/>
    <p:sldId id="755" r:id="rId10"/>
    <p:sldId id="756" r:id="rId11"/>
    <p:sldId id="757" r:id="rId12"/>
    <p:sldId id="758" r:id="rId13"/>
    <p:sldId id="759" r:id="rId14"/>
    <p:sldId id="760" r:id="rId15"/>
    <p:sldId id="761" r:id="rId16"/>
    <p:sldId id="762" r:id="rId17"/>
    <p:sldId id="763" r:id="rId18"/>
    <p:sldId id="764" r:id="rId19"/>
    <p:sldId id="765" r:id="rId20"/>
    <p:sldId id="766" r:id="rId21"/>
    <p:sldId id="767" r:id="rId22"/>
    <p:sldId id="768" r:id="rId23"/>
    <p:sldId id="769" r:id="rId24"/>
    <p:sldId id="770" r:id="rId25"/>
    <p:sldId id="771" r:id="rId26"/>
    <p:sldId id="772" r:id="rId27"/>
    <p:sldId id="773" r:id="rId28"/>
    <p:sldId id="774" r:id="rId29"/>
    <p:sldId id="775" r:id="rId30"/>
    <p:sldId id="776" r:id="rId31"/>
    <p:sldId id="777" r:id="rId32"/>
    <p:sldId id="779" r:id="rId33"/>
    <p:sldId id="780" r:id="rId34"/>
    <p:sldId id="781" r:id="rId35"/>
    <p:sldId id="782" r:id="rId36"/>
    <p:sldId id="784" r:id="rId37"/>
    <p:sldId id="783" r:id="rId38"/>
    <p:sldId id="778" r:id="rId3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90816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5721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2479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3262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9173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35521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9038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4454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7511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51991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08085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17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298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602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735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344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40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88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176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561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309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104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760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098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96836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10495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00549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2576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79406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78091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05631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5934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77318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53552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29720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872224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790248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9954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47045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69958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34802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025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7671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60324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74987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490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105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442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290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746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2746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367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8.wmf"/><Relationship Id="rId3" Type="http://schemas.openxmlformats.org/officeDocument/2006/relationships/image" Target="../media/image23.e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34.bin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28.wmf"/><Relationship Id="rId3" Type="http://schemas.openxmlformats.org/officeDocument/2006/relationships/image" Target="../media/image47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50.wmf"/><Relationship Id="rId2" Type="http://schemas.openxmlformats.org/officeDocument/2006/relationships/oleObject" Target="../embeddings/oleObject37.bin"/><Relationship Id="rId16" Type="http://schemas.openxmlformats.org/officeDocument/2006/relationships/oleObject" Target="../embeddings/oleObject44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51.wmf"/><Relationship Id="rId21" Type="http://schemas.openxmlformats.org/officeDocument/2006/relationships/image" Target="../media/image59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7.wmf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4.wmf"/><Relationship Id="rId5" Type="http://schemas.openxmlformats.org/officeDocument/2006/relationships/image" Target="../media/image25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60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63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6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raphics.ucsd.edu/~henrik/images/sc2.jpg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78.wmf"/><Relationship Id="rId2" Type="http://schemas.openxmlformats.org/officeDocument/2006/relationships/oleObject" Target="../embeddings/oleObject69.bin"/><Relationship Id="rId16" Type="http://schemas.openxmlformats.org/officeDocument/2006/relationships/oleObject" Target="../embeddings/oleObject76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79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7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image" Target="../media/image80.emf"/><Relationship Id="rId7" Type="http://schemas.openxmlformats.org/officeDocument/2006/relationships/image" Target="../media/image82.e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4.e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e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1.e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5.e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/>
              <a:t>CSE 168 [</a:t>
            </a:r>
            <a:r>
              <a:rPr lang="en-US" dirty="0" err="1"/>
              <a:t>Spr</a:t>
            </a:r>
            <a:r>
              <a:rPr lang="en-US" dirty="0"/>
              <a:t> 24], Lecture 4: Rendering Equation 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http://viscomp.ucsd.edu/classes/cse168/sp24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8066" y="6146800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7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1813"/>
            <a:ext cx="8255000" cy="4572000"/>
          </a:xfrm>
        </p:spPr>
        <p:txBody>
          <a:bodyPr/>
          <a:lstStyle/>
          <a:p>
            <a:endParaRPr lang="en-US"/>
          </a:p>
          <a:p>
            <a:r>
              <a:rPr lang="en-US"/>
              <a:t>Computing reflectance equation requires knowing the incoming radiance from surfaces</a:t>
            </a:r>
          </a:p>
          <a:p>
            <a:endParaRPr lang="en-US"/>
          </a:p>
          <a:p>
            <a:r>
              <a:rPr lang="en-US"/>
              <a:t>But determining incoming radiance requires knowing the reflected radiance from surfaces</a:t>
            </a:r>
          </a:p>
        </p:txBody>
      </p:sp>
      <p:graphicFrame>
        <p:nvGraphicFramePr>
          <p:cNvPr id="1417220" name="Object 4"/>
          <p:cNvGraphicFramePr>
            <a:graphicFrameLocks noChangeAspect="1"/>
          </p:cNvGraphicFramePr>
          <p:nvPr/>
        </p:nvGraphicFramePr>
        <p:xfrm>
          <a:off x="242888" y="1281113"/>
          <a:ext cx="8785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120" imgH="368280" progId="Equation.DSMT4">
                  <p:embed/>
                </p:oleObj>
              </mc:Choice>
              <mc:Fallback>
                <p:oleObj name="Equation" r:id="rId2" imgW="332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281113"/>
                        <a:ext cx="87852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6779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Rendering Equation</a:t>
            </a:r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335" imgH="215713" progId="Equation.DSMT4">
                  <p:embed/>
                </p:oleObj>
              </mc:Choice>
              <mc:Fallback>
                <p:oleObj name="Equation" r:id="rId4" imgW="190335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0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8552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53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54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88555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56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8442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54400" imgH="381000" progId="Equation.DSMT4">
                  <p:embed/>
                </p:oleObj>
              </mc:Choice>
              <mc:Fallback>
                <p:oleObj name="Equation" r:id="rId8" imgW="3454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388562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8563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8564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5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6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7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68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aphicFrame>
        <p:nvGraphicFramePr>
          <p:cNvPr id="18453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70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71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88572" name="Text Box 28"/>
          <p:cNvSpPr txBox="1">
            <a:spLocks noChangeArrowheads="1"/>
          </p:cNvSpPr>
          <p:nvPr/>
        </p:nvSpPr>
        <p:spPr bwMode="auto">
          <a:xfrm>
            <a:off x="609600" y="1158064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 dirty="0">
                <a:solidFill>
                  <a:srgbClr val="00FFFF"/>
                </a:solidFill>
                <a:cs typeface="Arial"/>
              </a:rPr>
              <a:t>Surfaces (</a:t>
            </a:r>
            <a:r>
              <a:rPr lang="en-US" sz="2800" dirty="0" err="1">
                <a:solidFill>
                  <a:srgbClr val="00FFFF"/>
                </a:solidFill>
                <a:cs typeface="Arial"/>
              </a:rPr>
              <a:t>interreflection</a:t>
            </a:r>
            <a:r>
              <a:rPr lang="en-US" sz="2800" dirty="0">
                <a:solidFill>
                  <a:srgbClr val="00FFFF"/>
                </a:solidFill>
                <a:cs typeface="Arial"/>
              </a:rPr>
              <a:t>)</a:t>
            </a:r>
          </a:p>
        </p:txBody>
      </p:sp>
      <p:graphicFrame>
        <p:nvGraphicFramePr>
          <p:cNvPr id="18457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19" imgH="177569" progId="Equation.DSMT4">
                  <p:embed/>
                </p:oleObj>
              </mc:Choice>
              <mc:Fallback>
                <p:oleObj name="Equation" r:id="rId12" imgW="215619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800" imgH="165100" progId="Equation.DSMT4">
                  <p:embed/>
                </p:oleObj>
              </mc:Choice>
              <mc:Fallback>
                <p:oleObj name="Equation" r:id="rId14" imgW="177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8576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7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8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79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88580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88581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388582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388583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388584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388585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325754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 i="1">
                <a:solidFill>
                  <a:srgbClr val="FFFF66"/>
                </a:solidFill>
              </a:rPr>
              <a:t>As a general Integral Equation and Operator</a:t>
            </a:r>
          </a:p>
          <a:p>
            <a:r>
              <a:rPr lang="en-US" i="1">
                <a:solidFill>
                  <a:srgbClr val="FFFF66"/>
                </a:solidFill>
              </a:rPr>
              <a:t>Approximations (Ray Tracing, Radiosity)</a:t>
            </a:r>
          </a:p>
          <a:p>
            <a:r>
              <a:rPr lang="en-US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116751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Rendering Equation (Kajiya 86)</a:t>
            </a:r>
          </a:p>
        </p:txBody>
      </p:sp>
    </p:spTree>
    <p:extLst>
      <p:ext uri="{BB962C8B-B14F-4D97-AF65-F5344CB8AC3E}">
        <p14:creationId xmlns:p14="http://schemas.microsoft.com/office/powerpoint/2010/main" val="241372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Rendering Equation as Integral Equation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838200" y="2103438"/>
            <a:ext cx="1909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(Output Image</a:t>
            </a:r>
            <a:r>
              <a:rPr lang="en-US" sz="2000" dirty="0">
                <a:solidFill>
                  <a:srgbClr val="00FFFF"/>
                </a:solidFill>
                <a:latin typeface="Times New Roman" charset="0"/>
                <a:cs typeface="Arial"/>
              </a:rPr>
              <a:t>)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2971800" y="2103438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Emission</a:t>
            </a:r>
          </a:p>
        </p:txBody>
      </p:sp>
      <p:sp>
        <p:nvSpPr>
          <p:cNvPr id="1401861" name="Text Box 5"/>
          <p:cNvSpPr txBox="1">
            <a:spLocks noChangeArrowheads="1"/>
          </p:cNvSpPr>
          <p:nvPr/>
        </p:nvSpPr>
        <p:spPr bwMode="auto">
          <a:xfrm>
            <a:off x="4403725" y="2117725"/>
            <a:ext cx="1268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Light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>
            <a:off x="5927725" y="2103438"/>
            <a:ext cx="882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BRDF</a:t>
            </a:r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7146925" y="2087563"/>
            <a:ext cx="178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Incident angle</a:t>
            </a:r>
          </a:p>
        </p:txBody>
      </p:sp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898525" y="2803525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4262438" y="2789238"/>
            <a:ext cx="152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6" name="Text Box 10"/>
          <p:cNvSpPr txBox="1">
            <a:spLocks noChangeArrowheads="1"/>
          </p:cNvSpPr>
          <p:nvPr/>
        </p:nvSpPr>
        <p:spPr bwMode="auto">
          <a:xfrm>
            <a:off x="2955925" y="2803525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58499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8" name="Text Box 12"/>
          <p:cNvSpPr txBox="1">
            <a:spLocks noChangeArrowheads="1"/>
          </p:cNvSpPr>
          <p:nvPr/>
        </p:nvSpPr>
        <p:spPr bwMode="auto">
          <a:xfrm>
            <a:off x="72977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grpSp>
        <p:nvGrpSpPr>
          <p:cNvPr id="1401869" name="Group 13"/>
          <p:cNvGrpSpPr>
            <a:grpSpLocks/>
          </p:cNvGrpSpPr>
          <p:nvPr/>
        </p:nvGrpSpPr>
        <p:grpSpPr bwMode="auto">
          <a:xfrm>
            <a:off x="790575" y="3417888"/>
            <a:ext cx="8440738" cy="2062162"/>
            <a:chOff x="518" y="2153"/>
            <a:chExt cx="5317" cy="1299"/>
          </a:xfrm>
        </p:grpSpPr>
        <p:graphicFrame>
          <p:nvGraphicFramePr>
            <p:cNvPr id="21522" name="Object 14"/>
            <p:cNvGraphicFramePr>
              <a:graphicFrameLocks noChangeAspect="1"/>
            </p:cNvGraphicFramePr>
            <p:nvPr/>
          </p:nvGraphicFramePr>
          <p:xfrm>
            <a:off x="1043" y="2838"/>
            <a:ext cx="3714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65300" imgH="292100" progId="Equation.DSMT4">
                    <p:embed/>
                  </p:oleObj>
                </mc:Choice>
                <mc:Fallback>
                  <p:oleObj name="Equation" r:id="rId2" imgW="17653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838"/>
                          <a:ext cx="3714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1871" name="Text Box 15"/>
            <p:cNvSpPr txBox="1">
              <a:spLocks noChangeArrowheads="1"/>
            </p:cNvSpPr>
            <p:nvPr/>
          </p:nvSpPr>
          <p:spPr bwMode="auto">
            <a:xfrm>
              <a:off x="518" y="2153"/>
              <a:ext cx="53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cs typeface="Arial"/>
                </a:rPr>
                <a:t>Is a Fredholm Integral Equation of second kind </a:t>
              </a:r>
            </a:p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cs typeface="Arial"/>
                </a:rPr>
                <a:t>[extensively studied numerically] with canonical form</a:t>
              </a:r>
            </a:p>
          </p:txBody>
        </p:sp>
      </p:grpSp>
      <p:graphicFrame>
        <p:nvGraphicFramePr>
          <p:cNvPr id="21517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368425" y="1412875"/>
          <a:ext cx="7245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6000" imgH="381000" progId="Equation.DSMT4">
                  <p:embed/>
                </p:oleObj>
              </mc:Choice>
              <mc:Fallback>
                <p:oleObj name="Equation" r:id="rId4" imgW="3556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412875"/>
                        <a:ext cx="7245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1873" name="Group 17"/>
          <p:cNvGrpSpPr>
            <a:grpSpLocks/>
          </p:cNvGrpSpPr>
          <p:nvPr/>
        </p:nvGrpSpPr>
        <p:grpSpPr bwMode="auto">
          <a:xfrm>
            <a:off x="5334000" y="1371600"/>
            <a:ext cx="3352800" cy="4552950"/>
            <a:chOff x="3360" y="864"/>
            <a:chExt cx="2112" cy="2868"/>
          </a:xfrm>
        </p:grpSpPr>
        <p:sp>
          <p:nvSpPr>
            <p:cNvPr id="1401874" name="Rectangle 18"/>
            <p:cNvSpPr>
              <a:spLocks noChangeArrowheads="1"/>
            </p:cNvSpPr>
            <p:nvPr/>
          </p:nvSpPr>
          <p:spPr bwMode="auto">
            <a:xfrm>
              <a:off x="3408" y="2832"/>
              <a:ext cx="1392" cy="57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401875" name="Rectangle 19"/>
            <p:cNvSpPr>
              <a:spLocks noChangeArrowheads="1"/>
            </p:cNvSpPr>
            <p:nvPr/>
          </p:nvSpPr>
          <p:spPr bwMode="auto">
            <a:xfrm>
              <a:off x="3744" y="864"/>
              <a:ext cx="1728" cy="43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401876" name="Text Box 20"/>
            <p:cNvSpPr txBox="1">
              <a:spLocks noChangeArrowheads="1"/>
            </p:cNvSpPr>
            <p:nvPr/>
          </p:nvSpPr>
          <p:spPr bwMode="auto">
            <a:xfrm>
              <a:off x="3360" y="3402"/>
              <a:ext cx="19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cs typeface="Arial"/>
                </a:rPr>
                <a:t>Kernel of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225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 Theory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458200" cy="5387975"/>
          </a:xfrm>
        </p:spPr>
        <p:txBody>
          <a:bodyPr/>
          <a:lstStyle/>
          <a:p>
            <a:r>
              <a:rPr lang="en-US" dirty="0"/>
              <a:t>Linear operators act on functions like matrices act on vectors or discrete representations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linearity relations hold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Examples include integration and differentiation</a:t>
            </a:r>
          </a:p>
        </p:txBody>
      </p:sp>
      <p:graphicFrame>
        <p:nvGraphicFramePr>
          <p:cNvPr id="1418244" name="Object 4"/>
          <p:cNvGraphicFramePr>
            <a:graphicFrameLocks noChangeAspect="1"/>
          </p:cNvGraphicFramePr>
          <p:nvPr/>
        </p:nvGraphicFramePr>
        <p:xfrm>
          <a:off x="1300163" y="2300288"/>
          <a:ext cx="3016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53800" progId="Equation.DSMT4">
                  <p:embed/>
                </p:oleObj>
              </mc:Choice>
              <mc:Fallback>
                <p:oleObj name="Equation" r:id="rId2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300288"/>
                        <a:ext cx="30162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4989513" y="2254250"/>
            <a:ext cx="3538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Arial"/>
              </a:rPr>
              <a:t>M is a linear operator.</a:t>
            </a:r>
          </a:p>
          <a:p>
            <a:pPr algn="l"/>
            <a:r>
              <a:rPr lang="en-US">
                <a:solidFill>
                  <a:srgbClr val="FFFFFF"/>
                </a:solidFill>
                <a:cs typeface="Arial"/>
              </a:rPr>
              <a:t>f and h are functions of u</a:t>
            </a:r>
          </a:p>
        </p:txBody>
      </p:sp>
      <p:graphicFrame>
        <p:nvGraphicFramePr>
          <p:cNvPr id="1418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21076"/>
              </p:ext>
            </p:extLst>
          </p:nvPr>
        </p:nvGraphicFramePr>
        <p:xfrm>
          <a:off x="1114425" y="4224327"/>
          <a:ext cx="6099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200" imgH="253800" progId="Equation.DSMT4">
                  <p:embed/>
                </p:oleObj>
              </mc:Choice>
              <mc:Fallback>
                <p:oleObj name="Equation" r:id="rId4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224327"/>
                        <a:ext cx="60991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7" name="Text Box 7"/>
          <p:cNvSpPr txBox="1">
            <a:spLocks noChangeArrowheads="1"/>
          </p:cNvSpPr>
          <p:nvPr/>
        </p:nvSpPr>
        <p:spPr bwMode="auto">
          <a:xfrm>
            <a:off x="5594660" y="3374206"/>
            <a:ext cx="303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cs typeface="Arial"/>
              </a:rPr>
              <a:t>a and b are scalars</a:t>
            </a:r>
          </a:p>
          <a:p>
            <a:pPr algn="l"/>
            <a:r>
              <a:rPr lang="en-US" dirty="0">
                <a:solidFill>
                  <a:srgbClr val="FFFFFF"/>
                </a:solidFill>
                <a:cs typeface="Arial"/>
              </a:rPr>
              <a:t>f and g are functions </a:t>
            </a:r>
          </a:p>
        </p:txBody>
      </p:sp>
      <p:graphicFrame>
        <p:nvGraphicFramePr>
          <p:cNvPr id="1418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55815"/>
              </p:ext>
            </p:extLst>
          </p:nvPr>
        </p:nvGraphicFramePr>
        <p:xfrm>
          <a:off x="1125538" y="5181950"/>
          <a:ext cx="413702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711000" progId="Equation.DSMT4">
                  <p:embed/>
                </p:oleObj>
              </mc:Choice>
              <mc:Fallback>
                <p:oleObj name="Equation" r:id="rId6" imgW="1777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181950"/>
                        <a:ext cx="413702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4187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Linear Operator Equation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1401763"/>
          <a:ext cx="585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79400" progId="Equation.DSMT4">
                  <p:embed/>
                </p:oleObj>
              </mc:Choice>
              <mc:Fallback>
                <p:oleObj name="Equation" r:id="rId2" imgW="175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1763"/>
                        <a:ext cx="58547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5410200" y="1371600"/>
            <a:ext cx="22098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5019675" y="2274888"/>
            <a:ext cx="4086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Kernel of equation</a:t>
            </a:r>
          </a:p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Light Transport Operator</a:t>
            </a:r>
          </a:p>
        </p:txBody>
      </p:sp>
      <p:graphicFrame>
        <p:nvGraphicFramePr>
          <p:cNvPr id="1402886" name="Object 6"/>
          <p:cNvGraphicFramePr>
            <a:graphicFrameLocks noChangeAspect="1"/>
          </p:cNvGraphicFramePr>
          <p:nvPr/>
        </p:nvGraphicFramePr>
        <p:xfrm>
          <a:off x="1828800" y="3397250"/>
          <a:ext cx="3886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165100" progId="Equation.DSMT4">
                  <p:embed/>
                </p:oleObj>
              </mc:Choice>
              <mc:Fallback>
                <p:oleObj name="Equation" r:id="rId4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7250"/>
                        <a:ext cx="3886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455613" y="4495800"/>
            <a:ext cx="87455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Can be discretized to a simple matrix equation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[or system of simultaneous linear equations] 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cs typeface="Arial"/>
              </a:rPr>
              <a:t>(L, E are vectors, K is the light transport matrix)</a:t>
            </a:r>
          </a:p>
        </p:txBody>
      </p:sp>
    </p:spTree>
    <p:extLst>
      <p:ext uri="{BB962C8B-B14F-4D97-AF65-F5344CB8AC3E}">
        <p14:creationId xmlns:p14="http://schemas.microsoft.com/office/powerpoint/2010/main" val="2522694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Rendering Equation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46" y="1280820"/>
            <a:ext cx="9144000" cy="4572000"/>
          </a:xfrm>
        </p:spPr>
        <p:txBody>
          <a:bodyPr/>
          <a:lstStyle/>
          <a:p>
            <a:r>
              <a:rPr lang="en-US" dirty="0"/>
              <a:t>Too hard for analytic solution, numerical methods</a:t>
            </a:r>
          </a:p>
          <a:p>
            <a:r>
              <a:rPr lang="en-US" dirty="0"/>
              <a:t>Approximations, that compute different terms, accuracies of the rendering equation</a:t>
            </a:r>
          </a:p>
          <a:p>
            <a:r>
              <a:rPr lang="en-US" dirty="0"/>
              <a:t>Two basic approaches are ray tracing, </a:t>
            </a:r>
            <a:r>
              <a:rPr lang="en-US" dirty="0" err="1"/>
              <a:t>radiosity</a:t>
            </a:r>
            <a:r>
              <a:rPr lang="en-US" dirty="0"/>
              <a:t>.  More formally, Monte Carlo and Finite Element.  Today Monte Carlo path tracing is core rendering method</a:t>
            </a:r>
          </a:p>
          <a:p>
            <a:endParaRPr lang="en-US" dirty="0"/>
          </a:p>
          <a:p>
            <a:r>
              <a:rPr lang="en-US" dirty="0"/>
              <a:t>Monte Carlo techniques sample light paths, form statistical estimate (example, path tracing)</a:t>
            </a:r>
          </a:p>
          <a:p>
            <a:r>
              <a:rPr lang="en-US" dirty="0"/>
              <a:t>Finite Element methods discretize to matrix equation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81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Solving the Rendering Equation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/>
              <a:t>General linear operator solution.  Within raytracing:</a:t>
            </a:r>
          </a:p>
          <a:p>
            <a:pPr lvl="1" eaLnBrk="1" hangingPunct="1">
              <a:defRPr/>
            </a:pPr>
            <a:r>
              <a:rPr lang="en-US" dirty="0"/>
              <a:t>General class numerical </a:t>
            </a:r>
            <a:r>
              <a:rPr lang="en-US" b="1" i="1" dirty="0"/>
              <a:t>Monte Carlo</a:t>
            </a:r>
            <a:r>
              <a:rPr lang="en-US" dirty="0"/>
              <a:t> methods</a:t>
            </a:r>
          </a:p>
          <a:p>
            <a:pPr lvl="1" eaLnBrk="1" hangingPunct="1">
              <a:defRPr/>
            </a:pPr>
            <a:r>
              <a:rPr lang="en-US" dirty="0"/>
              <a:t>Approximate set of all paths of light in scene</a:t>
            </a:r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1415172" name="Object 4"/>
          <p:cNvGraphicFramePr>
            <a:graphicFrameLocks noChangeAspect="1"/>
          </p:cNvGraphicFramePr>
          <p:nvPr/>
        </p:nvGraphicFramePr>
        <p:xfrm>
          <a:off x="3124200" y="2514600"/>
          <a:ext cx="2438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165100" progId="Equation.DSMT4">
                  <p:embed/>
                </p:oleObj>
              </mc:Choice>
              <mc:Fallback>
                <p:oleObj name="Equation" r:id="rId2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24384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3" name="Object 5"/>
          <p:cNvGraphicFramePr>
            <a:graphicFrameLocks noChangeAspect="1"/>
          </p:cNvGraphicFramePr>
          <p:nvPr/>
        </p:nvGraphicFramePr>
        <p:xfrm>
          <a:off x="1830388" y="3122613"/>
          <a:ext cx="26654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700" imgH="165100" progId="Equation.DSMT4">
                  <p:embed/>
                </p:oleObj>
              </mc:Choice>
              <mc:Fallback>
                <p:oleObj name="Equation" r:id="rId4" imgW="774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122613"/>
                        <a:ext cx="26654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4" name="Object 6"/>
          <p:cNvGraphicFramePr>
            <a:graphicFrameLocks noChangeAspect="1"/>
          </p:cNvGraphicFramePr>
          <p:nvPr/>
        </p:nvGraphicFramePr>
        <p:xfrm>
          <a:off x="1741488" y="3717925"/>
          <a:ext cx="26908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0100" imgH="203200" progId="Equation.DSMT4">
                  <p:embed/>
                </p:oleObj>
              </mc:Choice>
              <mc:Fallback>
                <p:oleObj name="Equation" r:id="rId6" imgW="800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717925"/>
                        <a:ext cx="26908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5" name="Object 7"/>
          <p:cNvGraphicFramePr>
            <a:graphicFrameLocks noChangeAspect="1"/>
          </p:cNvGraphicFramePr>
          <p:nvPr/>
        </p:nvGraphicFramePr>
        <p:xfrm>
          <a:off x="3262313" y="4152900"/>
          <a:ext cx="2924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700" imgH="241300" progId="Equation.DSMT4">
                  <p:embed/>
                </p:oleObj>
              </mc:Choice>
              <mc:Fallback>
                <p:oleObj name="Equation" r:id="rId8" imgW="901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152900"/>
                        <a:ext cx="2924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2895600" y="477202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cs typeface="Arial"/>
              </a:rPr>
              <a:t>Binomial Theorem</a:t>
            </a:r>
          </a:p>
        </p:txBody>
      </p:sp>
      <p:graphicFrame>
        <p:nvGraphicFramePr>
          <p:cNvPr id="1415177" name="Object 9"/>
          <p:cNvGraphicFramePr>
            <a:graphicFrameLocks noChangeAspect="1"/>
          </p:cNvGraphicFramePr>
          <p:nvPr/>
        </p:nvGraphicFramePr>
        <p:xfrm>
          <a:off x="3316288" y="5168900"/>
          <a:ext cx="548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01800" imgH="241300" progId="Equation.DSMT4">
                  <p:embed/>
                </p:oleObj>
              </mc:Choice>
              <mc:Fallback>
                <p:oleObj name="Equation" r:id="rId10" imgW="1701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5168900"/>
                        <a:ext cx="548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8" name="Object 10"/>
          <p:cNvGraphicFramePr>
            <a:graphicFrameLocks noChangeAspect="1"/>
          </p:cNvGraphicFramePr>
          <p:nvPr/>
        </p:nvGraphicFramePr>
        <p:xfrm>
          <a:off x="3216275" y="5773738"/>
          <a:ext cx="59721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54200" imgH="203200" progId="Equation.DSMT4">
                  <p:embed/>
                </p:oleObj>
              </mc:Choice>
              <mc:Fallback>
                <p:oleObj name="Equation" r:id="rId12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773738"/>
                        <a:ext cx="59721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67944" y="6305899"/>
            <a:ext cx="6659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solidFill>
                  <a:srgbClr val="FFFFFF"/>
                </a:solidFill>
                <a:cs typeface="Arial"/>
              </a:rPr>
              <a:t>Term n corresponds to n bounces of light</a:t>
            </a:r>
          </a:p>
        </p:txBody>
      </p:sp>
    </p:spTree>
    <p:extLst>
      <p:ext uri="{BB962C8B-B14F-4D97-AF65-F5344CB8AC3E}">
        <p14:creationId xmlns:p14="http://schemas.microsoft.com/office/powerpoint/2010/main" val="3258095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06769" cy="5029200"/>
          </a:xfrm>
        </p:spPr>
        <p:txBody>
          <a:bodyPr/>
          <a:lstStyle/>
          <a:p>
            <a:r>
              <a:rPr lang="en-US" dirty="0"/>
              <a:t>Homework 1 (ray tracer) due in a few days</a:t>
            </a:r>
          </a:p>
          <a:p>
            <a:r>
              <a:rPr lang="en-US" dirty="0"/>
              <a:t>Next assignment direct lighting (on UCSD online).  Will cover that material next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Ray Tracing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203200" progId="Equation.DSMT4">
                  <p:embed/>
                </p:oleObj>
              </mc:Choice>
              <mc:Fallback>
                <p:oleObj name="Equation" r:id="rId2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 dirty="0">
                <a:solidFill>
                  <a:srgbClr val="FFFFFF"/>
                </a:solidFill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sz="1800" dirty="0">
                <a:solidFill>
                  <a:srgbClr val="FFFFFF"/>
                </a:solidFill>
                <a:cs typeface="Arial"/>
              </a:rPr>
              <a:t>From light sources</a:t>
            </a:r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on surfaces</a:t>
            </a:r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[Mirrors, Refraction]</a:t>
            </a:r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60975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[Caustics etc]</a:t>
            </a:r>
          </a:p>
        </p:txBody>
      </p:sp>
    </p:spTree>
    <p:extLst>
      <p:ext uri="{BB962C8B-B14F-4D97-AF65-F5344CB8AC3E}">
        <p14:creationId xmlns:p14="http://schemas.microsoft.com/office/powerpoint/2010/main" val="1086185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/>
      <p:bldP spid="1404933" grpId="1"/>
      <p:bldP spid="1404935" grpId="0"/>
      <p:bldP spid="1404937" grpId="0"/>
      <p:bldP spid="14049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Ray Tracing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203200" progId="Equation.DSMT4">
                  <p:embed/>
                </p:oleObj>
              </mc:Choice>
              <mc:Fallback>
                <p:oleObj name="Equation" r:id="rId2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57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From light sources</a:t>
            </a:r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66"/>
                </a:solidFill>
                <a:cs typeface="Arial"/>
              </a:rPr>
              <a:t>on surfaces</a:t>
            </a:r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61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[Mirrors, Refraction]</a:t>
            </a:r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405963" name="Text Box 11"/>
          <p:cNvSpPr txBox="1">
            <a:spLocks noChangeArrowheads="1"/>
          </p:cNvSpPr>
          <p:nvPr/>
        </p:nvSpPr>
        <p:spPr bwMode="auto">
          <a:xfrm>
            <a:off x="60594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 sz="1800">
                <a:solidFill>
                  <a:srgbClr val="FFFFFF"/>
                </a:solidFill>
                <a:cs typeface="Arial"/>
              </a:rPr>
              <a:t>[Caustics etc]</a:t>
            </a:r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3687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66"/>
                </a:solidFill>
                <a:cs typeface="Arial"/>
              </a:rPr>
              <a:t>OpenGL Shading</a:t>
            </a:r>
          </a:p>
        </p:txBody>
      </p:sp>
    </p:spTree>
    <p:extLst>
      <p:ext uri="{BB962C8B-B14F-4D97-AF65-F5344CB8AC3E}">
        <p14:creationId xmlns:p14="http://schemas.microsoft.com/office/powerpoint/2010/main" val="257972606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1317" name="Picture 5" descr="slid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64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/>
              <a:t>As a general Integral Equation and Operator</a:t>
            </a:r>
          </a:p>
          <a:p>
            <a:r>
              <a:rPr lang="en-US"/>
              <a:t>Approximations (Ray Tracing, Radiosity)</a:t>
            </a:r>
          </a:p>
          <a:p>
            <a:r>
              <a:rPr lang="en-US" i="1">
                <a:solidFill>
                  <a:srgbClr val="FFFF66"/>
                </a:solidFill>
              </a:rPr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55695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228600" progId="Equation.DSMT4">
                  <p:embed/>
                </p:oleObj>
              </mc:Choice>
              <mc:Fallback>
                <p:oleObj name="Equation" r:id="rId2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66800" imgH="368280" progId="Equation.DSMT4">
                  <p:embed/>
                </p:oleObj>
              </mc:Choice>
              <mc:Fallback>
                <p:oleObj name="Equation" r:id="rId8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228600" progId="Equation.DSMT4">
                  <p:embed/>
                </p:oleObj>
              </mc:Choice>
              <mc:Fallback>
                <p:oleObj name="Equation" r:id="rId10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177480" progId="Equation.DSMT4">
                  <p:embed/>
                </p:oleObj>
              </mc:Choice>
              <mc:Fallback>
                <p:oleObj name="Equation" r:id="rId12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177480" progId="Equation.DSMT4">
                  <p:embed/>
                </p:oleObj>
              </mc:Choice>
              <mc:Fallback>
                <p:oleObj name="Equation" r:id="rId14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228600" progId="Equation.DSMT4">
                  <p:embed/>
                </p:oleObj>
              </mc:Choice>
              <mc:Fallback>
                <p:oleObj name="Equation" r:id="rId16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594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</p:txBody>
      </p:sp>
      <p:graphicFrame>
        <p:nvGraphicFramePr>
          <p:cNvPr id="141210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718185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2" name="AutoShape 6"/>
          <p:cNvSpPr>
            <a:spLocks noChangeArrowheads="1"/>
          </p:cNvSpPr>
          <p:nvPr/>
        </p:nvSpPr>
        <p:spPr bwMode="auto">
          <a:xfrm rot="10800000">
            <a:off x="1295400" y="5562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3" name="AutoShape 7"/>
          <p:cNvSpPr>
            <a:spLocks noChangeArrowheads="1"/>
          </p:cNvSpPr>
          <p:nvPr/>
        </p:nvSpPr>
        <p:spPr bwMode="auto">
          <a:xfrm rot="4932475">
            <a:off x="3733800" y="3657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4" name="Line 8"/>
          <p:cNvSpPr>
            <a:spLocks noChangeShapeType="1"/>
          </p:cNvSpPr>
          <p:nvPr/>
        </p:nvSpPr>
        <p:spPr bwMode="auto">
          <a:xfrm flipV="1">
            <a:off x="2133600" y="47244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05" name="Line 9"/>
          <p:cNvSpPr>
            <a:spLocks noChangeShapeType="1"/>
          </p:cNvSpPr>
          <p:nvPr/>
        </p:nvSpPr>
        <p:spPr bwMode="auto">
          <a:xfrm flipH="1">
            <a:off x="3657600" y="35052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06" name="Object 10"/>
          <p:cNvGraphicFramePr>
            <a:graphicFrameLocks noChangeAspect="1"/>
          </p:cNvGraphicFramePr>
          <p:nvPr/>
        </p:nvGraphicFramePr>
        <p:xfrm>
          <a:off x="1981200" y="5943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7" name="Object 11"/>
          <p:cNvGraphicFramePr>
            <a:graphicFrameLocks noChangeAspect="1"/>
          </p:cNvGraphicFramePr>
          <p:nvPr/>
        </p:nvGraphicFramePr>
        <p:xfrm>
          <a:off x="4745038" y="3276600"/>
          <a:ext cx="360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77480" progId="Equation.DSMT4">
                  <p:embed/>
                </p:oleObj>
              </mc:Choice>
              <mc:Fallback>
                <p:oleObj name="Equation" r:id="rId6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3276600"/>
                        <a:ext cx="360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8" name="Line 12"/>
          <p:cNvSpPr>
            <a:spLocks noChangeShapeType="1"/>
          </p:cNvSpPr>
          <p:nvPr/>
        </p:nvSpPr>
        <p:spPr bwMode="auto">
          <a:xfrm flipV="1">
            <a:off x="2133600" y="35052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09" name="Object 13"/>
          <p:cNvGraphicFramePr>
            <a:graphicFrameLocks noChangeAspect="1"/>
          </p:cNvGraphicFramePr>
          <p:nvPr/>
        </p:nvGraphicFramePr>
        <p:xfrm>
          <a:off x="4464050" y="3962400"/>
          <a:ext cx="596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962400"/>
                        <a:ext cx="596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0" name="Object 14"/>
          <p:cNvGraphicFramePr>
            <a:graphicFrameLocks noChangeAspect="1"/>
          </p:cNvGraphicFramePr>
          <p:nvPr/>
        </p:nvGraphicFramePr>
        <p:xfrm>
          <a:off x="2895600" y="5029200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1" name="Object 15"/>
          <p:cNvGraphicFramePr>
            <a:graphicFrameLocks noChangeAspect="1"/>
          </p:cNvGraphicFramePr>
          <p:nvPr/>
        </p:nvGraphicFramePr>
        <p:xfrm>
          <a:off x="3630613" y="4267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00" imgH="228600" progId="Equation.DSMT4">
                  <p:embed/>
                </p:oleObj>
              </mc:Choice>
              <mc:Fallback>
                <p:oleObj name="Equation" r:id="rId12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267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2" name="Object 16"/>
          <p:cNvGraphicFramePr>
            <a:graphicFrameLocks noChangeAspect="1"/>
          </p:cNvGraphicFramePr>
          <p:nvPr/>
        </p:nvGraphicFramePr>
        <p:xfrm>
          <a:off x="2239963" y="49530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530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3" name="Object 17"/>
          <p:cNvGraphicFramePr>
            <a:graphicFrameLocks noChangeAspect="1"/>
          </p:cNvGraphicFramePr>
          <p:nvPr/>
        </p:nvGraphicFramePr>
        <p:xfrm>
          <a:off x="3733800" y="3657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14" name="Line 18"/>
          <p:cNvSpPr>
            <a:spLocks noChangeShapeType="1"/>
          </p:cNvSpPr>
          <p:nvPr/>
        </p:nvSpPr>
        <p:spPr bwMode="auto">
          <a:xfrm flipV="1">
            <a:off x="2133600" y="3352800"/>
            <a:ext cx="20574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2971800" cy="2819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6" name="Line 20"/>
          <p:cNvSpPr>
            <a:spLocks noChangeShapeType="1"/>
          </p:cNvSpPr>
          <p:nvPr/>
        </p:nvSpPr>
        <p:spPr bwMode="auto">
          <a:xfrm flipV="1">
            <a:off x="2133600" y="5105400"/>
            <a:ext cx="32004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2117" name="Line 21"/>
          <p:cNvSpPr>
            <a:spLocks noChangeShapeType="1"/>
          </p:cNvSpPr>
          <p:nvPr/>
        </p:nvSpPr>
        <p:spPr bwMode="auto">
          <a:xfrm flipV="1">
            <a:off x="2133600" y="5029200"/>
            <a:ext cx="22860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2118" name="Object 22"/>
          <p:cNvGraphicFramePr>
            <a:graphicFrameLocks noChangeAspect="1"/>
          </p:cNvGraphicFramePr>
          <p:nvPr/>
        </p:nvGraphicFramePr>
        <p:xfrm>
          <a:off x="3478213" y="48006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00" imgH="228600" progId="Equation.DSMT4">
                  <p:embed/>
                </p:oleObj>
              </mc:Choice>
              <mc:Fallback>
                <p:oleObj name="Equation" r:id="rId18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9" name="Object 23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28520" imgH="419040" progId="Equation.DSMT4">
                  <p:embed/>
                </p:oleObj>
              </mc:Choice>
              <mc:Fallback>
                <p:oleObj name="Equation" r:id="rId20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0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2" grpId="0" animBg="1"/>
      <p:bldP spid="1412103" grpId="0" animBg="1"/>
      <p:bldP spid="1412104" grpId="0" animBg="1"/>
      <p:bldP spid="1412105" grpId="0" animBg="1"/>
      <p:bldP spid="1412108" grpId="0" animBg="1"/>
      <p:bldP spid="1412114" grpId="0" animBg="1"/>
      <p:bldP spid="1412115" grpId="0" animBg="1"/>
      <p:bldP spid="1412116" grpId="0" animBg="1"/>
      <p:bldP spid="14121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graphicFrame>
        <p:nvGraphicFramePr>
          <p:cNvPr id="141312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5" name="Rectangle 5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3126" name="Object 6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19040" progId="Equation.DSMT4">
                  <p:embed/>
                </p:oleObj>
              </mc:Choice>
              <mc:Fallback>
                <p:oleObj name="Equation" r:id="rId4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7" name="Object 7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95680" imgH="469800" progId="Equation.DSMT4">
                  <p:embed/>
                </p:oleObj>
              </mc:Choice>
              <mc:Fallback>
                <p:oleObj name="Equation" r:id="rId6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6888163" y="2971800"/>
            <a:ext cx="2039778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3129" name="Object 9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419040" progId="Equation.DSMT4">
                  <p:embed/>
                </p:oleObj>
              </mc:Choice>
              <mc:Fallback>
                <p:oleObj name="Equation" r:id="rId8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262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4191000"/>
            <a:ext cx="8382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179" y="381000"/>
            <a:ext cx="8968821" cy="838200"/>
          </a:xfrm>
        </p:spPr>
        <p:txBody>
          <a:bodyPr/>
          <a:lstStyle/>
          <a:p>
            <a:r>
              <a:rPr lang="en-US" dirty="0"/>
              <a:t>Rendering Equation: Standard Form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Domain integral awkward.  Introduce binary visibility fn V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aphicFrame>
        <p:nvGraphicFramePr>
          <p:cNvPr id="1414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4151" name="Object 7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19040" progId="Equation.DSMT4">
                  <p:embed/>
                </p:oleObj>
              </mc:Choice>
              <mc:Fallback>
                <p:oleObj name="Equation" r:id="rId4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2" name="Object 8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95680" imgH="469800" progId="Equation.DSMT4">
                  <p:embed/>
                </p:oleObj>
              </mc:Choice>
              <mc:Fallback>
                <p:oleObj name="Equation" r:id="rId6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6873875" y="2971800"/>
            <a:ext cx="2061581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4154" name="Object 10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419040" progId="Equation.DSMT4">
                  <p:embed/>
                </p:oleObj>
              </mc:Choice>
              <mc:Fallback>
                <p:oleObj name="Equation" r:id="rId8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5" name="Object 11"/>
          <p:cNvGraphicFramePr>
            <a:graphicFrameLocks noChangeAspect="1"/>
          </p:cNvGraphicFramePr>
          <p:nvPr/>
        </p:nvGraphicFramePr>
        <p:xfrm>
          <a:off x="582613" y="4260850"/>
          <a:ext cx="82788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20880" imgH="380880" progId="Equation.DSMT4">
                  <p:embed/>
                </p:oleObj>
              </mc:Choice>
              <mc:Fallback>
                <p:oleObj name="Equation" r:id="rId10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260850"/>
                        <a:ext cx="82788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52400" y="513238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Same as equation 2.52 Cohen Wallace. It swaps primed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And unprimed, omits angular args of BRDF, - sign.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Same as equation above 19.3 in Shirley, except he has </a:t>
            </a:r>
          </a:p>
          <a:p>
            <a:pPr algn="l" eaLnBrk="1" hangingPunct="1"/>
            <a:r>
              <a:rPr lang="en-US" sz="1800">
                <a:solidFill>
                  <a:srgbClr val="FFFFFF"/>
                </a:solidFill>
                <a:cs typeface="Arial"/>
              </a:rPr>
              <a:t>no emission, slightly diff. notation</a:t>
            </a:r>
          </a:p>
        </p:txBody>
      </p:sp>
    </p:spTree>
    <p:extLst>
      <p:ext uri="{BB962C8B-B14F-4D97-AF65-F5344CB8AC3E}">
        <p14:creationId xmlns:p14="http://schemas.microsoft.com/office/powerpoint/2010/main" val="2336991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 Equation</a:t>
            </a:r>
          </a:p>
        </p:txBody>
      </p:sp>
      <p:graphicFrame>
        <p:nvGraphicFramePr>
          <p:cNvPr id="142233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04800" y="1452563"/>
          <a:ext cx="88392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20880" imgH="380880" progId="Equation.DSMT4">
                  <p:embed/>
                </p:oleObj>
              </mc:Choice>
              <mc:Fallback>
                <p:oleObj name="Equation" r:id="rId2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52563"/>
                        <a:ext cx="88392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0" name="Text Box 4"/>
          <p:cNvSpPr txBox="1">
            <a:spLocks noChangeArrowheads="1"/>
          </p:cNvSpPr>
          <p:nvPr/>
        </p:nvSpPr>
        <p:spPr bwMode="auto">
          <a:xfrm>
            <a:off x="822325" y="2401888"/>
            <a:ext cx="774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Drop angular dependence (diffuse Lambertian surfaces)</a:t>
            </a:r>
          </a:p>
        </p:txBody>
      </p:sp>
      <p:graphicFrame>
        <p:nvGraphicFramePr>
          <p:cNvPr id="1422341" name="Object 5"/>
          <p:cNvGraphicFramePr>
            <a:graphicFrameLocks noChangeAspect="1"/>
          </p:cNvGraphicFramePr>
          <p:nvPr/>
        </p:nvGraphicFramePr>
        <p:xfrm>
          <a:off x="1774825" y="3048000"/>
          <a:ext cx="59007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4400" imgH="380880" progId="Equation.DSMT4">
                  <p:embed/>
                </p:oleObj>
              </mc:Choice>
              <mc:Fallback>
                <p:oleObj name="Equation" r:id="rId4" imgW="2984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048000"/>
                        <a:ext cx="59007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2" name="Text Box 6"/>
          <p:cNvSpPr txBox="1">
            <a:spLocks noChangeArrowheads="1"/>
          </p:cNvSpPr>
          <p:nvPr/>
        </p:nvSpPr>
        <p:spPr bwMode="auto">
          <a:xfrm>
            <a:off x="838200" y="3732213"/>
            <a:ext cx="666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Change variables to radiosity (B) and albedo (</a:t>
            </a:r>
            <a:r>
              <a:rPr lang="el-GR">
                <a:solidFill>
                  <a:srgbClr val="FFFFFF"/>
                </a:solidFill>
                <a:cs typeface="Arial" charset="0"/>
              </a:rPr>
              <a:t>ρ</a:t>
            </a:r>
            <a:r>
              <a:rPr lang="en-US">
                <a:solidFill>
                  <a:srgbClr val="FFFFFF"/>
                </a:solidFill>
                <a:cs typeface="Arial" charset="0"/>
              </a:rPr>
              <a:t>)</a:t>
            </a:r>
            <a:endParaRPr lang="el-GR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422343" name="Object 7"/>
          <p:cNvGraphicFramePr>
            <a:graphicFrameLocks noChangeAspect="1"/>
          </p:cNvGraphicFramePr>
          <p:nvPr/>
        </p:nvGraphicFramePr>
        <p:xfrm>
          <a:off x="1803400" y="4281488"/>
          <a:ext cx="58785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71800" imgH="444240" progId="Equation.DSMT4">
                  <p:embed/>
                </p:oleObj>
              </mc:Choice>
              <mc:Fallback>
                <p:oleObj name="Equation" r:id="rId6" imgW="2971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4281488"/>
                        <a:ext cx="58785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4" name="Text Box 8"/>
          <p:cNvSpPr txBox="1">
            <a:spLocks noChangeArrowheads="1"/>
          </p:cNvSpPr>
          <p:nvPr/>
        </p:nvSpPr>
        <p:spPr bwMode="auto">
          <a:xfrm>
            <a:off x="42863" y="5881688"/>
            <a:ext cx="9204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Same as equation 2.54 in Cohen Wallace handout (read sec 2.6.3)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Ignore factors of </a:t>
            </a:r>
            <a:r>
              <a:rPr lang="el-GR">
                <a:solidFill>
                  <a:srgbClr val="FFFFFF"/>
                </a:solidFill>
                <a:cs typeface="Arial" charset="0"/>
              </a:rPr>
              <a:t>π</a:t>
            </a:r>
            <a:r>
              <a:rPr lang="en-US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>
                <a:solidFill>
                  <a:srgbClr val="FFFFFF"/>
                </a:solidFill>
                <a:cs typeface="Arial"/>
              </a:rPr>
              <a:t>which can be absorbed.  </a:t>
            </a:r>
          </a:p>
        </p:txBody>
      </p:sp>
      <p:sp>
        <p:nvSpPr>
          <p:cNvPr id="1422345" name="Text Box 9"/>
          <p:cNvSpPr txBox="1">
            <a:spLocks noChangeArrowheads="1"/>
          </p:cNvSpPr>
          <p:nvPr/>
        </p:nvSpPr>
        <p:spPr bwMode="auto">
          <a:xfrm>
            <a:off x="838200" y="5103813"/>
            <a:ext cx="827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Expresses conservation of light energy at all points in space</a:t>
            </a:r>
          </a:p>
        </p:txBody>
      </p:sp>
    </p:spTree>
    <p:extLst>
      <p:ext uri="{BB962C8B-B14F-4D97-AF65-F5344CB8AC3E}">
        <p14:creationId xmlns:p14="http://schemas.microsoft.com/office/powerpoint/2010/main" val="35841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340" grpId="0"/>
      <p:bldP spid="1422342" grpId="0"/>
      <p:bldP spid="1422344" grpId="0"/>
      <p:bldP spid="14223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Discretization and Form Factors</a:t>
            </a:r>
          </a:p>
        </p:txBody>
      </p:sp>
      <p:graphicFrame>
        <p:nvGraphicFramePr>
          <p:cNvPr id="1423363" name="Object 3"/>
          <p:cNvGraphicFramePr>
            <a:graphicFrameLocks noChangeAspect="1"/>
          </p:cNvGraphicFramePr>
          <p:nvPr/>
        </p:nvGraphicFramePr>
        <p:xfrm>
          <a:off x="966788" y="1600200"/>
          <a:ext cx="755808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71800" imgH="444240" progId="Equation.DSMT4">
                  <p:embed/>
                </p:oleObj>
              </mc:Choice>
              <mc:Fallback>
                <p:oleObj name="Equation" r:id="rId2" imgW="2971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600200"/>
                        <a:ext cx="7558087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396068"/>
              </p:ext>
            </p:extLst>
          </p:nvPr>
        </p:nvGraphicFramePr>
        <p:xfrm>
          <a:off x="1484313" y="2921000"/>
          <a:ext cx="427196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300" imgH="495300" progId="Equation.DSMT4">
                  <p:embed/>
                </p:oleObj>
              </mc:Choice>
              <mc:Fallback>
                <p:oleObj name="Equation" r:id="rId4" imgW="1511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2921000"/>
                        <a:ext cx="4271962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65" name="Text Box 5"/>
          <p:cNvSpPr txBox="1">
            <a:spLocks noChangeArrowheads="1"/>
          </p:cNvSpPr>
          <p:nvPr/>
        </p:nvSpPr>
        <p:spPr bwMode="auto">
          <a:xfrm>
            <a:off x="533400" y="4772025"/>
            <a:ext cx="861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F is the </a:t>
            </a:r>
            <a:r>
              <a:rPr lang="en-US" b="1" i="1">
                <a:solidFill>
                  <a:srgbClr val="FFFFFF"/>
                </a:solidFill>
                <a:cs typeface="Arial"/>
              </a:rPr>
              <a:t>form factor.  </a:t>
            </a:r>
            <a:r>
              <a:rPr lang="en-US">
                <a:solidFill>
                  <a:srgbClr val="FFFFFF"/>
                </a:solidFill>
                <a:cs typeface="Arial"/>
              </a:rPr>
              <a:t>It is dimensionless and is the fraction of energy leaving the entirety of patch j (</a:t>
            </a:r>
            <a:r>
              <a:rPr lang="en-US" i="1">
                <a:solidFill>
                  <a:srgbClr val="FFFFFF"/>
                </a:solidFill>
                <a:cs typeface="Arial"/>
              </a:rPr>
              <a:t>multiply by area of</a:t>
            </a:r>
            <a:r>
              <a:rPr lang="en-US">
                <a:solidFill>
                  <a:srgbClr val="FFFFFF"/>
                </a:solidFill>
                <a:cs typeface="Arial"/>
              </a:rPr>
              <a:t> j to get total energy) that arrives anywhere in the entirety of patch i (</a:t>
            </a:r>
            <a:r>
              <a:rPr lang="en-US" i="1">
                <a:solidFill>
                  <a:srgbClr val="FFFFFF"/>
                </a:solidFill>
                <a:cs typeface="Arial"/>
              </a:rPr>
              <a:t>divide by area of i</a:t>
            </a:r>
            <a:r>
              <a:rPr lang="en-US">
                <a:solidFill>
                  <a:srgbClr val="FFFFFF"/>
                </a:solidFill>
                <a:cs typeface="Arial"/>
              </a:rPr>
              <a:t> to get energy per unit area or radiosity).  </a:t>
            </a:r>
            <a:endParaRPr lang="en-US" b="1" i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1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Local Illumination</a:t>
            </a:r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sz="1800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sz="1800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3911449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 Factors</a:t>
            </a:r>
          </a:p>
        </p:txBody>
      </p:sp>
      <p:sp>
        <p:nvSpPr>
          <p:cNvPr id="1424387" name="AutoShape 3"/>
          <p:cNvSpPr>
            <a:spLocks noChangeArrowheads="1"/>
          </p:cNvSpPr>
          <p:nvPr/>
        </p:nvSpPr>
        <p:spPr bwMode="auto">
          <a:xfrm rot="10800000">
            <a:off x="3962400" y="3733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88" name="AutoShape 4"/>
          <p:cNvSpPr>
            <a:spLocks noChangeArrowheads="1"/>
          </p:cNvSpPr>
          <p:nvPr/>
        </p:nvSpPr>
        <p:spPr bwMode="auto">
          <a:xfrm rot="4932475">
            <a:off x="6400800" y="1828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89" name="Line 5"/>
          <p:cNvSpPr>
            <a:spLocks noChangeShapeType="1"/>
          </p:cNvSpPr>
          <p:nvPr/>
        </p:nvSpPr>
        <p:spPr bwMode="auto">
          <a:xfrm flipV="1">
            <a:off x="4800600" y="28956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0" name="Line 6"/>
          <p:cNvSpPr>
            <a:spLocks noChangeShapeType="1"/>
          </p:cNvSpPr>
          <p:nvPr/>
        </p:nvSpPr>
        <p:spPr bwMode="auto">
          <a:xfrm flipH="1">
            <a:off x="6324600" y="16764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24391" name="Object 7"/>
          <p:cNvGraphicFramePr>
            <a:graphicFrameLocks noChangeAspect="1"/>
          </p:cNvGraphicFramePr>
          <p:nvPr/>
        </p:nvGraphicFramePr>
        <p:xfrm>
          <a:off x="7115175" y="1917700"/>
          <a:ext cx="6286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241200" progId="Equation.DSMT4">
                  <p:embed/>
                </p:oleObj>
              </mc:Choice>
              <mc:Fallback>
                <p:oleObj name="Equation" r:id="rId2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1917700"/>
                        <a:ext cx="6286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2" name="Object 8"/>
          <p:cNvGraphicFramePr>
            <a:graphicFrameLocks noChangeAspect="1"/>
          </p:cNvGraphicFramePr>
          <p:nvPr/>
        </p:nvGraphicFramePr>
        <p:xfrm>
          <a:off x="4906963" y="31242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1242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3" name="Object 9"/>
          <p:cNvGraphicFramePr>
            <a:graphicFrameLocks noChangeAspect="1"/>
          </p:cNvGraphicFramePr>
          <p:nvPr/>
        </p:nvGraphicFramePr>
        <p:xfrm>
          <a:off x="6400800" y="1814513"/>
          <a:ext cx="384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41200" progId="Equation.DSMT4">
                  <p:embed/>
                </p:oleObj>
              </mc:Choice>
              <mc:Fallback>
                <p:oleObj name="Equation" r:id="rId6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14513"/>
                        <a:ext cx="384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4" name="Object 10"/>
          <p:cNvGraphicFramePr>
            <a:graphicFrameLocks noChangeAspect="1"/>
          </p:cNvGraphicFramePr>
          <p:nvPr/>
        </p:nvGraphicFramePr>
        <p:xfrm>
          <a:off x="5059363" y="3902075"/>
          <a:ext cx="5667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3902075"/>
                        <a:ext cx="5667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5" name="Object 11"/>
          <p:cNvGraphicFramePr>
            <a:graphicFrameLocks noChangeAspect="1"/>
          </p:cNvGraphicFramePr>
          <p:nvPr/>
        </p:nvGraphicFramePr>
        <p:xfrm>
          <a:off x="6065838" y="28194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26720" progId="Equation.DSMT4">
                  <p:embed/>
                </p:oleObj>
              </mc:Choice>
              <mc:Fallback>
                <p:oleObj name="Equation" r:id="rId10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28194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396" name="Line 12"/>
          <p:cNvSpPr>
            <a:spLocks noChangeShapeType="1"/>
          </p:cNvSpPr>
          <p:nvPr/>
        </p:nvSpPr>
        <p:spPr bwMode="auto">
          <a:xfrm flipV="1">
            <a:off x="4800600" y="16764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7" name="Rectangle 13"/>
          <p:cNvSpPr>
            <a:spLocks noChangeArrowheads="1"/>
          </p:cNvSpPr>
          <p:nvPr/>
        </p:nvSpPr>
        <p:spPr bwMode="auto">
          <a:xfrm>
            <a:off x="4648200" y="3810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24398" name="Rectangle 14"/>
          <p:cNvSpPr>
            <a:spLocks noChangeArrowheads="1"/>
          </p:cNvSpPr>
          <p:nvPr/>
        </p:nvSpPr>
        <p:spPr bwMode="auto">
          <a:xfrm>
            <a:off x="7162800" y="1524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24399" name="Object 15"/>
          <p:cNvGraphicFramePr>
            <a:graphicFrameLocks noChangeAspect="1"/>
          </p:cNvGraphicFramePr>
          <p:nvPr/>
        </p:nvGraphicFramePr>
        <p:xfrm>
          <a:off x="8001000" y="2209800"/>
          <a:ext cx="4714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241200" progId="Equation.DSMT4">
                  <p:embed/>
                </p:oleObj>
              </mc:Choice>
              <mc:Fallback>
                <p:oleObj name="Equation" r:id="rId12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209800"/>
                        <a:ext cx="4714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0" name="Object 16"/>
          <p:cNvGraphicFramePr>
            <a:graphicFrameLocks noChangeAspect="1"/>
          </p:cNvGraphicFramePr>
          <p:nvPr/>
        </p:nvGraphicFramePr>
        <p:xfrm>
          <a:off x="6019800" y="3886200"/>
          <a:ext cx="4095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86200"/>
                        <a:ext cx="4095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1" name="Object 17"/>
          <p:cNvGraphicFramePr>
            <a:graphicFrameLocks noChangeAspect="1"/>
          </p:cNvGraphicFramePr>
          <p:nvPr/>
        </p:nvGraphicFramePr>
        <p:xfrm>
          <a:off x="1276350" y="48752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05040" imgH="393480" progId="Equation.DSMT4">
                  <p:embed/>
                </p:oleObj>
              </mc:Choice>
              <mc:Fallback>
                <p:oleObj name="Equation" r:id="rId16" imgW="2705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8752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2" name="Object 18"/>
          <p:cNvGraphicFramePr>
            <a:graphicFrameLocks noChangeAspect="1"/>
          </p:cNvGraphicFramePr>
          <p:nvPr/>
        </p:nvGraphicFramePr>
        <p:xfrm>
          <a:off x="3779838" y="5778500"/>
          <a:ext cx="44227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20760" imgH="431640" progId="Equation.DSMT4">
                  <p:embed/>
                </p:oleObj>
              </mc:Choice>
              <mc:Fallback>
                <p:oleObj name="Equation" r:id="rId18" imgW="2120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778500"/>
                        <a:ext cx="44227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308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Equation</a:t>
            </a:r>
          </a:p>
        </p:txBody>
      </p:sp>
      <p:graphicFrame>
        <p:nvGraphicFramePr>
          <p:cNvPr id="142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96713"/>
              </p:ext>
            </p:extLst>
          </p:nvPr>
        </p:nvGraphicFramePr>
        <p:xfrm>
          <a:off x="2854325" y="1216025"/>
          <a:ext cx="42735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495300" progId="Equation.DSMT4">
                  <p:embed/>
                </p:oleObj>
              </mc:Choice>
              <mc:Fallback>
                <p:oleObj name="Equation" r:id="rId2" imgW="1511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216025"/>
                        <a:ext cx="427355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2" name="Object 4"/>
          <p:cNvGraphicFramePr>
            <a:graphicFrameLocks noChangeAspect="1"/>
          </p:cNvGraphicFramePr>
          <p:nvPr/>
        </p:nvGraphicFramePr>
        <p:xfrm>
          <a:off x="2114550" y="25130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05040" imgH="393480" progId="Equation.DSMT4">
                  <p:embed/>
                </p:oleObj>
              </mc:Choice>
              <mc:Fallback>
                <p:oleObj name="Equation" r:id="rId4" imgW="2705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5130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90285"/>
              </p:ext>
            </p:extLst>
          </p:nvPr>
        </p:nvGraphicFramePr>
        <p:xfrm>
          <a:off x="2855913" y="3487738"/>
          <a:ext cx="36972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8100" imgH="368300" progId="Equation.DSMT4">
                  <p:embed/>
                </p:oleObj>
              </mc:Choice>
              <mc:Fallback>
                <p:oleObj name="Equation" r:id="rId6" imgW="1308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3487738"/>
                        <a:ext cx="3697287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421042"/>
              </p:ext>
            </p:extLst>
          </p:nvPr>
        </p:nvGraphicFramePr>
        <p:xfrm>
          <a:off x="382588" y="4235450"/>
          <a:ext cx="36972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8100" imgH="368300" progId="Equation.DSMT4">
                  <p:embed/>
                </p:oleObj>
              </mc:Choice>
              <mc:Fallback>
                <p:oleObj name="Equation" r:id="rId8" imgW="1308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235450"/>
                        <a:ext cx="3697287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980990"/>
              </p:ext>
            </p:extLst>
          </p:nvPr>
        </p:nvGraphicFramePr>
        <p:xfrm>
          <a:off x="539750" y="5468938"/>
          <a:ext cx="80025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32100" imgH="368300" progId="Equation.DSMT4">
                  <p:embed/>
                </p:oleObj>
              </mc:Choice>
              <mc:Fallback>
                <p:oleObj name="Equation" r:id="rId10" imgW="2832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68938"/>
                        <a:ext cx="800258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6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</a:t>
            </a:r>
          </a:p>
        </p:txBody>
      </p:sp>
      <p:pic>
        <p:nvPicPr>
          <p:cNvPr id="1416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6175"/>
            <a:ext cx="705643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97011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Radiosity Epitaph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85771" cy="5029200"/>
          </a:xfrm>
        </p:spPr>
        <p:txBody>
          <a:bodyPr/>
          <a:lstStyle/>
          <a:p>
            <a:r>
              <a:rPr lang="en-US" dirty="0"/>
              <a:t>Very hot topic (about 1985-1994).  Some of the most beautiful images, greatest researchers; at one point 50% of SIGGRAPH papers</a:t>
            </a:r>
          </a:p>
          <a:p>
            <a:r>
              <a:rPr lang="en-US" dirty="0"/>
              <a:t>But visibility, meshing, discontinuities, complex BRDFs, volumes were all difficult problems</a:t>
            </a:r>
          </a:p>
          <a:p>
            <a:r>
              <a:rPr lang="en-US" dirty="0"/>
              <a:t>Since mid-90s, Monte Carlo (rather than finite element) methods were preferred (going back to Monte Carlo Path Tracing in Kajiya86)</a:t>
            </a:r>
          </a:p>
          <a:p>
            <a:r>
              <a:rPr lang="en-US" dirty="0"/>
              <a:t>Today, path tracing entirely method of choice, widely used in industry.  This is what 168 teaches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0835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path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r>
              <a:rPr lang="en-US" i="1" dirty="0"/>
              <a:t>Rest of Course: Solving the Rendering Equation (numerically using Monte Carlo Path Tracing)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70163" y="52418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24210" y="63631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9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</a:t>
            </a:r>
            <a:r>
              <a:rPr lang="en-US" i="1" dirty="0"/>
              <a:t>path tracing</a:t>
            </a:r>
            <a:r>
              <a:rPr lang="en-US" dirty="0"/>
              <a:t>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Introduced Path Tracing: core rendering method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  <a:r>
              <a:rPr lang="en-US" sz="1800" dirty="0"/>
              <a:t>Fairly theoretical lecture (but important).  Not well covered in textbooks (though see Eric </a:t>
            </a:r>
            <a:r>
              <a:rPr lang="en-US" sz="1800" dirty="0" err="1"/>
              <a:t>Veach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thesis).  See reading if you are interested.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958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Reflectance Equation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Global Illumination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Rendering Equation</a:t>
            </a:r>
          </a:p>
          <a:p>
            <a:r>
              <a:rPr lang="en-US" dirty="0"/>
              <a:t>As a general Integral Equation and Operator</a:t>
            </a:r>
          </a:p>
          <a:p>
            <a:r>
              <a:rPr lang="en-US" dirty="0"/>
              <a:t>Approximations (Ray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r>
              <a:rPr lang="en-US" dirty="0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30657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254000" progId="Equation.DSMT4">
                  <p:embed/>
                </p:oleObj>
              </mc:Choice>
              <mc:Fallback>
                <p:oleObj name="Equation" r:id="rId8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64009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266700" progId="Equation.DSMT4">
                  <p:embed/>
                </p:oleObj>
              </mc:Choice>
              <mc:Fallback>
                <p:oleObj name="Equation" r:id="rId8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54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5705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26171</TotalTime>
  <Words>1207</Words>
  <Application>Microsoft Macintosh PowerPoint</Application>
  <PresentationFormat>Letter Paper (8.5x11 in)</PresentationFormat>
  <Paragraphs>242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Wingdings</vt:lpstr>
      <vt:lpstr>Arial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Equation</vt:lpstr>
      <vt:lpstr>Computer Graphics II: Rendering</vt:lpstr>
      <vt:lpstr>To Do</vt:lpstr>
      <vt:lpstr>Illumination Models</vt:lpstr>
      <vt:lpstr>Caustics</vt:lpstr>
      <vt:lpstr>Overview of lecture</vt:lpstr>
      <vt:lpstr>Outline</vt:lpstr>
      <vt:lpstr>Reflection Equation</vt:lpstr>
      <vt:lpstr>Reflection Equation</vt:lpstr>
      <vt:lpstr>Reflection Equation</vt:lpstr>
      <vt:lpstr>Environment Maps</vt:lpstr>
      <vt:lpstr>The Challenge</vt:lpstr>
      <vt:lpstr>Rendering Equation</vt:lpstr>
      <vt:lpstr>Outline</vt:lpstr>
      <vt:lpstr>Rendering Equation (Kajiya 86)</vt:lpstr>
      <vt:lpstr>Rendering Equation as Integral Equation</vt:lpstr>
      <vt:lpstr>Linear Operator Theory</vt:lpstr>
      <vt:lpstr>Linear Operator Equation</vt:lpstr>
      <vt:lpstr>Solving the Rendering Equation</vt:lpstr>
      <vt:lpstr>Solving the Rendering Equation</vt:lpstr>
      <vt:lpstr>Ray Tracing</vt:lpstr>
      <vt:lpstr>Ray Tracing</vt:lpstr>
      <vt:lpstr>PowerPoint Presentation</vt:lpstr>
      <vt:lpstr>Outline</vt:lpstr>
      <vt:lpstr>Rendering Equation</vt:lpstr>
      <vt:lpstr>Change of Variables</vt:lpstr>
      <vt:lpstr>Change of Variables</vt:lpstr>
      <vt:lpstr>Rendering Equation: Standard Form</vt:lpstr>
      <vt:lpstr>Radiosity Equation</vt:lpstr>
      <vt:lpstr>Discretization and Form Factors</vt:lpstr>
      <vt:lpstr>Form Factors</vt:lpstr>
      <vt:lpstr>Matrix Equation</vt:lpstr>
      <vt:lpstr>Radiosity</vt:lpstr>
      <vt:lpstr>Radiosity Epitaph</vt:lpstr>
      <vt:lpstr>Summary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742</cp:revision>
  <cp:lastPrinted>2016-09-17T23:06:26Z</cp:lastPrinted>
  <dcterms:created xsi:type="dcterms:W3CDTF">1999-02-11T00:43:51Z</dcterms:created>
  <dcterms:modified xsi:type="dcterms:W3CDTF">2024-01-04T00:41:29Z</dcterms:modified>
</cp:coreProperties>
</file>