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8" r:id="rId3"/>
    <p:sldMasterId id="2147483690" r:id="rId4"/>
    <p:sldMasterId id="2147483702" r:id="rId5"/>
    <p:sldMasterId id="2147483714" r:id="rId6"/>
    <p:sldMasterId id="2147483726" r:id="rId7"/>
  </p:sldMasterIdLst>
  <p:notesMasterIdLst>
    <p:notesMasterId r:id="rId56"/>
  </p:notesMasterIdLst>
  <p:handoutMasterIdLst>
    <p:handoutMasterId r:id="rId57"/>
  </p:handoutMasterIdLst>
  <p:sldIdLst>
    <p:sldId id="751" r:id="rId8"/>
    <p:sldId id="752" r:id="rId9"/>
    <p:sldId id="793" r:id="rId10"/>
    <p:sldId id="794" r:id="rId11"/>
    <p:sldId id="795" r:id="rId12"/>
    <p:sldId id="796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780" r:id="rId41"/>
    <p:sldId id="781" r:id="rId42"/>
    <p:sldId id="782" r:id="rId43"/>
    <p:sldId id="783" r:id="rId44"/>
    <p:sldId id="797" r:id="rId45"/>
    <p:sldId id="798" r:id="rId46"/>
    <p:sldId id="784" r:id="rId47"/>
    <p:sldId id="785" r:id="rId48"/>
    <p:sldId id="786" r:id="rId49"/>
    <p:sldId id="787" r:id="rId50"/>
    <p:sldId id="788" r:id="rId51"/>
    <p:sldId id="789" r:id="rId52"/>
    <p:sldId id="790" r:id="rId53"/>
    <p:sldId id="791" r:id="rId54"/>
    <p:sldId id="792" r:id="rId55"/>
  </p:sldIdLst>
  <p:sldSz cx="9144000" cy="6858000" type="letter"/>
  <p:notesSz cx="7315200" cy="9601200"/>
  <p:embeddedFontLst>
    <p:embeddedFont>
      <p:font typeface="ＭＳ Ｐゴシック" panose="020B0600070205080204" pitchFamily="34" charset="-128"/>
      <p:regular r:id="rId58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font" Target="fonts/font1.fntdata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714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07993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875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5779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556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5528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216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5175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60832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5753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475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32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815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14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48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66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90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8859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95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0903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4788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430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809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70304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7187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1186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534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914272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7570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1694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463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7433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95420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27546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3806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91912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633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4687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6860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567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566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3462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76717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90754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0922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33321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8960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15806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3147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42339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1566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5642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61787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96724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15630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4763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822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9543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20472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7713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16781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22270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0629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827783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38909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8037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418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8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62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45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368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47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aphics.ucsd.edu/~henrik/images/sc2.jpg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3.e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7.e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51.e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raphics.cornell.edu/online/box/goral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2273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24], Lecture 3: Illumination and Reflection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http://viscomp.ucsd.edu/classes/cse168/sp24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2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6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14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6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9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84120" imgH="241200" progId="Equation.DSMT4">
                  <p:embed/>
                </p:oleObj>
              </mc:Choice>
              <mc:Fallback>
                <p:oleObj name="Equation" r:id="rId3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93680" imgH="228600" progId="Equation.DSMT4">
                  <p:embed/>
                </p:oleObj>
              </mc:Choice>
              <mc:Fallback>
                <p:oleObj name="Equation" r:id="rId5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393480" progId="Equation.DSMT4">
                  <p:embed/>
                </p:oleObj>
              </mc:Choice>
              <mc:Fallback>
                <p:oleObj name="Equation" r:id="rId7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15640" progId="Equation.DSMT4">
                  <p:embed/>
                </p:oleObj>
              </mc:Choice>
              <mc:Fallback>
                <p:oleObj name="Equation" r:id="rId9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7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8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7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radiance</a:t>
            </a:r>
          </a:p>
          <a:p>
            <a:pPr lvl="1"/>
            <a:r>
              <a:rPr lang="en-US" i="1" dirty="0">
                <a:ea typeface="ＭＳ Ｐゴシック" charset="0"/>
                <a:cs typeface="Times New Roman" charset="0"/>
              </a:rPr>
              <a:t>This course primarily about computing radiance</a:t>
            </a:r>
          </a:p>
        </p:txBody>
      </p:sp>
    </p:spTree>
    <p:extLst>
      <p:ext uri="{BB962C8B-B14F-4D97-AF65-F5344CB8AC3E}">
        <p14:creationId xmlns:p14="http://schemas.microsoft.com/office/powerpoint/2010/main" val="73270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36187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380310" cy="5029200"/>
          </a:xfrm>
        </p:spPr>
        <p:txBody>
          <a:bodyPr/>
          <a:lstStyle/>
          <a:p>
            <a:r>
              <a:rPr lang="en-US" dirty="0"/>
              <a:t>Homework 1 (ray tracer) due Monday</a:t>
            </a:r>
          </a:p>
          <a:p>
            <a:r>
              <a:rPr lang="en-US" dirty="0"/>
              <a:t>Next assignment direct lighting (on UCSD online).  Will cover that material next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57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59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74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Incident Radiance</a:t>
            </a:r>
          </a:p>
          <a:p>
            <a:r>
              <a:rPr lang="en-US">
                <a:solidFill>
                  <a:srgbClr val="FFFFFF"/>
                </a:solidFill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03180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79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7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13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49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6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3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Illumination Models</a:t>
            </a:r>
          </a:p>
        </p:txBody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2625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Local Illumination</a:t>
            </a:r>
          </a:p>
          <a:p>
            <a:pPr lvl="1"/>
            <a:r>
              <a:rPr lang="en-US" dirty="0"/>
              <a:t>Light directly from light sources to surface</a:t>
            </a:r>
          </a:p>
          <a:p>
            <a:pPr lvl="1"/>
            <a:r>
              <a:rPr lang="en-US" dirty="0"/>
              <a:t>No shadows (cast shadows are a global effect)</a:t>
            </a:r>
          </a:p>
          <a:p>
            <a:pPr>
              <a:buFont typeface="Wingdings" charset="0"/>
              <a:buNone/>
            </a:pPr>
            <a:r>
              <a:rPr lang="en-US" i="1" dirty="0"/>
              <a:t>Global Illumination: multiple bounces (indirect light)</a:t>
            </a:r>
          </a:p>
          <a:p>
            <a:pPr lvl="1"/>
            <a:r>
              <a:rPr lang="en-US" dirty="0"/>
              <a:t>Hard and soft shadows</a:t>
            </a:r>
          </a:p>
          <a:p>
            <a:pPr lvl="1"/>
            <a:r>
              <a:rPr lang="en-US" dirty="0"/>
              <a:t>Reflections/refractions (already seen in ray tracing)</a:t>
            </a:r>
          </a:p>
          <a:p>
            <a:pPr lvl="1"/>
            <a:r>
              <a:rPr lang="en-US" dirty="0"/>
              <a:t>Diffuse and glossy interreflections (</a:t>
            </a:r>
            <a:r>
              <a:rPr lang="en-US" dirty="0" err="1"/>
              <a:t>radiosity</a:t>
            </a:r>
            <a:r>
              <a:rPr lang="en-US" dirty="0"/>
              <a:t>, caustics)</a:t>
            </a:r>
            <a:r>
              <a:rPr lang="en-US" b="1" dirty="0">
                <a:hlinkClick r:id="rId2"/>
              </a:rPr>
              <a:t> </a:t>
            </a: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354756" name="Picture 4" descr="s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4254500"/>
            <a:ext cx="347186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4757" name="Text Box 5"/>
          <p:cNvSpPr txBox="1">
            <a:spLocks noChangeArrowheads="1"/>
          </p:cNvSpPr>
          <p:nvPr/>
        </p:nvSpPr>
        <p:spPr bwMode="auto">
          <a:xfrm>
            <a:off x="4394200" y="6457950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FFFFFF"/>
                </a:solidFill>
                <a:latin typeface="Arial"/>
              </a:rPr>
              <a:t>Some images courtesy Henrik </a:t>
            </a:r>
            <a:r>
              <a:rPr lang="en-US" sz="1800" dirty="0" err="1">
                <a:solidFill>
                  <a:srgbClr val="FFFFFF"/>
                </a:solidFill>
                <a:latin typeface="Arial"/>
              </a:rPr>
              <a:t>Wann</a:t>
            </a:r>
            <a:r>
              <a:rPr lang="en-US" sz="1800" dirty="0">
                <a:solidFill>
                  <a:srgbClr val="FFFFFF"/>
                </a:solidFill>
                <a:latin typeface="Arial"/>
              </a:rPr>
              <a:t> Jensen</a:t>
            </a:r>
          </a:p>
        </p:txBody>
      </p:sp>
    </p:spTree>
    <p:extLst>
      <p:ext uri="{BB962C8B-B14F-4D97-AF65-F5344CB8AC3E}">
        <p14:creationId xmlns:p14="http://schemas.microsoft.com/office/powerpoint/2010/main" val="3377583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419040" progId="Equation.DSMT4">
                  <p:embed/>
                </p:oleObj>
              </mc:Choice>
              <mc:Fallback>
                <p:oleObj name="Equation" r:id="rId2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203040" progId="Equation.DSMT4">
                  <p:embed/>
                </p:oleObj>
              </mc:Choice>
              <mc:Fallback>
                <p:oleObj name="Equation" r:id="rId4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323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96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63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1154332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93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42834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58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405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6966"/>
            <a:ext cx="9144000" cy="4724400"/>
          </a:xfrm>
        </p:spPr>
        <p:txBody>
          <a:bodyPr/>
          <a:lstStyle/>
          <a:p>
            <a:r>
              <a:rPr lang="en-US" sz="2400" dirty="0"/>
              <a:t>Light as a function of direction, from entire environment</a:t>
            </a:r>
          </a:p>
          <a:p>
            <a:r>
              <a:rPr lang="en-US" sz="2400" dirty="0"/>
              <a:t>Captured by photographing a chrome steel or mirror sphere</a:t>
            </a:r>
          </a:p>
          <a:p>
            <a:r>
              <a:rPr lang="en-US" sz="2400" dirty="0"/>
              <a:t>Accurate only for one point, but distant lighting same at other scene locations (typically use only one </a:t>
            </a:r>
            <a:r>
              <a:rPr lang="en-US" sz="2400" dirty="0" err="1"/>
              <a:t>env</a:t>
            </a:r>
            <a:r>
              <a:rPr lang="en-US" sz="2400" dirty="0"/>
              <a:t>. map)</a:t>
            </a:r>
          </a:p>
        </p:txBody>
      </p:sp>
      <p:pic>
        <p:nvPicPr>
          <p:cNvPr id="1381380" name="Picture 4" descr="miller_bal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25101"/>
            <a:ext cx="2152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81381" name="Text Box 5"/>
          <p:cNvSpPr txBox="1">
            <a:spLocks noChangeArrowheads="1"/>
          </p:cNvSpPr>
          <p:nvPr/>
        </p:nvSpPr>
        <p:spPr bwMode="auto">
          <a:xfrm>
            <a:off x="4051931" y="6226568"/>
            <a:ext cx="5184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dirty="0" err="1">
                <a:solidFill>
                  <a:srgbClr val="FFFFFF"/>
                </a:solidFill>
                <a:latin typeface="Arial"/>
                <a:cs typeface="Times New Roman" charset="0"/>
              </a:rPr>
              <a:t>Blinn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 and Newell 1976, Miller and Hoffman, 1984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  <a:latin typeface="Arial"/>
                <a:cs typeface="Times New Roman" charset="0"/>
              </a:rPr>
              <a:t>Later, Greene 86, Cabral et al. 87</a:t>
            </a:r>
          </a:p>
        </p:txBody>
      </p:sp>
      <p:pic>
        <p:nvPicPr>
          <p:cNvPr id="1381382" name="Picture 6" descr="07-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3137789"/>
            <a:ext cx="4611688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0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663575"/>
            <a:ext cx="7316788" cy="457200"/>
          </a:xfrm>
        </p:spPr>
        <p:txBody>
          <a:bodyPr/>
          <a:lstStyle/>
          <a:p>
            <a:r>
              <a:rPr lang="en-US"/>
              <a:t>Environment Maps</a:t>
            </a:r>
          </a:p>
        </p:txBody>
      </p:sp>
      <p:sp>
        <p:nvSpPr>
          <p:cNvPr id="147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45" y="1739900"/>
            <a:ext cx="8937755" cy="47244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Environment maps widely used as lighting representation</a:t>
            </a:r>
          </a:p>
          <a:p>
            <a:r>
              <a:rPr lang="en-US" sz="2400" dirty="0">
                <a:latin typeface="+mj-lt"/>
              </a:rPr>
              <a:t>Many modern methods deal with offline and real-time rendering with environment maps</a:t>
            </a:r>
          </a:p>
          <a:p>
            <a:r>
              <a:rPr lang="en-US" sz="2400" dirty="0">
                <a:latin typeface="+mj-lt"/>
              </a:rPr>
              <a:t>Image-based complex lighting + complex BRDFs</a:t>
            </a:r>
          </a:p>
        </p:txBody>
      </p:sp>
    </p:spTree>
    <p:extLst>
      <p:ext uri="{BB962C8B-B14F-4D97-AF65-F5344CB8AC3E}">
        <p14:creationId xmlns:p14="http://schemas.microsoft.com/office/powerpoint/2010/main" val="429198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1963"/>
            <a:ext cx="7772400" cy="838200"/>
          </a:xfrm>
        </p:spPr>
        <p:txBody>
          <a:bodyPr/>
          <a:lstStyle/>
          <a:p>
            <a:r>
              <a:rPr lang="en-US"/>
              <a:t>Diffuse Interreflection</a:t>
            </a:r>
          </a:p>
        </p:txBody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Diffuse interreflection, color bleeding [Cornell Box]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355780" name="Rectangle 4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1" name="Picture 5" descr="go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5782" name="Rectangle 6"/>
          <p:cNvSpPr>
            <a:spLocks noChangeArrowheads="1"/>
          </p:cNvSpPr>
          <p:nvPr/>
        </p:nvSpPr>
        <p:spPr bwMode="auto">
          <a:xfrm>
            <a:off x="3832225" y="281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1355783" name="Picture 7" descr="co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573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5784" name="Picture 8" descr="sill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83100"/>
            <a:ext cx="22860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55785" name="Picture 9" descr="lischin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38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92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333333"/>
                </a:solidFill>
                <a:latin typeface="Times New Roman" charset="0"/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  <a:latin typeface="Times New Roman" charset="0"/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09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59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11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3934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55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81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Torrance-Sparrow</a:t>
            </a:r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52747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44500" progId="Equation.DSMT4">
                  <p:embed/>
                </p:oleObj>
              </mc:Choice>
              <mc:Fallback>
                <p:oleObj name="Equation" r:id="rId2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758484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96699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Radiosity</a:t>
            </a:r>
          </a:p>
        </p:txBody>
      </p:sp>
      <p:pic>
        <p:nvPicPr>
          <p:cNvPr id="1416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6175"/>
            <a:ext cx="7056438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1709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Caustics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62075"/>
            <a:ext cx="7772400" cy="52578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Caustics: Focusing through specular surface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Major research effort in 80s, 90s till today</a:t>
            </a:r>
          </a:p>
        </p:txBody>
      </p:sp>
      <p:pic>
        <p:nvPicPr>
          <p:cNvPr id="1356804" name="Picture 4" descr="cogna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1922463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6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BRDFs, Radiometry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714" y="1527175"/>
            <a:ext cx="8926286" cy="5029200"/>
          </a:xfrm>
        </p:spPr>
        <p:txBody>
          <a:bodyPr/>
          <a:lstStyle/>
          <a:p>
            <a:r>
              <a:rPr lang="en-US" dirty="0"/>
              <a:t>Basics of Illumination, Reflection </a:t>
            </a:r>
          </a:p>
          <a:p>
            <a:r>
              <a:rPr lang="en-US" dirty="0"/>
              <a:t>Formal radiometric analysis (not ad-hoc)</a:t>
            </a:r>
          </a:p>
          <a:p>
            <a:r>
              <a:rPr lang="en-US" dirty="0"/>
              <a:t>Reflection Equation (Local Illumination)</a:t>
            </a:r>
          </a:p>
          <a:p>
            <a:r>
              <a:rPr lang="en-US" dirty="0"/>
              <a:t>Discussion of BRDFs</a:t>
            </a:r>
          </a:p>
          <a:p>
            <a:r>
              <a:rPr lang="en-US" dirty="0"/>
              <a:t>Rendering Equation (Global Illumination) on Thu</a:t>
            </a:r>
          </a:p>
          <a:p>
            <a:endParaRPr lang="en-US" dirty="0"/>
          </a:p>
          <a:p>
            <a:r>
              <a:rPr lang="en-US" dirty="0"/>
              <a:t>Formal analysis important for correct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935731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9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01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26127</TotalTime>
  <Words>836</Words>
  <Application>Microsoft Macintosh PowerPoint</Application>
  <PresentationFormat>Letter Paper (8.5x11 in)</PresentationFormat>
  <Paragraphs>185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Wingdings</vt:lpstr>
      <vt:lpstr>ＭＳ Ｐゴシック</vt:lpstr>
      <vt:lpstr>Arial</vt:lpstr>
      <vt:lpstr>Times New Roman</vt:lpstr>
      <vt:lpstr>Default Design</vt:lpstr>
      <vt:lpstr>1_Default Design</vt:lpstr>
      <vt:lpstr>4_Default Design</vt:lpstr>
      <vt:lpstr>5_Default Design</vt:lpstr>
      <vt:lpstr>6_Default Design</vt:lpstr>
      <vt:lpstr>7_Default Design</vt:lpstr>
      <vt:lpstr>9_Default Design</vt:lpstr>
      <vt:lpstr>Equation</vt:lpstr>
      <vt:lpstr>Computer Graphics II: Rendering</vt:lpstr>
      <vt:lpstr>To Do</vt:lpstr>
      <vt:lpstr>Illumination Models</vt:lpstr>
      <vt:lpstr>Diffuse Interreflection</vt:lpstr>
      <vt:lpstr>Radiosity</vt:lpstr>
      <vt:lpstr>Caustics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Environment Maps</vt:lpstr>
      <vt:lpstr>Environment Maps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736</cp:revision>
  <cp:lastPrinted>2016-09-17T23:06:26Z</cp:lastPrinted>
  <dcterms:created xsi:type="dcterms:W3CDTF">1999-02-11T00:43:51Z</dcterms:created>
  <dcterms:modified xsi:type="dcterms:W3CDTF">2024-01-04T00:34:01Z</dcterms:modified>
</cp:coreProperties>
</file>