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  <p:sldMasterId id="2147483701" r:id="rId2"/>
  </p:sldMasterIdLst>
  <p:notesMasterIdLst>
    <p:notesMasterId r:id="rId49"/>
  </p:notesMasterIdLst>
  <p:handoutMasterIdLst>
    <p:handoutMasterId r:id="rId50"/>
  </p:handoutMasterIdLst>
  <p:sldIdLst>
    <p:sldId id="751" r:id="rId3"/>
    <p:sldId id="752" r:id="rId4"/>
    <p:sldId id="753" r:id="rId5"/>
    <p:sldId id="754" r:id="rId6"/>
    <p:sldId id="797" r:id="rId7"/>
    <p:sldId id="755" r:id="rId8"/>
    <p:sldId id="760" r:id="rId9"/>
    <p:sldId id="761" r:id="rId10"/>
    <p:sldId id="765" r:id="rId11"/>
    <p:sldId id="756" r:id="rId12"/>
    <p:sldId id="757" r:id="rId13"/>
    <p:sldId id="758" r:id="rId14"/>
    <p:sldId id="759" r:id="rId15"/>
    <p:sldId id="762" r:id="rId16"/>
    <p:sldId id="763" r:id="rId17"/>
    <p:sldId id="764" r:id="rId18"/>
    <p:sldId id="766" r:id="rId19"/>
    <p:sldId id="767" r:id="rId20"/>
    <p:sldId id="772" r:id="rId21"/>
    <p:sldId id="768" r:id="rId22"/>
    <p:sldId id="773" r:id="rId23"/>
    <p:sldId id="769" r:id="rId24"/>
    <p:sldId id="775" r:id="rId25"/>
    <p:sldId id="776" r:id="rId26"/>
    <p:sldId id="774" r:id="rId27"/>
    <p:sldId id="771" r:id="rId28"/>
    <p:sldId id="777" r:id="rId29"/>
    <p:sldId id="778" r:id="rId30"/>
    <p:sldId id="779" r:id="rId31"/>
    <p:sldId id="780" r:id="rId32"/>
    <p:sldId id="781" r:id="rId33"/>
    <p:sldId id="782" r:id="rId34"/>
    <p:sldId id="783" r:id="rId35"/>
    <p:sldId id="784" r:id="rId36"/>
    <p:sldId id="785" r:id="rId37"/>
    <p:sldId id="786" r:id="rId38"/>
    <p:sldId id="787" r:id="rId39"/>
    <p:sldId id="789" r:id="rId40"/>
    <p:sldId id="788" r:id="rId41"/>
    <p:sldId id="790" r:id="rId42"/>
    <p:sldId id="791" r:id="rId43"/>
    <p:sldId id="792" r:id="rId44"/>
    <p:sldId id="793" r:id="rId45"/>
    <p:sldId id="794" r:id="rId46"/>
    <p:sldId id="795" r:id="rId47"/>
    <p:sldId id="796" r:id="rId48"/>
  </p:sldIdLst>
  <p:sldSz cx="9144000" cy="6858000" type="letter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3">
          <p15:clr>
            <a:srgbClr val="A4A3A4"/>
          </p15:clr>
        </p15:guide>
        <p15:guide id="2" pos="230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2AABA8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269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3023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6713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6713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21B8CDE7-30D9-A54D-A4C4-6AD1AC9428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60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799013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D4D59DC6-8B1D-F64D-8AE4-0264766D68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551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687652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3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3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262948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19748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2801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90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663" y="1524000"/>
            <a:ext cx="4130675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38" y="1524000"/>
            <a:ext cx="4132262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6676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0912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8443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043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1976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801577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2029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2983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25450"/>
            <a:ext cx="2114550" cy="6127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425450"/>
            <a:ext cx="6191250" cy="6127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37155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425450"/>
            <a:ext cx="8458200" cy="612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8688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41459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179756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035840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297501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37857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549944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174088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7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7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25450"/>
            <a:ext cx="6934200" cy="9461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7663" y="1524000"/>
            <a:ext cx="841533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0180" name="Line 4"/>
          <p:cNvSpPr>
            <a:spLocks noChangeShapeType="1"/>
          </p:cNvSpPr>
          <p:nvPr/>
        </p:nvSpPr>
        <p:spPr bwMode="auto">
          <a:xfrm>
            <a:off x="381000" y="1295400"/>
            <a:ext cx="8477250" cy="0"/>
          </a:xfrm>
          <a:prstGeom prst="line">
            <a:avLst/>
          </a:prstGeom>
          <a:noFill/>
          <a:ln w="127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1330181" name="Picture 5" descr="LCIc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192088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0182" name="Text Box 6"/>
          <p:cNvSpPr txBox="1">
            <a:spLocks noChangeArrowheads="1"/>
          </p:cNvSpPr>
          <p:nvPr/>
        </p:nvSpPr>
        <p:spPr bwMode="auto">
          <a:xfrm>
            <a:off x="7894638" y="1022350"/>
            <a:ext cx="9779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100">
                <a:solidFill>
                  <a:srgbClr val="D9917B"/>
                </a:solidFill>
              </a:rPr>
              <a:t>LIGHTCUTS</a:t>
            </a:r>
          </a:p>
        </p:txBody>
      </p:sp>
      <p:sp>
        <p:nvSpPr>
          <p:cNvPr id="1330183" name="Text Box 7"/>
          <p:cNvSpPr txBox="1">
            <a:spLocks noChangeArrowheads="1"/>
          </p:cNvSpPr>
          <p:nvPr/>
        </p:nvSpPr>
        <p:spPr bwMode="auto">
          <a:xfrm>
            <a:off x="7783513" y="22225"/>
            <a:ext cx="11668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000">
                <a:solidFill>
                  <a:srgbClr val="DDDDDD"/>
                </a:solidFill>
              </a:rPr>
              <a:t>SIGGRAPH 2005</a:t>
            </a:r>
          </a:p>
        </p:txBody>
      </p:sp>
      <p:sp>
        <p:nvSpPr>
          <p:cNvPr id="1330184" name="Text Box 8"/>
          <p:cNvSpPr txBox="1">
            <a:spLocks noChangeArrowheads="1"/>
          </p:cNvSpPr>
          <p:nvPr/>
        </p:nvSpPr>
        <p:spPr bwMode="auto">
          <a:xfrm>
            <a:off x="8743950" y="6542088"/>
            <a:ext cx="400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fld id="{5481DED0-20A4-B340-8902-B19257C9FCBF}" type="slidenum">
              <a:rPr lang="en-US" sz="1400">
                <a:solidFill>
                  <a:srgbClr val="DDDDDD"/>
                </a:solidFill>
              </a:rPr>
              <a:pPr algn="l" eaLnBrk="1" hangingPunct="1"/>
              <a:t>‹#›</a:t>
            </a:fld>
            <a:endParaRPr lang="en-US" sz="140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78379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Char char="•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–"/>
        <a:defRPr sz="2300">
          <a:solidFill>
            <a:schemeClr val="tx2"/>
          </a:solidFill>
          <a:latin typeface="+mn-lt"/>
          <a:ea typeface="+mn-ea"/>
        </a:defRPr>
      </a:lvl2pPr>
      <a:lvl3pPr marL="1143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Char char="•"/>
        <a:defRPr sz="2100">
          <a:solidFill>
            <a:schemeClr val="tx2"/>
          </a:solidFill>
          <a:latin typeface="+mn-lt"/>
          <a:ea typeface="+mn-ea"/>
        </a:defRPr>
      </a:lvl3pPr>
      <a:lvl4pPr marL="1600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–"/>
        <a:defRPr sz="2000">
          <a:solidFill>
            <a:schemeClr val="tx2"/>
          </a:solidFill>
          <a:latin typeface="+mn-lt"/>
          <a:ea typeface="+mn-ea"/>
        </a:defRPr>
      </a:lvl4pPr>
      <a:lvl5pPr marL="20574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sz="3200" dirty="0"/>
              <a:t>Computer Graphics II: Rendering</a:t>
            </a:r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178906" y="2295525"/>
            <a:ext cx="9294773" cy="1752600"/>
          </a:xfrm>
        </p:spPr>
        <p:txBody>
          <a:bodyPr/>
          <a:lstStyle/>
          <a:p>
            <a:r>
              <a:rPr lang="en-US" dirty="0"/>
              <a:t>    CSE 168[</a:t>
            </a:r>
            <a:r>
              <a:rPr lang="en-US" dirty="0" err="1"/>
              <a:t>Spr</a:t>
            </a:r>
            <a:r>
              <a:rPr lang="en-US" dirty="0"/>
              <a:t> 24],Lecture 15: Volumetric Rendering        Ravi 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45513" name="Picture 9" descr="foley-f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71" y="4481491"/>
            <a:ext cx="2549339" cy="168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5514" name="Picture 10" descr="kajiya-chess-sig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509" y="4458455"/>
            <a:ext cx="2017659" cy="16813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1553454" y="3575051"/>
            <a:ext cx="63606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dirty="0"/>
              <a:t>http://viscomp.ucsd.edu/classes/cse168/sp24</a:t>
            </a:r>
          </a:p>
        </p:txBody>
      </p:sp>
      <p:pic>
        <p:nvPicPr>
          <p:cNvPr id="2" name="Picture 1" descr="Screen Shot 2019-05-06 at 9.03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650" y="4455378"/>
            <a:ext cx="1703610" cy="1708240"/>
          </a:xfrm>
          <a:prstGeom prst="rect">
            <a:avLst/>
          </a:prstGeom>
        </p:spPr>
      </p:pic>
      <p:pic>
        <p:nvPicPr>
          <p:cNvPr id="14" name="Picture 4" descr="mie3p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116" y="4460151"/>
            <a:ext cx="2078855" cy="1662903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Absorption</a:t>
            </a:r>
          </a:p>
        </p:txBody>
      </p:sp>
      <p:pic>
        <p:nvPicPr>
          <p:cNvPr id="5" name="Content Placeholder 4" descr="Screen Shot 2019-10-22 at 9.48.34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1" b="94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8964675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Absorption</a:t>
            </a:r>
          </a:p>
        </p:txBody>
      </p:sp>
      <p:pic>
        <p:nvPicPr>
          <p:cNvPr id="4" name="Content Placeholder 3" descr="Screen Shot 2019-10-22 at 9.51.06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" b="583"/>
          <a:stretch>
            <a:fillRect/>
          </a:stretch>
        </p:blipFill>
        <p:spPr>
          <a:xfrm>
            <a:off x="242308" y="1395852"/>
            <a:ext cx="8689672" cy="5310355"/>
          </a:xfrm>
        </p:spPr>
      </p:pic>
    </p:spTree>
    <p:extLst>
      <p:ext uri="{BB962C8B-B14F-4D97-AF65-F5344CB8AC3E}">
        <p14:creationId xmlns:p14="http://schemas.microsoft.com/office/powerpoint/2010/main" val="199385341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Transmittance</a:t>
            </a:r>
          </a:p>
        </p:txBody>
      </p:sp>
      <p:pic>
        <p:nvPicPr>
          <p:cNvPr id="4" name="Content Placeholder 3" descr="Screen Shot 2019-10-22 at 9.55.02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8" b="91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8889569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Transmittance and Opacity</a:t>
            </a:r>
          </a:p>
        </p:txBody>
      </p:sp>
      <p:pic>
        <p:nvPicPr>
          <p:cNvPr id="4" name="Content Placeholder 3" descr="Screen Shot 2019-10-22 at 9.56.26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9" b="92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683971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Out-Scattering</a:t>
            </a:r>
          </a:p>
        </p:txBody>
      </p:sp>
      <p:pic>
        <p:nvPicPr>
          <p:cNvPr id="4" name="Content Placeholder 3" descr="Screen Shot 2019-10-22 at 10.15.57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0" b="93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1564403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Extinction</a:t>
            </a:r>
          </a:p>
        </p:txBody>
      </p:sp>
      <p:pic>
        <p:nvPicPr>
          <p:cNvPr id="4" name="Content Placeholder 3" descr="Screen Shot 2019-10-22 at 10.18.42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0" b="93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3717952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Marching for Transmittance</a:t>
            </a:r>
          </a:p>
        </p:txBody>
      </p:sp>
      <p:pic>
        <p:nvPicPr>
          <p:cNvPr id="4" name="Content Placeholder 3" descr="Screen Shot 2019-10-22 at 10.21.32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0" b="93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9277001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Emission</a:t>
            </a:r>
          </a:p>
        </p:txBody>
      </p:sp>
      <p:pic>
        <p:nvPicPr>
          <p:cNvPr id="4" name="Content Placeholder 3" descr="Screen Shot 2019-10-22 at 10.26.59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9" b="92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7440981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In-Scattering</a:t>
            </a:r>
          </a:p>
        </p:txBody>
      </p:sp>
      <p:pic>
        <p:nvPicPr>
          <p:cNvPr id="4" name="Content Placeholder 3" descr="Screen Shot 2019-10-22 at 10.28.03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0" b="94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687556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Scattering Phase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Light interacts with volume, scatters in some spherical distribution</a:t>
            </a:r>
          </a:p>
          <a:p>
            <a:r>
              <a:rPr lang="en-US" dirty="0"/>
              <a:t>Similar to light scattering off a surface</a:t>
            </a:r>
          </a:p>
          <a:p>
            <a:r>
              <a:rPr lang="en-US" dirty="0"/>
              <a:t>Phase function analogous to a surface BRDF</a:t>
            </a:r>
          </a:p>
          <a:p>
            <a:r>
              <a:rPr lang="en-US" dirty="0"/>
              <a:t>Depends only on cosine of incident-outgoing</a:t>
            </a:r>
          </a:p>
          <a:p>
            <a:r>
              <a:rPr lang="en-US" dirty="0"/>
              <a:t>Like BRDFs, volumetric phase functions must be reciprocal and conserve energy</a:t>
            </a:r>
          </a:p>
          <a:p>
            <a:r>
              <a:rPr lang="en-US" dirty="0"/>
              <a:t>Similar to BRDFs, we will want to do importance sampling and evaluation of phase functions</a:t>
            </a:r>
          </a:p>
        </p:txBody>
      </p:sp>
    </p:spTree>
    <p:extLst>
      <p:ext uri="{BB962C8B-B14F-4D97-AF65-F5344CB8AC3E}">
        <p14:creationId xmlns:p14="http://schemas.microsoft.com/office/powerpoint/2010/main" val="310642774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52" y="1527175"/>
            <a:ext cx="8910047" cy="5029200"/>
          </a:xfrm>
        </p:spPr>
        <p:txBody>
          <a:bodyPr/>
          <a:lstStyle/>
          <a:p>
            <a:r>
              <a:rPr lang="en-US" dirty="0"/>
              <a:t>Start working on final projects (initial results and proposal </a:t>
            </a:r>
            <a:r>
              <a:rPr lang="en-US"/>
              <a:t>due in </a:t>
            </a:r>
            <a:r>
              <a:rPr lang="en-US" dirty="0"/>
              <a:t>a week).  Ask me if problems</a:t>
            </a:r>
          </a:p>
          <a:p>
            <a:r>
              <a:rPr lang="en-US" dirty="0"/>
              <a:t>Volumetric rendering (this lecture) may be one component of the final project (but hard, be careful)</a:t>
            </a:r>
          </a:p>
          <a:p>
            <a:r>
              <a:rPr lang="en-US" dirty="0"/>
              <a:t>Increasingly accurate appearance requires volumetric scattering (even for skin, hair, fur)</a:t>
            </a:r>
          </a:p>
          <a:p>
            <a:r>
              <a:rPr lang="en-US" dirty="0"/>
              <a:t>Continues to be an active area of research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20924" y="6211669"/>
            <a:ext cx="7023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/>
              <a:t>Many slides courtesy Pat Hanrahan/Matt Pharr (Stanford CS 348b)</a:t>
            </a:r>
          </a:p>
          <a:p>
            <a:pPr algn="l"/>
            <a:r>
              <a:rPr lang="en-US" sz="1800" dirty="0"/>
              <a:t>and Steve Rotenberg, Henrik Wann Jensen (UCSD CSE 168)</a:t>
            </a:r>
          </a:p>
        </p:txBody>
      </p:sp>
    </p:spTree>
    <p:extLst>
      <p:ext uri="{BB962C8B-B14F-4D97-AF65-F5344CB8AC3E}">
        <p14:creationId xmlns:p14="http://schemas.microsoft.com/office/powerpoint/2010/main" val="371254159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Functions</a:t>
            </a:r>
          </a:p>
        </p:txBody>
      </p:sp>
      <p:pic>
        <p:nvPicPr>
          <p:cNvPr id="4" name="Content Placeholder 3" descr="Screen Shot 2019-10-22 at 10.31.10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9" b="92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963795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0-22 at 10.44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1195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0-22 at 10.32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2198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Mie Scattering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230" y="1527175"/>
            <a:ext cx="9144000" cy="5029200"/>
          </a:xfrm>
        </p:spPr>
        <p:txBody>
          <a:bodyPr/>
          <a:lstStyle/>
          <a:p>
            <a:r>
              <a:rPr lang="en-US" dirty="0"/>
              <a:t>Scatter electromagnetic waves by spherical particles</a:t>
            </a:r>
          </a:p>
          <a:p>
            <a:r>
              <a:rPr lang="en-US" dirty="0"/>
              <a:t>Size of particles same scale as wavelength of light</a:t>
            </a:r>
          </a:p>
          <a:p>
            <a:r>
              <a:rPr lang="en-US" dirty="0"/>
              <a:t>Water droplets in atmosphere, fat droplets in milk</a:t>
            </a:r>
          </a:p>
          <a:p>
            <a:r>
              <a:rPr lang="en-US" dirty="0"/>
              <a:t>After </a:t>
            </a:r>
            <a:r>
              <a:rPr lang="en-US" dirty="0" err="1"/>
              <a:t>Gustave</a:t>
            </a:r>
            <a:r>
              <a:rPr lang="en-US" dirty="0"/>
              <a:t> Mie, </a:t>
            </a:r>
            <a:r>
              <a:rPr lang="en-US" dirty="0" err="1"/>
              <a:t>Ludvig</a:t>
            </a:r>
            <a:r>
              <a:rPr lang="en-US" dirty="0"/>
              <a:t> Lorenz</a:t>
            </a:r>
          </a:p>
        </p:txBody>
      </p:sp>
    </p:spTree>
    <p:extLst>
      <p:ext uri="{BB962C8B-B14F-4D97-AF65-F5344CB8AC3E}">
        <p14:creationId xmlns:p14="http://schemas.microsoft.com/office/powerpoint/2010/main" val="55634548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Mie Approximation</a:t>
            </a:r>
          </a:p>
        </p:txBody>
      </p:sp>
      <p:pic>
        <p:nvPicPr>
          <p:cNvPr id="7" name="Picture 6" descr="Screen Shot 2019-10-22 at 11.07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4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5528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0.45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5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0394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Illumination in a Volume</a:t>
            </a:r>
          </a:p>
        </p:txBody>
      </p:sp>
      <p:pic>
        <p:nvPicPr>
          <p:cNvPr id="4" name="Content Placeholder 3" descr="Screen Shot 2019-10-22 at 10.35.43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9" b="92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561653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Illumination in a Volume</a:t>
            </a:r>
          </a:p>
        </p:txBody>
      </p:sp>
      <p:pic>
        <p:nvPicPr>
          <p:cNvPr id="4" name="Content Placeholder 3" descr="Screen Shot 2019-10-22 at 12.48.3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0" b="93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08165952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Transmittance for Shadow Rays</a:t>
            </a:r>
          </a:p>
        </p:txBody>
      </p:sp>
      <p:pic>
        <p:nvPicPr>
          <p:cNvPr id="4" name="Content Placeholder 3" descr="Screen Shot 2019-10-22 at 12.50.14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8" b="91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4213022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0-22 at 12.52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0963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Volumetric Scattering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087" y="1930183"/>
            <a:ext cx="4340913" cy="4359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2529"/>
            <a:ext cx="5138800" cy="51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99908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2.53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8556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33400"/>
            <a:ext cx="7748588" cy="685800"/>
          </a:xfrm>
        </p:spPr>
        <p:txBody>
          <a:bodyPr/>
          <a:lstStyle/>
          <a:p>
            <a:r>
              <a:rPr lang="en-US" dirty="0"/>
              <a:t>The Volume Rendering Equation</a:t>
            </a:r>
          </a:p>
        </p:txBody>
      </p:sp>
      <p:pic>
        <p:nvPicPr>
          <p:cNvPr id="6" name="Picture 5" descr="Screen Shot 2019-10-22 at 12.58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4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9375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2.59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56"/>
            <a:ext cx="9144000" cy="684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008971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01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9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85516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10-22 at 1.03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5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9422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04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4509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04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89107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05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3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84982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0-22 at 12.52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72744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06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7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9413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Volumetric Scattering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15" y="1315437"/>
            <a:ext cx="7885882" cy="3334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08" y="4698114"/>
            <a:ext cx="8639540" cy="21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98791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09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01214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10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81955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11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4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40198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12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6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83939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13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09105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14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48474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14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4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1710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Volumetric Scattering</a:t>
            </a:r>
          </a:p>
        </p:txBody>
      </p:sp>
      <p:pic>
        <p:nvPicPr>
          <p:cNvPr id="4" name="Picture 3" descr="Screen Shot 2021-05-14 at 10.25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75" y="1341388"/>
            <a:ext cx="7765037" cy="546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1762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Volumetric Scattering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07" y="1301563"/>
            <a:ext cx="8731449" cy="5029200"/>
          </a:xfrm>
        </p:spPr>
        <p:txBody>
          <a:bodyPr/>
          <a:lstStyle/>
          <a:p>
            <a:r>
              <a:rPr lang="en-US" dirty="0"/>
              <a:t>Participating Media (light participates via scattering)</a:t>
            </a:r>
          </a:p>
          <a:p>
            <a:pPr lvl="1"/>
            <a:r>
              <a:rPr lang="en-US" dirty="0"/>
              <a:t>Volumetric phenomena like clouds, smoke, fire</a:t>
            </a:r>
          </a:p>
          <a:p>
            <a:pPr lvl="1"/>
            <a:r>
              <a:rPr lang="en-US" dirty="0"/>
              <a:t>Subsurface scattering, translucency (wax, human skin)</a:t>
            </a:r>
          </a:p>
          <a:p>
            <a:pPr lvl="1"/>
            <a:r>
              <a:rPr lang="en-US" dirty="0"/>
              <a:t>These are not surfaces with well-defined BRDFs</a:t>
            </a:r>
          </a:p>
          <a:p>
            <a:pPr lvl="1"/>
            <a:r>
              <a:rPr lang="en-US" dirty="0"/>
              <a:t>Rather volumes where light can scatter</a:t>
            </a:r>
          </a:p>
          <a:p>
            <a:pPr lvl="1"/>
            <a:r>
              <a:rPr lang="en-US" dirty="0"/>
              <a:t>Medium is often known as a participating medium</a:t>
            </a:r>
          </a:p>
          <a:p>
            <a:r>
              <a:rPr lang="en-US" dirty="0"/>
              <a:t>Surface Rendering: Radiance Constant along Ray</a:t>
            </a:r>
          </a:p>
          <a:p>
            <a:pPr lvl="1"/>
            <a:r>
              <a:rPr lang="en-US" dirty="0"/>
              <a:t>Only true in absence of participating media</a:t>
            </a:r>
          </a:p>
          <a:p>
            <a:pPr lvl="1"/>
            <a:r>
              <a:rPr lang="en-US" i="1" dirty="0"/>
              <a:t>No longer true for volumetric scattering</a:t>
            </a:r>
          </a:p>
          <a:p>
            <a:pPr lvl="1"/>
            <a:r>
              <a:rPr lang="en-US" i="1" dirty="0"/>
              <a:t>Often replace ray tracing with ray marching in medium</a:t>
            </a:r>
          </a:p>
          <a:p>
            <a:r>
              <a:rPr lang="en-US" dirty="0"/>
              <a:t>Volumetric Properties</a:t>
            </a:r>
          </a:p>
          <a:p>
            <a:pPr lvl="1"/>
            <a:r>
              <a:rPr lang="en-US" dirty="0"/>
              <a:t>BRDF replaced by phase function</a:t>
            </a:r>
          </a:p>
          <a:p>
            <a:pPr lvl="1"/>
            <a:r>
              <a:rPr lang="en-US" dirty="0"/>
              <a:t>Must consider absorption and scattering in medium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41793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Homogeneous </a:t>
            </a:r>
            <a:r>
              <a:rPr lang="en-US" dirty="0" err="1"/>
              <a:t>vs</a:t>
            </a:r>
            <a:r>
              <a:rPr lang="en-US" dirty="0"/>
              <a:t> Heterogeneous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Homogeneous: Properties constant everywhere</a:t>
            </a:r>
          </a:p>
          <a:p>
            <a:pPr lvl="1"/>
            <a:r>
              <a:rPr lang="en-US" dirty="0"/>
              <a:t>Example: Fog often represented as homogeneous</a:t>
            </a:r>
          </a:p>
          <a:p>
            <a:r>
              <a:rPr lang="en-US" dirty="0"/>
              <a:t>Heterogeneous: Varies across space </a:t>
            </a:r>
          </a:p>
          <a:p>
            <a:pPr lvl="1"/>
            <a:r>
              <a:rPr lang="en-US" dirty="0"/>
              <a:t>Example: Smoke, fire etc.</a:t>
            </a:r>
          </a:p>
          <a:p>
            <a:pPr lvl="1"/>
            <a:r>
              <a:rPr lang="en-US" dirty="0"/>
              <a:t>Sometimes called inhomogeneous </a:t>
            </a:r>
          </a:p>
          <a:p>
            <a:r>
              <a:rPr lang="en-US" dirty="0"/>
              <a:t>Homogeneous volumes often easier</a:t>
            </a:r>
          </a:p>
          <a:p>
            <a:pPr lvl="1"/>
            <a:r>
              <a:rPr lang="en-US" dirty="0"/>
              <a:t>Some computational shortcuts (transmittance etc.)</a:t>
            </a:r>
          </a:p>
          <a:p>
            <a:pPr lvl="1"/>
            <a:r>
              <a:rPr lang="en-US" dirty="0"/>
              <a:t>Some analytic formulae</a:t>
            </a:r>
          </a:p>
        </p:txBody>
      </p:sp>
    </p:spTree>
    <p:extLst>
      <p:ext uri="{BB962C8B-B14F-4D97-AF65-F5344CB8AC3E}">
        <p14:creationId xmlns:p14="http://schemas.microsoft.com/office/powerpoint/2010/main" val="85374986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Homogeneous </a:t>
            </a:r>
            <a:r>
              <a:rPr lang="en-US" dirty="0" err="1"/>
              <a:t>vs</a:t>
            </a:r>
            <a:r>
              <a:rPr lang="en-US" dirty="0"/>
              <a:t> Heterogeneous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817" y="1804846"/>
            <a:ext cx="4537183" cy="45371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0" y="1813200"/>
            <a:ext cx="4550132" cy="455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43431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Volumetric Interactions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 different processes affect radiance of a beam</a:t>
            </a:r>
          </a:p>
          <a:p>
            <a:pPr lvl="1"/>
            <a:r>
              <a:rPr lang="en-US" dirty="0"/>
              <a:t>Absorption</a:t>
            </a:r>
          </a:p>
          <a:p>
            <a:pPr lvl="1"/>
            <a:r>
              <a:rPr lang="en-US" dirty="0"/>
              <a:t>Out-Scattering</a:t>
            </a:r>
          </a:p>
          <a:p>
            <a:pPr lvl="1"/>
            <a:r>
              <a:rPr lang="en-US" dirty="0"/>
              <a:t>Emission</a:t>
            </a:r>
          </a:p>
          <a:p>
            <a:pPr lvl="1"/>
            <a:r>
              <a:rPr lang="en-US" dirty="0"/>
              <a:t>In-Scattering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39093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1_Custom Design 1">
      <a:dk1>
        <a:srgbClr val="993399"/>
      </a:dk1>
      <a:lt1>
        <a:srgbClr val="FFFFFF"/>
      </a:lt1>
      <a:dk2>
        <a:srgbClr val="000000"/>
      </a:dk2>
      <a:lt2>
        <a:srgbClr val="FFFFFF"/>
      </a:lt2>
      <a:accent1>
        <a:srgbClr val="FF6633"/>
      </a:accent1>
      <a:accent2>
        <a:srgbClr val="B9D300"/>
      </a:accent2>
      <a:accent3>
        <a:srgbClr val="AAAAAA"/>
      </a:accent3>
      <a:accent4>
        <a:srgbClr val="DADADA"/>
      </a:accent4>
      <a:accent5>
        <a:srgbClr val="FFB8AD"/>
      </a:accent5>
      <a:accent6>
        <a:srgbClr val="A7BF00"/>
      </a:accent6>
      <a:hlink>
        <a:srgbClr val="62BD19"/>
      </a:hlink>
      <a:folHlink>
        <a:srgbClr val="993399"/>
      </a:folHlink>
    </a:clrScheme>
    <a:fontScheme name="1_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Custom Design 1">
        <a:dk1>
          <a:srgbClr val="993399"/>
        </a:dk1>
        <a:lt1>
          <a:srgbClr val="FFFFFF"/>
        </a:lt1>
        <a:dk2>
          <a:srgbClr val="000000"/>
        </a:dk2>
        <a:lt2>
          <a:srgbClr val="FFFFFF"/>
        </a:lt2>
        <a:accent1>
          <a:srgbClr val="FF6633"/>
        </a:accent1>
        <a:accent2>
          <a:srgbClr val="B9D300"/>
        </a:accent2>
        <a:accent3>
          <a:srgbClr val="AAAAAA"/>
        </a:accent3>
        <a:accent4>
          <a:srgbClr val="DADADA"/>
        </a:accent4>
        <a:accent5>
          <a:srgbClr val="FFB8AD"/>
        </a:accent5>
        <a:accent6>
          <a:srgbClr val="A7BF00"/>
        </a:accent6>
        <a:hlink>
          <a:srgbClr val="62BD19"/>
        </a:hlink>
        <a:folHlink>
          <a:srgbClr val="9933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28105</TotalTime>
  <Words>411</Words>
  <Application>Microsoft Macintosh PowerPoint</Application>
  <PresentationFormat>Letter Paper (8.5x11 in)</PresentationFormat>
  <Paragraphs>70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Wingdings</vt:lpstr>
      <vt:lpstr>Arial</vt:lpstr>
      <vt:lpstr>Times New Roman</vt:lpstr>
      <vt:lpstr>Default Design</vt:lpstr>
      <vt:lpstr>1_Custom Design</vt:lpstr>
      <vt:lpstr>Computer Graphics II: Rendering</vt:lpstr>
      <vt:lpstr>To Do</vt:lpstr>
      <vt:lpstr>Volumetric Scattering</vt:lpstr>
      <vt:lpstr>Volumetric Scattering</vt:lpstr>
      <vt:lpstr>Volumetric Scattering</vt:lpstr>
      <vt:lpstr>Volumetric Scattering</vt:lpstr>
      <vt:lpstr>Homogeneous vs Heterogeneous</vt:lpstr>
      <vt:lpstr>Homogeneous vs Heterogeneous</vt:lpstr>
      <vt:lpstr>Volumetric Interactions</vt:lpstr>
      <vt:lpstr>Absorption</vt:lpstr>
      <vt:lpstr>Absorption</vt:lpstr>
      <vt:lpstr>Transmittance</vt:lpstr>
      <vt:lpstr>Transmittance and Opacity</vt:lpstr>
      <vt:lpstr>Out-Scattering</vt:lpstr>
      <vt:lpstr>Extinction</vt:lpstr>
      <vt:lpstr>Ray Marching for Transmittance</vt:lpstr>
      <vt:lpstr>Emission</vt:lpstr>
      <vt:lpstr>In-Scattering</vt:lpstr>
      <vt:lpstr>Scattering Phase Functions</vt:lpstr>
      <vt:lpstr>Phase Functions</vt:lpstr>
      <vt:lpstr>PowerPoint Presentation</vt:lpstr>
      <vt:lpstr>PowerPoint Presentation</vt:lpstr>
      <vt:lpstr>Mie Scattering</vt:lpstr>
      <vt:lpstr>Empirical Mie Approximation</vt:lpstr>
      <vt:lpstr>PowerPoint Presentation</vt:lpstr>
      <vt:lpstr>Direct Illumination in a Volume</vt:lpstr>
      <vt:lpstr>Direct Illumination in a Volume</vt:lpstr>
      <vt:lpstr>Transmittance for Shadow Rays</vt:lpstr>
      <vt:lpstr>PowerPoint Presentation</vt:lpstr>
      <vt:lpstr>PowerPoint Presentation</vt:lpstr>
      <vt:lpstr>The Volume Rendering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Columbia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Ramamoorthi, Ravi</cp:lastModifiedBy>
  <cp:revision>836</cp:revision>
  <cp:lastPrinted>2016-09-17T23:06:26Z</cp:lastPrinted>
  <dcterms:created xsi:type="dcterms:W3CDTF">1999-02-11T00:43:51Z</dcterms:created>
  <dcterms:modified xsi:type="dcterms:W3CDTF">2024-01-06T00:05:47Z</dcterms:modified>
</cp:coreProperties>
</file>