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701" r:id="rId2"/>
    <p:sldMasterId id="2147483714" r:id="rId3"/>
    <p:sldMasterId id="2147483726" r:id="rId4"/>
  </p:sldMasterIdLst>
  <p:notesMasterIdLst>
    <p:notesMasterId r:id="rId35"/>
  </p:notesMasterIdLst>
  <p:handoutMasterIdLst>
    <p:handoutMasterId r:id="rId36"/>
  </p:handoutMasterIdLst>
  <p:sldIdLst>
    <p:sldId id="751" r:id="rId5"/>
    <p:sldId id="752" r:id="rId6"/>
    <p:sldId id="753" r:id="rId7"/>
    <p:sldId id="755" r:id="rId8"/>
    <p:sldId id="754" r:id="rId9"/>
    <p:sldId id="756" r:id="rId10"/>
    <p:sldId id="757" r:id="rId11"/>
    <p:sldId id="758" r:id="rId12"/>
    <p:sldId id="759" r:id="rId13"/>
    <p:sldId id="760" r:id="rId14"/>
    <p:sldId id="761" r:id="rId15"/>
    <p:sldId id="762" r:id="rId16"/>
    <p:sldId id="763" r:id="rId17"/>
    <p:sldId id="764" r:id="rId18"/>
    <p:sldId id="765" r:id="rId19"/>
    <p:sldId id="770" r:id="rId20"/>
    <p:sldId id="771" r:id="rId21"/>
    <p:sldId id="772" r:id="rId22"/>
    <p:sldId id="773" r:id="rId23"/>
    <p:sldId id="774" r:id="rId24"/>
    <p:sldId id="775" r:id="rId25"/>
    <p:sldId id="767" r:id="rId26"/>
    <p:sldId id="766" r:id="rId27"/>
    <p:sldId id="768" r:id="rId28"/>
    <p:sldId id="769" r:id="rId29"/>
    <p:sldId id="776" r:id="rId30"/>
    <p:sldId id="778" r:id="rId31"/>
    <p:sldId id="777" r:id="rId32"/>
    <p:sldId id="779" r:id="rId33"/>
    <p:sldId id="780" r:id="rId34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72" d="100"/>
          <a:sy n="172" d="100"/>
        </p:scale>
        <p:origin x="-22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Relationship Id="rId3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59DC6-8B1D-F64D-8AE4-0264766D681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09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48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01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90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3" y="1524000"/>
            <a:ext cx="413067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524000"/>
            <a:ext cx="413226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76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12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43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043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97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2029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83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25450"/>
            <a:ext cx="2114550" cy="6127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25450"/>
            <a:ext cx="6191250" cy="6127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15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425450"/>
            <a:ext cx="8458200" cy="6127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88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16420860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719597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8271338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70505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0211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61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920486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520231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1396108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33212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96342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41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2410004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00124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7031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1139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3085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33495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06242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338521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9084110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58022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84836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25450"/>
            <a:ext cx="6934200" cy="94615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7663" y="1524000"/>
            <a:ext cx="841533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0180" name="Line 4"/>
          <p:cNvSpPr>
            <a:spLocks noChangeShapeType="1"/>
          </p:cNvSpPr>
          <p:nvPr/>
        </p:nvSpPr>
        <p:spPr bwMode="auto">
          <a:xfrm>
            <a:off x="381000" y="1295400"/>
            <a:ext cx="8477250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330181" name="Picture 5" descr="LCIc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92088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0182" name="Text Box 6"/>
          <p:cNvSpPr txBox="1">
            <a:spLocks noChangeArrowheads="1"/>
          </p:cNvSpPr>
          <p:nvPr/>
        </p:nvSpPr>
        <p:spPr bwMode="auto">
          <a:xfrm>
            <a:off x="7894638" y="1022350"/>
            <a:ext cx="977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100">
                <a:solidFill>
                  <a:srgbClr val="D9917B"/>
                </a:solidFill>
              </a:rPr>
              <a:t>LIGHTCUTS</a:t>
            </a:r>
          </a:p>
        </p:txBody>
      </p:sp>
      <p:sp>
        <p:nvSpPr>
          <p:cNvPr id="1330183" name="Text Box 7"/>
          <p:cNvSpPr txBox="1">
            <a:spLocks noChangeArrowheads="1"/>
          </p:cNvSpPr>
          <p:nvPr/>
        </p:nvSpPr>
        <p:spPr bwMode="auto">
          <a:xfrm>
            <a:off x="7783513" y="22225"/>
            <a:ext cx="11668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solidFill>
                  <a:srgbClr val="DDDDDD"/>
                </a:solidFill>
              </a:rPr>
              <a:t>SIGGRAPH 2005</a:t>
            </a:r>
          </a:p>
        </p:txBody>
      </p:sp>
      <p:sp>
        <p:nvSpPr>
          <p:cNvPr id="1330184" name="Text Box 8"/>
          <p:cNvSpPr txBox="1">
            <a:spLocks noChangeArrowheads="1"/>
          </p:cNvSpPr>
          <p:nvPr/>
        </p:nvSpPr>
        <p:spPr bwMode="auto">
          <a:xfrm>
            <a:off x="8743950" y="6542088"/>
            <a:ext cx="400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fld id="{5481DED0-20A4-B340-8902-B19257C9FCBF}" type="slidenum">
              <a:rPr lang="en-US" sz="1400">
                <a:solidFill>
                  <a:srgbClr val="DDDDDD"/>
                </a:solidFill>
              </a:rPr>
              <a:pPr algn="l" eaLnBrk="1" hangingPunct="1"/>
              <a:t>‹#›</a:t>
            </a:fld>
            <a:endParaRPr lang="en-US" sz="1400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83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–"/>
        <a:defRPr sz="23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Char char="•"/>
        <a:defRPr sz="21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–"/>
        <a:defRPr sz="2000"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066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11076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11077" name="Rectangle 5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9461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 II: Rendering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295525"/>
            <a:ext cx="9294773" cy="1752600"/>
          </a:xfrm>
        </p:spPr>
        <p:txBody>
          <a:bodyPr/>
          <a:lstStyle/>
          <a:p>
            <a:r>
              <a:rPr lang="en-US" dirty="0" smtClean="0"/>
              <a:t>    CSE 168[</a:t>
            </a:r>
            <a:r>
              <a:rPr lang="en-US" dirty="0" err="1" smtClean="0"/>
              <a:t>Spr</a:t>
            </a:r>
            <a:r>
              <a:rPr lang="en-US" dirty="0" smtClean="0"/>
              <a:t> </a:t>
            </a:r>
            <a:r>
              <a:rPr lang="en-US" dirty="0" smtClean="0"/>
              <a:t>21]</a:t>
            </a:r>
            <a:r>
              <a:rPr lang="en-US" dirty="0" smtClean="0"/>
              <a:t>,Lecture </a:t>
            </a:r>
            <a:r>
              <a:rPr lang="en-US" dirty="0"/>
              <a:t>9</a:t>
            </a:r>
            <a:r>
              <a:rPr lang="en-US" dirty="0" smtClean="0"/>
              <a:t>: Importance Sampling        Ravi </a:t>
            </a:r>
            <a:r>
              <a:rPr lang="en-US" dirty="0"/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</a:t>
            </a:r>
            <a:r>
              <a:rPr lang="en-US" dirty="0" smtClean="0"/>
              <a:t>/viscomp.ucsd.edu/classes/cse168/</a:t>
            </a:r>
            <a:r>
              <a:rPr lang="en-US" dirty="0" smtClean="0"/>
              <a:t>sp21</a:t>
            </a:r>
            <a:endParaRPr lang="en-US" dirty="0"/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Phong</a:t>
            </a:r>
            <a:r>
              <a:rPr lang="en-US" dirty="0"/>
              <a:t> BRDF: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~</a:t>
            </a:r>
            <a:r>
              <a:rPr lang="en-US" dirty="0" smtClean="0"/>
              <a:t> </a:t>
            </a:r>
            <a:r>
              <a:rPr lang="en-US" dirty="0" err="1" smtClean="0"/>
              <a:t>cos</a:t>
            </a:r>
            <a:r>
              <a:rPr lang="en-US" i="1" baseline="30000" dirty="0" err="1"/>
              <a:t>s</a:t>
            </a:r>
            <a:r>
              <a:rPr lang="en-US" dirty="0" smtClean="0">
                <a:latin typeface="Symbol" charset="0"/>
              </a:rPr>
              <a:t>β</a:t>
            </a:r>
            <a:r>
              <a:rPr lang="en-US" i="1" dirty="0" smtClean="0">
                <a:latin typeface="Symbol" charset="0"/>
              </a:rPr>
              <a:t> 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dirty="0"/>
              <a:t>where </a:t>
            </a:r>
            <a:r>
              <a:rPr lang="en-US" dirty="0" smtClean="0"/>
              <a:t>β</a:t>
            </a:r>
            <a:r>
              <a:rPr lang="en-US" i="1" dirty="0" smtClean="0"/>
              <a:t> </a:t>
            </a:r>
            <a:r>
              <a:rPr lang="en-US" dirty="0"/>
              <a:t>is angle between outgoing ray and ideal mirror direction</a:t>
            </a:r>
          </a:p>
          <a:p>
            <a:r>
              <a:rPr lang="en-US" dirty="0"/>
              <a:t>Constant scale = </a:t>
            </a:r>
            <a:r>
              <a:rPr lang="en-US" i="1" dirty="0" err="1"/>
              <a:t>k</a:t>
            </a:r>
            <a:r>
              <a:rPr lang="en-US" i="1" baseline="-25000" dirty="0" err="1"/>
              <a:t>s</a:t>
            </a:r>
            <a:r>
              <a:rPr lang="en-US" dirty="0" smtClean="0"/>
              <a:t>(s+</a:t>
            </a:r>
            <a:r>
              <a:rPr lang="en-US" dirty="0"/>
              <a:t>2</a:t>
            </a:r>
            <a:r>
              <a:rPr lang="en-US" dirty="0" smtClean="0"/>
              <a:t>)</a:t>
            </a:r>
            <a:r>
              <a:rPr lang="en-US" dirty="0"/>
              <a:t>/(</a:t>
            </a:r>
            <a:r>
              <a:rPr lang="en-US" dirty="0" smtClean="0"/>
              <a:t>2</a:t>
            </a:r>
            <a:r>
              <a:rPr lang="en-US" i="1" dirty="0" smtClean="0">
                <a:latin typeface="Symbol" charset="0"/>
              </a:rPr>
              <a:t>π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Can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sample this times </a:t>
            </a:r>
            <a:r>
              <a:rPr lang="en-US" dirty="0" err="1">
                <a:sym typeface="Symbol" charset="0"/>
              </a:rPr>
              <a:t>cos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i="1" baseline="-25000" dirty="0" err="1" smtClean="0"/>
              <a:t>i</a:t>
            </a:r>
            <a:endParaRPr lang="en-US" i="1" dirty="0">
              <a:latin typeface="Symbol" charset="0"/>
            </a:endParaRPr>
          </a:p>
          <a:p>
            <a:pPr lvl="1"/>
            <a:r>
              <a:rPr lang="en-US" dirty="0"/>
              <a:t>Can only sample BRDF itself, then multiply by </a:t>
            </a:r>
            <a:r>
              <a:rPr lang="en-US" dirty="0" err="1">
                <a:sym typeface="Symbol" charset="0"/>
              </a:rPr>
              <a:t>cos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i="1" baseline="-25000" dirty="0" err="1" smtClean="0"/>
              <a:t>i</a:t>
            </a:r>
            <a:endParaRPr lang="en-US" dirty="0"/>
          </a:p>
          <a:p>
            <a:pPr lvl="1"/>
            <a:r>
              <a:rPr lang="en-US" dirty="0"/>
              <a:t>That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OK – still better than random sampling</a:t>
            </a:r>
          </a:p>
        </p:txBody>
      </p:sp>
    </p:spTree>
    <p:extLst>
      <p:ext uri="{BB962C8B-B14F-4D97-AF65-F5344CB8AC3E}">
        <p14:creationId xmlns:p14="http://schemas.microsoft.com/office/powerpoint/2010/main" val="664481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Recipe for sampling specular term:</a:t>
            </a:r>
          </a:p>
          <a:p>
            <a:pPr lvl="1"/>
            <a:r>
              <a:rPr lang="en-US" dirty="0"/>
              <a:t>Generate </a:t>
            </a:r>
            <a:r>
              <a:rPr lang="en-US" i="1" dirty="0"/>
              <a:t>z</a:t>
            </a:r>
            <a:r>
              <a:rPr lang="en-US" dirty="0"/>
              <a:t> in 0..1</a:t>
            </a:r>
          </a:p>
          <a:p>
            <a:pPr lvl="1"/>
            <a:r>
              <a:rPr lang="en-US" dirty="0"/>
              <a:t>Let </a:t>
            </a:r>
            <a:r>
              <a:rPr lang="en-US" dirty="0" err="1" smtClean="0"/>
              <a:t>γ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/>
              <a:t>z</a:t>
            </a:r>
            <a:r>
              <a:rPr lang="en-US" baseline="30000" dirty="0"/>
              <a:t>1/</a:t>
            </a:r>
            <a:r>
              <a:rPr lang="en-US" baseline="30000" dirty="0" smtClean="0"/>
              <a:t>(s+</a:t>
            </a:r>
            <a:r>
              <a:rPr lang="en-US" baseline="30000" dirty="0"/>
              <a:t>1)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Generate </a:t>
            </a:r>
            <a:r>
              <a:rPr lang="en-US" dirty="0" err="1" smtClean="0"/>
              <a:t>ϕ</a:t>
            </a:r>
            <a:r>
              <a:rPr lang="en-US" baseline="-25000" dirty="0" err="1" smtClean="0"/>
              <a:t>γ</a:t>
            </a:r>
            <a:r>
              <a:rPr lang="en-US" dirty="0" smtClean="0"/>
              <a:t> </a:t>
            </a:r>
            <a:r>
              <a:rPr lang="en-US" dirty="0"/>
              <a:t>in 0..</a:t>
            </a:r>
            <a:r>
              <a:rPr lang="en-US" dirty="0" smtClean="0"/>
              <a:t>2</a:t>
            </a:r>
            <a:r>
              <a:rPr lang="en-US" dirty="0" smtClean="0">
                <a:latin typeface="Symbol" charset="0"/>
              </a:rPr>
              <a:t>π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gives direction </a:t>
            </a:r>
            <a:r>
              <a:rPr lang="en-US" dirty="0" err="1"/>
              <a:t>w.r.t</a:t>
            </a:r>
            <a:r>
              <a:rPr lang="en-US" dirty="0"/>
              <a:t>. ideal mirror direction</a:t>
            </a:r>
          </a:p>
          <a:p>
            <a:r>
              <a:rPr lang="en-US" dirty="0"/>
              <a:t>Convert to (</a:t>
            </a:r>
            <a:r>
              <a:rPr lang="en-US" dirty="0" err="1"/>
              <a:t>x,y,z</a:t>
            </a:r>
            <a:r>
              <a:rPr lang="en-US" dirty="0"/>
              <a:t>), then rotate such that </a:t>
            </a:r>
            <a:r>
              <a:rPr lang="en-US" i="1" dirty="0"/>
              <a:t>z</a:t>
            </a:r>
            <a:r>
              <a:rPr lang="en-US" dirty="0"/>
              <a:t> points along mirror dir.</a:t>
            </a:r>
          </a:p>
        </p:txBody>
      </p:sp>
    </p:spTree>
    <p:extLst>
      <p:ext uri="{BB962C8B-B14F-4D97-AF65-F5344CB8AC3E}">
        <p14:creationId xmlns:p14="http://schemas.microsoft.com/office/powerpoint/2010/main" val="4231650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Modified </a:t>
            </a:r>
            <a:r>
              <a:rPr lang="en-US" dirty="0" err="1" smtClean="0"/>
              <a:t>Phong</a:t>
            </a:r>
            <a:r>
              <a:rPr lang="en-US" dirty="0" smtClean="0"/>
              <a:t>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4775"/>
            <a:ext cx="8493488" cy="5029200"/>
          </a:xfrm>
        </p:spPr>
        <p:txBody>
          <a:bodyPr/>
          <a:lstStyle/>
          <a:p>
            <a:r>
              <a:rPr lang="en-US" dirty="0" smtClean="0"/>
              <a:t>Multiply by cosine, transport function (note colors)</a:t>
            </a:r>
          </a:p>
          <a:p>
            <a:r>
              <a:rPr lang="en-US" dirty="0" smtClean="0"/>
              <a:t>Modified </a:t>
            </a:r>
            <a:r>
              <a:rPr lang="en-US" dirty="0" err="1" smtClean="0"/>
              <a:t>Phong</a:t>
            </a:r>
            <a:r>
              <a:rPr lang="en-US" dirty="0" smtClean="0"/>
              <a:t> is an approximation</a:t>
            </a:r>
          </a:p>
          <a:p>
            <a:endParaRPr lang="en-US" dirty="0"/>
          </a:p>
          <a:p>
            <a:r>
              <a:rPr lang="en-US" dirty="0" smtClean="0"/>
              <a:t>Generate 3 random numbers: ξ</a:t>
            </a:r>
            <a:r>
              <a:rPr lang="en-US" baseline="-25000" dirty="0"/>
              <a:t>0</a:t>
            </a:r>
            <a:r>
              <a:rPr lang="en-US" baseline="-25000" dirty="0" smtClean="0"/>
              <a:t>,</a:t>
            </a:r>
            <a:r>
              <a:rPr lang="en-US" dirty="0" smtClean="0"/>
              <a:t> ξ</a:t>
            </a:r>
            <a:r>
              <a:rPr lang="en-US" baseline="-25000" dirty="0"/>
              <a:t>1</a:t>
            </a:r>
            <a:r>
              <a:rPr lang="en-US" baseline="-25000" dirty="0" smtClean="0"/>
              <a:t>, </a:t>
            </a:r>
            <a:r>
              <a:rPr lang="en-US" dirty="0" smtClean="0"/>
              <a:t>ξ</a:t>
            </a:r>
            <a:r>
              <a:rPr lang="en-US" baseline="-25000" dirty="0"/>
              <a:t>2</a:t>
            </a:r>
            <a:r>
              <a:rPr lang="en-US" dirty="0" smtClean="0"/>
              <a:t> </a:t>
            </a:r>
            <a:r>
              <a:rPr lang="en-US" dirty="0"/>
              <a:t>in 0</a:t>
            </a:r>
            <a:r>
              <a:rPr lang="mr-IN" dirty="0"/>
              <a:t>…</a:t>
            </a:r>
            <a:r>
              <a:rPr lang="en-US" dirty="0" smtClean="0"/>
              <a:t>1</a:t>
            </a:r>
          </a:p>
          <a:p>
            <a:r>
              <a:rPr lang="en-US" dirty="0" smtClean="0"/>
              <a:t>Use ξ</a:t>
            </a:r>
            <a:r>
              <a:rPr lang="en-US" baseline="-25000" dirty="0" smtClean="0"/>
              <a:t>0</a:t>
            </a:r>
            <a:r>
              <a:rPr lang="en-US" dirty="0" smtClean="0"/>
              <a:t> to decide diffuse (&gt;</a:t>
            </a:r>
            <a:r>
              <a:rPr lang="en-US" dirty="0"/>
              <a:t>t</a:t>
            </a:r>
            <a:r>
              <a:rPr lang="en-US" dirty="0" smtClean="0"/>
              <a:t>) or specular (≤</a:t>
            </a:r>
            <a:r>
              <a:rPr lang="en-US" dirty="0"/>
              <a:t>t</a:t>
            </a:r>
            <a:r>
              <a:rPr lang="en-US" dirty="0" smtClean="0"/>
              <a:t>)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sz="2800" dirty="0"/>
              <a:t>Generate </a:t>
            </a:r>
            <a:r>
              <a:rPr lang="en-US" sz="2800" dirty="0" err="1"/>
              <a:t>ϕ</a:t>
            </a:r>
            <a:r>
              <a:rPr lang="en-US" sz="2800" dirty="0"/>
              <a:t> in 0..2</a:t>
            </a:r>
            <a:r>
              <a:rPr lang="en-US" sz="2800" dirty="0">
                <a:latin typeface="Symbol" charset="0"/>
              </a:rPr>
              <a:t>π     </a:t>
            </a:r>
            <a:r>
              <a:rPr lang="en-US" sz="2800" dirty="0" err="1"/>
              <a:t>ϕ</a:t>
            </a:r>
            <a:r>
              <a:rPr lang="en-US" sz="2800" dirty="0"/>
              <a:t>=</a:t>
            </a:r>
            <a:r>
              <a:rPr lang="en-US" sz="2800" dirty="0" smtClean="0"/>
              <a:t>2</a:t>
            </a:r>
            <a:r>
              <a:rPr lang="en-US" sz="2800" dirty="0" smtClean="0">
                <a:latin typeface="Symbol" charset="0"/>
              </a:rPr>
              <a:t>πξ</a:t>
            </a:r>
            <a:r>
              <a:rPr lang="en-US" sz="2800" baseline="-25000" dirty="0" smtClean="0"/>
              <a:t>2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sz="2800" dirty="0" smtClean="0"/>
              <a:t>If diffuse </a:t>
            </a:r>
            <a:r>
              <a:rPr lang="en-US" sz="2800" dirty="0" err="1" smtClean="0"/>
              <a:t>θ</a:t>
            </a:r>
            <a:r>
              <a:rPr lang="en-US" sz="2800" i="1" dirty="0" smtClean="0"/>
              <a:t>= </a:t>
            </a:r>
            <a:r>
              <a:rPr lang="en-US" sz="2800" dirty="0" err="1"/>
              <a:t>acos</a:t>
            </a:r>
            <a:r>
              <a:rPr lang="en-US" sz="2800" dirty="0"/>
              <a:t>(</a:t>
            </a:r>
            <a:r>
              <a:rPr lang="en-US" sz="2800" dirty="0" err="1"/>
              <a:t>sqrt</a:t>
            </a:r>
            <a:r>
              <a:rPr lang="en-US" sz="2800" dirty="0"/>
              <a:t>(</a:t>
            </a:r>
            <a:r>
              <a:rPr lang="en-US" sz="2800" dirty="0">
                <a:latin typeface="Symbol" charset="0"/>
              </a:rPr>
              <a:t>ξ</a:t>
            </a:r>
            <a:r>
              <a:rPr lang="en-US" sz="2800" baseline="-25000" dirty="0"/>
              <a:t>1</a:t>
            </a:r>
            <a:r>
              <a:rPr lang="en-US" sz="2800" dirty="0"/>
              <a:t>)</a:t>
            </a:r>
            <a:r>
              <a:rPr lang="en-US" sz="2800" dirty="0" smtClean="0"/>
              <a:t>)  [</a:t>
            </a:r>
            <a:r>
              <a:rPr lang="en-US" sz="2800" dirty="0" err="1" smtClean="0"/>
              <a:t>coord</a:t>
            </a:r>
            <a:r>
              <a:rPr lang="en-US" sz="2800" dirty="0" smtClean="0"/>
              <a:t>. frame normal n]</a:t>
            </a:r>
            <a:endParaRPr lang="en-US" dirty="0" smtClean="0"/>
          </a:p>
          <a:p>
            <a:pPr marL="342900" lvl="1" indent="-342900">
              <a:spcBef>
                <a:spcPct val="50000"/>
              </a:spcBef>
            </a:pPr>
            <a:r>
              <a:rPr lang="en-US" sz="2800" dirty="0"/>
              <a:t>If </a:t>
            </a:r>
            <a:r>
              <a:rPr lang="en-US" sz="2800" dirty="0" smtClean="0"/>
              <a:t>specular </a:t>
            </a:r>
            <a:r>
              <a:rPr lang="en-US" sz="2800" dirty="0" err="1"/>
              <a:t>θ</a:t>
            </a:r>
            <a:r>
              <a:rPr lang="en-US" sz="2800" i="1" dirty="0"/>
              <a:t>= </a:t>
            </a:r>
            <a:r>
              <a:rPr lang="en-US" sz="2800" dirty="0" err="1"/>
              <a:t>acos</a:t>
            </a:r>
            <a:r>
              <a:rPr lang="en-US" sz="2800" dirty="0" smtClean="0"/>
              <a:t>(</a:t>
            </a:r>
            <a:r>
              <a:rPr lang="en-US" sz="2800" dirty="0" smtClean="0">
                <a:latin typeface="Symbol" charset="0"/>
              </a:rPr>
              <a:t>ξ</a:t>
            </a:r>
            <a:r>
              <a:rPr lang="en-US" sz="2800" baseline="-25000" dirty="0" smtClean="0"/>
              <a:t>1</a:t>
            </a:r>
            <a:r>
              <a:rPr lang="en-US" sz="2800" baseline="30000" dirty="0" smtClean="0"/>
              <a:t>1/(s+1)</a:t>
            </a:r>
            <a:r>
              <a:rPr lang="en-US" sz="2800" dirty="0" smtClean="0"/>
              <a:t>)  [</a:t>
            </a:r>
            <a:r>
              <a:rPr lang="en-US" sz="2800" dirty="0" err="1" smtClean="0"/>
              <a:t>coord</a:t>
            </a:r>
            <a:r>
              <a:rPr lang="en-US" sz="2800" dirty="0" smtClean="0"/>
              <a:t>. frame </a:t>
            </a:r>
            <a:r>
              <a:rPr lang="en-US" sz="2800" dirty="0" err="1" smtClean="0"/>
              <a:t>refl</a:t>
            </a:r>
            <a:r>
              <a:rPr lang="en-US" sz="2800" dirty="0" smtClean="0"/>
              <a:t> r]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sz="2800" dirty="0" smtClean="0"/>
              <a:t>Compute BRDF / PDF (if below visible, BRDF = 0)</a:t>
            </a:r>
          </a:p>
          <a:p>
            <a:pPr marL="342900" lvl="1" indent="-342900">
              <a:spcBef>
                <a:spcPct val="50000"/>
              </a:spcBef>
            </a:pPr>
            <a:endParaRPr lang="en-US" sz="2800" dirty="0"/>
          </a:p>
          <a:p>
            <a:pPr marL="0" lvl="1" indent="0">
              <a:spcBef>
                <a:spcPct val="50000"/>
              </a:spcBef>
              <a:buNone/>
            </a:pPr>
            <a:endParaRPr lang="en-US" sz="2800" baseline="-25000" dirty="0" smtClean="0"/>
          </a:p>
          <a:p>
            <a:pPr marL="342900" lvl="1" indent="-342900">
              <a:spcBef>
                <a:spcPct val="50000"/>
              </a:spcBef>
            </a:pPr>
            <a:endParaRPr lang="en-US" sz="2800" dirty="0">
              <a:latin typeface="Symbol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069111"/>
              </p:ext>
            </p:extLst>
          </p:nvPr>
        </p:nvGraphicFramePr>
        <p:xfrm>
          <a:off x="2540381" y="2299564"/>
          <a:ext cx="3712816" cy="895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1" name="Equation" r:id="rId3" imgW="1790700" imgH="431800" progId="Equation.DSMT4">
                  <p:embed/>
                </p:oleObj>
              </mc:Choice>
              <mc:Fallback>
                <p:oleObj name="Equation" r:id="rId3" imgW="17907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0381" y="2299564"/>
                        <a:ext cx="3712816" cy="895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220029"/>
              </p:ext>
            </p:extLst>
          </p:nvPr>
        </p:nvGraphicFramePr>
        <p:xfrm>
          <a:off x="7100556" y="1795252"/>
          <a:ext cx="1299453" cy="881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" name="Equation" r:id="rId5" imgW="711200" imgH="482600" progId="Equation.DSMT4">
                  <p:embed/>
                </p:oleObj>
              </mc:Choice>
              <mc:Fallback>
                <p:oleObj name="Equation" r:id="rId5" imgW="7112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00556" y="1795252"/>
                        <a:ext cx="1299453" cy="881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07661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7919" y="6384960"/>
            <a:ext cx="8668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Without BRDF Importance Sampling (note near-mirror sphere)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593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1843" y="6384960"/>
            <a:ext cx="8240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BRDF Importance Sampling (note near-mirror sphere)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418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GGX Microfacet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Physically-Based Reflectance Model</a:t>
            </a:r>
          </a:p>
          <a:p>
            <a:r>
              <a:rPr lang="en-US" dirty="0" smtClean="0"/>
              <a:t>Widely used in practice</a:t>
            </a:r>
          </a:p>
          <a:p>
            <a:r>
              <a:rPr lang="en-US" dirty="0" smtClean="0"/>
              <a:t>Will discuss BRDFs in more detail next time</a:t>
            </a:r>
          </a:p>
          <a:p>
            <a:r>
              <a:rPr lang="en-US" dirty="0" smtClean="0"/>
              <a:t>Brief review here, see assignment for details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5388"/>
            <a:ext cx="9144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782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pic>
        <p:nvPicPr>
          <p:cNvPr id="4" name="Content Placeholder 3" descr="Screen Shot 2019-11-04 at 2.43.5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1" b="102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83338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Fresnel Reflectance</a:t>
            </a:r>
            <a:endParaRPr lang="en-US" dirty="0"/>
          </a:p>
        </p:txBody>
      </p:sp>
      <p:pic>
        <p:nvPicPr>
          <p:cNvPr id="4" name="Content Placeholder 3" descr="Screen Shot 2019-11-04 at 2.44.5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6" b="104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16587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(Cook-)Torrance</a:t>
            </a:r>
            <a:r>
              <a:rPr lang="en-US" dirty="0"/>
              <a:t>-Sparrow</a:t>
            </a:r>
          </a:p>
        </p:txBody>
      </p:sp>
      <p:sp>
        <p:nvSpPr>
          <p:cNvPr id="146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+mj-lt"/>
              </a:rPr>
              <a:t>Assume the surface is made up grooves at the microscopic level</a:t>
            </a:r>
            <a:r>
              <a:rPr lang="en-US" sz="2400" dirty="0" smtClean="0">
                <a:latin typeface="+mj-lt"/>
              </a:rPr>
              <a:t>. (General </a:t>
            </a:r>
            <a:r>
              <a:rPr lang="en-US" sz="2400" i="1" dirty="0" smtClean="0">
                <a:latin typeface="+mj-lt"/>
              </a:rPr>
              <a:t>Microfacet Theory</a:t>
            </a:r>
            <a:r>
              <a:rPr lang="en-US" sz="2400" dirty="0" smtClean="0">
                <a:latin typeface="+mj-lt"/>
              </a:rPr>
              <a:t>)</a:t>
            </a:r>
            <a:endParaRPr lang="en-US" sz="2400" dirty="0">
              <a:latin typeface="+mj-lt"/>
            </a:endParaRP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latin typeface="+mj-lt"/>
              </a:rPr>
              <a:t>Assume the faces of these grooves (called </a:t>
            </a:r>
            <a:r>
              <a:rPr lang="en-US" sz="2400" dirty="0" err="1">
                <a:latin typeface="+mj-lt"/>
              </a:rPr>
              <a:t>microfacets</a:t>
            </a:r>
            <a:r>
              <a:rPr lang="en-US" sz="2400" dirty="0">
                <a:latin typeface="+mj-lt"/>
              </a:rPr>
              <a:t>) are perfect reflectors.</a:t>
            </a:r>
          </a:p>
          <a:p>
            <a:r>
              <a:rPr lang="en-US" sz="2400" dirty="0">
                <a:latin typeface="+mj-lt"/>
              </a:rPr>
              <a:t>Take into account 3 phenomena</a:t>
            </a:r>
          </a:p>
        </p:txBody>
      </p:sp>
      <p:sp>
        <p:nvSpPr>
          <p:cNvPr id="1465348" name="Freeform 4"/>
          <p:cNvSpPr>
            <a:spLocks/>
          </p:cNvSpPr>
          <p:nvPr/>
        </p:nvSpPr>
        <p:spPr bwMode="auto">
          <a:xfrm>
            <a:off x="1452563" y="2457450"/>
            <a:ext cx="6061075" cy="796925"/>
          </a:xfrm>
          <a:custGeom>
            <a:avLst/>
            <a:gdLst>
              <a:gd name="T0" fmla="*/ 0 w 3818"/>
              <a:gd name="T1" fmla="*/ 56 h 502"/>
              <a:gd name="T2" fmla="*/ 557 w 3818"/>
              <a:gd name="T3" fmla="*/ 502 h 502"/>
              <a:gd name="T4" fmla="*/ 892 w 3818"/>
              <a:gd name="T5" fmla="*/ 56 h 502"/>
              <a:gd name="T6" fmla="*/ 1031 w 3818"/>
              <a:gd name="T7" fmla="*/ 474 h 502"/>
              <a:gd name="T8" fmla="*/ 1365 w 3818"/>
              <a:gd name="T9" fmla="*/ 56 h 502"/>
              <a:gd name="T10" fmla="*/ 1811 w 3818"/>
              <a:gd name="T11" fmla="*/ 446 h 502"/>
              <a:gd name="T12" fmla="*/ 2034 w 3818"/>
              <a:gd name="T13" fmla="*/ 56 h 502"/>
              <a:gd name="T14" fmla="*/ 2118 w 3818"/>
              <a:gd name="T15" fmla="*/ 446 h 502"/>
              <a:gd name="T16" fmla="*/ 2536 w 3818"/>
              <a:gd name="T17" fmla="*/ 28 h 502"/>
              <a:gd name="T18" fmla="*/ 2787 w 3818"/>
              <a:gd name="T19" fmla="*/ 418 h 502"/>
              <a:gd name="T20" fmla="*/ 3205 w 3818"/>
              <a:gd name="T21" fmla="*/ 0 h 502"/>
              <a:gd name="T22" fmla="*/ 3512 w 3818"/>
              <a:gd name="T23" fmla="*/ 418 h 502"/>
              <a:gd name="T24" fmla="*/ 3818 w 3818"/>
              <a:gd name="T25" fmla="*/ 57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18" h="502">
                <a:moveTo>
                  <a:pt x="0" y="56"/>
                </a:moveTo>
                <a:lnTo>
                  <a:pt x="557" y="502"/>
                </a:lnTo>
                <a:lnTo>
                  <a:pt x="892" y="56"/>
                </a:lnTo>
                <a:lnTo>
                  <a:pt x="1031" y="474"/>
                </a:lnTo>
                <a:lnTo>
                  <a:pt x="1365" y="56"/>
                </a:lnTo>
                <a:lnTo>
                  <a:pt x="1811" y="446"/>
                </a:lnTo>
                <a:lnTo>
                  <a:pt x="2034" y="56"/>
                </a:lnTo>
                <a:lnTo>
                  <a:pt x="2118" y="446"/>
                </a:lnTo>
                <a:lnTo>
                  <a:pt x="2536" y="28"/>
                </a:lnTo>
                <a:lnTo>
                  <a:pt x="2787" y="418"/>
                </a:lnTo>
                <a:lnTo>
                  <a:pt x="3205" y="0"/>
                </a:lnTo>
                <a:lnTo>
                  <a:pt x="3512" y="418"/>
                </a:lnTo>
                <a:lnTo>
                  <a:pt x="3818" y="5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49" name="Line 5"/>
          <p:cNvSpPr>
            <a:spLocks noChangeShapeType="1"/>
          </p:cNvSpPr>
          <p:nvPr/>
        </p:nvSpPr>
        <p:spPr bwMode="auto">
          <a:xfrm>
            <a:off x="3382963" y="5208588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0" name="Line 6"/>
          <p:cNvSpPr>
            <a:spLocks noChangeShapeType="1"/>
          </p:cNvSpPr>
          <p:nvPr/>
        </p:nvSpPr>
        <p:spPr bwMode="auto">
          <a:xfrm flipV="1">
            <a:off x="3916363" y="5208588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1" name="Line 7"/>
          <p:cNvSpPr>
            <a:spLocks noChangeShapeType="1"/>
          </p:cNvSpPr>
          <p:nvPr/>
        </p:nvSpPr>
        <p:spPr bwMode="auto">
          <a:xfrm>
            <a:off x="3078163" y="5056188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2" name="Line 8"/>
          <p:cNvSpPr>
            <a:spLocks noChangeShapeType="1"/>
          </p:cNvSpPr>
          <p:nvPr/>
        </p:nvSpPr>
        <p:spPr bwMode="auto">
          <a:xfrm>
            <a:off x="4602163" y="5208588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3" name="Line 9"/>
          <p:cNvSpPr>
            <a:spLocks noChangeShapeType="1"/>
          </p:cNvSpPr>
          <p:nvPr/>
        </p:nvSpPr>
        <p:spPr bwMode="auto">
          <a:xfrm flipV="1">
            <a:off x="5135563" y="5208588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4" name="Line 10"/>
          <p:cNvSpPr>
            <a:spLocks noChangeShapeType="1"/>
          </p:cNvSpPr>
          <p:nvPr/>
        </p:nvSpPr>
        <p:spPr bwMode="auto">
          <a:xfrm flipH="1" flipV="1">
            <a:off x="4373563" y="5132388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5" name="Line 11"/>
          <p:cNvSpPr>
            <a:spLocks noChangeShapeType="1"/>
          </p:cNvSpPr>
          <p:nvPr/>
        </p:nvSpPr>
        <p:spPr bwMode="auto">
          <a:xfrm>
            <a:off x="5821363" y="5208588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6" name="Line 12"/>
          <p:cNvSpPr>
            <a:spLocks noChangeShapeType="1"/>
          </p:cNvSpPr>
          <p:nvPr/>
        </p:nvSpPr>
        <p:spPr bwMode="auto">
          <a:xfrm flipV="1">
            <a:off x="6354763" y="5208588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7" name="Line 13"/>
          <p:cNvSpPr>
            <a:spLocks noChangeShapeType="1"/>
          </p:cNvSpPr>
          <p:nvPr/>
        </p:nvSpPr>
        <p:spPr bwMode="auto">
          <a:xfrm>
            <a:off x="5821363" y="4522788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8" name="Line 14"/>
          <p:cNvSpPr>
            <a:spLocks noChangeShapeType="1"/>
          </p:cNvSpPr>
          <p:nvPr/>
        </p:nvSpPr>
        <p:spPr bwMode="auto">
          <a:xfrm flipH="1">
            <a:off x="5973763" y="5360988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59" name="Line 15"/>
          <p:cNvSpPr>
            <a:spLocks noChangeShapeType="1"/>
          </p:cNvSpPr>
          <p:nvPr/>
        </p:nvSpPr>
        <p:spPr bwMode="auto">
          <a:xfrm flipV="1">
            <a:off x="5973763" y="4446588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65360" name="Text Box 16"/>
          <p:cNvSpPr txBox="1">
            <a:spLocks noChangeArrowheads="1"/>
          </p:cNvSpPr>
          <p:nvPr/>
        </p:nvSpPr>
        <p:spPr bwMode="auto">
          <a:xfrm>
            <a:off x="2849563" y="5970588"/>
            <a:ext cx="17076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Arial"/>
                <a:cs typeface="Times New Roman" charset="0"/>
              </a:rPr>
              <a:t>Shadowing</a:t>
            </a:r>
          </a:p>
        </p:txBody>
      </p:sp>
      <p:sp>
        <p:nvSpPr>
          <p:cNvPr id="1465361" name="Text Box 17"/>
          <p:cNvSpPr txBox="1">
            <a:spLocks noChangeArrowheads="1"/>
          </p:cNvSpPr>
          <p:nvPr/>
        </p:nvSpPr>
        <p:spPr bwMode="auto">
          <a:xfrm>
            <a:off x="4586288" y="5989943"/>
            <a:ext cx="13307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Arial"/>
                <a:cs typeface="Times New Roman" charset="0"/>
              </a:rPr>
              <a:t>Masking</a:t>
            </a:r>
          </a:p>
        </p:txBody>
      </p:sp>
      <p:sp>
        <p:nvSpPr>
          <p:cNvPr id="1465362" name="Text Box 18"/>
          <p:cNvSpPr txBox="1">
            <a:spLocks noChangeArrowheads="1"/>
          </p:cNvSpPr>
          <p:nvPr/>
        </p:nvSpPr>
        <p:spPr bwMode="auto">
          <a:xfrm>
            <a:off x="5957888" y="5989943"/>
            <a:ext cx="20493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 err="1">
                <a:solidFill>
                  <a:srgbClr val="FFFFFF"/>
                </a:solidFill>
                <a:latin typeface="Arial"/>
                <a:cs typeface="Times New Roman" charset="0"/>
              </a:rPr>
              <a:t>Interreflection</a:t>
            </a:r>
            <a:endParaRPr lang="en-US" dirty="0">
              <a:solidFill>
                <a:srgbClr val="FFFFFF"/>
              </a:solidFill>
              <a:latin typeface="Arial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02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(Cook-)Torrance</a:t>
            </a:r>
            <a:r>
              <a:rPr lang="en-US" dirty="0"/>
              <a:t>-</a:t>
            </a:r>
            <a:r>
              <a:rPr lang="en-US" dirty="0" smtClean="0"/>
              <a:t>Sparrow</a:t>
            </a:r>
            <a:endParaRPr lang="en-US" dirty="0"/>
          </a:p>
        </p:txBody>
      </p:sp>
      <p:graphicFrame>
        <p:nvGraphicFramePr>
          <p:cNvPr id="14663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987738"/>
              </p:ext>
            </p:extLst>
          </p:nvPr>
        </p:nvGraphicFramePr>
        <p:xfrm>
          <a:off x="2433638" y="3141663"/>
          <a:ext cx="4081462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Equation" r:id="rId3" imgW="1600200" imgH="444500" progId="Equation.DSMT4">
                  <p:embed/>
                </p:oleObj>
              </mc:Choice>
              <mc:Fallback>
                <p:oleObj name="Equation" r:id="rId3" imgW="16002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638" y="3141663"/>
                        <a:ext cx="4081462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6372" name="AutoShape 4"/>
          <p:cNvSpPr>
            <a:spLocks/>
          </p:cNvSpPr>
          <p:nvPr/>
        </p:nvSpPr>
        <p:spPr bwMode="auto">
          <a:xfrm>
            <a:off x="438150" y="1389063"/>
            <a:ext cx="2468563" cy="1408112"/>
          </a:xfrm>
          <a:prstGeom prst="borderCallout1">
            <a:avLst>
              <a:gd name="adj1" fmla="val 8125"/>
              <a:gd name="adj2" fmla="val 103093"/>
              <a:gd name="adj3" fmla="val 124606"/>
              <a:gd name="adj4" fmla="val 1228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FFFFFF"/>
                </a:solidFill>
                <a:cs typeface="Times New Roman" charset="0"/>
              </a:rPr>
              <a:t>Fresnel term:</a:t>
            </a:r>
          </a:p>
          <a:p>
            <a:pPr eaLnBrk="1" hangingPunct="1"/>
            <a:r>
              <a:rPr lang="en-US" sz="2000" dirty="0">
                <a:solidFill>
                  <a:srgbClr val="FFFFFF"/>
                </a:solidFill>
                <a:cs typeface="Times New Roman" charset="0"/>
              </a:rPr>
              <a:t>allows for wavelength dependency</a:t>
            </a:r>
          </a:p>
          <a:p>
            <a:pPr eaLnBrk="1" hangingPunct="1"/>
            <a:endParaRPr lang="en-US" sz="2000" dirty="0">
              <a:solidFill>
                <a:srgbClr val="FFFFFF"/>
              </a:solidFill>
              <a:cs typeface="Times New Roman" charset="0"/>
            </a:endParaRPr>
          </a:p>
        </p:txBody>
      </p:sp>
      <p:sp>
        <p:nvSpPr>
          <p:cNvPr id="1466373" name="AutoShape 5"/>
          <p:cNvSpPr>
            <a:spLocks/>
          </p:cNvSpPr>
          <p:nvPr/>
        </p:nvSpPr>
        <p:spPr bwMode="auto">
          <a:xfrm>
            <a:off x="4694238" y="1346200"/>
            <a:ext cx="4011612" cy="1228725"/>
          </a:xfrm>
          <a:prstGeom prst="borderCallout1">
            <a:avLst>
              <a:gd name="adj1" fmla="val 9301"/>
              <a:gd name="adj2" fmla="val -1898"/>
              <a:gd name="adj3" fmla="val 153486"/>
              <a:gd name="adj4" fmla="val -11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Geometric Attenuation: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reduces the output based on the amount of shadowing or masking that occurs.</a:t>
            </a:r>
          </a:p>
        </p:txBody>
      </p:sp>
      <p:sp>
        <p:nvSpPr>
          <p:cNvPr id="1466374" name="AutoShape 6"/>
          <p:cNvSpPr>
            <a:spLocks/>
          </p:cNvSpPr>
          <p:nvPr/>
        </p:nvSpPr>
        <p:spPr bwMode="auto">
          <a:xfrm>
            <a:off x="6638925" y="2894013"/>
            <a:ext cx="2371725" cy="2689225"/>
          </a:xfrm>
          <a:prstGeom prst="borderCallout1">
            <a:avLst>
              <a:gd name="adj1" fmla="val 4250"/>
              <a:gd name="adj2" fmla="val -3213"/>
              <a:gd name="adj3" fmla="val 17417"/>
              <a:gd name="adj4" fmla="val -1064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Distribution:</a:t>
            </a:r>
          </a:p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distribution function determines what percentage of microfacets are oriented to reflect in the viewer direction.</a:t>
            </a:r>
          </a:p>
        </p:txBody>
      </p:sp>
      <p:sp>
        <p:nvSpPr>
          <p:cNvPr id="1466375" name="AutoShape 7"/>
          <p:cNvSpPr>
            <a:spLocks/>
          </p:cNvSpPr>
          <p:nvPr/>
        </p:nvSpPr>
        <p:spPr bwMode="auto">
          <a:xfrm>
            <a:off x="217488" y="4208463"/>
            <a:ext cx="2286000" cy="1450975"/>
          </a:xfrm>
          <a:prstGeom prst="borderCallout1">
            <a:avLst>
              <a:gd name="adj1" fmla="val 7880"/>
              <a:gd name="adj2" fmla="val 103333"/>
              <a:gd name="adj3" fmla="val -1421"/>
              <a:gd name="adj4" fmla="val 17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How much of the macroscopic surface is visible to the light source</a:t>
            </a:r>
          </a:p>
        </p:txBody>
      </p:sp>
      <p:sp>
        <p:nvSpPr>
          <p:cNvPr id="1466376" name="AutoShape 8"/>
          <p:cNvSpPr>
            <a:spLocks/>
          </p:cNvSpPr>
          <p:nvPr/>
        </p:nvSpPr>
        <p:spPr bwMode="auto">
          <a:xfrm>
            <a:off x="2917825" y="4603750"/>
            <a:ext cx="2065338" cy="1450975"/>
          </a:xfrm>
          <a:prstGeom prst="borderCallout1">
            <a:avLst>
              <a:gd name="adj1" fmla="val 7880"/>
              <a:gd name="adj2" fmla="val 103690"/>
              <a:gd name="adj3" fmla="val -25602"/>
              <a:gd name="adj4" fmla="val 1315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2000">
                <a:solidFill>
                  <a:srgbClr val="FFFFFF"/>
                </a:solidFill>
                <a:cs typeface="Times New Roman" charset="0"/>
              </a:rPr>
              <a:t>How much of the macroscopic surface is visible to the viewer</a:t>
            </a:r>
          </a:p>
        </p:txBody>
      </p:sp>
    </p:spTree>
    <p:extLst>
      <p:ext uri="{BB962C8B-B14F-4D97-AF65-F5344CB8AC3E}">
        <p14:creationId xmlns:p14="http://schemas.microsoft.com/office/powerpoint/2010/main" val="1614186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52" y="1527175"/>
            <a:ext cx="8910047" cy="5029200"/>
          </a:xfrm>
        </p:spPr>
        <p:txBody>
          <a:bodyPr/>
          <a:lstStyle/>
          <a:p>
            <a:r>
              <a:rPr lang="en-US" dirty="0" smtClean="0"/>
              <a:t>Start working on homework 3.  Ask me if problems</a:t>
            </a:r>
          </a:p>
          <a:p>
            <a:r>
              <a:rPr lang="en-US" dirty="0" smtClean="0"/>
              <a:t>Also homework 4.  This lecture covers material (Lecture is designed to follow assignment closely)</a:t>
            </a:r>
          </a:p>
          <a:p>
            <a:r>
              <a:rPr lang="en-US" dirty="0" smtClean="0"/>
              <a:t>Start thinking about final project</a:t>
            </a:r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GGX Microfacet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440078" cy="5029200"/>
          </a:xfrm>
        </p:spPr>
        <p:txBody>
          <a:bodyPr/>
          <a:lstStyle/>
          <a:p>
            <a:r>
              <a:rPr lang="en-US" dirty="0" smtClean="0"/>
              <a:t>Specular term (see assignment for G, F)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Importance Sampling PDF (includes cosine term)</a:t>
            </a:r>
          </a:p>
          <a:p>
            <a:pPr lvl="1"/>
            <a:r>
              <a:rPr lang="en-US" dirty="0" smtClean="0"/>
              <a:t>Neglects F and G terms, must do BRDF / PDF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Note that t is clamped at a min of 0.25 to give some specular samples even for low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s</a:t>
            </a:r>
            <a:r>
              <a:rPr lang="en-US" dirty="0" smtClean="0"/>
              <a:t> (because of Fresnel) 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433427"/>
              </p:ext>
            </p:extLst>
          </p:nvPr>
        </p:nvGraphicFramePr>
        <p:xfrm>
          <a:off x="2157059" y="5000154"/>
          <a:ext cx="5179408" cy="974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0" name="Equation" r:id="rId3" imgW="2565400" imgH="482600" progId="Equation.DSMT4">
                  <p:embed/>
                </p:oleObj>
              </mc:Choice>
              <mc:Fallback>
                <p:oleObj name="Equation" r:id="rId3" imgW="25654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7059" y="5000154"/>
                        <a:ext cx="5179408" cy="974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389742"/>
              </p:ext>
            </p:extLst>
          </p:nvPr>
        </p:nvGraphicFramePr>
        <p:xfrm>
          <a:off x="2773978" y="2062276"/>
          <a:ext cx="3629307" cy="2020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1" name="Equation" r:id="rId5" imgW="2463800" imgH="1371600" progId="Equation.DSMT4">
                  <p:embed/>
                </p:oleObj>
              </mc:Choice>
              <mc:Fallback>
                <p:oleObj name="Equation" r:id="rId5" imgW="246380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73978" y="2062276"/>
                        <a:ext cx="3629307" cy="2020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87866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Sampling GGX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97645"/>
            <a:ext cx="9144000" cy="5029200"/>
          </a:xfrm>
        </p:spPr>
        <p:txBody>
          <a:bodyPr/>
          <a:lstStyle/>
          <a:p>
            <a:r>
              <a:rPr lang="en-US" dirty="0" smtClean="0"/>
              <a:t>High-Level idea similar to modified </a:t>
            </a:r>
            <a:r>
              <a:rPr lang="en-US" dirty="0" err="1" smtClean="0"/>
              <a:t>Phong</a:t>
            </a:r>
            <a:endParaRPr lang="en-US" dirty="0" smtClean="0"/>
          </a:p>
          <a:p>
            <a:r>
              <a:rPr lang="en-US" dirty="0"/>
              <a:t>Generate 3 random numbers: ξ</a:t>
            </a:r>
            <a:r>
              <a:rPr lang="en-US" baseline="-25000" dirty="0"/>
              <a:t>0,</a:t>
            </a:r>
            <a:r>
              <a:rPr lang="en-US" dirty="0"/>
              <a:t> ξ</a:t>
            </a:r>
            <a:r>
              <a:rPr lang="en-US" baseline="-25000" dirty="0"/>
              <a:t>1, </a:t>
            </a:r>
            <a:r>
              <a:rPr lang="en-US" dirty="0"/>
              <a:t>ξ</a:t>
            </a:r>
            <a:r>
              <a:rPr lang="en-US" baseline="-25000" dirty="0"/>
              <a:t>2</a:t>
            </a:r>
            <a:r>
              <a:rPr lang="en-US" dirty="0"/>
              <a:t> in 0</a:t>
            </a:r>
            <a:r>
              <a:rPr lang="mr-IN" dirty="0"/>
              <a:t>…</a:t>
            </a:r>
            <a:r>
              <a:rPr lang="en-US" dirty="0"/>
              <a:t>1</a:t>
            </a:r>
          </a:p>
          <a:p>
            <a:r>
              <a:rPr lang="en-US" dirty="0"/>
              <a:t>Use ξ</a:t>
            </a:r>
            <a:r>
              <a:rPr lang="en-US" baseline="-25000" dirty="0"/>
              <a:t>0</a:t>
            </a:r>
            <a:r>
              <a:rPr lang="en-US" dirty="0"/>
              <a:t> to decide diffuse (&gt;t) or specular (≤t)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sz="2800" dirty="0"/>
              <a:t>Generate </a:t>
            </a:r>
            <a:r>
              <a:rPr lang="en-US" sz="2800" dirty="0" err="1"/>
              <a:t>ϕ</a:t>
            </a:r>
            <a:r>
              <a:rPr lang="en-US" sz="2800" dirty="0"/>
              <a:t> in 0..2</a:t>
            </a:r>
            <a:r>
              <a:rPr lang="en-US" sz="2800" dirty="0">
                <a:latin typeface="Symbol" charset="0"/>
              </a:rPr>
              <a:t>π     </a:t>
            </a:r>
            <a:r>
              <a:rPr lang="en-US" sz="2800" dirty="0" err="1"/>
              <a:t>ϕ</a:t>
            </a:r>
            <a:r>
              <a:rPr lang="en-US" sz="2800" dirty="0"/>
              <a:t>=</a:t>
            </a:r>
            <a:r>
              <a:rPr lang="en-US" sz="2800" dirty="0" smtClean="0"/>
              <a:t>2</a:t>
            </a:r>
            <a:r>
              <a:rPr lang="en-US" sz="2800" dirty="0" smtClean="0">
                <a:latin typeface="Symbol" charset="0"/>
              </a:rPr>
              <a:t>πξ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(</a:t>
            </a:r>
            <a:r>
              <a:rPr lang="en-US" sz="2800" i="1" dirty="0" smtClean="0"/>
              <a:t>if specular, this is </a:t>
            </a:r>
            <a:r>
              <a:rPr lang="en-US" sz="2800" i="1" dirty="0" err="1" smtClean="0"/>
              <a:t>ϕ</a:t>
            </a:r>
            <a:r>
              <a:rPr lang="en-US" sz="2800" i="1" baseline="-25000" dirty="0" err="1" smtClean="0"/>
              <a:t>h</a:t>
            </a:r>
            <a:r>
              <a:rPr lang="en-US" sz="2800" dirty="0" smtClean="0"/>
              <a:t>)</a:t>
            </a:r>
            <a:endParaRPr lang="en-US" sz="2800" baseline="-25000" dirty="0"/>
          </a:p>
          <a:p>
            <a:pPr marL="342900" lvl="1" indent="-342900">
              <a:spcBef>
                <a:spcPct val="50000"/>
              </a:spcBef>
            </a:pPr>
            <a:r>
              <a:rPr lang="en-US" sz="2800" dirty="0"/>
              <a:t>If diffuse </a:t>
            </a:r>
            <a:r>
              <a:rPr lang="en-US" sz="2800" dirty="0" err="1"/>
              <a:t>θ</a:t>
            </a:r>
            <a:r>
              <a:rPr lang="en-US" sz="2800" i="1" dirty="0"/>
              <a:t>= </a:t>
            </a:r>
            <a:r>
              <a:rPr lang="en-US" sz="2800" dirty="0" err="1"/>
              <a:t>acos</a:t>
            </a:r>
            <a:r>
              <a:rPr lang="en-US" sz="2800" dirty="0"/>
              <a:t>(</a:t>
            </a:r>
            <a:r>
              <a:rPr lang="en-US" sz="2800" dirty="0" err="1"/>
              <a:t>sqrt</a:t>
            </a:r>
            <a:r>
              <a:rPr lang="en-US" sz="2800" dirty="0"/>
              <a:t>(</a:t>
            </a:r>
            <a:r>
              <a:rPr lang="en-US" sz="2800" dirty="0">
                <a:latin typeface="Symbol" charset="0"/>
              </a:rPr>
              <a:t>ξ</a:t>
            </a:r>
            <a:r>
              <a:rPr lang="en-US" sz="2800" baseline="-25000" dirty="0"/>
              <a:t>1</a:t>
            </a:r>
            <a:r>
              <a:rPr lang="en-US" sz="2800" dirty="0"/>
              <a:t>))  [</a:t>
            </a:r>
            <a:r>
              <a:rPr lang="en-US" sz="2800" dirty="0" err="1"/>
              <a:t>coord</a:t>
            </a:r>
            <a:r>
              <a:rPr lang="en-US" sz="2800" dirty="0"/>
              <a:t>. frame normal n]</a:t>
            </a:r>
            <a:endParaRPr lang="en-US" dirty="0"/>
          </a:p>
          <a:p>
            <a:pPr marL="342900" lvl="1" indent="-342900">
              <a:spcBef>
                <a:spcPct val="50000"/>
              </a:spcBef>
            </a:pPr>
            <a:r>
              <a:rPr lang="en-US" sz="2800" b="1" i="1" dirty="0"/>
              <a:t>If specular</a:t>
            </a:r>
            <a:r>
              <a:rPr lang="en-US" sz="2800" dirty="0"/>
              <a:t> </a:t>
            </a:r>
            <a:r>
              <a:rPr lang="en-US" sz="2800" dirty="0" smtClean="0"/>
              <a:t>                         [</a:t>
            </a:r>
            <a:r>
              <a:rPr lang="en-US" sz="2800" dirty="0" err="1"/>
              <a:t>coord</a:t>
            </a:r>
            <a:r>
              <a:rPr lang="en-US" sz="2800" dirty="0"/>
              <a:t>. f</a:t>
            </a:r>
            <a:r>
              <a:rPr lang="en-US" sz="2800" dirty="0" smtClean="0"/>
              <a:t>rame </a:t>
            </a:r>
            <a:r>
              <a:rPr lang="en-US" sz="2800" dirty="0" err="1" smtClean="0"/>
              <a:t>halfvector</a:t>
            </a:r>
            <a:r>
              <a:rPr lang="en-US" sz="2800" dirty="0" smtClean="0"/>
              <a:t> </a:t>
            </a:r>
            <a:r>
              <a:rPr lang="en-US" sz="2800" dirty="0"/>
              <a:t>h</a:t>
            </a:r>
            <a:r>
              <a:rPr lang="en-US" sz="2800" dirty="0" smtClean="0"/>
              <a:t>]</a:t>
            </a:r>
            <a:endParaRPr lang="en-US" sz="2800" dirty="0"/>
          </a:p>
          <a:p>
            <a:pPr marL="742950" lvl="2" indent="-342900">
              <a:spcBef>
                <a:spcPct val="50000"/>
              </a:spcBef>
            </a:pPr>
            <a:r>
              <a:rPr lang="en-US" sz="2400" i="1" dirty="0" smtClean="0"/>
              <a:t>Must compute incident direction from outgoing, half-vector</a:t>
            </a:r>
          </a:p>
          <a:p>
            <a:pPr marL="742950" lvl="2" indent="-342900">
              <a:spcBef>
                <a:spcPct val="50000"/>
              </a:spcBef>
            </a:pPr>
            <a:r>
              <a:rPr lang="en-US" sz="2400" i="1" dirty="0"/>
              <a:t>R</a:t>
            </a:r>
            <a:r>
              <a:rPr lang="en-US" sz="2400" i="1" dirty="0" smtClean="0"/>
              <a:t>otate </a:t>
            </a:r>
            <a:r>
              <a:rPr lang="en-US" sz="2400" b="1" i="1" dirty="0" smtClean="0"/>
              <a:t>h</a:t>
            </a:r>
            <a:r>
              <a:rPr lang="en-US" sz="2400" i="1" dirty="0" smtClean="0"/>
              <a:t> about normal, reflect outgoing about half-vector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sz="2800" dirty="0" smtClean="0"/>
              <a:t>Compute </a:t>
            </a:r>
            <a:r>
              <a:rPr lang="en-US" sz="2800" dirty="0"/>
              <a:t>BRDF / PDF (if below visible, BRDF = 0)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873585"/>
              </p:ext>
            </p:extLst>
          </p:nvPr>
        </p:nvGraphicFramePr>
        <p:xfrm>
          <a:off x="2636602" y="4427429"/>
          <a:ext cx="1777611" cy="771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Equation" r:id="rId3" imgW="1346200" imgH="584200" progId="Equation.DSMT4">
                  <p:embed/>
                </p:oleObj>
              </mc:Choice>
              <mc:Fallback>
                <p:oleObj name="Equation" r:id="rId3" imgW="13462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6602" y="4427429"/>
                        <a:ext cx="1777611" cy="771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70088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Importance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Veach 95 classic scene (4 lights, 4 glossiness)</a:t>
            </a:r>
          </a:p>
          <a:p>
            <a:r>
              <a:rPr lang="en-US" dirty="0" smtClean="0"/>
              <a:t>BRDF importance sampling only (no NEE, so no explicit direct lighting or light sampling pass)</a:t>
            </a:r>
          </a:p>
          <a:p>
            <a:pPr lvl="1"/>
            <a:r>
              <a:rPr lang="en-US" dirty="0" smtClean="0"/>
              <a:t>Mostly noisy but sharper reflections handled well</a:t>
            </a:r>
          </a:p>
          <a:p>
            <a:r>
              <a:rPr lang="en-US" dirty="0" smtClean="0"/>
              <a:t>Compare with light sampling (NEE)</a:t>
            </a:r>
          </a:p>
          <a:p>
            <a:pPr lvl="1"/>
            <a:r>
              <a:rPr lang="en-US" dirty="0" smtClean="0"/>
              <a:t>Mostly better but noisy for sharp reflections</a:t>
            </a:r>
          </a:p>
          <a:p>
            <a:r>
              <a:rPr lang="en-US" dirty="0" smtClean="0"/>
              <a:t>Can we combine BRDF, Light(NEE) sampling?</a:t>
            </a:r>
          </a:p>
          <a:p>
            <a:pPr lvl="1"/>
            <a:r>
              <a:rPr lang="en-US" dirty="0" smtClean="0"/>
              <a:t>MIS (Veach95) provides a way, bounds</a:t>
            </a:r>
          </a:p>
          <a:p>
            <a:pPr lvl="1"/>
            <a:r>
              <a:rPr lang="en-US" dirty="0" smtClean="0"/>
              <a:t>Very robust, works well shiny/rough etc.</a:t>
            </a:r>
          </a:p>
          <a:p>
            <a:pPr lvl="1"/>
            <a:r>
              <a:rPr lang="en-US" dirty="0" smtClean="0"/>
              <a:t>Key development in production rendering</a:t>
            </a:r>
          </a:p>
          <a:p>
            <a:pPr lvl="1"/>
            <a:r>
              <a:rPr lang="en-US" dirty="0" smtClean="0"/>
              <a:t>Remains topic of interest (many papers in 2019)</a:t>
            </a:r>
          </a:p>
        </p:txBody>
      </p:sp>
    </p:spTree>
    <p:extLst>
      <p:ext uri="{BB962C8B-B14F-4D97-AF65-F5344CB8AC3E}">
        <p14:creationId xmlns:p14="http://schemas.microsoft.com/office/powerpoint/2010/main" val="11915381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Importance Sampling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6220" y="6410880"/>
            <a:ext cx="7181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BRDF Importance Sampling (note top right images)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575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Importance Sampling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4511" y="6410880"/>
            <a:ext cx="8036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Sampling (Next Event Estimation for Direct Lighting)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989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Importance Sampling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145" y="6404975"/>
            <a:ext cx="7548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Multiple Importance Sampling (NEE+BRDF Sampling)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7856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Importance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175"/>
            <a:ext cx="8547182" cy="5029200"/>
          </a:xfrm>
        </p:spPr>
        <p:txBody>
          <a:bodyPr/>
          <a:lstStyle/>
          <a:p>
            <a:r>
              <a:rPr lang="en-US" dirty="0" smtClean="0"/>
              <a:t>MIS relies on NEE almost everywhere, but relies on BRDF importance sampling when needed</a:t>
            </a:r>
          </a:p>
          <a:p>
            <a:r>
              <a:rPr lang="en-US" dirty="0" smtClean="0"/>
              <a:t>Multi-sample: sample both distributions at each intersection</a:t>
            </a:r>
          </a:p>
          <a:p>
            <a:r>
              <a:rPr lang="en-US" dirty="0" smtClean="0"/>
              <a:t>General case: N sampling techniques (inner summation is unbiased estimator each technique)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Weights must sum to 1, unbiased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627065"/>
              </p:ext>
            </p:extLst>
          </p:nvPr>
        </p:nvGraphicFramePr>
        <p:xfrm>
          <a:off x="2329657" y="4789321"/>
          <a:ext cx="4455067" cy="104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4" name="Equation" r:id="rId3" imgW="2159000" imgH="508000" progId="Equation.DSMT4">
                  <p:embed/>
                </p:oleObj>
              </mc:Choice>
              <mc:Fallback>
                <p:oleObj name="Equation" r:id="rId3" imgW="21590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29657" y="4789321"/>
                        <a:ext cx="4455067" cy="1048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95491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Importance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09" y="1244088"/>
            <a:ext cx="8759573" cy="5029200"/>
          </a:xfrm>
        </p:spPr>
        <p:txBody>
          <a:bodyPr/>
          <a:lstStyle/>
          <a:p>
            <a:r>
              <a:rPr lang="en-US" dirty="0" smtClean="0"/>
              <a:t>General case: N sampling techniques (inner summation is unbiased estimator each technique)</a:t>
            </a:r>
          </a:p>
          <a:p>
            <a:endParaRPr lang="en-US" dirty="0"/>
          </a:p>
          <a:p>
            <a:r>
              <a:rPr lang="en-US" dirty="0" smtClean="0"/>
              <a:t>Weights must sum to 1, unbiased</a:t>
            </a:r>
          </a:p>
          <a:p>
            <a:pPr lvl="1"/>
            <a:r>
              <a:rPr lang="en-US" dirty="0" smtClean="0"/>
              <a:t>Interesting theory (ongoing, papers in 2019)</a:t>
            </a:r>
          </a:p>
          <a:p>
            <a:pPr lvl="1"/>
            <a:r>
              <a:rPr lang="en-US" dirty="0" smtClean="0"/>
              <a:t>Veach and Guibas 95 proposed balance, power heuristics (provably “good” under certain assumptions)</a:t>
            </a:r>
          </a:p>
          <a:p>
            <a:pPr lvl="1"/>
            <a:r>
              <a:rPr lang="en-US" dirty="0" smtClean="0"/>
              <a:t>We use power heuristic with β = 2</a:t>
            </a:r>
          </a:p>
          <a:p>
            <a:pPr lvl="1"/>
            <a:r>
              <a:rPr lang="en-US" dirty="0" smtClean="0"/>
              <a:t>Subtle point: PDF must be able to be                                 evaluated anywhere (not just own samples)</a:t>
            </a:r>
          </a:p>
          <a:p>
            <a:r>
              <a:rPr lang="en-US" dirty="0" smtClean="0"/>
              <a:t>Natural abstract interface for sampling and MIS</a:t>
            </a:r>
          </a:p>
          <a:p>
            <a:pPr lvl="1"/>
            <a:r>
              <a:rPr lang="en-US" dirty="0" err="1" smtClean="0"/>
              <a:t>Eval</a:t>
            </a:r>
            <a:r>
              <a:rPr lang="en-US" dirty="0" smtClean="0"/>
              <a:t>(), Sample(), PDF()  [sometimes Value() = </a:t>
            </a:r>
            <a:r>
              <a:rPr lang="en-US" dirty="0" err="1" smtClean="0"/>
              <a:t>Eval</a:t>
            </a:r>
            <a:r>
              <a:rPr lang="en-US" dirty="0" smtClean="0"/>
              <a:t>/PDF]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298212"/>
              </p:ext>
            </p:extLst>
          </p:nvPr>
        </p:nvGraphicFramePr>
        <p:xfrm>
          <a:off x="2628019" y="2116227"/>
          <a:ext cx="4012426" cy="94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4" name="Equation" r:id="rId3" imgW="2159000" imgH="508000" progId="Equation.DSMT4">
                  <p:embed/>
                </p:oleObj>
              </mc:Choice>
              <mc:Fallback>
                <p:oleObj name="Equation" r:id="rId3" imgW="21590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8019" y="2116227"/>
                        <a:ext cx="4012426" cy="94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5747"/>
              </p:ext>
            </p:extLst>
          </p:nvPr>
        </p:nvGraphicFramePr>
        <p:xfrm>
          <a:off x="6768904" y="4593310"/>
          <a:ext cx="2143673" cy="1146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5" name="Equation" r:id="rId5" imgW="1282700" imgH="685800" progId="Equation.DSMT4">
                  <p:embed/>
                </p:oleObj>
              </mc:Choice>
              <mc:Fallback>
                <p:oleObj name="Equation" r:id="rId5" imgW="12827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68904" y="4593310"/>
                        <a:ext cx="2143673" cy="1146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2872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Lighting/BRDF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631335" cy="5029200"/>
          </a:xfrm>
        </p:spPr>
        <p:txBody>
          <a:bodyPr/>
          <a:lstStyle/>
          <a:p>
            <a:r>
              <a:rPr lang="en-US" dirty="0" smtClean="0"/>
              <a:t>For now, 1 sample on light (NEE), 1 from BRDF</a:t>
            </a:r>
          </a:p>
          <a:p>
            <a:pPr lvl="1"/>
            <a:r>
              <a:rPr lang="en-US" dirty="0" smtClean="0"/>
              <a:t>We already know BRDF PDF</a:t>
            </a:r>
          </a:p>
          <a:p>
            <a:pPr lvl="1"/>
            <a:r>
              <a:rPr lang="en-US" dirty="0" smtClean="0"/>
              <a:t>Light PDF implicitly on light, convert to angle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For multiple lights, simple normalization (see homework)</a:t>
            </a:r>
          </a:p>
          <a:p>
            <a:pPr lvl="1"/>
            <a:r>
              <a:rPr lang="en-US" dirty="0" smtClean="0"/>
              <a:t>Combine NEE and BRDF sampling (power heuristic)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86872"/>
              </p:ext>
            </p:extLst>
          </p:nvPr>
        </p:nvGraphicFramePr>
        <p:xfrm>
          <a:off x="7417272" y="2278399"/>
          <a:ext cx="1289819" cy="560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6" name="Equation" r:id="rId3" imgW="965200" imgH="419100" progId="Equation.DSMT4">
                  <p:embed/>
                </p:oleObj>
              </mc:Choice>
              <mc:Fallback>
                <p:oleObj name="Equation" r:id="rId3" imgW="9652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17272" y="2278399"/>
                        <a:ext cx="1289819" cy="5600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103779"/>
              </p:ext>
            </p:extLst>
          </p:nvPr>
        </p:nvGraphicFramePr>
        <p:xfrm>
          <a:off x="3118873" y="2821761"/>
          <a:ext cx="2619999" cy="865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7" name="Equation" r:id="rId5" imgW="1498600" imgH="495300" progId="Equation.DSMT4">
                  <p:embed/>
                </p:oleObj>
              </mc:Choice>
              <mc:Fallback>
                <p:oleObj name="Equation" r:id="rId5" imgW="14986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18873" y="2821761"/>
                        <a:ext cx="2619999" cy="865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496533"/>
              </p:ext>
            </p:extLst>
          </p:nvPr>
        </p:nvGraphicFramePr>
        <p:xfrm>
          <a:off x="3655239" y="4700421"/>
          <a:ext cx="2143673" cy="1146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8" name="Equation" r:id="rId7" imgW="1282700" imgH="685800" progId="Equation.DSMT4">
                  <p:embed/>
                </p:oleObj>
              </mc:Choice>
              <mc:Fallback>
                <p:oleObj name="Equation" r:id="rId7" imgW="12827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55239" y="4700421"/>
                        <a:ext cx="2143673" cy="1146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2815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tricky, see assignment</a:t>
            </a:r>
          </a:p>
          <a:p>
            <a:r>
              <a:rPr lang="en-US" dirty="0" smtClean="0"/>
              <a:t>First disable NEE, BRDF sampling for direct</a:t>
            </a:r>
          </a:p>
          <a:p>
            <a:pPr lvl="1"/>
            <a:r>
              <a:rPr lang="en-US" dirty="0" smtClean="0"/>
              <a:t>Separate NEE function, toggle light/BRDF sampling</a:t>
            </a:r>
          </a:p>
          <a:p>
            <a:r>
              <a:rPr lang="en-US" dirty="0" smtClean="0"/>
              <a:t>Now implement </a:t>
            </a:r>
            <a:r>
              <a:rPr lang="en-US" dirty="0" err="1" smtClean="0"/>
              <a:t>pdf</a:t>
            </a:r>
            <a:r>
              <a:rPr lang="en-US" dirty="0" smtClean="0"/>
              <a:t>(nee) </a:t>
            </a:r>
          </a:p>
          <a:p>
            <a:pPr lvl="1"/>
            <a:r>
              <a:rPr lang="en-US" dirty="0" smtClean="0"/>
              <a:t>Beware divide by zero, see assignment for specifics</a:t>
            </a:r>
          </a:p>
          <a:p>
            <a:r>
              <a:rPr lang="en-US" dirty="0" smtClean="0"/>
              <a:t>Implement weight function</a:t>
            </a:r>
          </a:p>
          <a:p>
            <a:pPr lvl="1"/>
            <a:r>
              <a:rPr lang="en-US" dirty="0" smtClean="0"/>
              <a:t>Visualize weighted lighting, weighted BRDF</a:t>
            </a:r>
          </a:p>
          <a:p>
            <a:pPr lvl="1"/>
            <a:r>
              <a:rPr lang="en-US" dirty="0" smtClean="0"/>
              <a:t>Then combine them with MIS, enable both techniques</a:t>
            </a:r>
          </a:p>
          <a:p>
            <a:r>
              <a:rPr lang="en-US" dirty="0" smtClean="0"/>
              <a:t>See assignment carefully</a:t>
            </a:r>
          </a:p>
          <a:p>
            <a:pPr lvl="1"/>
            <a:r>
              <a:rPr lang="en-US" dirty="0" smtClean="0"/>
              <a:t>MIS for direct lighting only (Veach scene no indirect)</a:t>
            </a:r>
          </a:p>
          <a:p>
            <a:pPr lvl="1"/>
            <a:r>
              <a:rPr lang="en-US" dirty="0" smtClean="0"/>
              <a:t>Note gamma correction for this assignment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8782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27175"/>
            <a:ext cx="9144000" cy="5029200"/>
          </a:xfrm>
        </p:spPr>
        <p:txBody>
          <a:bodyPr/>
          <a:lstStyle/>
          <a:p>
            <a:r>
              <a:rPr lang="en-US" dirty="0" smtClean="0"/>
              <a:t>Talked about in Monte Carlo Path Tracing</a:t>
            </a:r>
          </a:p>
          <a:p>
            <a:r>
              <a:rPr lang="en-US" dirty="0" smtClean="0"/>
              <a:t>This assignment: implement at each bounce</a:t>
            </a:r>
          </a:p>
          <a:p>
            <a:r>
              <a:rPr lang="en-US" dirty="0"/>
              <a:t>Use “good” </a:t>
            </a:r>
            <a:r>
              <a:rPr lang="en-US" dirty="0" err="1"/>
              <a:t>pdf</a:t>
            </a:r>
            <a:r>
              <a:rPr lang="en-US" dirty="0"/>
              <a:t> for sampling instead of </a:t>
            </a:r>
            <a:r>
              <a:rPr lang="en-US" dirty="0" smtClean="0"/>
              <a:t>uniform</a:t>
            </a:r>
          </a:p>
          <a:p>
            <a:r>
              <a:rPr lang="en-US" dirty="0" smtClean="0"/>
              <a:t>Extension to Multiple Importance Sampling (Veach 95)</a:t>
            </a:r>
          </a:p>
          <a:p>
            <a:pPr lvl="1"/>
            <a:r>
              <a:rPr lang="en-US" dirty="0" smtClean="0"/>
              <a:t>Allows considering both lighting and BRDF sampling</a:t>
            </a:r>
          </a:p>
          <a:p>
            <a:pPr lvl="1"/>
            <a:r>
              <a:rPr lang="en-US" dirty="0" smtClean="0"/>
              <a:t>Key development in production rendering (Academy Award)</a:t>
            </a:r>
          </a:p>
          <a:p>
            <a:pPr lvl="1"/>
            <a:r>
              <a:rPr lang="en-US" dirty="0" smtClean="0"/>
              <a:t>Remains active topic of research (many papers in 2019)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619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 weights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4726"/>
            <a:ext cx="4569847" cy="3046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869" y="1943311"/>
            <a:ext cx="4569131" cy="30460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348" y="5003634"/>
            <a:ext cx="4324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Weighted contribution BRDF Importance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303839" y="5003017"/>
            <a:ext cx="3208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Weighted contribution of NEE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860294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07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90500"/>
            <a:ext cx="8399462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1163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Cosine Importance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4375"/>
            <a:ext cx="8229600" cy="5029200"/>
          </a:xfrm>
        </p:spPr>
        <p:txBody>
          <a:bodyPr/>
          <a:lstStyle/>
          <a:p>
            <a:r>
              <a:rPr lang="en-US" dirty="0" smtClean="0"/>
              <a:t>Include cosine term in PDF (for indirect lighting)</a:t>
            </a:r>
          </a:p>
          <a:p>
            <a:r>
              <a:rPr lang="en-US" dirty="0" smtClean="0"/>
              <a:t>Previously, uniformly integrate over hemisphere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Now, consider a cosine PDF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639087"/>
              </p:ext>
            </p:extLst>
          </p:nvPr>
        </p:nvGraphicFramePr>
        <p:xfrm>
          <a:off x="8041267" y="2035770"/>
          <a:ext cx="978282" cy="46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" name="Equation" r:id="rId3" imgW="889000" imgH="419100" progId="Equation.DSMT4">
                  <p:embed/>
                </p:oleObj>
              </mc:Choice>
              <mc:Fallback>
                <p:oleObj name="Equation" r:id="rId3" imgW="8890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41267" y="2035770"/>
                        <a:ext cx="978282" cy="46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339205"/>
              </p:ext>
            </p:extLst>
          </p:nvPr>
        </p:nvGraphicFramePr>
        <p:xfrm>
          <a:off x="1053977" y="2593830"/>
          <a:ext cx="6507077" cy="79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" name="Equation" r:id="rId5" imgW="4064000" imgH="495300" progId="Equation.DSMT4">
                  <p:embed/>
                </p:oleObj>
              </mc:Choice>
              <mc:Fallback>
                <p:oleObj name="Equation" r:id="rId5" imgW="4064000" imgH="495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3977" y="2593830"/>
                        <a:ext cx="6507077" cy="79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019530"/>
              </p:ext>
            </p:extLst>
          </p:nvPr>
        </p:nvGraphicFramePr>
        <p:xfrm>
          <a:off x="5080495" y="3716345"/>
          <a:ext cx="1679347" cy="68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" name="Equation" r:id="rId7" imgW="1054100" imgH="431800" progId="Equation.DSMT4">
                  <p:embed/>
                </p:oleObj>
              </mc:Choice>
              <mc:Fallback>
                <p:oleObj name="Equation" r:id="rId7" imgW="1054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495" y="3716345"/>
                        <a:ext cx="1679347" cy="68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734291"/>
              </p:ext>
            </p:extLst>
          </p:nvPr>
        </p:nvGraphicFramePr>
        <p:xfrm>
          <a:off x="451033" y="4418950"/>
          <a:ext cx="8218619" cy="1041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" name="Equation" r:id="rId9" imgW="5511800" imgH="698500" progId="Equation.DSMT4">
                  <p:embed/>
                </p:oleObj>
              </mc:Choice>
              <mc:Fallback>
                <p:oleObj name="Equation" r:id="rId9" imgW="55118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1033" y="4418950"/>
                        <a:ext cx="8218619" cy="1041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70421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91" y="533400"/>
            <a:ext cx="8682859" cy="685800"/>
          </a:xfrm>
        </p:spPr>
        <p:txBody>
          <a:bodyPr/>
          <a:lstStyle/>
          <a:p>
            <a:r>
              <a:rPr lang="en-US" dirty="0" smtClean="0"/>
              <a:t>Cosine Sampling </a:t>
            </a:r>
            <a:r>
              <a:rPr lang="en-US" dirty="0"/>
              <a:t>Upper Hemisphere</a:t>
            </a:r>
          </a:p>
        </p:txBody>
      </p:sp>
      <p:sp>
        <p:nvSpPr>
          <p:cNvPr id="188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30514"/>
            <a:ext cx="9286575" cy="4724400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nversion </a:t>
            </a:r>
            <a:r>
              <a:rPr lang="en-US" dirty="0"/>
              <a:t>method</a:t>
            </a:r>
          </a:p>
          <a:p>
            <a:pPr lvl="1"/>
            <a:r>
              <a:rPr lang="en-US" dirty="0"/>
              <a:t>In polar </a:t>
            </a:r>
            <a:r>
              <a:rPr lang="en-US" dirty="0" err="1"/>
              <a:t>coords</a:t>
            </a:r>
            <a:r>
              <a:rPr lang="en-US" dirty="0"/>
              <a:t>, density must be proportional to </a:t>
            </a:r>
            <a:r>
              <a:rPr lang="en-US" dirty="0" err="1" smtClean="0"/>
              <a:t>cos</a:t>
            </a:r>
            <a:r>
              <a:rPr lang="en-US" dirty="0" smtClean="0"/>
              <a:t>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i="1" dirty="0" smtClean="0">
                <a:latin typeface="Symbol" charset="0"/>
              </a:rPr>
              <a:t> </a:t>
            </a:r>
            <a:r>
              <a:rPr lang="en-US" dirty="0" smtClean="0"/>
              <a:t>sin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i="1" dirty="0" smtClean="0">
                <a:latin typeface="Symbol" charset="0"/>
              </a:rPr>
              <a:t> </a:t>
            </a:r>
            <a:r>
              <a:rPr lang="en-US" dirty="0" smtClean="0"/>
              <a:t>(</a:t>
            </a:r>
            <a:r>
              <a:rPr lang="en-US" dirty="0"/>
              <a:t>remember </a:t>
            </a:r>
            <a:r>
              <a:rPr lang="en-US" i="1" dirty="0"/>
              <a:t>d</a:t>
            </a:r>
            <a:r>
              <a:rPr lang="en-US" dirty="0"/>
              <a:t>(solid angle) = sin 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i="1" dirty="0" err="1" smtClean="0"/>
              <a:t>d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i="1" dirty="0" err="1" smtClean="0"/>
              <a:t>dϕ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Integrate, invert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</a:t>
            </a:r>
            <a:r>
              <a:rPr lang="en-US" baseline="30000" dirty="0" smtClean="0">
                <a:sym typeface="Symbol" charset="0"/>
              </a:rPr>
              <a:t>1</a:t>
            </a:r>
            <a:r>
              <a:rPr lang="en-US" dirty="0" smtClean="0">
                <a:sym typeface="Symbol" charset="0"/>
              </a:rPr>
              <a:t>(</a:t>
            </a:r>
            <a:r>
              <a:rPr lang="en-US" i="1" dirty="0" err="1" smtClean="0">
                <a:sym typeface="Symbol" charset="0"/>
              </a:rPr>
              <a:t>sqrt</a:t>
            </a:r>
            <a:r>
              <a:rPr lang="en-US" dirty="0" smtClean="0">
                <a:sym typeface="Symbol" charset="0"/>
              </a:rPr>
              <a:t>(</a:t>
            </a:r>
            <a:r>
              <a:rPr lang="mr-IN" dirty="0" smtClean="0">
                <a:sym typeface="Symbol" charset="0"/>
              </a:rPr>
              <a:t>…</a:t>
            </a:r>
            <a:r>
              <a:rPr lang="en-US" dirty="0" smtClean="0">
                <a:sym typeface="Symbol" charset="0"/>
              </a:rPr>
              <a:t>))</a:t>
            </a:r>
            <a:endParaRPr lang="en-US" dirty="0">
              <a:sym typeface="Symbol" charset="0"/>
            </a:endParaRPr>
          </a:p>
          <a:p>
            <a:r>
              <a:rPr lang="en-US" dirty="0"/>
              <a:t>R</a:t>
            </a:r>
            <a:r>
              <a:rPr lang="en-US" dirty="0" smtClean="0"/>
              <a:t>ecipe is (start with two </a:t>
            </a:r>
            <a:r>
              <a:rPr lang="en-US" dirty="0"/>
              <a:t>random numbers </a:t>
            </a:r>
            <a:r>
              <a:rPr lang="en-US" dirty="0" smtClean="0"/>
              <a:t>ξ</a:t>
            </a:r>
            <a:r>
              <a:rPr lang="en-US" baseline="-25000" dirty="0" smtClean="0"/>
              <a:t>1,</a:t>
            </a:r>
            <a:r>
              <a:rPr lang="en-US" dirty="0"/>
              <a:t> </a:t>
            </a:r>
            <a:r>
              <a:rPr lang="en-US" dirty="0" smtClean="0"/>
              <a:t>ξ</a:t>
            </a:r>
            <a:r>
              <a:rPr lang="en-US" baseline="-25000" dirty="0" smtClean="0"/>
              <a:t>2</a:t>
            </a:r>
            <a:r>
              <a:rPr lang="en-US" dirty="0" smtClean="0"/>
              <a:t> in 0</a:t>
            </a:r>
            <a:r>
              <a:rPr lang="mr-IN" dirty="0" smtClean="0"/>
              <a:t>…</a:t>
            </a:r>
            <a:r>
              <a:rPr lang="en-US" dirty="0" smtClean="0"/>
              <a:t>1)</a:t>
            </a:r>
            <a:endParaRPr lang="en-US" dirty="0"/>
          </a:p>
          <a:p>
            <a:pPr lvl="1"/>
            <a:r>
              <a:rPr lang="en-US" dirty="0" smtClean="0"/>
              <a:t>Generate </a:t>
            </a:r>
            <a:r>
              <a:rPr lang="en-US" dirty="0" err="1" smtClean="0"/>
              <a:t>ϕ</a:t>
            </a:r>
            <a:r>
              <a:rPr lang="en-US" dirty="0" smtClean="0"/>
              <a:t> in </a:t>
            </a:r>
            <a:r>
              <a:rPr lang="en-US" dirty="0"/>
              <a:t>0..</a:t>
            </a:r>
            <a:r>
              <a:rPr lang="en-US" dirty="0" smtClean="0"/>
              <a:t>2</a:t>
            </a:r>
            <a:r>
              <a:rPr lang="en-US" dirty="0" smtClean="0">
                <a:latin typeface="Symbol" charset="0"/>
              </a:rPr>
              <a:t>π     </a:t>
            </a:r>
            <a:r>
              <a:rPr lang="en-US" dirty="0" err="1" smtClean="0"/>
              <a:t>ϕ</a:t>
            </a:r>
            <a:r>
              <a:rPr lang="en-US" dirty="0" smtClean="0"/>
              <a:t>=2</a:t>
            </a:r>
            <a:r>
              <a:rPr lang="en-US" dirty="0" smtClean="0">
                <a:latin typeface="Symbol" charset="0"/>
              </a:rPr>
              <a:t>πξ</a:t>
            </a:r>
            <a:r>
              <a:rPr lang="en-US" baseline="-25000" dirty="0" smtClean="0"/>
              <a:t>2</a:t>
            </a:r>
            <a:endParaRPr lang="en-US" dirty="0" smtClean="0">
              <a:latin typeface="Symbol" charset="0"/>
            </a:endParaRPr>
          </a:p>
          <a:p>
            <a:pPr lvl="1"/>
            <a:r>
              <a:rPr lang="en-US" dirty="0" smtClean="0"/>
              <a:t>Generate </a:t>
            </a:r>
            <a:r>
              <a:rPr lang="en-US" i="1" dirty="0"/>
              <a:t>z</a:t>
            </a:r>
            <a:r>
              <a:rPr lang="en-US" dirty="0"/>
              <a:t> in 0..</a:t>
            </a:r>
            <a:r>
              <a:rPr lang="en-US" dirty="0" smtClean="0"/>
              <a:t>1     z=</a:t>
            </a:r>
            <a:r>
              <a:rPr lang="en-US" dirty="0" err="1" smtClean="0"/>
              <a:t>sqrt</a:t>
            </a:r>
            <a:r>
              <a:rPr lang="en-US" dirty="0" smtClean="0"/>
              <a:t>(</a:t>
            </a:r>
            <a:r>
              <a:rPr lang="en-US" dirty="0" smtClean="0">
                <a:latin typeface="Symbol" charset="0"/>
              </a:rPr>
              <a:t>ξ</a:t>
            </a:r>
            <a:r>
              <a:rPr lang="en-US" baseline="-25000" dirty="0" smtClean="0"/>
              <a:t>1</a:t>
            </a:r>
            <a:r>
              <a:rPr lang="en-US" dirty="0" smtClean="0"/>
              <a:t>)   </a:t>
            </a:r>
            <a:r>
              <a:rPr lang="en-US" i="1" dirty="0" smtClean="0"/>
              <a:t>// Note extra </a:t>
            </a:r>
            <a:r>
              <a:rPr lang="en-US" i="1" dirty="0" err="1" smtClean="0"/>
              <a:t>sqrt</a:t>
            </a:r>
            <a:r>
              <a:rPr lang="en-US" i="1" dirty="0" smtClean="0"/>
              <a:t> </a:t>
            </a:r>
            <a:r>
              <a:rPr lang="en-US" i="1" dirty="0" err="1" smtClean="0"/>
              <a:t>wrt</a:t>
            </a:r>
            <a:r>
              <a:rPr lang="en-US" i="1" dirty="0" smtClean="0"/>
              <a:t> uniform</a:t>
            </a:r>
            <a:endParaRPr lang="en-US" i="1" dirty="0"/>
          </a:p>
          <a:p>
            <a:pPr lvl="1"/>
            <a:r>
              <a:rPr lang="en-US" dirty="0"/>
              <a:t>Let </a:t>
            </a:r>
            <a:r>
              <a:rPr lang="en-US" dirty="0" err="1" smtClean="0"/>
              <a:t>θ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i="1" dirty="0" smtClean="0"/>
              <a:t>z            </a:t>
            </a:r>
            <a:r>
              <a:rPr lang="en-US" dirty="0" err="1" smtClean="0"/>
              <a:t>θ</a:t>
            </a:r>
            <a:r>
              <a:rPr lang="en-US" i="1" dirty="0" smtClean="0"/>
              <a:t>=</a:t>
            </a:r>
            <a:r>
              <a:rPr lang="en-US" dirty="0" err="1" smtClean="0"/>
              <a:t>acos</a:t>
            </a:r>
            <a:r>
              <a:rPr lang="en-US" i="1" dirty="0" smtClean="0"/>
              <a:t>(z) = </a:t>
            </a:r>
            <a:r>
              <a:rPr lang="en-US" dirty="0" err="1" smtClean="0"/>
              <a:t>acos</a:t>
            </a:r>
            <a:r>
              <a:rPr lang="en-US" dirty="0" smtClean="0"/>
              <a:t>(</a:t>
            </a:r>
            <a:r>
              <a:rPr lang="en-US" dirty="0" err="1" smtClean="0"/>
              <a:t>sqrt</a:t>
            </a:r>
            <a:r>
              <a:rPr lang="en-US" dirty="0" smtClean="0"/>
              <a:t>(</a:t>
            </a:r>
            <a:r>
              <a:rPr lang="en-US" dirty="0" smtClean="0">
                <a:latin typeface="Symbol" charset="0"/>
              </a:rPr>
              <a:t>ξ</a:t>
            </a:r>
            <a:r>
              <a:rPr lang="en-US" baseline="-25000" dirty="0" smtClean="0"/>
              <a:t>1</a:t>
            </a:r>
            <a:r>
              <a:rPr lang="en-US" dirty="0" smtClean="0"/>
              <a:t>))</a:t>
            </a:r>
            <a:endParaRPr lang="en-US" i="1" dirty="0"/>
          </a:p>
          <a:p>
            <a:pPr lvl="1"/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 err="1"/>
              <a:t>,</a:t>
            </a:r>
            <a:r>
              <a:rPr lang="en-US" i="1" dirty="0" err="1"/>
              <a:t>z</a:t>
            </a:r>
            <a:r>
              <a:rPr lang="en-US" dirty="0"/>
              <a:t>) = (sin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dirty="0" smtClean="0"/>
              <a:t>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 smtClean="0"/>
              <a:t>ϕ</a:t>
            </a:r>
            <a:r>
              <a:rPr lang="en-US" dirty="0" smtClean="0"/>
              <a:t>, </a:t>
            </a:r>
            <a:r>
              <a:rPr lang="en-US" dirty="0"/>
              <a:t>sin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dirty="0" smtClean="0"/>
              <a:t> </a:t>
            </a:r>
            <a:r>
              <a:rPr lang="en-US" dirty="0"/>
              <a:t>sin </a:t>
            </a:r>
            <a:r>
              <a:rPr lang="en-US" dirty="0" err="1" smtClean="0"/>
              <a:t>ϕ</a:t>
            </a:r>
            <a:r>
              <a:rPr lang="en-US" dirty="0" smtClean="0"/>
              <a:t>,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dirty="0" smtClean="0"/>
              <a:t>)</a:t>
            </a:r>
          </a:p>
          <a:p>
            <a:r>
              <a:rPr lang="en-US" dirty="0" smtClean="0"/>
              <a:t>Rotate according to surface normal (z goes to  normal)</a:t>
            </a:r>
            <a:endParaRPr lang="en-US" dirty="0"/>
          </a:p>
          <a:p>
            <a:pPr lvl="1"/>
            <a:r>
              <a:rPr lang="en-US" dirty="0" smtClean="0"/>
              <a:t>Or create coordinate frame (as you did for uniform sampling)</a:t>
            </a:r>
          </a:p>
          <a:p>
            <a:r>
              <a:rPr lang="en-US" dirty="0" smtClean="0"/>
              <a:t>Modify indirect lighting estimator (remove        ) and replace  2π with π (indirect lighting, Russian Roulette)  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271784"/>
              </p:ext>
            </p:extLst>
          </p:nvPr>
        </p:nvGraphicFramePr>
        <p:xfrm>
          <a:off x="6987336" y="6064510"/>
          <a:ext cx="710605" cy="45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8" name="Equation" r:id="rId4" imgW="381000" imgH="241300" progId="Equation.DSMT4">
                  <p:embed/>
                </p:oleObj>
              </mc:Choice>
              <mc:Fallback>
                <p:oleObj name="Equation" r:id="rId4" imgW="3810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87336" y="6064510"/>
                        <a:ext cx="710605" cy="45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5231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4532" y="6384960"/>
            <a:ext cx="4375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Uniform Hemisphere Sampling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1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46576" y="6384960"/>
            <a:ext cx="2511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Cosine Sampling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031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Specular BRDFs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073" y="1527175"/>
            <a:ext cx="8953927" cy="5029200"/>
          </a:xfrm>
        </p:spPr>
        <p:txBody>
          <a:bodyPr/>
          <a:lstStyle/>
          <a:p>
            <a:r>
              <a:rPr lang="en-US" dirty="0" smtClean="0"/>
              <a:t>Cosine importance sampling works well for near-Lambertian BRDFs (modest improvement)</a:t>
            </a:r>
          </a:p>
          <a:p>
            <a:r>
              <a:rPr lang="en-US" dirty="0" smtClean="0"/>
              <a:t>But more sophisticated sampling for specular BRDFs</a:t>
            </a:r>
          </a:p>
          <a:p>
            <a:r>
              <a:rPr lang="en-US" dirty="0" smtClean="0"/>
              <a:t>Will talk about general BRDFs next lecture</a:t>
            </a:r>
          </a:p>
          <a:p>
            <a:r>
              <a:rPr lang="en-US" dirty="0" smtClean="0"/>
              <a:t>For now, for assignment: Modified </a:t>
            </a:r>
            <a:r>
              <a:rPr lang="en-US" dirty="0" err="1" smtClean="0"/>
              <a:t>Phong</a:t>
            </a:r>
            <a:r>
              <a:rPr lang="en-US" dirty="0" smtClean="0"/>
              <a:t>, GGX</a:t>
            </a:r>
          </a:p>
          <a:p>
            <a:r>
              <a:rPr lang="en-US" dirty="0" smtClean="0"/>
              <a:t>Sampling BRDFs in general is non-trivial</a:t>
            </a:r>
          </a:p>
          <a:p>
            <a:pPr lvl="1"/>
            <a:r>
              <a:rPr lang="en-US" dirty="0" smtClean="0"/>
              <a:t>Can simply normalize to get PDF, but sampling non-trivial</a:t>
            </a:r>
          </a:p>
          <a:p>
            <a:pPr lvl="1"/>
            <a:r>
              <a:rPr lang="en-US" dirty="0" smtClean="0"/>
              <a:t>For now, sample a simpler BRDF, then divide by PDF</a:t>
            </a:r>
          </a:p>
          <a:p>
            <a:pPr lvl="1"/>
            <a:r>
              <a:rPr lang="en-US" dirty="0" smtClean="0"/>
              <a:t>(This procedure is always guaranteed to work)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398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993399"/>
      </a:dk1>
      <a:lt1>
        <a:srgbClr val="FFFFFF"/>
      </a:lt1>
      <a:dk2>
        <a:srgbClr val="000000"/>
      </a:dk2>
      <a:lt2>
        <a:srgbClr val="FFFFFF"/>
      </a:lt2>
      <a:accent1>
        <a:srgbClr val="FF6633"/>
      </a:accent1>
      <a:accent2>
        <a:srgbClr val="B9D300"/>
      </a:accent2>
      <a:accent3>
        <a:srgbClr val="AAAAAA"/>
      </a:accent3>
      <a:accent4>
        <a:srgbClr val="DADADA"/>
      </a:accent4>
      <a:accent5>
        <a:srgbClr val="FFB8AD"/>
      </a:accent5>
      <a:accent6>
        <a:srgbClr val="A7BF00"/>
      </a:accent6>
      <a:hlink>
        <a:srgbClr val="62BD19"/>
      </a:hlink>
      <a:folHlink>
        <a:srgbClr val="993399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Custom Design 1">
        <a:dk1>
          <a:srgbClr val="993399"/>
        </a:dk1>
        <a:lt1>
          <a:srgbClr val="FFFFFF"/>
        </a:lt1>
        <a:dk2>
          <a:srgbClr val="000000"/>
        </a:dk2>
        <a:lt2>
          <a:srgbClr val="FFFFFF"/>
        </a:lt2>
        <a:accent1>
          <a:srgbClr val="FF6633"/>
        </a:accent1>
        <a:accent2>
          <a:srgbClr val="B9D300"/>
        </a:accent2>
        <a:accent3>
          <a:srgbClr val="AAAAAA"/>
        </a:accent3>
        <a:accent4>
          <a:srgbClr val="DADADA"/>
        </a:accent4>
        <a:accent5>
          <a:srgbClr val="FFB8AD"/>
        </a:accent5>
        <a:accent6>
          <a:srgbClr val="A7BF00"/>
        </a:accent6>
        <a:hlink>
          <a:srgbClr val="62BD19"/>
        </a:hlink>
        <a:folHlink>
          <a:srgbClr val="9933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4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4_Default Design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40910</TotalTime>
  <Words>1424</Words>
  <Application>Microsoft Macintosh PowerPoint</Application>
  <PresentationFormat>Letter Paper (8.5x11 in)</PresentationFormat>
  <Paragraphs>177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Default Design</vt:lpstr>
      <vt:lpstr>1_Custom Design</vt:lpstr>
      <vt:lpstr>1_Default Design</vt:lpstr>
      <vt:lpstr>4_Default Design</vt:lpstr>
      <vt:lpstr>Equation</vt:lpstr>
      <vt:lpstr>Computer Graphics II: Rendering</vt:lpstr>
      <vt:lpstr>To Do</vt:lpstr>
      <vt:lpstr>Importance Sampling</vt:lpstr>
      <vt:lpstr>PowerPoint Presentation</vt:lpstr>
      <vt:lpstr>Cosine Importance Sampling</vt:lpstr>
      <vt:lpstr>Cosine Sampling Upper Hemisphere</vt:lpstr>
      <vt:lpstr>PowerPoint Presentation</vt:lpstr>
      <vt:lpstr>PowerPoint Presentation</vt:lpstr>
      <vt:lpstr>Specular BRDFs</vt:lpstr>
      <vt:lpstr>BRDF Importance Sampling</vt:lpstr>
      <vt:lpstr>BRDF Importance Sampling</vt:lpstr>
      <vt:lpstr>Formal Modified Phong Sampling</vt:lpstr>
      <vt:lpstr>PowerPoint Presentation</vt:lpstr>
      <vt:lpstr>PowerPoint Presentation</vt:lpstr>
      <vt:lpstr>GGX Microfacet Model</vt:lpstr>
      <vt:lpstr>Experiment</vt:lpstr>
      <vt:lpstr>Fresnel Reflectance</vt:lpstr>
      <vt:lpstr>(Cook-)Torrance-Sparrow</vt:lpstr>
      <vt:lpstr>(Cook-)Torrance-Sparrow</vt:lpstr>
      <vt:lpstr>GGX Microfacet Model</vt:lpstr>
      <vt:lpstr>Importance Sampling GGX</vt:lpstr>
      <vt:lpstr>Multiple Importance Sampling</vt:lpstr>
      <vt:lpstr>Multiple Importance Sampling</vt:lpstr>
      <vt:lpstr>Multiple Importance Sampling</vt:lpstr>
      <vt:lpstr>Multiple Importance Sampling</vt:lpstr>
      <vt:lpstr>Multiple Importance Sampling</vt:lpstr>
      <vt:lpstr>Multiple Importance Sampling</vt:lpstr>
      <vt:lpstr>Lighting/BRDF Sampling</vt:lpstr>
      <vt:lpstr>MIS Implementation</vt:lpstr>
      <vt:lpstr>MIS weights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919</cp:revision>
  <cp:lastPrinted>2020-04-29T00:25:16Z</cp:lastPrinted>
  <dcterms:created xsi:type="dcterms:W3CDTF">1999-02-11T00:43:51Z</dcterms:created>
  <dcterms:modified xsi:type="dcterms:W3CDTF">2021-04-23T20:37:39Z</dcterms:modified>
</cp:coreProperties>
</file>