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  <p:sldMasterId id="2147483665" r:id="rId2"/>
  </p:sldMasterIdLst>
  <p:notesMasterIdLst>
    <p:notesMasterId r:id="rId54"/>
  </p:notesMasterIdLst>
  <p:handoutMasterIdLst>
    <p:handoutMasterId r:id="rId55"/>
  </p:handoutMasterIdLst>
  <p:sldIdLst>
    <p:sldId id="751" r:id="rId3"/>
    <p:sldId id="752" r:id="rId4"/>
    <p:sldId id="753" r:id="rId5"/>
    <p:sldId id="754" r:id="rId6"/>
    <p:sldId id="755" r:id="rId7"/>
    <p:sldId id="756" r:id="rId8"/>
    <p:sldId id="757" r:id="rId9"/>
    <p:sldId id="758" r:id="rId10"/>
    <p:sldId id="759" r:id="rId11"/>
    <p:sldId id="760" r:id="rId12"/>
    <p:sldId id="761" r:id="rId13"/>
    <p:sldId id="762" r:id="rId14"/>
    <p:sldId id="763" r:id="rId15"/>
    <p:sldId id="764" r:id="rId16"/>
    <p:sldId id="765" r:id="rId17"/>
    <p:sldId id="766" r:id="rId18"/>
    <p:sldId id="767" r:id="rId19"/>
    <p:sldId id="768" r:id="rId20"/>
    <p:sldId id="769" r:id="rId21"/>
    <p:sldId id="770" r:id="rId22"/>
    <p:sldId id="771" r:id="rId23"/>
    <p:sldId id="772" r:id="rId24"/>
    <p:sldId id="773" r:id="rId25"/>
    <p:sldId id="774" r:id="rId26"/>
    <p:sldId id="775" r:id="rId27"/>
    <p:sldId id="776" r:id="rId28"/>
    <p:sldId id="777" r:id="rId29"/>
    <p:sldId id="778" r:id="rId30"/>
    <p:sldId id="779" r:id="rId31"/>
    <p:sldId id="780" r:id="rId32"/>
    <p:sldId id="781" r:id="rId33"/>
    <p:sldId id="782" r:id="rId34"/>
    <p:sldId id="803" r:id="rId35"/>
    <p:sldId id="785" r:id="rId36"/>
    <p:sldId id="786" r:id="rId37"/>
    <p:sldId id="787" r:id="rId38"/>
    <p:sldId id="788" r:id="rId39"/>
    <p:sldId id="789" r:id="rId40"/>
    <p:sldId id="790" r:id="rId41"/>
    <p:sldId id="791" r:id="rId42"/>
    <p:sldId id="792" r:id="rId43"/>
    <p:sldId id="793" r:id="rId44"/>
    <p:sldId id="794" r:id="rId45"/>
    <p:sldId id="795" r:id="rId46"/>
    <p:sldId id="796" r:id="rId47"/>
    <p:sldId id="797" r:id="rId48"/>
    <p:sldId id="798" r:id="rId49"/>
    <p:sldId id="799" r:id="rId50"/>
    <p:sldId id="800" r:id="rId51"/>
    <p:sldId id="801" r:id="rId52"/>
    <p:sldId id="802" r:id="rId53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0"/>
  </p:normalViewPr>
  <p:slideViewPr>
    <p:cSldViewPr snapToGrid="0">
      <p:cViewPr varScale="1">
        <p:scale>
          <a:sx n="164" d="100"/>
          <a:sy n="164" d="100"/>
        </p:scale>
        <p:origin x="-247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notesMaster" Target="notesMasters/notesMaster1.xml"/><Relationship Id="rId55" Type="http://schemas.openxmlformats.org/officeDocument/2006/relationships/handoutMaster" Target="handoutMasters/handout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21B8CDE7-30D9-A54D-A4C4-6AD1AC9428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60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D4D59DC6-8B1D-F64D-8AE4-0264766D68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55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76529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3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3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29486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98222733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64716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0612538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46150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17050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1820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5999889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4532827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15772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6187438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783443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48988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414593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97565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58403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75016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378574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5499443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1740880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7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7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8826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1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2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3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9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27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29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31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32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33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34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36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37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 smtClean="0"/>
              <a:t>Computer Graphics II: Rendering</a:t>
            </a:r>
            <a:endParaRPr lang="en-US" sz="3200" dirty="0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0447" y="2295525"/>
            <a:ext cx="9319524" cy="1752600"/>
          </a:xfrm>
        </p:spPr>
        <p:txBody>
          <a:bodyPr/>
          <a:lstStyle/>
          <a:p>
            <a:r>
              <a:rPr lang="en-US" dirty="0" smtClean="0"/>
              <a:t>CSE 168 [</a:t>
            </a:r>
            <a:r>
              <a:rPr lang="en-US" dirty="0" err="1" smtClean="0"/>
              <a:t>Spr</a:t>
            </a:r>
            <a:r>
              <a:rPr lang="en-US" dirty="0" smtClean="0"/>
              <a:t> 21], </a:t>
            </a:r>
            <a:r>
              <a:rPr lang="en-US" dirty="0"/>
              <a:t>Lecture 5</a:t>
            </a:r>
            <a:r>
              <a:rPr lang="en-US" dirty="0" smtClean="0"/>
              <a:t>: Monte Carlo Integration      Ravi </a:t>
            </a:r>
            <a:r>
              <a:rPr lang="en-US" dirty="0"/>
              <a:t>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45513" name="Picture 9" descr="foley-fl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71" y="4481491"/>
            <a:ext cx="2549339" cy="16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514" name="Picture 10" descr="kajiya-chess-sig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509" y="4458455"/>
            <a:ext cx="2017659" cy="16813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1553454" y="3575051"/>
            <a:ext cx="63606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dirty="0"/>
              <a:t>http:/</a:t>
            </a:r>
            <a:r>
              <a:rPr lang="en-US" dirty="0" smtClean="0"/>
              <a:t>/viscomp.ucsd.edu/classes/cse168/sp21</a:t>
            </a:r>
            <a:endParaRPr lang="en-US" dirty="0"/>
          </a:p>
        </p:txBody>
      </p:sp>
      <p:pic>
        <p:nvPicPr>
          <p:cNvPr id="2" name="Picture 1" descr="Screen Shot 2019-05-06 at 9.03.3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650" y="4455378"/>
            <a:ext cx="1703610" cy="1708240"/>
          </a:xfrm>
          <a:prstGeom prst="rect">
            <a:avLst/>
          </a:prstGeom>
        </p:spPr>
      </p:pic>
      <p:pic>
        <p:nvPicPr>
          <p:cNvPr id="14" name="Picture 4" descr="mie3p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116" y="4460151"/>
            <a:ext cx="2078855" cy="166290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0434" name="Freeform 2"/>
          <p:cNvSpPr>
            <a:spLocks/>
          </p:cNvSpPr>
          <p:nvPr/>
        </p:nvSpPr>
        <p:spPr bwMode="auto">
          <a:xfrm>
            <a:off x="1676400" y="3608388"/>
            <a:ext cx="1981200" cy="1801812"/>
          </a:xfrm>
          <a:custGeom>
            <a:avLst/>
            <a:gdLst>
              <a:gd name="T0" fmla="*/ 6 w 1248"/>
              <a:gd name="T1" fmla="*/ 105 h 1135"/>
              <a:gd name="T2" fmla="*/ 80 w 1248"/>
              <a:gd name="T3" fmla="*/ 67 h 1135"/>
              <a:gd name="T4" fmla="*/ 185 w 1248"/>
              <a:gd name="T5" fmla="*/ 15 h 1135"/>
              <a:gd name="T6" fmla="*/ 290 w 1248"/>
              <a:gd name="T7" fmla="*/ 37 h 1135"/>
              <a:gd name="T8" fmla="*/ 335 w 1248"/>
              <a:gd name="T9" fmla="*/ 60 h 1135"/>
              <a:gd name="T10" fmla="*/ 492 w 1248"/>
              <a:gd name="T11" fmla="*/ 142 h 1135"/>
              <a:gd name="T12" fmla="*/ 634 w 1248"/>
              <a:gd name="T13" fmla="*/ 90 h 1135"/>
              <a:gd name="T14" fmla="*/ 761 w 1248"/>
              <a:gd name="T15" fmla="*/ 0 h 1135"/>
              <a:gd name="T16" fmla="*/ 873 w 1248"/>
              <a:gd name="T17" fmla="*/ 23 h 1135"/>
              <a:gd name="T18" fmla="*/ 918 w 1248"/>
              <a:gd name="T19" fmla="*/ 37 h 1135"/>
              <a:gd name="T20" fmla="*/ 955 w 1248"/>
              <a:gd name="T21" fmla="*/ 67 h 1135"/>
              <a:gd name="T22" fmla="*/ 1023 w 1248"/>
              <a:gd name="T23" fmla="*/ 157 h 1135"/>
              <a:gd name="T24" fmla="*/ 1075 w 1248"/>
              <a:gd name="T25" fmla="*/ 337 h 1135"/>
              <a:gd name="T26" fmla="*/ 1120 w 1248"/>
              <a:gd name="T27" fmla="*/ 449 h 1135"/>
              <a:gd name="T28" fmla="*/ 1217 w 1248"/>
              <a:gd name="T29" fmla="*/ 561 h 1135"/>
              <a:gd name="T30" fmla="*/ 1247 w 1248"/>
              <a:gd name="T31" fmla="*/ 576 h 1135"/>
              <a:gd name="T32" fmla="*/ 1248 w 1248"/>
              <a:gd name="T33" fmla="*/ 1135 h 1135"/>
              <a:gd name="T34" fmla="*/ 0 w 1248"/>
              <a:gd name="T35" fmla="*/ 1135 h 1135"/>
              <a:gd name="T36" fmla="*/ 6 w 1248"/>
              <a:gd name="T37" fmla="*/ 105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48" h="1135">
                <a:moveTo>
                  <a:pt x="6" y="105"/>
                </a:moveTo>
                <a:cubicBezTo>
                  <a:pt x="30" y="91"/>
                  <a:pt x="56" y="82"/>
                  <a:pt x="80" y="67"/>
                </a:cubicBezTo>
                <a:cubicBezTo>
                  <a:pt x="126" y="35"/>
                  <a:pt x="125" y="27"/>
                  <a:pt x="185" y="15"/>
                </a:cubicBezTo>
                <a:cubicBezTo>
                  <a:pt x="219" y="24"/>
                  <a:pt x="255" y="26"/>
                  <a:pt x="290" y="37"/>
                </a:cubicBezTo>
                <a:cubicBezTo>
                  <a:pt x="377" y="96"/>
                  <a:pt x="249" y="12"/>
                  <a:pt x="335" y="60"/>
                </a:cubicBezTo>
                <a:cubicBezTo>
                  <a:pt x="393" y="92"/>
                  <a:pt x="426" y="126"/>
                  <a:pt x="492" y="142"/>
                </a:cubicBezTo>
                <a:cubicBezTo>
                  <a:pt x="546" y="133"/>
                  <a:pt x="584" y="105"/>
                  <a:pt x="634" y="90"/>
                </a:cubicBezTo>
                <a:cubicBezTo>
                  <a:pt x="686" y="35"/>
                  <a:pt x="686" y="26"/>
                  <a:pt x="761" y="0"/>
                </a:cubicBezTo>
                <a:cubicBezTo>
                  <a:pt x="802" y="5"/>
                  <a:pt x="834" y="10"/>
                  <a:pt x="873" y="23"/>
                </a:cubicBezTo>
                <a:cubicBezTo>
                  <a:pt x="887" y="27"/>
                  <a:pt x="918" y="37"/>
                  <a:pt x="918" y="37"/>
                </a:cubicBezTo>
                <a:cubicBezTo>
                  <a:pt x="959" y="100"/>
                  <a:pt x="905" y="28"/>
                  <a:pt x="955" y="67"/>
                </a:cubicBezTo>
                <a:cubicBezTo>
                  <a:pt x="988" y="93"/>
                  <a:pt x="1009" y="118"/>
                  <a:pt x="1023" y="157"/>
                </a:cubicBezTo>
                <a:cubicBezTo>
                  <a:pt x="1032" y="219"/>
                  <a:pt x="1055" y="277"/>
                  <a:pt x="1075" y="337"/>
                </a:cubicBezTo>
                <a:cubicBezTo>
                  <a:pt x="1087" y="375"/>
                  <a:pt x="1097" y="414"/>
                  <a:pt x="1120" y="449"/>
                </a:cubicBezTo>
                <a:cubicBezTo>
                  <a:pt x="1134" y="494"/>
                  <a:pt x="1178" y="535"/>
                  <a:pt x="1217" y="561"/>
                </a:cubicBezTo>
                <a:cubicBezTo>
                  <a:pt x="1241" y="577"/>
                  <a:pt x="1230" y="576"/>
                  <a:pt x="1247" y="576"/>
                </a:cubicBezTo>
                <a:lnTo>
                  <a:pt x="1248" y="1135"/>
                </a:lnTo>
                <a:lnTo>
                  <a:pt x="0" y="1135"/>
                </a:lnTo>
                <a:lnTo>
                  <a:pt x="6" y="10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04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 we can average</a:t>
            </a:r>
          </a:p>
        </p:txBody>
      </p:sp>
      <p:sp>
        <p:nvSpPr>
          <p:cNvPr id="1810436" name="Line 4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0437" name="Line 5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0438" name="Text Box 6"/>
          <p:cNvSpPr txBox="1">
            <a:spLocks noChangeArrowheads="1"/>
          </p:cNvSpPr>
          <p:nvPr/>
        </p:nvSpPr>
        <p:spPr bwMode="auto">
          <a:xfrm>
            <a:off x="3316288" y="5410200"/>
            <a:ext cx="684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x=1</a:t>
            </a:r>
          </a:p>
        </p:txBody>
      </p:sp>
      <p:sp>
        <p:nvSpPr>
          <p:cNvPr id="1810439" name="Line 7"/>
          <p:cNvSpPr>
            <a:spLocks noChangeShapeType="1"/>
          </p:cNvSpPr>
          <p:nvPr/>
        </p:nvSpPr>
        <p:spPr bwMode="auto">
          <a:xfrm flipV="1">
            <a:off x="3657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0440" name="Text Box 8"/>
          <p:cNvSpPr txBox="1">
            <a:spLocks noChangeArrowheads="1"/>
          </p:cNvSpPr>
          <p:nvPr/>
        </p:nvSpPr>
        <p:spPr bwMode="auto">
          <a:xfrm>
            <a:off x="831850" y="32004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f(x)</a:t>
            </a:r>
          </a:p>
        </p:txBody>
      </p:sp>
      <p:sp>
        <p:nvSpPr>
          <p:cNvPr id="1810441" name="Text Box 9"/>
          <p:cNvSpPr txBox="1">
            <a:spLocks noChangeArrowheads="1"/>
          </p:cNvSpPr>
          <p:nvPr/>
        </p:nvSpPr>
        <p:spPr bwMode="auto">
          <a:xfrm>
            <a:off x="3990975" y="3581400"/>
            <a:ext cx="1114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E(f(x))</a:t>
            </a:r>
          </a:p>
        </p:txBody>
      </p:sp>
      <p:sp>
        <p:nvSpPr>
          <p:cNvPr id="1810442" name="Line 10"/>
          <p:cNvSpPr>
            <a:spLocks noChangeShapeType="1"/>
          </p:cNvSpPr>
          <p:nvPr/>
        </p:nvSpPr>
        <p:spPr bwMode="auto">
          <a:xfrm>
            <a:off x="1447800" y="3886200"/>
            <a:ext cx="25447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0443" name="Line 11"/>
          <p:cNvSpPr>
            <a:spLocks noChangeShapeType="1"/>
          </p:cNvSpPr>
          <p:nvPr/>
        </p:nvSpPr>
        <p:spPr bwMode="auto">
          <a:xfrm>
            <a:off x="1455738" y="3886200"/>
            <a:ext cx="2544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graphicFrame>
        <p:nvGraphicFramePr>
          <p:cNvPr id="181044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6133863"/>
              </p:ext>
            </p:extLst>
          </p:nvPr>
        </p:nvGraphicFramePr>
        <p:xfrm>
          <a:off x="4627563" y="1600200"/>
          <a:ext cx="262572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80" name="Equation" r:id="rId3" imgW="1181100" imgH="482600" progId="Equation.DSMT4">
                  <p:embed/>
                </p:oleObj>
              </mc:Choice>
              <mc:Fallback>
                <p:oleObj name="Equation" r:id="rId3" imgW="11811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7563" y="1600200"/>
                        <a:ext cx="2625725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0445" name="Text Box 13"/>
          <p:cNvSpPr txBox="1">
            <a:spLocks noChangeArrowheads="1"/>
          </p:cNvSpPr>
          <p:nvPr/>
        </p:nvSpPr>
        <p:spPr bwMode="auto">
          <a:xfrm>
            <a:off x="7261225" y="6216650"/>
            <a:ext cx="193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Slide courtesy of </a:t>
            </a:r>
            <a:br>
              <a:rPr lang="en-US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Peter Shirley</a:t>
            </a:r>
          </a:p>
        </p:txBody>
      </p:sp>
    </p:spTree>
    <p:extLst>
      <p:ext uri="{BB962C8B-B14F-4D97-AF65-F5344CB8AC3E}">
        <p14:creationId xmlns:p14="http://schemas.microsoft.com/office/powerpoint/2010/main" val="1399217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1458" name="Freeform 2"/>
          <p:cNvSpPr>
            <a:spLocks/>
          </p:cNvSpPr>
          <p:nvPr/>
        </p:nvSpPr>
        <p:spPr bwMode="auto">
          <a:xfrm>
            <a:off x="1114425" y="3608388"/>
            <a:ext cx="1981200" cy="1801812"/>
          </a:xfrm>
          <a:custGeom>
            <a:avLst/>
            <a:gdLst>
              <a:gd name="T0" fmla="*/ 6 w 1248"/>
              <a:gd name="T1" fmla="*/ 105 h 1135"/>
              <a:gd name="T2" fmla="*/ 80 w 1248"/>
              <a:gd name="T3" fmla="*/ 67 h 1135"/>
              <a:gd name="T4" fmla="*/ 185 w 1248"/>
              <a:gd name="T5" fmla="*/ 15 h 1135"/>
              <a:gd name="T6" fmla="*/ 290 w 1248"/>
              <a:gd name="T7" fmla="*/ 37 h 1135"/>
              <a:gd name="T8" fmla="*/ 335 w 1248"/>
              <a:gd name="T9" fmla="*/ 60 h 1135"/>
              <a:gd name="T10" fmla="*/ 492 w 1248"/>
              <a:gd name="T11" fmla="*/ 142 h 1135"/>
              <a:gd name="T12" fmla="*/ 634 w 1248"/>
              <a:gd name="T13" fmla="*/ 90 h 1135"/>
              <a:gd name="T14" fmla="*/ 761 w 1248"/>
              <a:gd name="T15" fmla="*/ 0 h 1135"/>
              <a:gd name="T16" fmla="*/ 873 w 1248"/>
              <a:gd name="T17" fmla="*/ 23 h 1135"/>
              <a:gd name="T18" fmla="*/ 918 w 1248"/>
              <a:gd name="T19" fmla="*/ 37 h 1135"/>
              <a:gd name="T20" fmla="*/ 955 w 1248"/>
              <a:gd name="T21" fmla="*/ 67 h 1135"/>
              <a:gd name="T22" fmla="*/ 1023 w 1248"/>
              <a:gd name="T23" fmla="*/ 157 h 1135"/>
              <a:gd name="T24" fmla="*/ 1075 w 1248"/>
              <a:gd name="T25" fmla="*/ 337 h 1135"/>
              <a:gd name="T26" fmla="*/ 1120 w 1248"/>
              <a:gd name="T27" fmla="*/ 449 h 1135"/>
              <a:gd name="T28" fmla="*/ 1217 w 1248"/>
              <a:gd name="T29" fmla="*/ 561 h 1135"/>
              <a:gd name="T30" fmla="*/ 1247 w 1248"/>
              <a:gd name="T31" fmla="*/ 576 h 1135"/>
              <a:gd name="T32" fmla="*/ 1248 w 1248"/>
              <a:gd name="T33" fmla="*/ 1135 h 1135"/>
              <a:gd name="T34" fmla="*/ 0 w 1248"/>
              <a:gd name="T35" fmla="*/ 1135 h 1135"/>
              <a:gd name="T36" fmla="*/ 6 w 1248"/>
              <a:gd name="T37" fmla="*/ 105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48" h="1135">
                <a:moveTo>
                  <a:pt x="6" y="105"/>
                </a:moveTo>
                <a:cubicBezTo>
                  <a:pt x="30" y="91"/>
                  <a:pt x="56" y="82"/>
                  <a:pt x="80" y="67"/>
                </a:cubicBezTo>
                <a:cubicBezTo>
                  <a:pt x="126" y="35"/>
                  <a:pt x="125" y="27"/>
                  <a:pt x="185" y="15"/>
                </a:cubicBezTo>
                <a:cubicBezTo>
                  <a:pt x="219" y="24"/>
                  <a:pt x="255" y="26"/>
                  <a:pt x="290" y="37"/>
                </a:cubicBezTo>
                <a:cubicBezTo>
                  <a:pt x="377" y="96"/>
                  <a:pt x="249" y="12"/>
                  <a:pt x="335" y="60"/>
                </a:cubicBezTo>
                <a:cubicBezTo>
                  <a:pt x="393" y="92"/>
                  <a:pt x="426" y="126"/>
                  <a:pt x="492" y="142"/>
                </a:cubicBezTo>
                <a:cubicBezTo>
                  <a:pt x="546" y="133"/>
                  <a:pt x="584" y="105"/>
                  <a:pt x="634" y="90"/>
                </a:cubicBezTo>
                <a:cubicBezTo>
                  <a:pt x="686" y="35"/>
                  <a:pt x="686" y="26"/>
                  <a:pt x="761" y="0"/>
                </a:cubicBezTo>
                <a:cubicBezTo>
                  <a:pt x="802" y="5"/>
                  <a:pt x="834" y="10"/>
                  <a:pt x="873" y="23"/>
                </a:cubicBezTo>
                <a:cubicBezTo>
                  <a:pt x="887" y="27"/>
                  <a:pt x="918" y="37"/>
                  <a:pt x="918" y="37"/>
                </a:cubicBezTo>
                <a:cubicBezTo>
                  <a:pt x="959" y="100"/>
                  <a:pt x="905" y="28"/>
                  <a:pt x="955" y="67"/>
                </a:cubicBezTo>
                <a:cubicBezTo>
                  <a:pt x="988" y="93"/>
                  <a:pt x="1009" y="118"/>
                  <a:pt x="1023" y="157"/>
                </a:cubicBezTo>
                <a:cubicBezTo>
                  <a:pt x="1032" y="219"/>
                  <a:pt x="1055" y="277"/>
                  <a:pt x="1075" y="337"/>
                </a:cubicBezTo>
                <a:cubicBezTo>
                  <a:pt x="1087" y="375"/>
                  <a:pt x="1097" y="414"/>
                  <a:pt x="1120" y="449"/>
                </a:cubicBezTo>
                <a:cubicBezTo>
                  <a:pt x="1134" y="494"/>
                  <a:pt x="1178" y="535"/>
                  <a:pt x="1217" y="561"/>
                </a:cubicBezTo>
                <a:cubicBezTo>
                  <a:pt x="1241" y="577"/>
                  <a:pt x="1230" y="576"/>
                  <a:pt x="1247" y="576"/>
                </a:cubicBezTo>
                <a:lnTo>
                  <a:pt x="1248" y="1135"/>
                </a:lnTo>
                <a:lnTo>
                  <a:pt x="0" y="1135"/>
                </a:lnTo>
                <a:lnTo>
                  <a:pt x="6" y="10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Estimating the average</a:t>
            </a:r>
          </a:p>
        </p:txBody>
      </p:sp>
      <p:sp>
        <p:nvSpPr>
          <p:cNvPr id="1811460" name="Line 4"/>
          <p:cNvSpPr>
            <a:spLocks noChangeShapeType="1"/>
          </p:cNvSpPr>
          <p:nvPr/>
        </p:nvSpPr>
        <p:spPr bwMode="auto">
          <a:xfrm flipV="1">
            <a:off x="1114425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61" name="Line 5"/>
          <p:cNvSpPr>
            <a:spLocks noChangeShapeType="1"/>
          </p:cNvSpPr>
          <p:nvPr/>
        </p:nvSpPr>
        <p:spPr bwMode="auto">
          <a:xfrm>
            <a:off x="1114425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62" name="Text Box 6"/>
          <p:cNvSpPr txBox="1">
            <a:spLocks noChangeArrowheads="1"/>
          </p:cNvSpPr>
          <p:nvPr/>
        </p:nvSpPr>
        <p:spPr bwMode="auto">
          <a:xfrm>
            <a:off x="1190625" y="5410200"/>
            <a:ext cx="449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11463" name="Line 7"/>
          <p:cNvSpPr>
            <a:spLocks noChangeShapeType="1"/>
          </p:cNvSpPr>
          <p:nvPr/>
        </p:nvSpPr>
        <p:spPr bwMode="auto">
          <a:xfrm flipV="1">
            <a:off x="30194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64" name="Text Box 8"/>
          <p:cNvSpPr txBox="1">
            <a:spLocks noChangeArrowheads="1"/>
          </p:cNvSpPr>
          <p:nvPr/>
        </p:nvSpPr>
        <p:spPr bwMode="auto">
          <a:xfrm>
            <a:off x="269875" y="32004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f(x)</a:t>
            </a:r>
          </a:p>
        </p:txBody>
      </p:sp>
      <p:sp>
        <p:nvSpPr>
          <p:cNvPr id="1811465" name="Line 9"/>
          <p:cNvSpPr>
            <a:spLocks noChangeShapeType="1"/>
          </p:cNvSpPr>
          <p:nvPr/>
        </p:nvSpPr>
        <p:spPr bwMode="auto">
          <a:xfrm flipV="1">
            <a:off x="13430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66" name="Line 10"/>
          <p:cNvSpPr>
            <a:spLocks noChangeShapeType="1"/>
          </p:cNvSpPr>
          <p:nvPr/>
        </p:nvSpPr>
        <p:spPr bwMode="auto">
          <a:xfrm flipV="1">
            <a:off x="16478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67" name="Line 11"/>
          <p:cNvSpPr>
            <a:spLocks noChangeShapeType="1"/>
          </p:cNvSpPr>
          <p:nvPr/>
        </p:nvSpPr>
        <p:spPr bwMode="auto">
          <a:xfrm flipV="1">
            <a:off x="21050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68" name="Line 12"/>
          <p:cNvSpPr>
            <a:spLocks noChangeShapeType="1"/>
          </p:cNvSpPr>
          <p:nvPr/>
        </p:nvSpPr>
        <p:spPr bwMode="auto">
          <a:xfrm flipV="1">
            <a:off x="14954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69" name="Line 13"/>
          <p:cNvSpPr>
            <a:spLocks noChangeShapeType="1"/>
          </p:cNvSpPr>
          <p:nvPr/>
        </p:nvSpPr>
        <p:spPr bwMode="auto">
          <a:xfrm flipV="1">
            <a:off x="19526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70" name="Line 14"/>
          <p:cNvSpPr>
            <a:spLocks noChangeShapeType="1"/>
          </p:cNvSpPr>
          <p:nvPr/>
        </p:nvSpPr>
        <p:spPr bwMode="auto">
          <a:xfrm flipV="1">
            <a:off x="22574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71" name="Line 15"/>
          <p:cNvSpPr>
            <a:spLocks noChangeShapeType="1"/>
          </p:cNvSpPr>
          <p:nvPr/>
        </p:nvSpPr>
        <p:spPr bwMode="auto">
          <a:xfrm flipV="1">
            <a:off x="25622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72" name="Line 16"/>
          <p:cNvSpPr>
            <a:spLocks noChangeShapeType="1"/>
          </p:cNvSpPr>
          <p:nvPr/>
        </p:nvSpPr>
        <p:spPr bwMode="auto">
          <a:xfrm flipV="1">
            <a:off x="28670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73" name="Text Box 17"/>
          <p:cNvSpPr txBox="1">
            <a:spLocks noChangeArrowheads="1"/>
          </p:cNvSpPr>
          <p:nvPr/>
        </p:nvSpPr>
        <p:spPr bwMode="auto">
          <a:xfrm>
            <a:off x="2867025" y="54102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11474" name="Line 18"/>
          <p:cNvSpPr>
            <a:spLocks noChangeShapeType="1"/>
          </p:cNvSpPr>
          <p:nvPr/>
        </p:nvSpPr>
        <p:spPr bwMode="auto">
          <a:xfrm>
            <a:off x="885825" y="3886200"/>
            <a:ext cx="25447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graphicFrame>
        <p:nvGraphicFramePr>
          <p:cNvPr id="181147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288979"/>
              </p:ext>
            </p:extLst>
          </p:nvPr>
        </p:nvGraphicFramePr>
        <p:xfrm>
          <a:off x="4459288" y="1600200"/>
          <a:ext cx="2963862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04" name="Equation" r:id="rId3" imgW="1333500" imgH="482600" progId="Equation.DSMT4">
                  <p:embed/>
                </p:oleObj>
              </mc:Choice>
              <mc:Fallback>
                <p:oleObj name="Equation" r:id="rId3" imgW="13335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9288" y="1600200"/>
                        <a:ext cx="2963862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1476" name="Text Box 20"/>
          <p:cNvSpPr txBox="1">
            <a:spLocks noChangeArrowheads="1"/>
          </p:cNvSpPr>
          <p:nvPr/>
        </p:nvSpPr>
        <p:spPr bwMode="auto">
          <a:xfrm>
            <a:off x="3429000" y="3581400"/>
            <a:ext cx="1114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E(f(x))</a:t>
            </a:r>
          </a:p>
        </p:txBody>
      </p:sp>
      <p:sp>
        <p:nvSpPr>
          <p:cNvPr id="1811477" name="Line 21"/>
          <p:cNvSpPr>
            <a:spLocks noChangeShapeType="1"/>
          </p:cNvSpPr>
          <p:nvPr/>
        </p:nvSpPr>
        <p:spPr bwMode="auto">
          <a:xfrm flipV="1">
            <a:off x="24098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78" name="Text Box 22"/>
          <p:cNvSpPr txBox="1">
            <a:spLocks noChangeArrowheads="1"/>
          </p:cNvSpPr>
          <p:nvPr/>
        </p:nvSpPr>
        <p:spPr bwMode="auto">
          <a:xfrm>
            <a:off x="7261225" y="6216650"/>
            <a:ext cx="193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Slide courtesy of </a:t>
            </a:r>
            <a:br>
              <a:rPr lang="en-US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Peter Shirley</a:t>
            </a:r>
          </a:p>
        </p:txBody>
      </p:sp>
      <p:sp>
        <p:nvSpPr>
          <p:cNvPr id="1811479" name="Line 23"/>
          <p:cNvSpPr>
            <a:spLocks noChangeShapeType="1"/>
          </p:cNvSpPr>
          <p:nvPr/>
        </p:nvSpPr>
        <p:spPr bwMode="auto">
          <a:xfrm>
            <a:off x="893763" y="3886200"/>
            <a:ext cx="2544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80" name="Text Box 24"/>
          <p:cNvSpPr txBox="1">
            <a:spLocks noChangeArrowheads="1"/>
          </p:cNvSpPr>
          <p:nvPr/>
        </p:nvSpPr>
        <p:spPr bwMode="auto">
          <a:xfrm>
            <a:off x="4383088" y="2978150"/>
            <a:ext cx="476091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800" dirty="0">
                <a:solidFill>
                  <a:srgbClr val="FFFFFF"/>
                </a:solidFill>
              </a:rPr>
              <a:t>Monte Carlo methods (</a:t>
            </a:r>
            <a:r>
              <a:rPr lang="en-US" sz="1800" dirty="0" smtClean="0">
                <a:solidFill>
                  <a:srgbClr val="FFFFFF"/>
                </a:solidFill>
              </a:rPr>
              <a:t>randomly </a:t>
            </a:r>
            <a:r>
              <a:rPr lang="en-US" sz="1800" dirty="0">
                <a:solidFill>
                  <a:srgbClr val="FFFFFF"/>
                </a:solidFill>
              </a:rPr>
              <a:t>choose samples)</a:t>
            </a:r>
          </a:p>
          <a:p>
            <a:pPr algn="l"/>
            <a:endParaRPr lang="en-US" sz="1800" dirty="0">
              <a:solidFill>
                <a:srgbClr val="FFFFFF"/>
              </a:solidFill>
            </a:endParaRPr>
          </a:p>
          <a:p>
            <a:pPr algn="l"/>
            <a:r>
              <a:rPr lang="en-US" sz="1800" dirty="0">
                <a:solidFill>
                  <a:srgbClr val="FFFFFF"/>
                </a:solidFill>
              </a:rPr>
              <a:t>Advantages: </a:t>
            </a:r>
          </a:p>
          <a:p>
            <a:pPr algn="l">
              <a:buFontTx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 Robust for discontinuities</a:t>
            </a:r>
          </a:p>
          <a:p>
            <a:pPr algn="l">
              <a:buFontTx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 Converges reasonably for large dimensions</a:t>
            </a:r>
          </a:p>
          <a:p>
            <a:pPr algn="l">
              <a:buFontTx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 Can handle complex geometry, integrals</a:t>
            </a:r>
          </a:p>
          <a:p>
            <a:pPr algn="l">
              <a:buFontTx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 Relatively simple </a:t>
            </a:r>
            <a:r>
              <a:rPr lang="en-US" sz="1800" dirty="0" smtClean="0">
                <a:solidFill>
                  <a:srgbClr val="FFFFFF"/>
                </a:solidFill>
              </a:rPr>
              <a:t>implement</a:t>
            </a:r>
            <a:r>
              <a:rPr lang="en-US" sz="1800" dirty="0">
                <a:solidFill>
                  <a:srgbClr val="FFFFFF"/>
                </a:solidFill>
              </a:rPr>
              <a:t>, reason about</a:t>
            </a:r>
          </a:p>
        </p:txBody>
      </p:sp>
    </p:spTree>
    <p:extLst>
      <p:ext uri="{BB962C8B-B14F-4D97-AF65-F5344CB8AC3E}">
        <p14:creationId xmlns:p14="http://schemas.microsoft.com/office/powerpoint/2010/main" val="3138443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82" name="Freeform 2"/>
          <p:cNvSpPr>
            <a:spLocks/>
          </p:cNvSpPr>
          <p:nvPr/>
        </p:nvSpPr>
        <p:spPr bwMode="auto">
          <a:xfrm>
            <a:off x="1676400" y="3608388"/>
            <a:ext cx="1981200" cy="1801812"/>
          </a:xfrm>
          <a:custGeom>
            <a:avLst/>
            <a:gdLst>
              <a:gd name="T0" fmla="*/ 6 w 1248"/>
              <a:gd name="T1" fmla="*/ 105 h 1135"/>
              <a:gd name="T2" fmla="*/ 80 w 1248"/>
              <a:gd name="T3" fmla="*/ 67 h 1135"/>
              <a:gd name="T4" fmla="*/ 185 w 1248"/>
              <a:gd name="T5" fmla="*/ 15 h 1135"/>
              <a:gd name="T6" fmla="*/ 290 w 1248"/>
              <a:gd name="T7" fmla="*/ 37 h 1135"/>
              <a:gd name="T8" fmla="*/ 335 w 1248"/>
              <a:gd name="T9" fmla="*/ 60 h 1135"/>
              <a:gd name="T10" fmla="*/ 492 w 1248"/>
              <a:gd name="T11" fmla="*/ 142 h 1135"/>
              <a:gd name="T12" fmla="*/ 634 w 1248"/>
              <a:gd name="T13" fmla="*/ 90 h 1135"/>
              <a:gd name="T14" fmla="*/ 761 w 1248"/>
              <a:gd name="T15" fmla="*/ 0 h 1135"/>
              <a:gd name="T16" fmla="*/ 873 w 1248"/>
              <a:gd name="T17" fmla="*/ 23 h 1135"/>
              <a:gd name="T18" fmla="*/ 918 w 1248"/>
              <a:gd name="T19" fmla="*/ 37 h 1135"/>
              <a:gd name="T20" fmla="*/ 955 w 1248"/>
              <a:gd name="T21" fmla="*/ 67 h 1135"/>
              <a:gd name="T22" fmla="*/ 1023 w 1248"/>
              <a:gd name="T23" fmla="*/ 157 h 1135"/>
              <a:gd name="T24" fmla="*/ 1075 w 1248"/>
              <a:gd name="T25" fmla="*/ 337 h 1135"/>
              <a:gd name="T26" fmla="*/ 1120 w 1248"/>
              <a:gd name="T27" fmla="*/ 449 h 1135"/>
              <a:gd name="T28" fmla="*/ 1217 w 1248"/>
              <a:gd name="T29" fmla="*/ 561 h 1135"/>
              <a:gd name="T30" fmla="*/ 1247 w 1248"/>
              <a:gd name="T31" fmla="*/ 576 h 1135"/>
              <a:gd name="T32" fmla="*/ 1248 w 1248"/>
              <a:gd name="T33" fmla="*/ 1135 h 1135"/>
              <a:gd name="T34" fmla="*/ 0 w 1248"/>
              <a:gd name="T35" fmla="*/ 1135 h 1135"/>
              <a:gd name="T36" fmla="*/ 6 w 1248"/>
              <a:gd name="T37" fmla="*/ 105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48" h="1135">
                <a:moveTo>
                  <a:pt x="6" y="105"/>
                </a:moveTo>
                <a:cubicBezTo>
                  <a:pt x="30" y="91"/>
                  <a:pt x="56" y="82"/>
                  <a:pt x="80" y="67"/>
                </a:cubicBezTo>
                <a:cubicBezTo>
                  <a:pt x="126" y="35"/>
                  <a:pt x="125" y="27"/>
                  <a:pt x="185" y="15"/>
                </a:cubicBezTo>
                <a:cubicBezTo>
                  <a:pt x="219" y="24"/>
                  <a:pt x="255" y="26"/>
                  <a:pt x="290" y="37"/>
                </a:cubicBezTo>
                <a:cubicBezTo>
                  <a:pt x="377" y="96"/>
                  <a:pt x="249" y="12"/>
                  <a:pt x="335" y="60"/>
                </a:cubicBezTo>
                <a:cubicBezTo>
                  <a:pt x="393" y="92"/>
                  <a:pt x="426" y="126"/>
                  <a:pt x="492" y="142"/>
                </a:cubicBezTo>
                <a:cubicBezTo>
                  <a:pt x="546" y="133"/>
                  <a:pt x="584" y="105"/>
                  <a:pt x="634" y="90"/>
                </a:cubicBezTo>
                <a:cubicBezTo>
                  <a:pt x="686" y="35"/>
                  <a:pt x="686" y="26"/>
                  <a:pt x="761" y="0"/>
                </a:cubicBezTo>
                <a:cubicBezTo>
                  <a:pt x="802" y="5"/>
                  <a:pt x="834" y="10"/>
                  <a:pt x="873" y="23"/>
                </a:cubicBezTo>
                <a:cubicBezTo>
                  <a:pt x="887" y="27"/>
                  <a:pt x="918" y="37"/>
                  <a:pt x="918" y="37"/>
                </a:cubicBezTo>
                <a:cubicBezTo>
                  <a:pt x="959" y="100"/>
                  <a:pt x="905" y="28"/>
                  <a:pt x="955" y="67"/>
                </a:cubicBezTo>
                <a:cubicBezTo>
                  <a:pt x="988" y="93"/>
                  <a:pt x="1009" y="118"/>
                  <a:pt x="1023" y="157"/>
                </a:cubicBezTo>
                <a:cubicBezTo>
                  <a:pt x="1032" y="219"/>
                  <a:pt x="1055" y="277"/>
                  <a:pt x="1075" y="337"/>
                </a:cubicBezTo>
                <a:cubicBezTo>
                  <a:pt x="1087" y="375"/>
                  <a:pt x="1097" y="414"/>
                  <a:pt x="1120" y="449"/>
                </a:cubicBezTo>
                <a:cubicBezTo>
                  <a:pt x="1134" y="494"/>
                  <a:pt x="1178" y="535"/>
                  <a:pt x="1217" y="561"/>
                </a:cubicBezTo>
                <a:cubicBezTo>
                  <a:pt x="1241" y="577"/>
                  <a:pt x="1230" y="576"/>
                  <a:pt x="1247" y="576"/>
                </a:cubicBezTo>
                <a:lnTo>
                  <a:pt x="1248" y="1135"/>
                </a:lnTo>
                <a:lnTo>
                  <a:pt x="0" y="1135"/>
                </a:lnTo>
                <a:lnTo>
                  <a:pt x="6" y="10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24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Domains</a:t>
            </a:r>
          </a:p>
        </p:txBody>
      </p:sp>
      <p:sp>
        <p:nvSpPr>
          <p:cNvPr id="1812484" name="Line 4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2485" name="Line 5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2486" name="Text Box 6"/>
          <p:cNvSpPr txBox="1">
            <a:spLocks noChangeArrowheads="1"/>
          </p:cNvSpPr>
          <p:nvPr/>
        </p:nvSpPr>
        <p:spPr bwMode="auto">
          <a:xfrm>
            <a:off x="2895600" y="5410200"/>
            <a:ext cx="684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x=b</a:t>
            </a:r>
          </a:p>
        </p:txBody>
      </p:sp>
      <p:sp>
        <p:nvSpPr>
          <p:cNvPr id="1812487" name="Line 7"/>
          <p:cNvSpPr>
            <a:spLocks noChangeShapeType="1"/>
          </p:cNvSpPr>
          <p:nvPr/>
        </p:nvSpPr>
        <p:spPr bwMode="auto">
          <a:xfrm flipV="1">
            <a:off x="3200400" y="3048000"/>
            <a:ext cx="0" cy="236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2488" name="Text Box 8"/>
          <p:cNvSpPr txBox="1">
            <a:spLocks noChangeArrowheads="1"/>
          </p:cNvSpPr>
          <p:nvPr/>
        </p:nvSpPr>
        <p:spPr bwMode="auto">
          <a:xfrm>
            <a:off x="831850" y="32004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f(x)</a:t>
            </a:r>
          </a:p>
        </p:txBody>
      </p:sp>
      <p:sp>
        <p:nvSpPr>
          <p:cNvPr id="1812489" name="Line 9"/>
          <p:cNvSpPr>
            <a:spLocks noChangeShapeType="1"/>
          </p:cNvSpPr>
          <p:nvPr/>
        </p:nvSpPr>
        <p:spPr bwMode="auto">
          <a:xfrm>
            <a:off x="1455738" y="3733800"/>
            <a:ext cx="2544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2490" name="Text Box 10"/>
          <p:cNvSpPr txBox="1">
            <a:spLocks noChangeArrowheads="1"/>
          </p:cNvSpPr>
          <p:nvPr/>
        </p:nvSpPr>
        <p:spPr bwMode="auto">
          <a:xfrm>
            <a:off x="3927475" y="3505200"/>
            <a:ext cx="1101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&lt; f &gt;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12491" name="Line 11"/>
          <p:cNvSpPr>
            <a:spLocks noChangeShapeType="1"/>
          </p:cNvSpPr>
          <p:nvPr/>
        </p:nvSpPr>
        <p:spPr bwMode="auto">
          <a:xfrm flipV="1">
            <a:off x="2133600" y="3048000"/>
            <a:ext cx="0" cy="236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2492" name="Text Box 12"/>
          <p:cNvSpPr txBox="1">
            <a:spLocks noChangeArrowheads="1"/>
          </p:cNvSpPr>
          <p:nvPr/>
        </p:nvSpPr>
        <p:spPr bwMode="auto">
          <a:xfrm>
            <a:off x="1828800" y="5410200"/>
            <a:ext cx="684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x=a</a:t>
            </a:r>
          </a:p>
        </p:txBody>
      </p:sp>
      <p:sp>
        <p:nvSpPr>
          <p:cNvPr id="1812493" name="Line 13"/>
          <p:cNvSpPr>
            <a:spLocks noChangeShapeType="1"/>
          </p:cNvSpPr>
          <p:nvPr/>
        </p:nvSpPr>
        <p:spPr bwMode="auto">
          <a:xfrm>
            <a:off x="1447800" y="3733800"/>
            <a:ext cx="25447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graphicFrame>
        <p:nvGraphicFramePr>
          <p:cNvPr id="181249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5738791"/>
              </p:ext>
            </p:extLst>
          </p:nvPr>
        </p:nvGraphicFramePr>
        <p:xfrm>
          <a:off x="4233863" y="1600200"/>
          <a:ext cx="341630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8" name="Equation" r:id="rId3" imgW="1536700" imgH="482600" progId="Equation.DSMT4">
                  <p:embed/>
                </p:oleObj>
              </mc:Choice>
              <mc:Fallback>
                <p:oleObj name="Equation" r:id="rId3" imgW="15367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3863" y="1600200"/>
                        <a:ext cx="3416300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2495" name="Line 15"/>
          <p:cNvSpPr>
            <a:spLocks noChangeShapeType="1"/>
          </p:cNvSpPr>
          <p:nvPr/>
        </p:nvSpPr>
        <p:spPr bwMode="auto">
          <a:xfrm flipV="1">
            <a:off x="2667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2496" name="Line 16"/>
          <p:cNvSpPr>
            <a:spLocks noChangeShapeType="1"/>
          </p:cNvSpPr>
          <p:nvPr/>
        </p:nvSpPr>
        <p:spPr bwMode="auto">
          <a:xfrm flipV="1">
            <a:off x="2514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2497" name="Line 17"/>
          <p:cNvSpPr>
            <a:spLocks noChangeShapeType="1"/>
          </p:cNvSpPr>
          <p:nvPr/>
        </p:nvSpPr>
        <p:spPr bwMode="auto">
          <a:xfrm flipV="1">
            <a:off x="3124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2498" name="Line 18"/>
          <p:cNvSpPr>
            <a:spLocks noChangeShapeType="1"/>
          </p:cNvSpPr>
          <p:nvPr/>
        </p:nvSpPr>
        <p:spPr bwMode="auto">
          <a:xfrm flipV="1">
            <a:off x="2362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2499" name="Line 19"/>
          <p:cNvSpPr>
            <a:spLocks noChangeShapeType="1"/>
          </p:cNvSpPr>
          <p:nvPr/>
        </p:nvSpPr>
        <p:spPr bwMode="auto">
          <a:xfrm flipV="1">
            <a:off x="2971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2500" name="Text Box 20"/>
          <p:cNvSpPr txBox="1">
            <a:spLocks noChangeArrowheads="1"/>
          </p:cNvSpPr>
          <p:nvPr/>
        </p:nvSpPr>
        <p:spPr bwMode="auto">
          <a:xfrm>
            <a:off x="7261225" y="6216650"/>
            <a:ext cx="193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Slide courtesy of </a:t>
            </a:r>
            <a:br>
              <a:rPr lang="en-US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Peter Shirley</a:t>
            </a:r>
          </a:p>
        </p:txBody>
      </p:sp>
      <p:sp>
        <p:nvSpPr>
          <p:cNvPr id="1812501" name="Line 21"/>
          <p:cNvSpPr>
            <a:spLocks noChangeShapeType="1"/>
          </p:cNvSpPr>
          <p:nvPr/>
        </p:nvSpPr>
        <p:spPr bwMode="auto">
          <a:xfrm>
            <a:off x="1455738" y="3733800"/>
            <a:ext cx="2544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438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3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Multidimensional Domains</a:t>
            </a:r>
          </a:p>
        </p:txBody>
      </p:sp>
      <p:sp>
        <p:nvSpPr>
          <p:cNvPr id="181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Same ideas apply for integration over …</a:t>
            </a:r>
          </a:p>
          <a:p>
            <a:pPr lvl="1"/>
            <a:r>
              <a:rPr lang="en-US"/>
              <a:t>Pixel areas</a:t>
            </a:r>
          </a:p>
          <a:p>
            <a:pPr lvl="1"/>
            <a:r>
              <a:rPr lang="en-US"/>
              <a:t>Surfaces</a:t>
            </a:r>
          </a:p>
          <a:p>
            <a:pPr lvl="1"/>
            <a:r>
              <a:rPr lang="en-US"/>
              <a:t>Projected areas</a:t>
            </a:r>
          </a:p>
          <a:p>
            <a:pPr lvl="1"/>
            <a:r>
              <a:rPr lang="en-US"/>
              <a:t>Directions</a:t>
            </a:r>
          </a:p>
          <a:p>
            <a:pPr lvl="1"/>
            <a:r>
              <a:rPr lang="en-US"/>
              <a:t>Camera apertures</a:t>
            </a:r>
          </a:p>
          <a:p>
            <a:pPr lvl="1"/>
            <a:r>
              <a:rPr lang="en-US"/>
              <a:t>Time</a:t>
            </a:r>
          </a:p>
          <a:p>
            <a:pPr lvl="1"/>
            <a:r>
              <a:rPr lang="en-US"/>
              <a:t>Paths</a:t>
            </a:r>
          </a:p>
          <a:p>
            <a:pPr lvl="1">
              <a:buFont typeface="Wingdings" charset="0"/>
              <a:buNone/>
            </a:pPr>
            <a:endParaRPr lang="en-US"/>
          </a:p>
        </p:txBody>
      </p:sp>
      <p:graphicFrame>
        <p:nvGraphicFramePr>
          <p:cNvPr id="18135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775431"/>
              </p:ext>
            </p:extLst>
          </p:nvPr>
        </p:nvGraphicFramePr>
        <p:xfrm>
          <a:off x="5486400" y="2508250"/>
          <a:ext cx="333057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2" name="Equation" r:id="rId3" imgW="1498600" imgH="482600" progId="Equation.DSMT4">
                  <p:embed/>
                </p:oleObj>
              </mc:Choice>
              <mc:Fallback>
                <p:oleObj name="Equation" r:id="rId3" imgW="14986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508250"/>
                        <a:ext cx="3330575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13509" name="Group 5"/>
          <p:cNvGrpSpPr>
            <a:grpSpLocks/>
          </p:cNvGrpSpPr>
          <p:nvPr/>
        </p:nvGrpSpPr>
        <p:grpSpPr bwMode="auto">
          <a:xfrm>
            <a:off x="4140200" y="3001963"/>
            <a:ext cx="3251200" cy="3398837"/>
            <a:chOff x="3040" y="1363"/>
            <a:chExt cx="2048" cy="2141"/>
          </a:xfrm>
        </p:grpSpPr>
        <p:sp>
          <p:nvSpPr>
            <p:cNvPr id="1813510" name="Freeform 6"/>
            <p:cNvSpPr>
              <a:spLocks/>
            </p:cNvSpPr>
            <p:nvPr/>
          </p:nvSpPr>
          <p:spPr bwMode="auto">
            <a:xfrm>
              <a:off x="3519" y="2867"/>
              <a:ext cx="1569" cy="349"/>
            </a:xfrm>
            <a:custGeom>
              <a:avLst/>
              <a:gdLst>
                <a:gd name="T0" fmla="*/ 0 w 1296"/>
                <a:gd name="T1" fmla="*/ 288 h 288"/>
                <a:gd name="T2" fmla="*/ 1296 w 1296"/>
                <a:gd name="T3" fmla="*/ 288 h 288"/>
                <a:gd name="T4" fmla="*/ 960 w 1296"/>
                <a:gd name="T5" fmla="*/ 0 h 288"/>
                <a:gd name="T6" fmla="*/ 288 w 1296"/>
                <a:gd name="T7" fmla="*/ 0 h 288"/>
                <a:gd name="T8" fmla="*/ 0 w 1296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6" h="288">
                  <a:moveTo>
                    <a:pt x="0" y="288"/>
                  </a:moveTo>
                  <a:lnTo>
                    <a:pt x="1296" y="288"/>
                  </a:lnTo>
                  <a:lnTo>
                    <a:pt x="960" y="0"/>
                  </a:lnTo>
                  <a:lnTo>
                    <a:pt x="288" y="0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33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blurRad="63500"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13511" name="Oval 7"/>
            <p:cNvSpPr>
              <a:spLocks noChangeArrowheads="1"/>
            </p:cNvSpPr>
            <p:nvPr/>
          </p:nvSpPr>
          <p:spPr bwMode="auto">
            <a:xfrm>
              <a:off x="3391" y="1651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13512" name="Line 8"/>
            <p:cNvSpPr>
              <a:spLocks noChangeShapeType="1"/>
            </p:cNvSpPr>
            <p:nvPr/>
          </p:nvSpPr>
          <p:spPr bwMode="auto">
            <a:xfrm>
              <a:off x="3487" y="1747"/>
              <a:ext cx="768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13513" name="Text Box 9"/>
            <p:cNvSpPr txBox="1">
              <a:spLocks noChangeArrowheads="1"/>
            </p:cNvSpPr>
            <p:nvPr/>
          </p:nvSpPr>
          <p:spPr bwMode="auto">
            <a:xfrm>
              <a:off x="3894" y="3216"/>
              <a:ext cx="77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>
                  <a:solidFill>
                    <a:srgbClr val="FFCC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Surface</a:t>
              </a:r>
            </a:p>
          </p:txBody>
        </p:sp>
        <p:sp>
          <p:nvSpPr>
            <p:cNvPr id="1813514" name="Text Box 10"/>
            <p:cNvSpPr txBox="1">
              <a:spLocks noChangeArrowheads="1"/>
            </p:cNvSpPr>
            <p:nvPr/>
          </p:nvSpPr>
          <p:spPr bwMode="auto">
            <a:xfrm>
              <a:off x="3040" y="1363"/>
              <a:ext cx="44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Eye</a:t>
              </a:r>
            </a:p>
          </p:txBody>
        </p:sp>
        <p:sp>
          <p:nvSpPr>
            <p:cNvPr id="1813515" name="Line 11"/>
            <p:cNvSpPr>
              <a:spLocks noChangeShapeType="1"/>
            </p:cNvSpPr>
            <p:nvPr/>
          </p:nvSpPr>
          <p:spPr bwMode="auto">
            <a:xfrm>
              <a:off x="3472" y="1728"/>
              <a:ext cx="768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13516" name="Line 12"/>
            <p:cNvSpPr>
              <a:spLocks noChangeShapeType="1"/>
            </p:cNvSpPr>
            <p:nvPr/>
          </p:nvSpPr>
          <p:spPr bwMode="auto">
            <a:xfrm flipV="1">
              <a:off x="3616" y="2112"/>
              <a:ext cx="315" cy="24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13517" name="Line 13"/>
            <p:cNvSpPr>
              <a:spLocks noChangeShapeType="1"/>
            </p:cNvSpPr>
            <p:nvPr/>
          </p:nvSpPr>
          <p:spPr bwMode="auto">
            <a:xfrm flipV="1">
              <a:off x="3616" y="2112"/>
              <a:ext cx="0" cy="24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13518" name="Line 14"/>
            <p:cNvSpPr>
              <a:spLocks noChangeShapeType="1"/>
            </p:cNvSpPr>
            <p:nvPr/>
          </p:nvSpPr>
          <p:spPr bwMode="auto">
            <a:xfrm flipV="1">
              <a:off x="3616" y="2016"/>
              <a:ext cx="144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13519" name="Line 15"/>
            <p:cNvSpPr>
              <a:spLocks noChangeShapeType="1"/>
            </p:cNvSpPr>
            <p:nvPr/>
          </p:nvSpPr>
          <p:spPr bwMode="auto">
            <a:xfrm>
              <a:off x="3760" y="2016"/>
              <a:ext cx="171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13520" name="Text Box 16"/>
            <p:cNvSpPr txBox="1">
              <a:spLocks noChangeArrowheads="1"/>
            </p:cNvSpPr>
            <p:nvPr/>
          </p:nvSpPr>
          <p:spPr bwMode="auto">
            <a:xfrm>
              <a:off x="3040" y="2016"/>
              <a:ext cx="5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Pixel</a:t>
              </a:r>
            </a:p>
          </p:txBody>
        </p:sp>
        <p:sp>
          <p:nvSpPr>
            <p:cNvPr id="1813521" name="Line 17"/>
            <p:cNvSpPr>
              <a:spLocks noChangeShapeType="1"/>
            </p:cNvSpPr>
            <p:nvPr/>
          </p:nvSpPr>
          <p:spPr bwMode="auto">
            <a:xfrm>
              <a:off x="3472" y="1728"/>
              <a:ext cx="864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13522" name="Line 18"/>
            <p:cNvSpPr>
              <a:spLocks noChangeShapeType="1"/>
            </p:cNvSpPr>
            <p:nvPr/>
          </p:nvSpPr>
          <p:spPr bwMode="auto">
            <a:xfrm>
              <a:off x="3472" y="1728"/>
              <a:ext cx="459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13523" name="Line 19"/>
            <p:cNvSpPr>
              <a:spLocks noChangeShapeType="1"/>
            </p:cNvSpPr>
            <p:nvPr/>
          </p:nvSpPr>
          <p:spPr bwMode="auto">
            <a:xfrm>
              <a:off x="3472" y="1728"/>
              <a:ext cx="576" cy="11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13524" name="Line 20"/>
            <p:cNvSpPr>
              <a:spLocks noChangeShapeType="1"/>
            </p:cNvSpPr>
            <p:nvPr/>
          </p:nvSpPr>
          <p:spPr bwMode="auto">
            <a:xfrm>
              <a:off x="3472" y="1728"/>
              <a:ext cx="576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13525" name="Line 21"/>
            <p:cNvSpPr>
              <a:spLocks noChangeShapeType="1"/>
            </p:cNvSpPr>
            <p:nvPr/>
          </p:nvSpPr>
          <p:spPr bwMode="auto">
            <a:xfrm>
              <a:off x="3472" y="1728"/>
              <a:ext cx="1008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13526" name="Line 22"/>
            <p:cNvSpPr>
              <a:spLocks noChangeShapeType="1"/>
            </p:cNvSpPr>
            <p:nvPr/>
          </p:nvSpPr>
          <p:spPr bwMode="auto">
            <a:xfrm>
              <a:off x="3472" y="1728"/>
              <a:ext cx="72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13527" name="Line 23"/>
            <p:cNvSpPr>
              <a:spLocks noChangeShapeType="1"/>
            </p:cNvSpPr>
            <p:nvPr/>
          </p:nvSpPr>
          <p:spPr bwMode="auto">
            <a:xfrm>
              <a:off x="3472" y="1728"/>
              <a:ext cx="1008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13528" name="Line 24"/>
            <p:cNvSpPr>
              <a:spLocks noChangeShapeType="1"/>
            </p:cNvSpPr>
            <p:nvPr/>
          </p:nvSpPr>
          <p:spPr bwMode="auto">
            <a:xfrm>
              <a:off x="3472" y="1728"/>
              <a:ext cx="720" cy="13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13529" name="Text Box 25"/>
            <p:cNvSpPr txBox="1">
              <a:spLocks noChangeArrowheads="1"/>
            </p:cNvSpPr>
            <p:nvPr/>
          </p:nvSpPr>
          <p:spPr bwMode="auto">
            <a:xfrm>
              <a:off x="4279" y="2880"/>
              <a:ext cx="212" cy="288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i="1">
                  <a:solidFill>
                    <a:srgbClr val="FFFFFF"/>
                  </a:solidFill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9259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83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Motivation</a:t>
            </a:r>
          </a:p>
          <a:p>
            <a:r>
              <a:rPr lang="en-US"/>
              <a:t>Overview, 1D integration</a:t>
            </a:r>
          </a:p>
          <a:p>
            <a:r>
              <a:rPr lang="en-US" i="1"/>
              <a:t>Basic probability and sampling</a:t>
            </a:r>
          </a:p>
          <a:p>
            <a:r>
              <a:rPr lang="en-US"/>
              <a:t>Monte Carlo estimation of integrals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482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 Variables</a:t>
            </a:r>
          </a:p>
        </p:txBody>
      </p:sp>
      <p:sp>
        <p:nvSpPr>
          <p:cNvPr id="1844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 dirty="0"/>
              <a:t>Describes possible outcomes of an experiment</a:t>
            </a:r>
          </a:p>
          <a:p>
            <a:r>
              <a:rPr lang="en-US" dirty="0"/>
              <a:t>In discrete case, e.g. value of a dice roll [x = 1-6]</a:t>
            </a:r>
          </a:p>
          <a:p>
            <a:r>
              <a:rPr lang="en-US" dirty="0"/>
              <a:t>Probability p associated with each x (1/6 for dice)</a:t>
            </a:r>
          </a:p>
          <a:p>
            <a:r>
              <a:rPr lang="en-US" dirty="0" smtClean="0"/>
              <a:t>Continuous </a:t>
            </a:r>
            <a:r>
              <a:rPr lang="en-US" dirty="0"/>
              <a:t>case is obvious extension </a:t>
            </a:r>
          </a:p>
        </p:txBody>
      </p:sp>
    </p:spTree>
    <p:extLst>
      <p:ext uri="{BB962C8B-B14F-4D97-AF65-F5344CB8AC3E}">
        <p14:creationId xmlns:p14="http://schemas.microsoft.com/office/powerpoint/2010/main" val="20431732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Expected Value</a:t>
            </a:r>
          </a:p>
        </p:txBody>
      </p:sp>
      <p:sp>
        <p:nvSpPr>
          <p:cNvPr id="184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Expectation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For Dice example: </a:t>
            </a:r>
          </a:p>
        </p:txBody>
      </p:sp>
      <p:graphicFrame>
        <p:nvGraphicFramePr>
          <p:cNvPr id="18452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6916814"/>
              </p:ext>
            </p:extLst>
          </p:nvPr>
        </p:nvGraphicFramePr>
        <p:xfrm>
          <a:off x="3141663" y="1387475"/>
          <a:ext cx="4598987" cy="187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5" name="Equation" r:id="rId3" imgW="2311400" imgH="939800" progId="Equation.DSMT4">
                  <p:embed/>
                </p:oleObj>
              </mc:Choice>
              <mc:Fallback>
                <p:oleObj name="Equation" r:id="rId3" imgW="2311400" imgH="93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1663" y="1387475"/>
                        <a:ext cx="4598987" cy="187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2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769120"/>
              </p:ext>
            </p:extLst>
          </p:nvPr>
        </p:nvGraphicFramePr>
        <p:xfrm>
          <a:off x="1390650" y="4149725"/>
          <a:ext cx="6421438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6" name="Equation" r:id="rId5" imgW="2882900" imgH="457200" progId="Equation.DSMT4">
                  <p:embed/>
                </p:oleObj>
              </mc:Choice>
              <mc:Fallback>
                <p:oleObj name="Equation" r:id="rId5" imgW="28829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650" y="4149725"/>
                        <a:ext cx="6421438" cy="101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61522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3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0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03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9088"/>
            <a:ext cx="8229600" cy="621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96390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Techniques</a:t>
            </a:r>
          </a:p>
        </p:txBody>
      </p:sp>
      <p:sp>
        <p:nvSpPr>
          <p:cNvPr id="181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   Problem: how do we generate random points/directions during path tracing?</a:t>
            </a:r>
          </a:p>
          <a:p>
            <a:pPr lvl="1"/>
            <a:r>
              <a:rPr lang="en-US"/>
              <a:t>Non-rectilinear domains</a:t>
            </a:r>
          </a:p>
          <a:p>
            <a:pPr lvl="1"/>
            <a:r>
              <a:rPr lang="en-US"/>
              <a:t>Importance (BRDF)</a:t>
            </a:r>
          </a:p>
          <a:p>
            <a:pPr lvl="1"/>
            <a:r>
              <a:rPr lang="en-US"/>
              <a:t>Stratified</a:t>
            </a:r>
          </a:p>
          <a:p>
            <a:pPr lvl="1"/>
            <a:endParaRPr lang="en-US"/>
          </a:p>
        </p:txBody>
      </p:sp>
      <p:sp>
        <p:nvSpPr>
          <p:cNvPr id="1819652" name="Freeform 4"/>
          <p:cNvSpPr>
            <a:spLocks/>
          </p:cNvSpPr>
          <p:nvPr/>
        </p:nvSpPr>
        <p:spPr bwMode="auto">
          <a:xfrm>
            <a:off x="5643563" y="5532438"/>
            <a:ext cx="2128837" cy="473075"/>
          </a:xfrm>
          <a:custGeom>
            <a:avLst/>
            <a:gdLst>
              <a:gd name="T0" fmla="*/ 0 w 1296"/>
              <a:gd name="T1" fmla="*/ 288 h 288"/>
              <a:gd name="T2" fmla="*/ 1296 w 1296"/>
              <a:gd name="T3" fmla="*/ 288 h 288"/>
              <a:gd name="T4" fmla="*/ 960 w 1296"/>
              <a:gd name="T5" fmla="*/ 0 h 288"/>
              <a:gd name="T6" fmla="*/ 288 w 1296"/>
              <a:gd name="T7" fmla="*/ 0 h 288"/>
              <a:gd name="T8" fmla="*/ 0 w 1296"/>
              <a:gd name="T9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6" h="288">
                <a:moveTo>
                  <a:pt x="0" y="288"/>
                </a:moveTo>
                <a:lnTo>
                  <a:pt x="1296" y="288"/>
                </a:lnTo>
                <a:lnTo>
                  <a:pt x="960" y="0"/>
                </a:lnTo>
                <a:lnTo>
                  <a:pt x="288" y="0"/>
                </a:lnTo>
                <a:lnTo>
                  <a:pt x="0" y="288"/>
                </a:lnTo>
                <a:close/>
              </a:path>
            </a:pathLst>
          </a:custGeom>
          <a:solidFill>
            <a:srgbClr val="33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9653" name="Oval 5"/>
          <p:cNvSpPr>
            <a:spLocks noChangeArrowheads="1"/>
          </p:cNvSpPr>
          <p:nvPr/>
        </p:nvSpPr>
        <p:spPr bwMode="auto">
          <a:xfrm>
            <a:off x="5468938" y="3884613"/>
            <a:ext cx="130175" cy="1301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9654" name="Line 6"/>
          <p:cNvSpPr>
            <a:spLocks noChangeShapeType="1"/>
          </p:cNvSpPr>
          <p:nvPr/>
        </p:nvSpPr>
        <p:spPr bwMode="auto">
          <a:xfrm>
            <a:off x="5599113" y="4014788"/>
            <a:ext cx="1042987" cy="1692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9655" name="Text Box 7"/>
          <p:cNvSpPr txBox="1">
            <a:spLocks noChangeArrowheads="1"/>
          </p:cNvSpPr>
          <p:nvPr/>
        </p:nvSpPr>
        <p:spPr bwMode="auto">
          <a:xfrm>
            <a:off x="6149975" y="6003925"/>
            <a:ext cx="1058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Surface</a:t>
            </a:r>
          </a:p>
        </p:txBody>
      </p:sp>
      <p:sp>
        <p:nvSpPr>
          <p:cNvPr id="1819656" name="Text Box 8"/>
          <p:cNvSpPr txBox="1">
            <a:spLocks noChangeArrowheads="1"/>
          </p:cNvSpPr>
          <p:nvPr/>
        </p:nvSpPr>
        <p:spPr bwMode="auto">
          <a:xfrm>
            <a:off x="4986338" y="3490913"/>
            <a:ext cx="622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Eye</a:t>
            </a:r>
          </a:p>
        </p:txBody>
      </p:sp>
      <p:sp>
        <p:nvSpPr>
          <p:cNvPr id="1819657" name="Text Box 9"/>
          <p:cNvSpPr txBox="1">
            <a:spLocks noChangeArrowheads="1"/>
          </p:cNvSpPr>
          <p:nvPr/>
        </p:nvSpPr>
        <p:spPr bwMode="auto">
          <a:xfrm>
            <a:off x="6634163" y="56007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</a:p>
        </p:txBody>
      </p:sp>
      <p:sp>
        <p:nvSpPr>
          <p:cNvPr id="1819658" name="Freeform 10"/>
          <p:cNvSpPr>
            <a:spLocks/>
          </p:cNvSpPr>
          <p:nvPr/>
        </p:nvSpPr>
        <p:spPr bwMode="auto">
          <a:xfrm>
            <a:off x="6642100" y="4294188"/>
            <a:ext cx="817563" cy="1411287"/>
          </a:xfrm>
          <a:custGeom>
            <a:avLst/>
            <a:gdLst>
              <a:gd name="T0" fmla="*/ 0 w 515"/>
              <a:gd name="T1" fmla="*/ 889 h 889"/>
              <a:gd name="T2" fmla="*/ 515 w 515"/>
              <a:gd name="T3" fmla="*/ 0 h 88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15" h="889">
                <a:moveTo>
                  <a:pt x="0" y="889"/>
                </a:moveTo>
                <a:lnTo>
                  <a:pt x="515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02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0674" name="Rectangle 2"/>
          <p:cNvSpPr>
            <a:spLocks noChangeArrowheads="1"/>
          </p:cNvSpPr>
          <p:nvPr/>
        </p:nvSpPr>
        <p:spPr bwMode="auto">
          <a:xfrm>
            <a:off x="4043363" y="5102225"/>
            <a:ext cx="3957637" cy="993775"/>
          </a:xfrm>
          <a:prstGeom prst="rect">
            <a:avLst/>
          </a:prstGeom>
          <a:solidFill>
            <a:srgbClr val="339933"/>
          </a:solidFill>
          <a:ln w="12700">
            <a:solidFill>
              <a:srgbClr val="66FF33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206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Generating Random Points</a:t>
            </a:r>
          </a:p>
        </p:txBody>
      </p:sp>
      <p:sp>
        <p:nvSpPr>
          <p:cNvPr id="182067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Uniform distribution:</a:t>
            </a:r>
          </a:p>
          <a:p>
            <a:pPr lvl="1"/>
            <a:r>
              <a:rPr lang="en-US"/>
              <a:t> Use random number generator</a:t>
            </a:r>
          </a:p>
        </p:txBody>
      </p:sp>
      <p:sp>
        <p:nvSpPr>
          <p:cNvPr id="1820677" name="Text Box 5"/>
          <p:cNvSpPr txBox="1">
            <a:spLocks noChangeArrowheads="1"/>
          </p:cNvSpPr>
          <p:nvPr/>
        </p:nvSpPr>
        <p:spPr bwMode="auto">
          <a:xfrm rot="-5400000">
            <a:off x="2927350" y="4292601"/>
            <a:ext cx="1609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Probability</a:t>
            </a:r>
          </a:p>
        </p:txBody>
      </p:sp>
      <p:sp>
        <p:nvSpPr>
          <p:cNvPr id="1820678" name="Text Box 6"/>
          <p:cNvSpPr txBox="1">
            <a:spLocks noChangeArrowheads="1"/>
          </p:cNvSpPr>
          <p:nvPr/>
        </p:nvSpPr>
        <p:spPr bwMode="auto">
          <a:xfrm>
            <a:off x="3716338" y="575627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</a:p>
        </p:txBody>
      </p:sp>
      <p:sp>
        <p:nvSpPr>
          <p:cNvPr id="1820679" name="Text Box 7"/>
          <p:cNvSpPr txBox="1">
            <a:spLocks noChangeArrowheads="1"/>
          </p:cNvSpPr>
          <p:nvPr/>
        </p:nvSpPr>
        <p:spPr bwMode="auto">
          <a:xfrm>
            <a:off x="3733800" y="3121025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1820680" name="Text Box 8"/>
          <p:cNvSpPr txBox="1">
            <a:spLocks noChangeArrowheads="1"/>
          </p:cNvSpPr>
          <p:nvPr/>
        </p:nvSpPr>
        <p:spPr bwMode="auto">
          <a:xfrm>
            <a:off x="5943600" y="6096000"/>
            <a:ext cx="417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0"/>
              </a:rPr>
              <a:t>W</a:t>
            </a:r>
          </a:p>
        </p:txBody>
      </p:sp>
      <p:sp>
        <p:nvSpPr>
          <p:cNvPr id="1820681" name="Line 9"/>
          <p:cNvSpPr>
            <a:spLocks noChangeShapeType="1"/>
          </p:cNvSpPr>
          <p:nvPr/>
        </p:nvSpPr>
        <p:spPr bwMode="auto">
          <a:xfrm>
            <a:off x="4070350" y="6092825"/>
            <a:ext cx="419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20682" name="Line 10"/>
          <p:cNvSpPr>
            <a:spLocks noChangeShapeType="1"/>
          </p:cNvSpPr>
          <p:nvPr/>
        </p:nvSpPr>
        <p:spPr bwMode="auto">
          <a:xfrm flipV="1">
            <a:off x="4043363" y="3273425"/>
            <a:ext cx="0" cy="2822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572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2 (Direct Lighting) due Apr 22</a:t>
            </a:r>
          </a:p>
          <a:p>
            <a:r>
              <a:rPr lang="en-US" dirty="0" smtClean="0"/>
              <a:t>Assignment is on UCSD Online</a:t>
            </a:r>
          </a:p>
          <a:p>
            <a:r>
              <a:rPr lang="en-US" dirty="0" smtClean="0"/>
              <a:t>START EARLY (NOW)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5415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Generating Random Points</a:t>
            </a:r>
          </a:p>
        </p:txBody>
      </p:sp>
      <p:sp>
        <p:nvSpPr>
          <p:cNvPr id="182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Specific probability distribution:</a:t>
            </a:r>
          </a:p>
          <a:p>
            <a:pPr lvl="1"/>
            <a:r>
              <a:rPr lang="en-US">
                <a:solidFill>
                  <a:schemeClr val="tx2"/>
                </a:solidFill>
              </a:rPr>
              <a:t>Function inversion</a:t>
            </a:r>
          </a:p>
          <a:p>
            <a:pPr lvl="1"/>
            <a:r>
              <a:rPr lang="en-US"/>
              <a:t>Rejection</a:t>
            </a:r>
          </a:p>
          <a:p>
            <a:pPr lvl="1"/>
            <a:r>
              <a:rPr lang="en-US">
                <a:solidFill>
                  <a:srgbClr val="DDDDDD"/>
                </a:solidFill>
              </a:rPr>
              <a:t>Metropolis</a:t>
            </a:r>
          </a:p>
          <a:p>
            <a:endParaRPr lang="en-US">
              <a:solidFill>
                <a:srgbClr val="DDDDDD"/>
              </a:solidFill>
            </a:endParaRPr>
          </a:p>
        </p:txBody>
      </p:sp>
      <p:sp>
        <p:nvSpPr>
          <p:cNvPr id="1821700" name="Freeform 4"/>
          <p:cNvSpPr>
            <a:spLocks/>
          </p:cNvSpPr>
          <p:nvPr/>
        </p:nvSpPr>
        <p:spPr bwMode="auto">
          <a:xfrm>
            <a:off x="4070350" y="4378325"/>
            <a:ext cx="4121150" cy="1717675"/>
          </a:xfrm>
          <a:custGeom>
            <a:avLst/>
            <a:gdLst>
              <a:gd name="T0" fmla="*/ 0 w 2596"/>
              <a:gd name="T1" fmla="*/ 1080 h 1082"/>
              <a:gd name="T2" fmla="*/ 672 w 2596"/>
              <a:gd name="T3" fmla="*/ 936 h 1082"/>
              <a:gd name="T4" fmla="*/ 1248 w 2596"/>
              <a:gd name="T5" fmla="*/ 600 h 1082"/>
              <a:gd name="T6" fmla="*/ 1776 w 2596"/>
              <a:gd name="T7" fmla="*/ 72 h 1082"/>
              <a:gd name="T8" fmla="*/ 2160 w 2596"/>
              <a:gd name="T9" fmla="*/ 168 h 1082"/>
              <a:gd name="T10" fmla="*/ 2256 w 2596"/>
              <a:gd name="T11" fmla="*/ 840 h 1082"/>
              <a:gd name="T12" fmla="*/ 2352 w 2596"/>
              <a:gd name="T13" fmla="*/ 984 h 1082"/>
              <a:gd name="T14" fmla="*/ 2596 w 2596"/>
              <a:gd name="T15" fmla="*/ 1082 h 1082"/>
              <a:gd name="T16" fmla="*/ 0 w 2596"/>
              <a:gd name="T17" fmla="*/ 1080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96" h="1082">
                <a:moveTo>
                  <a:pt x="0" y="1080"/>
                </a:moveTo>
                <a:cubicBezTo>
                  <a:pt x="232" y="1048"/>
                  <a:pt x="464" y="1016"/>
                  <a:pt x="672" y="936"/>
                </a:cubicBezTo>
                <a:cubicBezTo>
                  <a:pt x="880" y="856"/>
                  <a:pt x="1064" y="744"/>
                  <a:pt x="1248" y="600"/>
                </a:cubicBezTo>
                <a:cubicBezTo>
                  <a:pt x="1432" y="456"/>
                  <a:pt x="1624" y="144"/>
                  <a:pt x="1776" y="72"/>
                </a:cubicBezTo>
                <a:cubicBezTo>
                  <a:pt x="1928" y="0"/>
                  <a:pt x="2080" y="40"/>
                  <a:pt x="2160" y="168"/>
                </a:cubicBezTo>
                <a:cubicBezTo>
                  <a:pt x="2240" y="296"/>
                  <a:pt x="2224" y="704"/>
                  <a:pt x="2256" y="840"/>
                </a:cubicBezTo>
                <a:cubicBezTo>
                  <a:pt x="2288" y="976"/>
                  <a:pt x="2295" y="944"/>
                  <a:pt x="2352" y="984"/>
                </a:cubicBezTo>
                <a:cubicBezTo>
                  <a:pt x="2409" y="1024"/>
                  <a:pt x="2545" y="1062"/>
                  <a:pt x="2596" y="1082"/>
                </a:cubicBezTo>
                <a:cubicBezTo>
                  <a:pt x="2596" y="1082"/>
                  <a:pt x="0" y="1080"/>
                  <a:pt x="0" y="1080"/>
                </a:cubicBezTo>
                <a:close/>
              </a:path>
            </a:pathLst>
          </a:custGeom>
          <a:solidFill>
            <a:srgbClr val="339933"/>
          </a:solidFill>
          <a:ln w="12700" cap="flat" cmpd="sng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21701" name="Text Box 5"/>
          <p:cNvSpPr txBox="1">
            <a:spLocks noChangeArrowheads="1"/>
          </p:cNvSpPr>
          <p:nvPr/>
        </p:nvSpPr>
        <p:spPr bwMode="auto">
          <a:xfrm rot="-5400000">
            <a:off x="2927350" y="4292601"/>
            <a:ext cx="1609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Probability</a:t>
            </a:r>
          </a:p>
        </p:txBody>
      </p:sp>
      <p:sp>
        <p:nvSpPr>
          <p:cNvPr id="1821702" name="Text Box 6"/>
          <p:cNvSpPr txBox="1">
            <a:spLocks noChangeArrowheads="1"/>
          </p:cNvSpPr>
          <p:nvPr/>
        </p:nvSpPr>
        <p:spPr bwMode="auto">
          <a:xfrm>
            <a:off x="3716338" y="575627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</a:p>
        </p:txBody>
      </p:sp>
      <p:sp>
        <p:nvSpPr>
          <p:cNvPr id="1821703" name="Text Box 7"/>
          <p:cNvSpPr txBox="1">
            <a:spLocks noChangeArrowheads="1"/>
          </p:cNvSpPr>
          <p:nvPr/>
        </p:nvSpPr>
        <p:spPr bwMode="auto">
          <a:xfrm>
            <a:off x="3733800" y="3121025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1821704" name="Text Box 8"/>
          <p:cNvSpPr txBox="1">
            <a:spLocks noChangeArrowheads="1"/>
          </p:cNvSpPr>
          <p:nvPr/>
        </p:nvSpPr>
        <p:spPr bwMode="auto">
          <a:xfrm>
            <a:off x="5943600" y="6096000"/>
            <a:ext cx="417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0"/>
              </a:rPr>
              <a:t>W</a:t>
            </a:r>
          </a:p>
        </p:txBody>
      </p:sp>
      <p:sp>
        <p:nvSpPr>
          <p:cNvPr id="1821705" name="Line 9"/>
          <p:cNvSpPr>
            <a:spLocks noChangeShapeType="1"/>
          </p:cNvSpPr>
          <p:nvPr/>
        </p:nvSpPr>
        <p:spPr bwMode="auto">
          <a:xfrm>
            <a:off x="4070350" y="6092825"/>
            <a:ext cx="419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21706" name="Line 10"/>
          <p:cNvSpPr>
            <a:spLocks noChangeShapeType="1"/>
          </p:cNvSpPr>
          <p:nvPr/>
        </p:nvSpPr>
        <p:spPr bwMode="auto">
          <a:xfrm flipV="1">
            <a:off x="4043363" y="3273425"/>
            <a:ext cx="0" cy="2822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887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Operations</a:t>
            </a:r>
          </a:p>
        </p:txBody>
      </p:sp>
      <p:sp>
        <p:nvSpPr>
          <p:cNvPr id="181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Want to </a:t>
            </a:r>
            <a:r>
              <a:rPr lang="en-US" b="1" i="1"/>
              <a:t>sample</a:t>
            </a:r>
            <a:r>
              <a:rPr lang="en-US"/>
              <a:t> probability distributions</a:t>
            </a:r>
          </a:p>
          <a:p>
            <a:pPr lvl="1"/>
            <a:r>
              <a:rPr lang="en-US"/>
              <a:t>Draw samples distributed according to probability</a:t>
            </a:r>
          </a:p>
          <a:p>
            <a:pPr lvl="1"/>
            <a:r>
              <a:rPr lang="en-US"/>
              <a:t>Useful for integration, picking important regions, etc.</a:t>
            </a:r>
          </a:p>
          <a:p>
            <a:pPr>
              <a:buFont typeface="Wingdings" charset="0"/>
              <a:buNone/>
            </a:pPr>
            <a:r>
              <a:rPr lang="en-US"/>
              <a:t>Common distributions</a:t>
            </a:r>
          </a:p>
          <a:p>
            <a:pPr lvl="1"/>
            <a:r>
              <a:rPr lang="en-US"/>
              <a:t>Disk or circle</a:t>
            </a:r>
          </a:p>
          <a:p>
            <a:pPr lvl="1"/>
            <a:r>
              <a:rPr lang="en-US"/>
              <a:t>Uniform</a:t>
            </a:r>
          </a:p>
          <a:p>
            <a:pPr lvl="1"/>
            <a:r>
              <a:rPr lang="en-US"/>
              <a:t>Upper hemisphere for visibility</a:t>
            </a:r>
          </a:p>
          <a:p>
            <a:pPr lvl="1"/>
            <a:r>
              <a:rPr lang="en-US"/>
              <a:t>Area luminaire</a:t>
            </a:r>
          </a:p>
          <a:p>
            <a:pPr lvl="1"/>
            <a:r>
              <a:rPr lang="en-US"/>
              <a:t>Complex lighting like an environment map</a:t>
            </a:r>
          </a:p>
          <a:p>
            <a:pPr lvl="1"/>
            <a:r>
              <a:rPr lang="en-US"/>
              <a:t>Complex reflectance like a BRDF</a:t>
            </a:r>
          </a:p>
          <a:p>
            <a:pPr lvl="1"/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5823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0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04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19088"/>
            <a:ext cx="8210550" cy="621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98410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Generating Random Points</a:t>
            </a:r>
          </a:p>
        </p:txBody>
      </p:sp>
      <p:grpSp>
        <p:nvGrpSpPr>
          <p:cNvPr id="1826843" name="Group 27"/>
          <p:cNvGrpSpPr>
            <a:grpSpLocks/>
          </p:cNvGrpSpPr>
          <p:nvPr/>
        </p:nvGrpSpPr>
        <p:grpSpPr bwMode="auto">
          <a:xfrm>
            <a:off x="582613" y="1317625"/>
            <a:ext cx="7964487" cy="5521325"/>
            <a:chOff x="1966" y="1786"/>
            <a:chExt cx="3218" cy="2240"/>
          </a:xfrm>
        </p:grpSpPr>
        <p:sp>
          <p:nvSpPr>
            <p:cNvPr id="1826820" name="Freeform 4"/>
            <p:cNvSpPr>
              <a:spLocks/>
            </p:cNvSpPr>
            <p:nvPr/>
          </p:nvSpPr>
          <p:spPr bwMode="auto">
            <a:xfrm>
              <a:off x="2544" y="1834"/>
              <a:ext cx="2465" cy="2004"/>
            </a:xfrm>
            <a:custGeom>
              <a:avLst/>
              <a:gdLst>
                <a:gd name="T0" fmla="*/ 0 w 2465"/>
                <a:gd name="T1" fmla="*/ 2004 h 2004"/>
                <a:gd name="T2" fmla="*/ 2465 w 2465"/>
                <a:gd name="T3" fmla="*/ 2000 h 2004"/>
                <a:gd name="T4" fmla="*/ 2456 w 2465"/>
                <a:gd name="T5" fmla="*/ 80 h 2004"/>
                <a:gd name="T6" fmla="*/ 1981 w 2465"/>
                <a:gd name="T7" fmla="*/ 330 h 2004"/>
                <a:gd name="T8" fmla="*/ 1563 w 2465"/>
                <a:gd name="T9" fmla="*/ 973 h 2004"/>
                <a:gd name="T10" fmla="*/ 929 w 2465"/>
                <a:gd name="T11" fmla="*/ 1574 h 2004"/>
                <a:gd name="T12" fmla="*/ 0 w 2465"/>
                <a:gd name="T13" fmla="*/ 2004 h 2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5" h="2004">
                  <a:moveTo>
                    <a:pt x="0" y="2004"/>
                  </a:moveTo>
                  <a:cubicBezTo>
                    <a:pt x="286" y="2000"/>
                    <a:pt x="1905" y="2000"/>
                    <a:pt x="2465" y="2000"/>
                  </a:cubicBezTo>
                  <a:cubicBezTo>
                    <a:pt x="2444" y="1708"/>
                    <a:pt x="2465" y="339"/>
                    <a:pt x="2456" y="80"/>
                  </a:cubicBezTo>
                  <a:cubicBezTo>
                    <a:pt x="2169" y="0"/>
                    <a:pt x="2130" y="181"/>
                    <a:pt x="1981" y="330"/>
                  </a:cubicBezTo>
                  <a:cubicBezTo>
                    <a:pt x="1832" y="479"/>
                    <a:pt x="1738" y="766"/>
                    <a:pt x="1563" y="973"/>
                  </a:cubicBezTo>
                  <a:cubicBezTo>
                    <a:pt x="1388" y="1180"/>
                    <a:pt x="1190" y="1402"/>
                    <a:pt x="929" y="1574"/>
                  </a:cubicBezTo>
                  <a:cubicBezTo>
                    <a:pt x="668" y="1746"/>
                    <a:pt x="194" y="1914"/>
                    <a:pt x="0" y="2004"/>
                  </a:cubicBezTo>
                  <a:close/>
                </a:path>
              </a:pathLst>
            </a:custGeom>
            <a:solidFill>
              <a:srgbClr val="339933"/>
            </a:solidFill>
            <a:ln w="12700" cap="flat" cmpd="sng">
              <a:solidFill>
                <a:srgbClr val="66FF33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6821" name="Text Box 5"/>
            <p:cNvSpPr txBox="1">
              <a:spLocks noChangeArrowheads="1"/>
            </p:cNvSpPr>
            <p:nvPr/>
          </p:nvSpPr>
          <p:spPr bwMode="auto">
            <a:xfrm rot="-5400000">
              <a:off x="1798" y="2855"/>
              <a:ext cx="668" cy="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Cumulative</a:t>
              </a:r>
              <a:br>
                <a: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</a:br>
              <a:r>
                <a: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Probability</a:t>
              </a:r>
            </a:p>
          </p:txBody>
        </p:sp>
        <p:sp>
          <p:nvSpPr>
            <p:cNvPr id="1826822" name="Text Box 6"/>
            <p:cNvSpPr txBox="1">
              <a:spLocks noChangeArrowheads="1"/>
            </p:cNvSpPr>
            <p:nvPr/>
          </p:nvSpPr>
          <p:spPr bwMode="auto">
            <a:xfrm>
              <a:off x="2321" y="3626"/>
              <a:ext cx="142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</a:p>
          </p:txBody>
        </p:sp>
        <p:sp>
          <p:nvSpPr>
            <p:cNvPr id="1826823" name="Text Box 7"/>
            <p:cNvSpPr txBox="1">
              <a:spLocks noChangeArrowheads="1"/>
            </p:cNvSpPr>
            <p:nvPr/>
          </p:nvSpPr>
          <p:spPr bwMode="auto">
            <a:xfrm>
              <a:off x="2332" y="1786"/>
              <a:ext cx="142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</p:txBody>
        </p:sp>
        <p:sp>
          <p:nvSpPr>
            <p:cNvPr id="1826824" name="Text Box 8"/>
            <p:cNvSpPr txBox="1">
              <a:spLocks noChangeArrowheads="1"/>
            </p:cNvSpPr>
            <p:nvPr/>
          </p:nvSpPr>
          <p:spPr bwMode="auto">
            <a:xfrm>
              <a:off x="3744" y="3840"/>
              <a:ext cx="169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charset="0"/>
                </a:rPr>
                <a:t>W</a:t>
              </a:r>
            </a:p>
          </p:txBody>
        </p:sp>
        <p:sp>
          <p:nvSpPr>
            <p:cNvPr id="1826825" name="Line 9"/>
            <p:cNvSpPr>
              <a:spLocks noChangeShapeType="1"/>
            </p:cNvSpPr>
            <p:nvPr/>
          </p:nvSpPr>
          <p:spPr bwMode="auto">
            <a:xfrm>
              <a:off x="2544" y="3838"/>
              <a:ext cx="26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6826" name="Line 10"/>
            <p:cNvSpPr>
              <a:spLocks noChangeShapeType="1"/>
            </p:cNvSpPr>
            <p:nvPr/>
          </p:nvSpPr>
          <p:spPr bwMode="auto">
            <a:xfrm flipV="1">
              <a:off x="2527" y="1930"/>
              <a:ext cx="0" cy="19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6827" name="Line 11"/>
            <p:cNvSpPr>
              <a:spLocks noChangeShapeType="1"/>
            </p:cNvSpPr>
            <p:nvPr/>
          </p:nvSpPr>
          <p:spPr bwMode="auto">
            <a:xfrm flipV="1">
              <a:off x="4224" y="2674"/>
              <a:ext cx="0" cy="11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6828" name="Line 12"/>
            <p:cNvSpPr>
              <a:spLocks noChangeShapeType="1"/>
            </p:cNvSpPr>
            <p:nvPr/>
          </p:nvSpPr>
          <p:spPr bwMode="auto">
            <a:xfrm>
              <a:off x="2544" y="3610"/>
              <a:ext cx="528" cy="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6829" name="Line 13"/>
            <p:cNvSpPr>
              <a:spLocks noChangeShapeType="1"/>
            </p:cNvSpPr>
            <p:nvPr/>
          </p:nvSpPr>
          <p:spPr bwMode="auto">
            <a:xfrm>
              <a:off x="2544" y="3370"/>
              <a:ext cx="10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6830" name="Line 14"/>
            <p:cNvSpPr>
              <a:spLocks noChangeShapeType="1"/>
            </p:cNvSpPr>
            <p:nvPr/>
          </p:nvSpPr>
          <p:spPr bwMode="auto">
            <a:xfrm>
              <a:off x="2544" y="3130"/>
              <a:ext cx="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6831" name="Line 15"/>
            <p:cNvSpPr>
              <a:spLocks noChangeShapeType="1"/>
            </p:cNvSpPr>
            <p:nvPr/>
          </p:nvSpPr>
          <p:spPr bwMode="auto">
            <a:xfrm>
              <a:off x="2544" y="2890"/>
              <a:ext cx="14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6832" name="Line 16"/>
            <p:cNvSpPr>
              <a:spLocks noChangeShapeType="1"/>
            </p:cNvSpPr>
            <p:nvPr/>
          </p:nvSpPr>
          <p:spPr bwMode="auto">
            <a:xfrm>
              <a:off x="2544" y="2650"/>
              <a:ext cx="16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6833" name="Line 17"/>
            <p:cNvSpPr>
              <a:spLocks noChangeShapeType="1"/>
            </p:cNvSpPr>
            <p:nvPr/>
          </p:nvSpPr>
          <p:spPr bwMode="auto">
            <a:xfrm>
              <a:off x="2555" y="2170"/>
              <a:ext cx="19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6834" name="Line 18"/>
            <p:cNvSpPr>
              <a:spLocks noChangeShapeType="1"/>
            </p:cNvSpPr>
            <p:nvPr/>
          </p:nvSpPr>
          <p:spPr bwMode="auto">
            <a:xfrm flipV="1">
              <a:off x="2544" y="2410"/>
              <a:ext cx="18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6835" name="Line 19"/>
            <p:cNvSpPr>
              <a:spLocks noChangeShapeType="1"/>
            </p:cNvSpPr>
            <p:nvPr/>
          </p:nvSpPr>
          <p:spPr bwMode="auto">
            <a:xfrm flipV="1">
              <a:off x="4336" y="2410"/>
              <a:ext cx="0" cy="14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6836" name="Line 20"/>
            <p:cNvSpPr>
              <a:spLocks noChangeShapeType="1"/>
            </p:cNvSpPr>
            <p:nvPr/>
          </p:nvSpPr>
          <p:spPr bwMode="auto">
            <a:xfrm flipV="1">
              <a:off x="4512" y="2170"/>
              <a:ext cx="0" cy="16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6837" name="Line 21"/>
            <p:cNvSpPr>
              <a:spLocks noChangeShapeType="1"/>
            </p:cNvSpPr>
            <p:nvPr/>
          </p:nvSpPr>
          <p:spPr bwMode="auto">
            <a:xfrm>
              <a:off x="2540" y="1930"/>
              <a:ext cx="22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6838" name="Line 22"/>
            <p:cNvSpPr>
              <a:spLocks noChangeShapeType="1"/>
            </p:cNvSpPr>
            <p:nvPr/>
          </p:nvSpPr>
          <p:spPr bwMode="auto">
            <a:xfrm flipV="1">
              <a:off x="4024" y="2890"/>
              <a:ext cx="0" cy="9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6839" name="Line 23"/>
            <p:cNvSpPr>
              <a:spLocks noChangeShapeType="1"/>
            </p:cNvSpPr>
            <p:nvPr/>
          </p:nvSpPr>
          <p:spPr bwMode="auto">
            <a:xfrm flipV="1">
              <a:off x="3792" y="3130"/>
              <a:ext cx="0" cy="7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6840" name="Line 24"/>
            <p:cNvSpPr>
              <a:spLocks noChangeShapeType="1"/>
            </p:cNvSpPr>
            <p:nvPr/>
          </p:nvSpPr>
          <p:spPr bwMode="auto">
            <a:xfrm flipV="1">
              <a:off x="3504" y="3356"/>
              <a:ext cx="0" cy="4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6841" name="Line 25"/>
            <p:cNvSpPr>
              <a:spLocks noChangeShapeType="1"/>
            </p:cNvSpPr>
            <p:nvPr/>
          </p:nvSpPr>
          <p:spPr bwMode="auto">
            <a:xfrm flipV="1">
              <a:off x="3056" y="3635"/>
              <a:ext cx="0" cy="1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6842" name="Line 26"/>
            <p:cNvSpPr>
              <a:spLocks noChangeShapeType="1"/>
            </p:cNvSpPr>
            <p:nvPr/>
          </p:nvSpPr>
          <p:spPr bwMode="auto">
            <a:xfrm flipV="1">
              <a:off x="4752" y="1930"/>
              <a:ext cx="0" cy="19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0376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0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05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342900"/>
            <a:ext cx="817245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16909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7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1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17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55588"/>
            <a:ext cx="8426450" cy="641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04024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1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18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257175"/>
            <a:ext cx="8515350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0287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Rejection Sampling</a:t>
            </a:r>
          </a:p>
        </p:txBody>
      </p:sp>
      <p:grpSp>
        <p:nvGrpSpPr>
          <p:cNvPr id="1828892" name="Group 28"/>
          <p:cNvGrpSpPr>
            <a:grpSpLocks/>
          </p:cNvGrpSpPr>
          <p:nvPr/>
        </p:nvGrpSpPr>
        <p:grpSpPr bwMode="auto">
          <a:xfrm>
            <a:off x="966788" y="1585913"/>
            <a:ext cx="7026275" cy="4892675"/>
            <a:chOff x="2208" y="1918"/>
            <a:chExt cx="2996" cy="2067"/>
          </a:xfrm>
        </p:grpSpPr>
        <p:sp>
          <p:nvSpPr>
            <p:cNvPr id="1828868" name="Freeform 4"/>
            <p:cNvSpPr>
              <a:spLocks/>
            </p:cNvSpPr>
            <p:nvPr/>
          </p:nvSpPr>
          <p:spPr bwMode="auto">
            <a:xfrm>
              <a:off x="2564" y="2710"/>
              <a:ext cx="2596" cy="1082"/>
            </a:xfrm>
            <a:custGeom>
              <a:avLst/>
              <a:gdLst>
                <a:gd name="T0" fmla="*/ 0 w 2596"/>
                <a:gd name="T1" fmla="*/ 1080 h 1082"/>
                <a:gd name="T2" fmla="*/ 672 w 2596"/>
                <a:gd name="T3" fmla="*/ 936 h 1082"/>
                <a:gd name="T4" fmla="*/ 1248 w 2596"/>
                <a:gd name="T5" fmla="*/ 600 h 1082"/>
                <a:gd name="T6" fmla="*/ 1776 w 2596"/>
                <a:gd name="T7" fmla="*/ 72 h 1082"/>
                <a:gd name="T8" fmla="*/ 2160 w 2596"/>
                <a:gd name="T9" fmla="*/ 168 h 1082"/>
                <a:gd name="T10" fmla="*/ 2256 w 2596"/>
                <a:gd name="T11" fmla="*/ 840 h 1082"/>
                <a:gd name="T12" fmla="*/ 2352 w 2596"/>
                <a:gd name="T13" fmla="*/ 984 h 1082"/>
                <a:gd name="T14" fmla="*/ 2596 w 2596"/>
                <a:gd name="T15" fmla="*/ 1082 h 1082"/>
                <a:gd name="T16" fmla="*/ 0 w 2596"/>
                <a:gd name="T17" fmla="*/ 1080 h 1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96" h="1082">
                  <a:moveTo>
                    <a:pt x="0" y="1080"/>
                  </a:moveTo>
                  <a:cubicBezTo>
                    <a:pt x="232" y="1048"/>
                    <a:pt x="464" y="1016"/>
                    <a:pt x="672" y="936"/>
                  </a:cubicBezTo>
                  <a:cubicBezTo>
                    <a:pt x="880" y="856"/>
                    <a:pt x="1064" y="744"/>
                    <a:pt x="1248" y="600"/>
                  </a:cubicBezTo>
                  <a:cubicBezTo>
                    <a:pt x="1432" y="456"/>
                    <a:pt x="1624" y="144"/>
                    <a:pt x="1776" y="72"/>
                  </a:cubicBezTo>
                  <a:cubicBezTo>
                    <a:pt x="1928" y="0"/>
                    <a:pt x="2080" y="40"/>
                    <a:pt x="2160" y="168"/>
                  </a:cubicBezTo>
                  <a:cubicBezTo>
                    <a:pt x="2240" y="296"/>
                    <a:pt x="2224" y="704"/>
                    <a:pt x="2256" y="840"/>
                  </a:cubicBezTo>
                  <a:cubicBezTo>
                    <a:pt x="2288" y="976"/>
                    <a:pt x="2295" y="944"/>
                    <a:pt x="2352" y="984"/>
                  </a:cubicBezTo>
                  <a:cubicBezTo>
                    <a:pt x="2409" y="1024"/>
                    <a:pt x="2545" y="1062"/>
                    <a:pt x="2596" y="1082"/>
                  </a:cubicBezTo>
                  <a:cubicBezTo>
                    <a:pt x="2596" y="1082"/>
                    <a:pt x="0" y="1080"/>
                    <a:pt x="0" y="1080"/>
                  </a:cubicBezTo>
                  <a:close/>
                </a:path>
              </a:pathLst>
            </a:custGeom>
            <a:solidFill>
              <a:srgbClr val="339933"/>
            </a:solidFill>
            <a:ln w="12700" cap="flat" cmpd="sng">
              <a:solidFill>
                <a:srgbClr val="66FF33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8869" name="Text Box 5"/>
            <p:cNvSpPr txBox="1">
              <a:spLocks noChangeArrowheads="1"/>
            </p:cNvSpPr>
            <p:nvPr/>
          </p:nvSpPr>
          <p:spPr bwMode="auto">
            <a:xfrm rot="-5400000">
              <a:off x="1978" y="2882"/>
              <a:ext cx="656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Probability</a:t>
              </a:r>
            </a:p>
          </p:txBody>
        </p:sp>
        <p:sp>
          <p:nvSpPr>
            <p:cNvPr id="1828870" name="Text Box 6"/>
            <p:cNvSpPr txBox="1">
              <a:spLocks noChangeArrowheads="1"/>
            </p:cNvSpPr>
            <p:nvPr/>
          </p:nvSpPr>
          <p:spPr bwMode="auto">
            <a:xfrm>
              <a:off x="2341" y="3578"/>
              <a:ext cx="150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</a:p>
          </p:txBody>
        </p:sp>
        <p:sp>
          <p:nvSpPr>
            <p:cNvPr id="1828871" name="Text Box 7"/>
            <p:cNvSpPr txBox="1">
              <a:spLocks noChangeArrowheads="1"/>
            </p:cNvSpPr>
            <p:nvPr/>
          </p:nvSpPr>
          <p:spPr bwMode="auto">
            <a:xfrm>
              <a:off x="2352" y="1918"/>
              <a:ext cx="149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</p:txBody>
        </p:sp>
        <p:sp>
          <p:nvSpPr>
            <p:cNvPr id="1828872" name="Text Box 8"/>
            <p:cNvSpPr txBox="1">
              <a:spLocks noChangeArrowheads="1"/>
            </p:cNvSpPr>
            <p:nvPr/>
          </p:nvSpPr>
          <p:spPr bwMode="auto">
            <a:xfrm>
              <a:off x="3744" y="3792"/>
              <a:ext cx="178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charset="0"/>
                </a:rPr>
                <a:t>W</a:t>
              </a:r>
            </a:p>
          </p:txBody>
        </p:sp>
        <p:sp>
          <p:nvSpPr>
            <p:cNvPr id="1828873" name="Line 9"/>
            <p:cNvSpPr>
              <a:spLocks noChangeShapeType="1"/>
            </p:cNvSpPr>
            <p:nvPr/>
          </p:nvSpPr>
          <p:spPr bwMode="auto">
            <a:xfrm>
              <a:off x="2564" y="3790"/>
              <a:ext cx="26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8874" name="Line 10"/>
            <p:cNvSpPr>
              <a:spLocks noChangeShapeType="1"/>
            </p:cNvSpPr>
            <p:nvPr/>
          </p:nvSpPr>
          <p:spPr bwMode="auto">
            <a:xfrm flipV="1">
              <a:off x="2547" y="2014"/>
              <a:ext cx="0" cy="17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8875" name="Line 11"/>
            <p:cNvSpPr>
              <a:spLocks noChangeShapeType="1"/>
            </p:cNvSpPr>
            <p:nvPr/>
          </p:nvSpPr>
          <p:spPr bwMode="auto">
            <a:xfrm>
              <a:off x="2553" y="2014"/>
              <a:ext cx="263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8876" name="Line 12"/>
            <p:cNvSpPr>
              <a:spLocks noChangeShapeType="1"/>
            </p:cNvSpPr>
            <p:nvPr/>
          </p:nvSpPr>
          <p:spPr bwMode="auto">
            <a:xfrm>
              <a:off x="5184" y="2014"/>
              <a:ext cx="0" cy="17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8877" name="Oval 13"/>
            <p:cNvSpPr>
              <a:spLocks noChangeArrowheads="1"/>
            </p:cNvSpPr>
            <p:nvPr/>
          </p:nvSpPr>
          <p:spPr bwMode="auto">
            <a:xfrm>
              <a:off x="4464" y="3598"/>
              <a:ext cx="48" cy="6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8878" name="Oval 14"/>
            <p:cNvSpPr>
              <a:spLocks noChangeArrowheads="1"/>
            </p:cNvSpPr>
            <p:nvPr/>
          </p:nvSpPr>
          <p:spPr bwMode="auto">
            <a:xfrm>
              <a:off x="4007" y="3372"/>
              <a:ext cx="48" cy="6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8879" name="Oval 15"/>
            <p:cNvSpPr>
              <a:spLocks noChangeArrowheads="1"/>
            </p:cNvSpPr>
            <p:nvPr/>
          </p:nvSpPr>
          <p:spPr bwMode="auto">
            <a:xfrm>
              <a:off x="3408" y="3646"/>
              <a:ext cx="48" cy="6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8880" name="Oval 16"/>
            <p:cNvSpPr>
              <a:spLocks noChangeArrowheads="1"/>
            </p:cNvSpPr>
            <p:nvPr/>
          </p:nvSpPr>
          <p:spPr bwMode="auto">
            <a:xfrm>
              <a:off x="4224" y="3002"/>
              <a:ext cx="48" cy="6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8881" name="Oval 17"/>
            <p:cNvSpPr>
              <a:spLocks noChangeArrowheads="1"/>
            </p:cNvSpPr>
            <p:nvPr/>
          </p:nvSpPr>
          <p:spPr bwMode="auto">
            <a:xfrm>
              <a:off x="4560" y="2926"/>
              <a:ext cx="48" cy="6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28882" name="Text Box 18"/>
            <p:cNvSpPr txBox="1">
              <a:spLocks noChangeArrowheads="1"/>
            </p:cNvSpPr>
            <p:nvPr/>
          </p:nvSpPr>
          <p:spPr bwMode="auto">
            <a:xfrm>
              <a:off x="2726" y="2206"/>
              <a:ext cx="140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</a:p>
          </p:txBody>
        </p:sp>
        <p:sp>
          <p:nvSpPr>
            <p:cNvPr id="1828883" name="Text Box 19"/>
            <p:cNvSpPr txBox="1">
              <a:spLocks noChangeArrowheads="1"/>
            </p:cNvSpPr>
            <p:nvPr/>
          </p:nvSpPr>
          <p:spPr bwMode="auto">
            <a:xfrm>
              <a:off x="2832" y="3118"/>
              <a:ext cx="139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</a:p>
          </p:txBody>
        </p:sp>
        <p:sp>
          <p:nvSpPr>
            <p:cNvPr id="1828884" name="Text Box 20"/>
            <p:cNvSpPr txBox="1">
              <a:spLocks noChangeArrowheads="1"/>
            </p:cNvSpPr>
            <p:nvPr/>
          </p:nvSpPr>
          <p:spPr bwMode="auto">
            <a:xfrm>
              <a:off x="4876" y="2710"/>
              <a:ext cx="139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</a:p>
          </p:txBody>
        </p:sp>
        <p:sp>
          <p:nvSpPr>
            <p:cNvPr id="1828885" name="Text Box 21"/>
            <p:cNvSpPr txBox="1">
              <a:spLocks noChangeArrowheads="1"/>
            </p:cNvSpPr>
            <p:nvPr/>
          </p:nvSpPr>
          <p:spPr bwMode="auto">
            <a:xfrm>
              <a:off x="3244" y="2126"/>
              <a:ext cx="140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</a:p>
          </p:txBody>
        </p:sp>
        <p:sp>
          <p:nvSpPr>
            <p:cNvPr id="1828886" name="Text Box 22"/>
            <p:cNvSpPr txBox="1">
              <a:spLocks noChangeArrowheads="1"/>
            </p:cNvSpPr>
            <p:nvPr/>
          </p:nvSpPr>
          <p:spPr bwMode="auto">
            <a:xfrm>
              <a:off x="4204" y="2174"/>
              <a:ext cx="140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</a:p>
          </p:txBody>
        </p:sp>
        <p:sp>
          <p:nvSpPr>
            <p:cNvPr id="1828887" name="Text Box 23"/>
            <p:cNvSpPr txBox="1">
              <a:spLocks noChangeArrowheads="1"/>
            </p:cNvSpPr>
            <p:nvPr/>
          </p:nvSpPr>
          <p:spPr bwMode="auto">
            <a:xfrm>
              <a:off x="3196" y="2830"/>
              <a:ext cx="140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</a:p>
          </p:txBody>
        </p:sp>
        <p:sp>
          <p:nvSpPr>
            <p:cNvPr id="1828888" name="Text Box 24"/>
            <p:cNvSpPr txBox="1">
              <a:spLocks noChangeArrowheads="1"/>
            </p:cNvSpPr>
            <p:nvPr/>
          </p:nvSpPr>
          <p:spPr bwMode="auto">
            <a:xfrm>
              <a:off x="3782" y="2702"/>
              <a:ext cx="140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</a:p>
          </p:txBody>
        </p:sp>
        <p:sp>
          <p:nvSpPr>
            <p:cNvPr id="1828889" name="Text Box 25"/>
            <p:cNvSpPr txBox="1">
              <a:spLocks noChangeArrowheads="1"/>
            </p:cNvSpPr>
            <p:nvPr/>
          </p:nvSpPr>
          <p:spPr bwMode="auto">
            <a:xfrm>
              <a:off x="4876" y="2110"/>
              <a:ext cx="139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</a:p>
          </p:txBody>
        </p:sp>
        <p:sp>
          <p:nvSpPr>
            <p:cNvPr id="1828890" name="Text Box 26"/>
            <p:cNvSpPr txBox="1">
              <a:spLocks noChangeArrowheads="1"/>
            </p:cNvSpPr>
            <p:nvPr/>
          </p:nvSpPr>
          <p:spPr bwMode="auto">
            <a:xfrm>
              <a:off x="3456" y="3165"/>
              <a:ext cx="139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</a:p>
          </p:txBody>
        </p:sp>
        <p:sp>
          <p:nvSpPr>
            <p:cNvPr id="1828891" name="Text Box 27"/>
            <p:cNvSpPr txBox="1">
              <a:spLocks noChangeArrowheads="1"/>
            </p:cNvSpPr>
            <p:nvPr/>
          </p:nvSpPr>
          <p:spPr bwMode="auto">
            <a:xfrm>
              <a:off x="4752" y="3214"/>
              <a:ext cx="139" cy="19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rgbClr val="FF7C8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2839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3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309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01613"/>
            <a:ext cx="8602663" cy="651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0273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3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319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223838"/>
            <a:ext cx="8480425" cy="635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3659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</a:t>
            </a:r>
          </a:p>
        </p:txBody>
      </p:sp>
      <p:sp>
        <p:nvSpPr>
          <p:cNvPr id="174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Rendering = integration</a:t>
            </a:r>
          </a:p>
          <a:p>
            <a:pPr lvl="1"/>
            <a:r>
              <a:rPr lang="en-US"/>
              <a:t>Reflectance equation: Integrate over incident illumination</a:t>
            </a:r>
          </a:p>
          <a:p>
            <a:pPr lvl="1"/>
            <a:r>
              <a:rPr lang="en-US"/>
              <a:t>Rendering equation: Integral equation</a:t>
            </a:r>
          </a:p>
          <a:p>
            <a:pPr>
              <a:buFont typeface="Wingdings" charset="0"/>
              <a:buNone/>
            </a:pPr>
            <a:r>
              <a:rPr lang="en-US"/>
              <a:t>Many sophisticated shading effects involve integrals</a:t>
            </a:r>
          </a:p>
          <a:p>
            <a:pPr lvl="1"/>
            <a:r>
              <a:rPr lang="en-US"/>
              <a:t>Antialiasing</a:t>
            </a:r>
          </a:p>
          <a:p>
            <a:pPr lvl="1"/>
            <a:r>
              <a:rPr lang="en-US"/>
              <a:t>Soft shadows</a:t>
            </a:r>
          </a:p>
          <a:p>
            <a:pPr lvl="1"/>
            <a:r>
              <a:rPr lang="en-US"/>
              <a:t>Indirect illumination</a:t>
            </a:r>
          </a:p>
          <a:p>
            <a:pPr lvl="1"/>
            <a:r>
              <a:rPr lang="en-US"/>
              <a:t>Caustics</a:t>
            </a:r>
          </a:p>
        </p:txBody>
      </p:sp>
    </p:spTree>
    <p:extLst>
      <p:ext uri="{BB962C8B-B14F-4D97-AF65-F5344CB8AC3E}">
        <p14:creationId xmlns:p14="http://schemas.microsoft.com/office/powerpoint/2010/main" val="1359193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83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Motivation</a:t>
            </a:r>
          </a:p>
          <a:p>
            <a:r>
              <a:rPr lang="en-US"/>
              <a:t>Overview, 1D integration</a:t>
            </a:r>
          </a:p>
          <a:p>
            <a:r>
              <a:rPr lang="en-US"/>
              <a:t>Basic probability and sampling</a:t>
            </a:r>
          </a:p>
          <a:p>
            <a:r>
              <a:rPr lang="en-US" i="1"/>
              <a:t>Monte Carlo estimation of integrals</a:t>
            </a:r>
          </a:p>
          <a:p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38562722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Path Tracing</a:t>
            </a:r>
          </a:p>
        </p:txBody>
      </p:sp>
      <p:pic>
        <p:nvPicPr>
          <p:cNvPr id="1762307" name="Picture 3" descr="jaguar_pathtrac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1679575"/>
            <a:ext cx="8213725" cy="410686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2308" name="Text Box 4"/>
          <p:cNvSpPr txBox="1">
            <a:spLocks noChangeArrowheads="1"/>
          </p:cNvSpPr>
          <p:nvPr/>
        </p:nvSpPr>
        <p:spPr bwMode="auto">
          <a:xfrm>
            <a:off x="2252663" y="5788025"/>
            <a:ext cx="4656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Big diffuse light source, 20 minutes</a:t>
            </a:r>
          </a:p>
        </p:txBody>
      </p:sp>
      <p:sp>
        <p:nvSpPr>
          <p:cNvPr id="1762309" name="Text Box 5"/>
          <p:cNvSpPr txBox="1">
            <a:spLocks noChangeArrowheads="1"/>
          </p:cNvSpPr>
          <p:nvPr/>
        </p:nvSpPr>
        <p:spPr bwMode="auto">
          <a:xfrm>
            <a:off x="8356600" y="6491288"/>
            <a:ext cx="8112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Jensen</a:t>
            </a:r>
          </a:p>
        </p:txBody>
      </p:sp>
      <p:sp>
        <p:nvSpPr>
          <p:cNvPr id="1762310" name="Text Box 6"/>
          <p:cNvSpPr txBox="1">
            <a:spLocks noChangeArrowheads="1"/>
          </p:cNvSpPr>
          <p:nvPr/>
        </p:nvSpPr>
        <p:spPr bwMode="auto">
          <a:xfrm>
            <a:off x="792163" y="6288088"/>
            <a:ext cx="6584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rgbClr val="FFFFFF"/>
                </a:solidFill>
              </a:rPr>
              <a:t>Motivation for rendering in graphics: Covered in detail in next lecture</a:t>
            </a:r>
          </a:p>
        </p:txBody>
      </p:sp>
    </p:spTree>
    <p:extLst>
      <p:ext uri="{BB962C8B-B14F-4D97-AF65-F5344CB8AC3E}">
        <p14:creationId xmlns:p14="http://schemas.microsoft.com/office/powerpoint/2010/main" val="1777331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Path Tracing</a:t>
            </a:r>
          </a:p>
        </p:txBody>
      </p:sp>
      <p:pic>
        <p:nvPicPr>
          <p:cNvPr id="17633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3" t="17143" r="13010" b="10477"/>
          <a:stretch>
            <a:fillRect/>
          </a:stretch>
        </p:blipFill>
        <p:spPr bwMode="auto">
          <a:xfrm>
            <a:off x="1866900" y="1676400"/>
            <a:ext cx="5410200" cy="419576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3332" name="Text Box 4"/>
          <p:cNvSpPr txBox="1">
            <a:spLocks noChangeArrowheads="1"/>
          </p:cNvSpPr>
          <p:nvPr/>
        </p:nvSpPr>
        <p:spPr bwMode="auto">
          <a:xfrm>
            <a:off x="3414713" y="5907088"/>
            <a:ext cx="2314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1000 paths/pixel</a:t>
            </a:r>
          </a:p>
        </p:txBody>
      </p:sp>
      <p:sp>
        <p:nvSpPr>
          <p:cNvPr id="1763333" name="Text Box 5"/>
          <p:cNvSpPr txBox="1">
            <a:spLocks noChangeArrowheads="1"/>
          </p:cNvSpPr>
          <p:nvPr/>
        </p:nvSpPr>
        <p:spPr bwMode="auto">
          <a:xfrm>
            <a:off x="8332788" y="6491288"/>
            <a:ext cx="8112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Jensen</a:t>
            </a:r>
          </a:p>
        </p:txBody>
      </p:sp>
    </p:spTree>
    <p:extLst>
      <p:ext uri="{BB962C8B-B14F-4D97-AF65-F5344CB8AC3E}">
        <p14:creationId xmlns:p14="http://schemas.microsoft.com/office/powerpoint/2010/main" val="3589427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1458" name="Freeform 2"/>
          <p:cNvSpPr>
            <a:spLocks/>
          </p:cNvSpPr>
          <p:nvPr/>
        </p:nvSpPr>
        <p:spPr bwMode="auto">
          <a:xfrm>
            <a:off x="1114425" y="3608388"/>
            <a:ext cx="1981200" cy="1801812"/>
          </a:xfrm>
          <a:custGeom>
            <a:avLst/>
            <a:gdLst>
              <a:gd name="T0" fmla="*/ 6 w 1248"/>
              <a:gd name="T1" fmla="*/ 105 h 1135"/>
              <a:gd name="T2" fmla="*/ 80 w 1248"/>
              <a:gd name="T3" fmla="*/ 67 h 1135"/>
              <a:gd name="T4" fmla="*/ 185 w 1248"/>
              <a:gd name="T5" fmla="*/ 15 h 1135"/>
              <a:gd name="T6" fmla="*/ 290 w 1248"/>
              <a:gd name="T7" fmla="*/ 37 h 1135"/>
              <a:gd name="T8" fmla="*/ 335 w 1248"/>
              <a:gd name="T9" fmla="*/ 60 h 1135"/>
              <a:gd name="T10" fmla="*/ 492 w 1248"/>
              <a:gd name="T11" fmla="*/ 142 h 1135"/>
              <a:gd name="T12" fmla="*/ 634 w 1248"/>
              <a:gd name="T13" fmla="*/ 90 h 1135"/>
              <a:gd name="T14" fmla="*/ 761 w 1248"/>
              <a:gd name="T15" fmla="*/ 0 h 1135"/>
              <a:gd name="T16" fmla="*/ 873 w 1248"/>
              <a:gd name="T17" fmla="*/ 23 h 1135"/>
              <a:gd name="T18" fmla="*/ 918 w 1248"/>
              <a:gd name="T19" fmla="*/ 37 h 1135"/>
              <a:gd name="T20" fmla="*/ 955 w 1248"/>
              <a:gd name="T21" fmla="*/ 67 h 1135"/>
              <a:gd name="T22" fmla="*/ 1023 w 1248"/>
              <a:gd name="T23" fmla="*/ 157 h 1135"/>
              <a:gd name="T24" fmla="*/ 1075 w 1248"/>
              <a:gd name="T25" fmla="*/ 337 h 1135"/>
              <a:gd name="T26" fmla="*/ 1120 w 1248"/>
              <a:gd name="T27" fmla="*/ 449 h 1135"/>
              <a:gd name="T28" fmla="*/ 1217 w 1248"/>
              <a:gd name="T29" fmla="*/ 561 h 1135"/>
              <a:gd name="T30" fmla="*/ 1247 w 1248"/>
              <a:gd name="T31" fmla="*/ 576 h 1135"/>
              <a:gd name="T32" fmla="*/ 1248 w 1248"/>
              <a:gd name="T33" fmla="*/ 1135 h 1135"/>
              <a:gd name="T34" fmla="*/ 0 w 1248"/>
              <a:gd name="T35" fmla="*/ 1135 h 1135"/>
              <a:gd name="T36" fmla="*/ 6 w 1248"/>
              <a:gd name="T37" fmla="*/ 105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48" h="1135">
                <a:moveTo>
                  <a:pt x="6" y="105"/>
                </a:moveTo>
                <a:cubicBezTo>
                  <a:pt x="30" y="91"/>
                  <a:pt x="56" y="82"/>
                  <a:pt x="80" y="67"/>
                </a:cubicBezTo>
                <a:cubicBezTo>
                  <a:pt x="126" y="35"/>
                  <a:pt x="125" y="27"/>
                  <a:pt x="185" y="15"/>
                </a:cubicBezTo>
                <a:cubicBezTo>
                  <a:pt x="219" y="24"/>
                  <a:pt x="255" y="26"/>
                  <a:pt x="290" y="37"/>
                </a:cubicBezTo>
                <a:cubicBezTo>
                  <a:pt x="377" y="96"/>
                  <a:pt x="249" y="12"/>
                  <a:pt x="335" y="60"/>
                </a:cubicBezTo>
                <a:cubicBezTo>
                  <a:pt x="393" y="92"/>
                  <a:pt x="426" y="126"/>
                  <a:pt x="492" y="142"/>
                </a:cubicBezTo>
                <a:cubicBezTo>
                  <a:pt x="546" y="133"/>
                  <a:pt x="584" y="105"/>
                  <a:pt x="634" y="90"/>
                </a:cubicBezTo>
                <a:cubicBezTo>
                  <a:pt x="686" y="35"/>
                  <a:pt x="686" y="26"/>
                  <a:pt x="761" y="0"/>
                </a:cubicBezTo>
                <a:cubicBezTo>
                  <a:pt x="802" y="5"/>
                  <a:pt x="834" y="10"/>
                  <a:pt x="873" y="23"/>
                </a:cubicBezTo>
                <a:cubicBezTo>
                  <a:pt x="887" y="27"/>
                  <a:pt x="918" y="37"/>
                  <a:pt x="918" y="37"/>
                </a:cubicBezTo>
                <a:cubicBezTo>
                  <a:pt x="959" y="100"/>
                  <a:pt x="905" y="28"/>
                  <a:pt x="955" y="67"/>
                </a:cubicBezTo>
                <a:cubicBezTo>
                  <a:pt x="988" y="93"/>
                  <a:pt x="1009" y="118"/>
                  <a:pt x="1023" y="157"/>
                </a:cubicBezTo>
                <a:cubicBezTo>
                  <a:pt x="1032" y="219"/>
                  <a:pt x="1055" y="277"/>
                  <a:pt x="1075" y="337"/>
                </a:cubicBezTo>
                <a:cubicBezTo>
                  <a:pt x="1087" y="375"/>
                  <a:pt x="1097" y="414"/>
                  <a:pt x="1120" y="449"/>
                </a:cubicBezTo>
                <a:cubicBezTo>
                  <a:pt x="1134" y="494"/>
                  <a:pt x="1178" y="535"/>
                  <a:pt x="1217" y="561"/>
                </a:cubicBezTo>
                <a:cubicBezTo>
                  <a:pt x="1241" y="577"/>
                  <a:pt x="1230" y="576"/>
                  <a:pt x="1247" y="576"/>
                </a:cubicBezTo>
                <a:lnTo>
                  <a:pt x="1248" y="1135"/>
                </a:lnTo>
                <a:lnTo>
                  <a:pt x="0" y="1135"/>
                </a:lnTo>
                <a:lnTo>
                  <a:pt x="6" y="10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Estimating the average</a:t>
            </a:r>
          </a:p>
        </p:txBody>
      </p:sp>
      <p:sp>
        <p:nvSpPr>
          <p:cNvPr id="1811460" name="Line 4"/>
          <p:cNvSpPr>
            <a:spLocks noChangeShapeType="1"/>
          </p:cNvSpPr>
          <p:nvPr/>
        </p:nvSpPr>
        <p:spPr bwMode="auto">
          <a:xfrm flipV="1">
            <a:off x="1114425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61" name="Line 5"/>
          <p:cNvSpPr>
            <a:spLocks noChangeShapeType="1"/>
          </p:cNvSpPr>
          <p:nvPr/>
        </p:nvSpPr>
        <p:spPr bwMode="auto">
          <a:xfrm>
            <a:off x="1114425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62" name="Text Box 6"/>
          <p:cNvSpPr txBox="1">
            <a:spLocks noChangeArrowheads="1"/>
          </p:cNvSpPr>
          <p:nvPr/>
        </p:nvSpPr>
        <p:spPr bwMode="auto">
          <a:xfrm>
            <a:off x="1190625" y="5410200"/>
            <a:ext cx="449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11463" name="Line 7"/>
          <p:cNvSpPr>
            <a:spLocks noChangeShapeType="1"/>
          </p:cNvSpPr>
          <p:nvPr/>
        </p:nvSpPr>
        <p:spPr bwMode="auto">
          <a:xfrm flipV="1">
            <a:off x="30194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64" name="Text Box 8"/>
          <p:cNvSpPr txBox="1">
            <a:spLocks noChangeArrowheads="1"/>
          </p:cNvSpPr>
          <p:nvPr/>
        </p:nvSpPr>
        <p:spPr bwMode="auto">
          <a:xfrm>
            <a:off x="269875" y="32004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f(x)</a:t>
            </a:r>
          </a:p>
        </p:txBody>
      </p:sp>
      <p:sp>
        <p:nvSpPr>
          <p:cNvPr id="1811465" name="Line 9"/>
          <p:cNvSpPr>
            <a:spLocks noChangeShapeType="1"/>
          </p:cNvSpPr>
          <p:nvPr/>
        </p:nvSpPr>
        <p:spPr bwMode="auto">
          <a:xfrm flipV="1">
            <a:off x="13430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66" name="Line 10"/>
          <p:cNvSpPr>
            <a:spLocks noChangeShapeType="1"/>
          </p:cNvSpPr>
          <p:nvPr/>
        </p:nvSpPr>
        <p:spPr bwMode="auto">
          <a:xfrm flipV="1">
            <a:off x="16478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67" name="Line 11"/>
          <p:cNvSpPr>
            <a:spLocks noChangeShapeType="1"/>
          </p:cNvSpPr>
          <p:nvPr/>
        </p:nvSpPr>
        <p:spPr bwMode="auto">
          <a:xfrm flipV="1">
            <a:off x="21050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68" name="Line 12"/>
          <p:cNvSpPr>
            <a:spLocks noChangeShapeType="1"/>
          </p:cNvSpPr>
          <p:nvPr/>
        </p:nvSpPr>
        <p:spPr bwMode="auto">
          <a:xfrm flipV="1">
            <a:off x="14954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69" name="Line 13"/>
          <p:cNvSpPr>
            <a:spLocks noChangeShapeType="1"/>
          </p:cNvSpPr>
          <p:nvPr/>
        </p:nvSpPr>
        <p:spPr bwMode="auto">
          <a:xfrm flipV="1">
            <a:off x="19526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70" name="Line 14"/>
          <p:cNvSpPr>
            <a:spLocks noChangeShapeType="1"/>
          </p:cNvSpPr>
          <p:nvPr/>
        </p:nvSpPr>
        <p:spPr bwMode="auto">
          <a:xfrm flipV="1">
            <a:off x="22574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71" name="Line 15"/>
          <p:cNvSpPr>
            <a:spLocks noChangeShapeType="1"/>
          </p:cNvSpPr>
          <p:nvPr/>
        </p:nvSpPr>
        <p:spPr bwMode="auto">
          <a:xfrm flipV="1">
            <a:off x="25622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72" name="Line 16"/>
          <p:cNvSpPr>
            <a:spLocks noChangeShapeType="1"/>
          </p:cNvSpPr>
          <p:nvPr/>
        </p:nvSpPr>
        <p:spPr bwMode="auto">
          <a:xfrm flipV="1">
            <a:off x="28670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73" name="Text Box 17"/>
          <p:cNvSpPr txBox="1">
            <a:spLocks noChangeArrowheads="1"/>
          </p:cNvSpPr>
          <p:nvPr/>
        </p:nvSpPr>
        <p:spPr bwMode="auto">
          <a:xfrm>
            <a:off x="2867025" y="54102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11474" name="Line 18"/>
          <p:cNvSpPr>
            <a:spLocks noChangeShapeType="1"/>
          </p:cNvSpPr>
          <p:nvPr/>
        </p:nvSpPr>
        <p:spPr bwMode="auto">
          <a:xfrm>
            <a:off x="885825" y="3886200"/>
            <a:ext cx="25447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graphicFrame>
        <p:nvGraphicFramePr>
          <p:cNvPr id="181147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151866"/>
              </p:ext>
            </p:extLst>
          </p:nvPr>
        </p:nvGraphicFramePr>
        <p:xfrm>
          <a:off x="4459288" y="1600200"/>
          <a:ext cx="2963862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3" imgW="1333500" imgH="482600" progId="Equation.DSMT4">
                  <p:embed/>
                </p:oleObj>
              </mc:Choice>
              <mc:Fallback>
                <p:oleObj name="Equation" r:id="rId3" imgW="13335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9288" y="1600200"/>
                        <a:ext cx="2963862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1476" name="Text Box 20"/>
          <p:cNvSpPr txBox="1">
            <a:spLocks noChangeArrowheads="1"/>
          </p:cNvSpPr>
          <p:nvPr/>
        </p:nvSpPr>
        <p:spPr bwMode="auto">
          <a:xfrm>
            <a:off x="3429000" y="3581400"/>
            <a:ext cx="1114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E(f(x))</a:t>
            </a:r>
          </a:p>
        </p:txBody>
      </p:sp>
      <p:sp>
        <p:nvSpPr>
          <p:cNvPr id="1811477" name="Line 21"/>
          <p:cNvSpPr>
            <a:spLocks noChangeShapeType="1"/>
          </p:cNvSpPr>
          <p:nvPr/>
        </p:nvSpPr>
        <p:spPr bwMode="auto">
          <a:xfrm flipV="1">
            <a:off x="2409825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78" name="Text Box 22"/>
          <p:cNvSpPr txBox="1">
            <a:spLocks noChangeArrowheads="1"/>
          </p:cNvSpPr>
          <p:nvPr/>
        </p:nvSpPr>
        <p:spPr bwMode="auto">
          <a:xfrm>
            <a:off x="7261225" y="6216650"/>
            <a:ext cx="193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Slide courtesy of </a:t>
            </a:r>
            <a:br>
              <a:rPr lang="en-US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Peter Shirley</a:t>
            </a:r>
          </a:p>
        </p:txBody>
      </p:sp>
      <p:sp>
        <p:nvSpPr>
          <p:cNvPr id="1811479" name="Line 23"/>
          <p:cNvSpPr>
            <a:spLocks noChangeShapeType="1"/>
          </p:cNvSpPr>
          <p:nvPr/>
        </p:nvSpPr>
        <p:spPr bwMode="auto">
          <a:xfrm>
            <a:off x="893763" y="3886200"/>
            <a:ext cx="2544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11480" name="Text Box 24"/>
          <p:cNvSpPr txBox="1">
            <a:spLocks noChangeArrowheads="1"/>
          </p:cNvSpPr>
          <p:nvPr/>
        </p:nvSpPr>
        <p:spPr bwMode="auto">
          <a:xfrm>
            <a:off x="4383088" y="2978150"/>
            <a:ext cx="476091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800" dirty="0">
                <a:solidFill>
                  <a:srgbClr val="FFFFFF"/>
                </a:solidFill>
              </a:rPr>
              <a:t>Monte Carlo methods (</a:t>
            </a:r>
            <a:r>
              <a:rPr lang="en-US" sz="1800" dirty="0" smtClean="0">
                <a:solidFill>
                  <a:srgbClr val="FFFFFF"/>
                </a:solidFill>
              </a:rPr>
              <a:t>randomly </a:t>
            </a:r>
            <a:r>
              <a:rPr lang="en-US" sz="1800" dirty="0">
                <a:solidFill>
                  <a:srgbClr val="FFFFFF"/>
                </a:solidFill>
              </a:rPr>
              <a:t>choose samples)</a:t>
            </a:r>
          </a:p>
          <a:p>
            <a:pPr algn="l"/>
            <a:endParaRPr lang="en-US" sz="1800" dirty="0">
              <a:solidFill>
                <a:srgbClr val="FFFFFF"/>
              </a:solidFill>
            </a:endParaRPr>
          </a:p>
          <a:p>
            <a:pPr algn="l"/>
            <a:r>
              <a:rPr lang="en-US" sz="1800" dirty="0">
                <a:solidFill>
                  <a:srgbClr val="FFFFFF"/>
                </a:solidFill>
              </a:rPr>
              <a:t>Advantages: </a:t>
            </a:r>
          </a:p>
          <a:p>
            <a:pPr algn="l">
              <a:buFontTx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 Robust for discontinuities</a:t>
            </a:r>
          </a:p>
          <a:p>
            <a:pPr algn="l">
              <a:buFontTx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 Converges reasonably for large dimensions</a:t>
            </a:r>
          </a:p>
          <a:p>
            <a:pPr algn="l">
              <a:buFontTx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 Can handle complex geometry, integrals</a:t>
            </a:r>
          </a:p>
          <a:p>
            <a:pPr algn="l">
              <a:buFontTx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 Relatively simple </a:t>
            </a:r>
            <a:r>
              <a:rPr lang="en-US" sz="1800" dirty="0" smtClean="0">
                <a:solidFill>
                  <a:srgbClr val="FFFFFF"/>
                </a:solidFill>
              </a:rPr>
              <a:t>implement</a:t>
            </a:r>
            <a:r>
              <a:rPr lang="en-US" sz="1800" dirty="0">
                <a:solidFill>
                  <a:srgbClr val="FFFFFF"/>
                </a:solidFill>
              </a:rPr>
              <a:t>, reason about</a:t>
            </a:r>
          </a:p>
        </p:txBody>
      </p:sp>
    </p:spTree>
    <p:extLst>
      <p:ext uri="{BB962C8B-B14F-4D97-AF65-F5344CB8AC3E}">
        <p14:creationId xmlns:p14="http://schemas.microsoft.com/office/powerpoint/2010/main" val="83603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Monte Carlo Integration</a:t>
            </a:r>
            <a:endParaRPr lang="en-US" dirty="0"/>
          </a:p>
        </p:txBody>
      </p:sp>
      <p:pic>
        <p:nvPicPr>
          <p:cNvPr id="18370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531938"/>
            <a:ext cx="8397875" cy="499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25595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3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380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303213"/>
            <a:ext cx="8582025" cy="635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72793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9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3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391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23850"/>
            <a:ext cx="8305800" cy="621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2449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4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01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73050"/>
            <a:ext cx="8389938" cy="628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46974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Variance</a:t>
            </a:r>
          </a:p>
        </p:txBody>
      </p:sp>
      <p:sp>
        <p:nvSpPr>
          <p:cNvPr id="1764355" name="Freeform 3"/>
          <p:cNvSpPr>
            <a:spLocks/>
          </p:cNvSpPr>
          <p:nvPr/>
        </p:nvSpPr>
        <p:spPr bwMode="auto">
          <a:xfrm>
            <a:off x="1676400" y="3608388"/>
            <a:ext cx="1981200" cy="1801812"/>
          </a:xfrm>
          <a:custGeom>
            <a:avLst/>
            <a:gdLst>
              <a:gd name="T0" fmla="*/ 6 w 1248"/>
              <a:gd name="T1" fmla="*/ 105 h 1135"/>
              <a:gd name="T2" fmla="*/ 80 w 1248"/>
              <a:gd name="T3" fmla="*/ 67 h 1135"/>
              <a:gd name="T4" fmla="*/ 185 w 1248"/>
              <a:gd name="T5" fmla="*/ 15 h 1135"/>
              <a:gd name="T6" fmla="*/ 290 w 1248"/>
              <a:gd name="T7" fmla="*/ 37 h 1135"/>
              <a:gd name="T8" fmla="*/ 335 w 1248"/>
              <a:gd name="T9" fmla="*/ 60 h 1135"/>
              <a:gd name="T10" fmla="*/ 492 w 1248"/>
              <a:gd name="T11" fmla="*/ 142 h 1135"/>
              <a:gd name="T12" fmla="*/ 634 w 1248"/>
              <a:gd name="T13" fmla="*/ 90 h 1135"/>
              <a:gd name="T14" fmla="*/ 761 w 1248"/>
              <a:gd name="T15" fmla="*/ 0 h 1135"/>
              <a:gd name="T16" fmla="*/ 873 w 1248"/>
              <a:gd name="T17" fmla="*/ 23 h 1135"/>
              <a:gd name="T18" fmla="*/ 918 w 1248"/>
              <a:gd name="T19" fmla="*/ 37 h 1135"/>
              <a:gd name="T20" fmla="*/ 955 w 1248"/>
              <a:gd name="T21" fmla="*/ 67 h 1135"/>
              <a:gd name="T22" fmla="*/ 1023 w 1248"/>
              <a:gd name="T23" fmla="*/ 157 h 1135"/>
              <a:gd name="T24" fmla="*/ 1075 w 1248"/>
              <a:gd name="T25" fmla="*/ 337 h 1135"/>
              <a:gd name="T26" fmla="*/ 1120 w 1248"/>
              <a:gd name="T27" fmla="*/ 449 h 1135"/>
              <a:gd name="T28" fmla="*/ 1217 w 1248"/>
              <a:gd name="T29" fmla="*/ 561 h 1135"/>
              <a:gd name="T30" fmla="*/ 1247 w 1248"/>
              <a:gd name="T31" fmla="*/ 576 h 1135"/>
              <a:gd name="T32" fmla="*/ 1248 w 1248"/>
              <a:gd name="T33" fmla="*/ 1135 h 1135"/>
              <a:gd name="T34" fmla="*/ 0 w 1248"/>
              <a:gd name="T35" fmla="*/ 1135 h 1135"/>
              <a:gd name="T36" fmla="*/ 6 w 1248"/>
              <a:gd name="T37" fmla="*/ 105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48" h="1135">
                <a:moveTo>
                  <a:pt x="6" y="105"/>
                </a:moveTo>
                <a:cubicBezTo>
                  <a:pt x="30" y="91"/>
                  <a:pt x="56" y="82"/>
                  <a:pt x="80" y="67"/>
                </a:cubicBezTo>
                <a:cubicBezTo>
                  <a:pt x="126" y="35"/>
                  <a:pt x="125" y="27"/>
                  <a:pt x="185" y="15"/>
                </a:cubicBezTo>
                <a:cubicBezTo>
                  <a:pt x="219" y="24"/>
                  <a:pt x="255" y="26"/>
                  <a:pt x="290" y="37"/>
                </a:cubicBezTo>
                <a:cubicBezTo>
                  <a:pt x="377" y="96"/>
                  <a:pt x="249" y="12"/>
                  <a:pt x="335" y="60"/>
                </a:cubicBezTo>
                <a:cubicBezTo>
                  <a:pt x="393" y="92"/>
                  <a:pt x="426" y="126"/>
                  <a:pt x="492" y="142"/>
                </a:cubicBezTo>
                <a:cubicBezTo>
                  <a:pt x="546" y="133"/>
                  <a:pt x="584" y="105"/>
                  <a:pt x="634" y="90"/>
                </a:cubicBezTo>
                <a:cubicBezTo>
                  <a:pt x="686" y="35"/>
                  <a:pt x="686" y="26"/>
                  <a:pt x="761" y="0"/>
                </a:cubicBezTo>
                <a:cubicBezTo>
                  <a:pt x="802" y="5"/>
                  <a:pt x="834" y="10"/>
                  <a:pt x="873" y="23"/>
                </a:cubicBezTo>
                <a:cubicBezTo>
                  <a:pt x="887" y="27"/>
                  <a:pt x="918" y="37"/>
                  <a:pt x="918" y="37"/>
                </a:cubicBezTo>
                <a:cubicBezTo>
                  <a:pt x="959" y="100"/>
                  <a:pt x="905" y="28"/>
                  <a:pt x="955" y="67"/>
                </a:cubicBezTo>
                <a:cubicBezTo>
                  <a:pt x="988" y="93"/>
                  <a:pt x="1009" y="118"/>
                  <a:pt x="1023" y="157"/>
                </a:cubicBezTo>
                <a:cubicBezTo>
                  <a:pt x="1032" y="219"/>
                  <a:pt x="1055" y="277"/>
                  <a:pt x="1075" y="337"/>
                </a:cubicBezTo>
                <a:cubicBezTo>
                  <a:pt x="1087" y="375"/>
                  <a:pt x="1097" y="414"/>
                  <a:pt x="1120" y="449"/>
                </a:cubicBezTo>
                <a:cubicBezTo>
                  <a:pt x="1134" y="494"/>
                  <a:pt x="1178" y="535"/>
                  <a:pt x="1217" y="561"/>
                </a:cubicBezTo>
                <a:cubicBezTo>
                  <a:pt x="1241" y="577"/>
                  <a:pt x="1230" y="576"/>
                  <a:pt x="1247" y="576"/>
                </a:cubicBezTo>
                <a:lnTo>
                  <a:pt x="1248" y="1135"/>
                </a:lnTo>
                <a:lnTo>
                  <a:pt x="0" y="1135"/>
                </a:lnTo>
                <a:lnTo>
                  <a:pt x="6" y="10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4356" name="Line 4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4357" name="Line 5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4358" name="Text Box 6"/>
          <p:cNvSpPr txBox="1">
            <a:spLocks noChangeArrowheads="1"/>
          </p:cNvSpPr>
          <p:nvPr/>
        </p:nvSpPr>
        <p:spPr bwMode="auto">
          <a:xfrm>
            <a:off x="1757363" y="54102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64359" name="Line 7"/>
          <p:cNvSpPr>
            <a:spLocks noChangeShapeType="1"/>
          </p:cNvSpPr>
          <p:nvPr/>
        </p:nvSpPr>
        <p:spPr bwMode="auto">
          <a:xfrm flipV="1">
            <a:off x="35814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4360" name="Line 8"/>
          <p:cNvSpPr>
            <a:spLocks noChangeShapeType="1"/>
          </p:cNvSpPr>
          <p:nvPr/>
        </p:nvSpPr>
        <p:spPr bwMode="auto">
          <a:xfrm flipV="1">
            <a:off x="1905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4361" name="Line 9"/>
          <p:cNvSpPr>
            <a:spLocks noChangeShapeType="1"/>
          </p:cNvSpPr>
          <p:nvPr/>
        </p:nvSpPr>
        <p:spPr bwMode="auto">
          <a:xfrm flipV="1">
            <a:off x="2209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4362" name="Line 10"/>
          <p:cNvSpPr>
            <a:spLocks noChangeShapeType="1"/>
          </p:cNvSpPr>
          <p:nvPr/>
        </p:nvSpPr>
        <p:spPr bwMode="auto">
          <a:xfrm flipV="1">
            <a:off x="2667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4363" name="Line 11"/>
          <p:cNvSpPr>
            <a:spLocks noChangeShapeType="1"/>
          </p:cNvSpPr>
          <p:nvPr/>
        </p:nvSpPr>
        <p:spPr bwMode="auto">
          <a:xfrm flipV="1">
            <a:off x="20574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4364" name="Line 12"/>
          <p:cNvSpPr>
            <a:spLocks noChangeShapeType="1"/>
          </p:cNvSpPr>
          <p:nvPr/>
        </p:nvSpPr>
        <p:spPr bwMode="auto">
          <a:xfrm flipV="1">
            <a:off x="2514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4365" name="Line 13"/>
          <p:cNvSpPr>
            <a:spLocks noChangeShapeType="1"/>
          </p:cNvSpPr>
          <p:nvPr/>
        </p:nvSpPr>
        <p:spPr bwMode="auto">
          <a:xfrm flipV="1">
            <a:off x="28194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4366" name="Line 14"/>
          <p:cNvSpPr>
            <a:spLocks noChangeShapeType="1"/>
          </p:cNvSpPr>
          <p:nvPr/>
        </p:nvSpPr>
        <p:spPr bwMode="auto">
          <a:xfrm flipV="1">
            <a:off x="3124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4367" name="Line 15"/>
          <p:cNvSpPr>
            <a:spLocks noChangeShapeType="1"/>
          </p:cNvSpPr>
          <p:nvPr/>
        </p:nvSpPr>
        <p:spPr bwMode="auto">
          <a:xfrm flipV="1">
            <a:off x="3429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4368" name="Text Box 16"/>
          <p:cNvSpPr txBox="1">
            <a:spLocks noChangeArrowheads="1"/>
          </p:cNvSpPr>
          <p:nvPr/>
        </p:nvSpPr>
        <p:spPr bwMode="auto">
          <a:xfrm>
            <a:off x="3429000" y="54102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64369" name="Line 17"/>
          <p:cNvSpPr>
            <a:spLocks noChangeShapeType="1"/>
          </p:cNvSpPr>
          <p:nvPr/>
        </p:nvSpPr>
        <p:spPr bwMode="auto">
          <a:xfrm>
            <a:off x="1447800" y="3886200"/>
            <a:ext cx="25447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4370" name="Line 18"/>
          <p:cNvSpPr>
            <a:spLocks noChangeShapeType="1"/>
          </p:cNvSpPr>
          <p:nvPr/>
        </p:nvSpPr>
        <p:spPr bwMode="auto">
          <a:xfrm flipV="1">
            <a:off x="2971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4371" name="Text Box 19"/>
          <p:cNvSpPr txBox="1">
            <a:spLocks noChangeArrowheads="1"/>
          </p:cNvSpPr>
          <p:nvPr/>
        </p:nvSpPr>
        <p:spPr bwMode="auto">
          <a:xfrm>
            <a:off x="447675" y="3581400"/>
            <a:ext cx="93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E(f(x))</a:t>
            </a:r>
          </a:p>
        </p:txBody>
      </p:sp>
      <p:graphicFrame>
        <p:nvGraphicFramePr>
          <p:cNvPr id="176437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8552679"/>
              </p:ext>
            </p:extLst>
          </p:nvPr>
        </p:nvGraphicFramePr>
        <p:xfrm>
          <a:off x="3706813" y="1831975"/>
          <a:ext cx="4859337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8" name="Equation" r:id="rId3" imgW="2184400" imgH="457200" progId="Equation.DSMT4">
                  <p:embed/>
                </p:oleObj>
              </mc:Choice>
              <mc:Fallback>
                <p:oleObj name="Equation" r:id="rId3" imgW="2184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6813" y="1831975"/>
                        <a:ext cx="4859337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4373" name="Line 21"/>
          <p:cNvSpPr>
            <a:spLocks noChangeShapeType="1"/>
          </p:cNvSpPr>
          <p:nvPr/>
        </p:nvSpPr>
        <p:spPr bwMode="auto">
          <a:xfrm>
            <a:off x="1455738" y="3886200"/>
            <a:ext cx="2544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404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4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11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315913"/>
            <a:ext cx="8272462" cy="627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7789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Soft Shadows</a:t>
            </a:r>
          </a:p>
        </p:txBody>
      </p:sp>
      <p:pic>
        <p:nvPicPr>
          <p:cNvPr id="1800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400175"/>
            <a:ext cx="7986713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75278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Variance for Dice Example?</a:t>
            </a:r>
          </a:p>
        </p:txBody>
      </p:sp>
      <p:sp>
        <p:nvSpPr>
          <p:cNvPr id="184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Work out on board (variance for single dice roll)</a:t>
            </a:r>
          </a:p>
        </p:txBody>
      </p:sp>
    </p:spTree>
    <p:extLst>
      <p:ext uri="{BB962C8B-B14F-4D97-AF65-F5344CB8AC3E}">
        <p14:creationId xmlns:p14="http://schemas.microsoft.com/office/powerpoint/2010/main" val="23651311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Variance</a:t>
            </a:r>
          </a:p>
        </p:txBody>
      </p:sp>
      <p:sp>
        <p:nvSpPr>
          <p:cNvPr id="1765379" name="Freeform 3"/>
          <p:cNvSpPr>
            <a:spLocks/>
          </p:cNvSpPr>
          <p:nvPr/>
        </p:nvSpPr>
        <p:spPr bwMode="auto">
          <a:xfrm>
            <a:off x="1676400" y="3608388"/>
            <a:ext cx="1981200" cy="1801812"/>
          </a:xfrm>
          <a:custGeom>
            <a:avLst/>
            <a:gdLst>
              <a:gd name="T0" fmla="*/ 6 w 1248"/>
              <a:gd name="T1" fmla="*/ 105 h 1135"/>
              <a:gd name="T2" fmla="*/ 80 w 1248"/>
              <a:gd name="T3" fmla="*/ 67 h 1135"/>
              <a:gd name="T4" fmla="*/ 185 w 1248"/>
              <a:gd name="T5" fmla="*/ 15 h 1135"/>
              <a:gd name="T6" fmla="*/ 290 w 1248"/>
              <a:gd name="T7" fmla="*/ 37 h 1135"/>
              <a:gd name="T8" fmla="*/ 335 w 1248"/>
              <a:gd name="T9" fmla="*/ 60 h 1135"/>
              <a:gd name="T10" fmla="*/ 492 w 1248"/>
              <a:gd name="T11" fmla="*/ 142 h 1135"/>
              <a:gd name="T12" fmla="*/ 634 w 1248"/>
              <a:gd name="T13" fmla="*/ 90 h 1135"/>
              <a:gd name="T14" fmla="*/ 761 w 1248"/>
              <a:gd name="T15" fmla="*/ 0 h 1135"/>
              <a:gd name="T16" fmla="*/ 873 w 1248"/>
              <a:gd name="T17" fmla="*/ 23 h 1135"/>
              <a:gd name="T18" fmla="*/ 918 w 1248"/>
              <a:gd name="T19" fmla="*/ 37 h 1135"/>
              <a:gd name="T20" fmla="*/ 955 w 1248"/>
              <a:gd name="T21" fmla="*/ 67 h 1135"/>
              <a:gd name="T22" fmla="*/ 1023 w 1248"/>
              <a:gd name="T23" fmla="*/ 157 h 1135"/>
              <a:gd name="T24" fmla="*/ 1075 w 1248"/>
              <a:gd name="T25" fmla="*/ 337 h 1135"/>
              <a:gd name="T26" fmla="*/ 1120 w 1248"/>
              <a:gd name="T27" fmla="*/ 449 h 1135"/>
              <a:gd name="T28" fmla="*/ 1217 w 1248"/>
              <a:gd name="T29" fmla="*/ 561 h 1135"/>
              <a:gd name="T30" fmla="*/ 1247 w 1248"/>
              <a:gd name="T31" fmla="*/ 576 h 1135"/>
              <a:gd name="T32" fmla="*/ 1248 w 1248"/>
              <a:gd name="T33" fmla="*/ 1135 h 1135"/>
              <a:gd name="T34" fmla="*/ 0 w 1248"/>
              <a:gd name="T35" fmla="*/ 1135 h 1135"/>
              <a:gd name="T36" fmla="*/ 6 w 1248"/>
              <a:gd name="T37" fmla="*/ 105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48" h="1135">
                <a:moveTo>
                  <a:pt x="6" y="105"/>
                </a:moveTo>
                <a:cubicBezTo>
                  <a:pt x="30" y="91"/>
                  <a:pt x="56" y="82"/>
                  <a:pt x="80" y="67"/>
                </a:cubicBezTo>
                <a:cubicBezTo>
                  <a:pt x="126" y="35"/>
                  <a:pt x="125" y="27"/>
                  <a:pt x="185" y="15"/>
                </a:cubicBezTo>
                <a:cubicBezTo>
                  <a:pt x="219" y="24"/>
                  <a:pt x="255" y="26"/>
                  <a:pt x="290" y="37"/>
                </a:cubicBezTo>
                <a:cubicBezTo>
                  <a:pt x="377" y="96"/>
                  <a:pt x="249" y="12"/>
                  <a:pt x="335" y="60"/>
                </a:cubicBezTo>
                <a:cubicBezTo>
                  <a:pt x="393" y="92"/>
                  <a:pt x="426" y="126"/>
                  <a:pt x="492" y="142"/>
                </a:cubicBezTo>
                <a:cubicBezTo>
                  <a:pt x="546" y="133"/>
                  <a:pt x="584" y="105"/>
                  <a:pt x="634" y="90"/>
                </a:cubicBezTo>
                <a:cubicBezTo>
                  <a:pt x="686" y="35"/>
                  <a:pt x="686" y="26"/>
                  <a:pt x="761" y="0"/>
                </a:cubicBezTo>
                <a:cubicBezTo>
                  <a:pt x="802" y="5"/>
                  <a:pt x="834" y="10"/>
                  <a:pt x="873" y="23"/>
                </a:cubicBezTo>
                <a:cubicBezTo>
                  <a:pt x="887" y="27"/>
                  <a:pt x="918" y="37"/>
                  <a:pt x="918" y="37"/>
                </a:cubicBezTo>
                <a:cubicBezTo>
                  <a:pt x="959" y="100"/>
                  <a:pt x="905" y="28"/>
                  <a:pt x="955" y="67"/>
                </a:cubicBezTo>
                <a:cubicBezTo>
                  <a:pt x="988" y="93"/>
                  <a:pt x="1009" y="118"/>
                  <a:pt x="1023" y="157"/>
                </a:cubicBezTo>
                <a:cubicBezTo>
                  <a:pt x="1032" y="219"/>
                  <a:pt x="1055" y="277"/>
                  <a:pt x="1075" y="337"/>
                </a:cubicBezTo>
                <a:cubicBezTo>
                  <a:pt x="1087" y="375"/>
                  <a:pt x="1097" y="414"/>
                  <a:pt x="1120" y="449"/>
                </a:cubicBezTo>
                <a:cubicBezTo>
                  <a:pt x="1134" y="494"/>
                  <a:pt x="1178" y="535"/>
                  <a:pt x="1217" y="561"/>
                </a:cubicBezTo>
                <a:cubicBezTo>
                  <a:pt x="1241" y="577"/>
                  <a:pt x="1230" y="576"/>
                  <a:pt x="1247" y="576"/>
                </a:cubicBezTo>
                <a:lnTo>
                  <a:pt x="1248" y="1135"/>
                </a:lnTo>
                <a:lnTo>
                  <a:pt x="0" y="1135"/>
                </a:lnTo>
                <a:lnTo>
                  <a:pt x="6" y="10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380" name="Line 4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381" name="Line 5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382" name="Text Box 6"/>
          <p:cNvSpPr txBox="1">
            <a:spLocks noChangeArrowheads="1"/>
          </p:cNvSpPr>
          <p:nvPr/>
        </p:nvSpPr>
        <p:spPr bwMode="auto">
          <a:xfrm>
            <a:off x="1757363" y="54102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65383" name="Line 7"/>
          <p:cNvSpPr>
            <a:spLocks noChangeShapeType="1"/>
          </p:cNvSpPr>
          <p:nvPr/>
        </p:nvSpPr>
        <p:spPr bwMode="auto">
          <a:xfrm flipV="1">
            <a:off x="35814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384" name="Line 8"/>
          <p:cNvSpPr>
            <a:spLocks noChangeShapeType="1"/>
          </p:cNvSpPr>
          <p:nvPr/>
        </p:nvSpPr>
        <p:spPr bwMode="auto">
          <a:xfrm flipV="1">
            <a:off x="1905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385" name="Line 9"/>
          <p:cNvSpPr>
            <a:spLocks noChangeShapeType="1"/>
          </p:cNvSpPr>
          <p:nvPr/>
        </p:nvSpPr>
        <p:spPr bwMode="auto">
          <a:xfrm flipV="1">
            <a:off x="2209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386" name="Line 10"/>
          <p:cNvSpPr>
            <a:spLocks noChangeShapeType="1"/>
          </p:cNvSpPr>
          <p:nvPr/>
        </p:nvSpPr>
        <p:spPr bwMode="auto">
          <a:xfrm flipV="1">
            <a:off x="2667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387" name="Line 11"/>
          <p:cNvSpPr>
            <a:spLocks noChangeShapeType="1"/>
          </p:cNvSpPr>
          <p:nvPr/>
        </p:nvSpPr>
        <p:spPr bwMode="auto">
          <a:xfrm flipV="1">
            <a:off x="20574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388" name="Line 12"/>
          <p:cNvSpPr>
            <a:spLocks noChangeShapeType="1"/>
          </p:cNvSpPr>
          <p:nvPr/>
        </p:nvSpPr>
        <p:spPr bwMode="auto">
          <a:xfrm flipV="1">
            <a:off x="2514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389" name="Line 13"/>
          <p:cNvSpPr>
            <a:spLocks noChangeShapeType="1"/>
          </p:cNvSpPr>
          <p:nvPr/>
        </p:nvSpPr>
        <p:spPr bwMode="auto">
          <a:xfrm flipV="1">
            <a:off x="28194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390" name="Line 14"/>
          <p:cNvSpPr>
            <a:spLocks noChangeShapeType="1"/>
          </p:cNvSpPr>
          <p:nvPr/>
        </p:nvSpPr>
        <p:spPr bwMode="auto">
          <a:xfrm flipV="1">
            <a:off x="3124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391" name="Line 15"/>
          <p:cNvSpPr>
            <a:spLocks noChangeShapeType="1"/>
          </p:cNvSpPr>
          <p:nvPr/>
        </p:nvSpPr>
        <p:spPr bwMode="auto">
          <a:xfrm flipV="1">
            <a:off x="3429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392" name="Text Box 16"/>
          <p:cNvSpPr txBox="1">
            <a:spLocks noChangeArrowheads="1"/>
          </p:cNvSpPr>
          <p:nvPr/>
        </p:nvSpPr>
        <p:spPr bwMode="auto">
          <a:xfrm>
            <a:off x="3429000" y="54102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65393" name="Line 17"/>
          <p:cNvSpPr>
            <a:spLocks noChangeShapeType="1"/>
          </p:cNvSpPr>
          <p:nvPr/>
        </p:nvSpPr>
        <p:spPr bwMode="auto">
          <a:xfrm>
            <a:off x="1447800" y="3962400"/>
            <a:ext cx="25447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394" name="Line 18"/>
          <p:cNvSpPr>
            <a:spLocks noChangeShapeType="1"/>
          </p:cNvSpPr>
          <p:nvPr/>
        </p:nvSpPr>
        <p:spPr bwMode="auto">
          <a:xfrm flipV="1">
            <a:off x="2971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395" name="Text Box 19"/>
          <p:cNvSpPr txBox="1">
            <a:spLocks noChangeArrowheads="1"/>
          </p:cNvSpPr>
          <p:nvPr/>
        </p:nvSpPr>
        <p:spPr bwMode="auto">
          <a:xfrm>
            <a:off x="447675" y="3657600"/>
            <a:ext cx="93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E(f(x))</a:t>
            </a:r>
          </a:p>
        </p:txBody>
      </p:sp>
      <p:sp>
        <p:nvSpPr>
          <p:cNvPr id="1765396" name="Line 20"/>
          <p:cNvSpPr>
            <a:spLocks noChangeShapeType="1"/>
          </p:cNvSpPr>
          <p:nvPr/>
        </p:nvSpPr>
        <p:spPr bwMode="auto">
          <a:xfrm flipV="1">
            <a:off x="2133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397" name="Line 21"/>
          <p:cNvSpPr>
            <a:spLocks noChangeShapeType="1"/>
          </p:cNvSpPr>
          <p:nvPr/>
        </p:nvSpPr>
        <p:spPr bwMode="auto">
          <a:xfrm flipV="1">
            <a:off x="2286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398" name="Line 22"/>
          <p:cNvSpPr>
            <a:spLocks noChangeShapeType="1"/>
          </p:cNvSpPr>
          <p:nvPr/>
        </p:nvSpPr>
        <p:spPr bwMode="auto">
          <a:xfrm flipV="1">
            <a:off x="24384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399" name="Line 23"/>
          <p:cNvSpPr>
            <a:spLocks noChangeShapeType="1"/>
          </p:cNvSpPr>
          <p:nvPr/>
        </p:nvSpPr>
        <p:spPr bwMode="auto">
          <a:xfrm flipV="1">
            <a:off x="2743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400" name="Line 24"/>
          <p:cNvSpPr>
            <a:spLocks noChangeShapeType="1"/>
          </p:cNvSpPr>
          <p:nvPr/>
        </p:nvSpPr>
        <p:spPr bwMode="auto">
          <a:xfrm flipV="1">
            <a:off x="3276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401" name="Line 25"/>
          <p:cNvSpPr>
            <a:spLocks noChangeShapeType="1"/>
          </p:cNvSpPr>
          <p:nvPr/>
        </p:nvSpPr>
        <p:spPr bwMode="auto">
          <a:xfrm flipV="1">
            <a:off x="3352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402" name="Line 26"/>
          <p:cNvSpPr>
            <a:spLocks noChangeShapeType="1"/>
          </p:cNvSpPr>
          <p:nvPr/>
        </p:nvSpPr>
        <p:spPr bwMode="auto">
          <a:xfrm flipV="1">
            <a:off x="3505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5403" name="Line 27"/>
          <p:cNvSpPr>
            <a:spLocks noChangeShapeType="1"/>
          </p:cNvSpPr>
          <p:nvPr/>
        </p:nvSpPr>
        <p:spPr bwMode="auto">
          <a:xfrm flipV="1">
            <a:off x="1752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graphicFrame>
        <p:nvGraphicFramePr>
          <p:cNvPr id="1765404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084708"/>
              </p:ext>
            </p:extLst>
          </p:nvPr>
        </p:nvGraphicFramePr>
        <p:xfrm>
          <a:off x="3556000" y="1868488"/>
          <a:ext cx="4094163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2" name="Equation" r:id="rId3" imgW="1841500" imgH="419100" progId="Equation.DSMT4">
                  <p:embed/>
                </p:oleObj>
              </mc:Choice>
              <mc:Fallback>
                <p:oleObj name="Equation" r:id="rId3" imgW="18415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0" y="1868488"/>
                        <a:ext cx="4094163" cy="931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5405" name="Text Box 29"/>
          <p:cNvSpPr txBox="1">
            <a:spLocks noChangeArrowheads="1"/>
          </p:cNvSpPr>
          <p:nvPr/>
        </p:nvSpPr>
        <p:spPr bwMode="auto">
          <a:xfrm>
            <a:off x="4892675" y="3292475"/>
            <a:ext cx="4251325" cy="850900"/>
          </a:xfrm>
          <a:prstGeom prst="rect">
            <a:avLst/>
          </a:prstGeom>
          <a:solidFill>
            <a:schemeClr val="hlink"/>
          </a:solidFill>
          <a:ln w="2857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Variance decreases as 1/N</a:t>
            </a:r>
          </a:p>
          <a:p>
            <a:pPr algn="l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Error decreases as 1/sqrt(N)</a:t>
            </a:r>
            <a:endParaRPr lang="en-US" baseline="30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65406" name="Line 30"/>
          <p:cNvSpPr>
            <a:spLocks noChangeShapeType="1"/>
          </p:cNvSpPr>
          <p:nvPr/>
        </p:nvSpPr>
        <p:spPr bwMode="auto">
          <a:xfrm>
            <a:off x="1455738" y="3962400"/>
            <a:ext cx="2544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770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Variance</a:t>
            </a:r>
          </a:p>
        </p:txBody>
      </p:sp>
      <p:sp>
        <p:nvSpPr>
          <p:cNvPr id="176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Problem: variance decreases with 1/N</a:t>
            </a:r>
          </a:p>
          <a:p>
            <a:pPr lvl="1"/>
            <a:r>
              <a:rPr lang="en-US"/>
              <a:t>Increasing # samples removes noise slowly</a:t>
            </a:r>
          </a:p>
        </p:txBody>
      </p:sp>
      <p:sp>
        <p:nvSpPr>
          <p:cNvPr id="1767428" name="Freeform 4"/>
          <p:cNvSpPr>
            <a:spLocks/>
          </p:cNvSpPr>
          <p:nvPr/>
        </p:nvSpPr>
        <p:spPr bwMode="auto">
          <a:xfrm>
            <a:off x="1668463" y="3700463"/>
            <a:ext cx="1981200" cy="1785937"/>
          </a:xfrm>
          <a:custGeom>
            <a:avLst/>
            <a:gdLst>
              <a:gd name="T0" fmla="*/ 7 w 1248"/>
              <a:gd name="T1" fmla="*/ 1045 h 1125"/>
              <a:gd name="T2" fmla="*/ 86 w 1248"/>
              <a:gd name="T3" fmla="*/ 927 h 1125"/>
              <a:gd name="T4" fmla="*/ 185 w 1248"/>
              <a:gd name="T5" fmla="*/ 5 h 1125"/>
              <a:gd name="T6" fmla="*/ 290 w 1248"/>
              <a:gd name="T7" fmla="*/ 27 h 1125"/>
              <a:gd name="T8" fmla="*/ 377 w 1248"/>
              <a:gd name="T9" fmla="*/ 956 h 1125"/>
              <a:gd name="T10" fmla="*/ 529 w 1248"/>
              <a:gd name="T11" fmla="*/ 1055 h 1125"/>
              <a:gd name="T12" fmla="*/ 721 w 1248"/>
              <a:gd name="T13" fmla="*/ 986 h 1125"/>
              <a:gd name="T14" fmla="*/ 741 w 1248"/>
              <a:gd name="T15" fmla="*/ 85 h 1125"/>
              <a:gd name="T16" fmla="*/ 873 w 1248"/>
              <a:gd name="T17" fmla="*/ 13 h 1125"/>
              <a:gd name="T18" fmla="*/ 923 w 1248"/>
              <a:gd name="T19" fmla="*/ 671 h 1125"/>
              <a:gd name="T20" fmla="*/ 1002 w 1248"/>
              <a:gd name="T21" fmla="*/ 937 h 1125"/>
              <a:gd name="T22" fmla="*/ 1056 w 1248"/>
              <a:gd name="T23" fmla="*/ 1001 h 1125"/>
              <a:gd name="T24" fmla="*/ 1169 w 1248"/>
              <a:gd name="T25" fmla="*/ 1030 h 1125"/>
              <a:gd name="T26" fmla="*/ 1238 w 1248"/>
              <a:gd name="T27" fmla="*/ 996 h 1125"/>
              <a:gd name="T28" fmla="*/ 1248 w 1248"/>
              <a:gd name="T29" fmla="*/ 1125 h 1125"/>
              <a:gd name="T30" fmla="*/ 0 w 1248"/>
              <a:gd name="T31" fmla="*/ 1125 h 1125"/>
              <a:gd name="T32" fmla="*/ 7 w 1248"/>
              <a:gd name="T33" fmla="*/ 1045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48" h="1125">
                <a:moveTo>
                  <a:pt x="7" y="1045"/>
                </a:moveTo>
                <a:cubicBezTo>
                  <a:pt x="31" y="1031"/>
                  <a:pt x="62" y="942"/>
                  <a:pt x="86" y="927"/>
                </a:cubicBezTo>
                <a:cubicBezTo>
                  <a:pt x="132" y="895"/>
                  <a:pt x="125" y="17"/>
                  <a:pt x="185" y="5"/>
                </a:cubicBezTo>
                <a:cubicBezTo>
                  <a:pt x="219" y="14"/>
                  <a:pt x="255" y="16"/>
                  <a:pt x="290" y="27"/>
                </a:cubicBezTo>
                <a:cubicBezTo>
                  <a:pt x="377" y="86"/>
                  <a:pt x="291" y="908"/>
                  <a:pt x="377" y="956"/>
                </a:cubicBezTo>
                <a:cubicBezTo>
                  <a:pt x="435" y="988"/>
                  <a:pt x="463" y="1039"/>
                  <a:pt x="529" y="1055"/>
                </a:cubicBezTo>
                <a:cubicBezTo>
                  <a:pt x="583" y="1046"/>
                  <a:pt x="671" y="1001"/>
                  <a:pt x="721" y="986"/>
                </a:cubicBezTo>
                <a:cubicBezTo>
                  <a:pt x="773" y="931"/>
                  <a:pt x="702" y="144"/>
                  <a:pt x="741" y="85"/>
                </a:cubicBezTo>
                <a:cubicBezTo>
                  <a:pt x="770" y="1"/>
                  <a:pt x="834" y="0"/>
                  <a:pt x="873" y="13"/>
                </a:cubicBezTo>
                <a:cubicBezTo>
                  <a:pt x="887" y="17"/>
                  <a:pt x="923" y="671"/>
                  <a:pt x="923" y="671"/>
                </a:cubicBezTo>
                <a:cubicBezTo>
                  <a:pt x="964" y="734"/>
                  <a:pt x="952" y="898"/>
                  <a:pt x="1002" y="937"/>
                </a:cubicBezTo>
                <a:cubicBezTo>
                  <a:pt x="1035" y="963"/>
                  <a:pt x="1042" y="962"/>
                  <a:pt x="1056" y="1001"/>
                </a:cubicBezTo>
                <a:cubicBezTo>
                  <a:pt x="1092" y="937"/>
                  <a:pt x="1137" y="1103"/>
                  <a:pt x="1169" y="1030"/>
                </a:cubicBezTo>
                <a:cubicBezTo>
                  <a:pt x="1193" y="1046"/>
                  <a:pt x="1225" y="980"/>
                  <a:pt x="1238" y="996"/>
                </a:cubicBezTo>
                <a:lnTo>
                  <a:pt x="1248" y="1125"/>
                </a:lnTo>
                <a:lnTo>
                  <a:pt x="0" y="1125"/>
                </a:lnTo>
                <a:lnTo>
                  <a:pt x="7" y="104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7429" name="Line 5"/>
          <p:cNvSpPr>
            <a:spLocks noChangeShapeType="1"/>
          </p:cNvSpPr>
          <p:nvPr/>
        </p:nvSpPr>
        <p:spPr bwMode="auto">
          <a:xfrm flipV="1">
            <a:off x="1668463" y="28956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7430" name="Line 6"/>
          <p:cNvSpPr>
            <a:spLocks noChangeShapeType="1"/>
          </p:cNvSpPr>
          <p:nvPr/>
        </p:nvSpPr>
        <p:spPr bwMode="auto">
          <a:xfrm>
            <a:off x="1668463" y="54864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7431" name="Text Box 7"/>
          <p:cNvSpPr txBox="1">
            <a:spLocks noChangeArrowheads="1"/>
          </p:cNvSpPr>
          <p:nvPr/>
        </p:nvSpPr>
        <p:spPr bwMode="auto">
          <a:xfrm>
            <a:off x="1749425" y="54864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67432" name="Line 8"/>
          <p:cNvSpPr>
            <a:spLocks noChangeShapeType="1"/>
          </p:cNvSpPr>
          <p:nvPr/>
        </p:nvSpPr>
        <p:spPr bwMode="auto">
          <a:xfrm flipV="1">
            <a:off x="3040063" y="31242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7433" name="Line 9"/>
          <p:cNvSpPr>
            <a:spLocks noChangeShapeType="1"/>
          </p:cNvSpPr>
          <p:nvPr/>
        </p:nvSpPr>
        <p:spPr bwMode="auto">
          <a:xfrm flipV="1">
            <a:off x="1897063" y="31242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7434" name="Text Box 10"/>
          <p:cNvSpPr txBox="1">
            <a:spLocks noChangeArrowheads="1"/>
          </p:cNvSpPr>
          <p:nvPr/>
        </p:nvSpPr>
        <p:spPr bwMode="auto">
          <a:xfrm>
            <a:off x="3421063" y="54864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67435" name="Line 11"/>
          <p:cNvSpPr>
            <a:spLocks noChangeShapeType="1"/>
          </p:cNvSpPr>
          <p:nvPr/>
        </p:nvSpPr>
        <p:spPr bwMode="auto">
          <a:xfrm>
            <a:off x="1439863" y="4038600"/>
            <a:ext cx="2544762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7436" name="Text Box 12"/>
          <p:cNvSpPr txBox="1">
            <a:spLocks noChangeArrowheads="1"/>
          </p:cNvSpPr>
          <p:nvPr/>
        </p:nvSpPr>
        <p:spPr bwMode="auto">
          <a:xfrm>
            <a:off x="439738" y="3733800"/>
            <a:ext cx="938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E(f(x))</a:t>
            </a:r>
          </a:p>
        </p:txBody>
      </p:sp>
      <p:sp>
        <p:nvSpPr>
          <p:cNvPr id="1767437" name="Line 13"/>
          <p:cNvSpPr>
            <a:spLocks noChangeShapeType="1"/>
          </p:cNvSpPr>
          <p:nvPr/>
        </p:nvSpPr>
        <p:spPr bwMode="auto">
          <a:xfrm flipV="1">
            <a:off x="2811463" y="31242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7438" name="Line 14"/>
          <p:cNvSpPr>
            <a:spLocks noChangeShapeType="1"/>
          </p:cNvSpPr>
          <p:nvPr/>
        </p:nvSpPr>
        <p:spPr bwMode="auto">
          <a:xfrm flipV="1">
            <a:off x="3268663" y="31242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7439" name="Line 15"/>
          <p:cNvSpPr>
            <a:spLocks noChangeShapeType="1"/>
          </p:cNvSpPr>
          <p:nvPr/>
        </p:nvSpPr>
        <p:spPr bwMode="auto">
          <a:xfrm flipV="1">
            <a:off x="2582863" y="31242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7440" name="Line 16"/>
          <p:cNvSpPr>
            <a:spLocks noChangeShapeType="1"/>
          </p:cNvSpPr>
          <p:nvPr/>
        </p:nvSpPr>
        <p:spPr bwMode="auto">
          <a:xfrm flipV="1">
            <a:off x="2125663" y="31242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7441" name="Line 17"/>
          <p:cNvSpPr>
            <a:spLocks noChangeShapeType="1"/>
          </p:cNvSpPr>
          <p:nvPr/>
        </p:nvSpPr>
        <p:spPr bwMode="auto">
          <a:xfrm flipV="1">
            <a:off x="2354263" y="31242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7442" name="Line 18"/>
          <p:cNvSpPr>
            <a:spLocks noChangeShapeType="1"/>
          </p:cNvSpPr>
          <p:nvPr/>
        </p:nvSpPr>
        <p:spPr bwMode="auto">
          <a:xfrm flipV="1">
            <a:off x="3497263" y="31242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7443" name="Line 19"/>
          <p:cNvSpPr>
            <a:spLocks noChangeShapeType="1"/>
          </p:cNvSpPr>
          <p:nvPr/>
        </p:nvSpPr>
        <p:spPr bwMode="auto">
          <a:xfrm>
            <a:off x="1447800" y="4038600"/>
            <a:ext cx="25447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159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4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21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273050"/>
            <a:ext cx="8253412" cy="634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62509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Variance Reduction Techniques</a:t>
            </a:r>
          </a:p>
        </p:txBody>
      </p:sp>
      <p:sp>
        <p:nvSpPr>
          <p:cNvPr id="176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Importance sampling</a:t>
            </a:r>
          </a:p>
          <a:p>
            <a:r>
              <a:rPr lang="en-US"/>
              <a:t>Stratified sampling</a:t>
            </a:r>
          </a:p>
        </p:txBody>
      </p:sp>
      <p:graphicFrame>
        <p:nvGraphicFramePr>
          <p:cNvPr id="17684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363625"/>
              </p:ext>
            </p:extLst>
          </p:nvPr>
        </p:nvGraphicFramePr>
        <p:xfrm>
          <a:off x="5051425" y="3352800"/>
          <a:ext cx="2963863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96" name="Equation" r:id="rId3" imgW="1333500" imgH="482600" progId="Equation.DSMT4">
                  <p:embed/>
                </p:oleObj>
              </mc:Choice>
              <mc:Fallback>
                <p:oleObj name="Equation" r:id="rId3" imgW="13335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1425" y="3352800"/>
                        <a:ext cx="2963863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1906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Sampling</a:t>
            </a:r>
          </a:p>
        </p:txBody>
      </p:sp>
      <p:sp>
        <p:nvSpPr>
          <p:cNvPr id="176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Put more samples where f(x) is bigger</a:t>
            </a:r>
          </a:p>
        </p:txBody>
      </p:sp>
      <p:graphicFrame>
        <p:nvGraphicFramePr>
          <p:cNvPr id="17694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8277561"/>
              </p:ext>
            </p:extLst>
          </p:nvPr>
        </p:nvGraphicFramePr>
        <p:xfrm>
          <a:off x="5424488" y="2244725"/>
          <a:ext cx="2625725" cy="211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0" name="Equation" r:id="rId3" imgW="1181100" imgH="952500" progId="Equation.DSMT4">
                  <p:embed/>
                </p:oleObj>
              </mc:Choice>
              <mc:Fallback>
                <p:oleObj name="Equation" r:id="rId3" imgW="1181100" imgH="952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4488" y="2244725"/>
                        <a:ext cx="2625725" cy="211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9477" name="Freeform 5"/>
          <p:cNvSpPr>
            <a:spLocks/>
          </p:cNvSpPr>
          <p:nvPr/>
        </p:nvSpPr>
        <p:spPr bwMode="auto">
          <a:xfrm>
            <a:off x="1676400" y="3624263"/>
            <a:ext cx="1981200" cy="1785937"/>
          </a:xfrm>
          <a:custGeom>
            <a:avLst/>
            <a:gdLst>
              <a:gd name="T0" fmla="*/ 7 w 1248"/>
              <a:gd name="T1" fmla="*/ 1045 h 1125"/>
              <a:gd name="T2" fmla="*/ 86 w 1248"/>
              <a:gd name="T3" fmla="*/ 927 h 1125"/>
              <a:gd name="T4" fmla="*/ 185 w 1248"/>
              <a:gd name="T5" fmla="*/ 5 h 1125"/>
              <a:gd name="T6" fmla="*/ 290 w 1248"/>
              <a:gd name="T7" fmla="*/ 27 h 1125"/>
              <a:gd name="T8" fmla="*/ 377 w 1248"/>
              <a:gd name="T9" fmla="*/ 956 h 1125"/>
              <a:gd name="T10" fmla="*/ 529 w 1248"/>
              <a:gd name="T11" fmla="*/ 1055 h 1125"/>
              <a:gd name="T12" fmla="*/ 721 w 1248"/>
              <a:gd name="T13" fmla="*/ 986 h 1125"/>
              <a:gd name="T14" fmla="*/ 741 w 1248"/>
              <a:gd name="T15" fmla="*/ 85 h 1125"/>
              <a:gd name="T16" fmla="*/ 873 w 1248"/>
              <a:gd name="T17" fmla="*/ 13 h 1125"/>
              <a:gd name="T18" fmla="*/ 923 w 1248"/>
              <a:gd name="T19" fmla="*/ 671 h 1125"/>
              <a:gd name="T20" fmla="*/ 1002 w 1248"/>
              <a:gd name="T21" fmla="*/ 937 h 1125"/>
              <a:gd name="T22" fmla="*/ 1056 w 1248"/>
              <a:gd name="T23" fmla="*/ 1001 h 1125"/>
              <a:gd name="T24" fmla="*/ 1169 w 1248"/>
              <a:gd name="T25" fmla="*/ 1030 h 1125"/>
              <a:gd name="T26" fmla="*/ 1238 w 1248"/>
              <a:gd name="T27" fmla="*/ 996 h 1125"/>
              <a:gd name="T28" fmla="*/ 1248 w 1248"/>
              <a:gd name="T29" fmla="*/ 1125 h 1125"/>
              <a:gd name="T30" fmla="*/ 0 w 1248"/>
              <a:gd name="T31" fmla="*/ 1125 h 1125"/>
              <a:gd name="T32" fmla="*/ 7 w 1248"/>
              <a:gd name="T33" fmla="*/ 1045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48" h="1125">
                <a:moveTo>
                  <a:pt x="7" y="1045"/>
                </a:moveTo>
                <a:cubicBezTo>
                  <a:pt x="31" y="1031"/>
                  <a:pt x="62" y="942"/>
                  <a:pt x="86" y="927"/>
                </a:cubicBezTo>
                <a:cubicBezTo>
                  <a:pt x="132" y="895"/>
                  <a:pt x="125" y="17"/>
                  <a:pt x="185" y="5"/>
                </a:cubicBezTo>
                <a:cubicBezTo>
                  <a:pt x="219" y="14"/>
                  <a:pt x="255" y="16"/>
                  <a:pt x="290" y="27"/>
                </a:cubicBezTo>
                <a:cubicBezTo>
                  <a:pt x="377" y="86"/>
                  <a:pt x="291" y="908"/>
                  <a:pt x="377" y="956"/>
                </a:cubicBezTo>
                <a:cubicBezTo>
                  <a:pt x="435" y="988"/>
                  <a:pt x="463" y="1039"/>
                  <a:pt x="529" y="1055"/>
                </a:cubicBezTo>
                <a:cubicBezTo>
                  <a:pt x="583" y="1046"/>
                  <a:pt x="671" y="1001"/>
                  <a:pt x="721" y="986"/>
                </a:cubicBezTo>
                <a:cubicBezTo>
                  <a:pt x="773" y="931"/>
                  <a:pt x="702" y="144"/>
                  <a:pt x="741" y="85"/>
                </a:cubicBezTo>
                <a:cubicBezTo>
                  <a:pt x="770" y="1"/>
                  <a:pt x="834" y="0"/>
                  <a:pt x="873" y="13"/>
                </a:cubicBezTo>
                <a:cubicBezTo>
                  <a:pt x="887" y="17"/>
                  <a:pt x="923" y="671"/>
                  <a:pt x="923" y="671"/>
                </a:cubicBezTo>
                <a:cubicBezTo>
                  <a:pt x="964" y="734"/>
                  <a:pt x="952" y="898"/>
                  <a:pt x="1002" y="937"/>
                </a:cubicBezTo>
                <a:cubicBezTo>
                  <a:pt x="1035" y="963"/>
                  <a:pt x="1042" y="962"/>
                  <a:pt x="1056" y="1001"/>
                </a:cubicBezTo>
                <a:cubicBezTo>
                  <a:pt x="1092" y="937"/>
                  <a:pt x="1137" y="1103"/>
                  <a:pt x="1169" y="1030"/>
                </a:cubicBezTo>
                <a:cubicBezTo>
                  <a:pt x="1193" y="1046"/>
                  <a:pt x="1225" y="980"/>
                  <a:pt x="1238" y="996"/>
                </a:cubicBezTo>
                <a:lnTo>
                  <a:pt x="1248" y="1125"/>
                </a:lnTo>
                <a:lnTo>
                  <a:pt x="0" y="1125"/>
                </a:lnTo>
                <a:lnTo>
                  <a:pt x="7" y="104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9478" name="Line 6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9479" name="Line 7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9480" name="Text Box 8"/>
          <p:cNvSpPr txBox="1">
            <a:spLocks noChangeArrowheads="1"/>
          </p:cNvSpPr>
          <p:nvPr/>
        </p:nvSpPr>
        <p:spPr bwMode="auto">
          <a:xfrm>
            <a:off x="1757363" y="54102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69481" name="Line 9"/>
          <p:cNvSpPr>
            <a:spLocks noChangeShapeType="1"/>
          </p:cNvSpPr>
          <p:nvPr/>
        </p:nvSpPr>
        <p:spPr bwMode="auto">
          <a:xfrm flipV="1">
            <a:off x="3048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9482" name="Line 10"/>
          <p:cNvSpPr>
            <a:spLocks noChangeShapeType="1"/>
          </p:cNvSpPr>
          <p:nvPr/>
        </p:nvSpPr>
        <p:spPr bwMode="auto">
          <a:xfrm flipV="1">
            <a:off x="1905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9483" name="Text Box 11"/>
          <p:cNvSpPr txBox="1">
            <a:spLocks noChangeArrowheads="1"/>
          </p:cNvSpPr>
          <p:nvPr/>
        </p:nvSpPr>
        <p:spPr bwMode="auto">
          <a:xfrm>
            <a:off x="3429000" y="54102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69484" name="Line 12"/>
          <p:cNvSpPr>
            <a:spLocks noChangeShapeType="1"/>
          </p:cNvSpPr>
          <p:nvPr/>
        </p:nvSpPr>
        <p:spPr bwMode="auto">
          <a:xfrm>
            <a:off x="1447800" y="3962400"/>
            <a:ext cx="25447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9485" name="Text Box 13"/>
          <p:cNvSpPr txBox="1">
            <a:spLocks noChangeArrowheads="1"/>
          </p:cNvSpPr>
          <p:nvPr/>
        </p:nvSpPr>
        <p:spPr bwMode="auto">
          <a:xfrm>
            <a:off x="447675" y="3657600"/>
            <a:ext cx="93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E(f(x))</a:t>
            </a:r>
          </a:p>
        </p:txBody>
      </p:sp>
      <p:sp>
        <p:nvSpPr>
          <p:cNvPr id="1769486" name="Line 14"/>
          <p:cNvSpPr>
            <a:spLocks noChangeShapeType="1"/>
          </p:cNvSpPr>
          <p:nvPr/>
        </p:nvSpPr>
        <p:spPr bwMode="auto">
          <a:xfrm flipV="1">
            <a:off x="2895600" y="30607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9487" name="Line 15"/>
          <p:cNvSpPr>
            <a:spLocks noChangeShapeType="1"/>
          </p:cNvSpPr>
          <p:nvPr/>
        </p:nvSpPr>
        <p:spPr bwMode="auto">
          <a:xfrm flipV="1">
            <a:off x="20574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9488" name="Line 16"/>
          <p:cNvSpPr>
            <a:spLocks noChangeShapeType="1"/>
          </p:cNvSpPr>
          <p:nvPr/>
        </p:nvSpPr>
        <p:spPr bwMode="auto">
          <a:xfrm flipV="1">
            <a:off x="3429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9489" name="Line 17"/>
          <p:cNvSpPr>
            <a:spLocks noChangeShapeType="1"/>
          </p:cNvSpPr>
          <p:nvPr/>
        </p:nvSpPr>
        <p:spPr bwMode="auto">
          <a:xfrm flipV="1">
            <a:off x="2590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9490" name="Line 18"/>
          <p:cNvSpPr>
            <a:spLocks noChangeShapeType="1"/>
          </p:cNvSpPr>
          <p:nvPr/>
        </p:nvSpPr>
        <p:spPr bwMode="auto">
          <a:xfrm flipV="1">
            <a:off x="2971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9491" name="Line 19"/>
          <p:cNvSpPr>
            <a:spLocks noChangeShapeType="1"/>
          </p:cNvSpPr>
          <p:nvPr/>
        </p:nvSpPr>
        <p:spPr bwMode="auto">
          <a:xfrm flipV="1">
            <a:off x="1981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9492" name="Line 20"/>
          <p:cNvSpPr>
            <a:spLocks noChangeShapeType="1"/>
          </p:cNvSpPr>
          <p:nvPr/>
        </p:nvSpPr>
        <p:spPr bwMode="auto">
          <a:xfrm flipV="1">
            <a:off x="2133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9493" name="Line 21"/>
          <p:cNvSpPr>
            <a:spLocks noChangeShapeType="1"/>
          </p:cNvSpPr>
          <p:nvPr/>
        </p:nvSpPr>
        <p:spPr bwMode="auto">
          <a:xfrm flipV="1">
            <a:off x="2362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69494" name="Line 22"/>
          <p:cNvSpPr>
            <a:spLocks noChangeShapeType="1"/>
          </p:cNvSpPr>
          <p:nvPr/>
        </p:nvSpPr>
        <p:spPr bwMode="auto">
          <a:xfrm>
            <a:off x="1455738" y="3962400"/>
            <a:ext cx="2544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211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Sampling</a:t>
            </a:r>
          </a:p>
        </p:txBody>
      </p:sp>
      <p:sp>
        <p:nvSpPr>
          <p:cNvPr id="177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is still unbiased</a:t>
            </a:r>
          </a:p>
        </p:txBody>
      </p:sp>
      <p:sp>
        <p:nvSpPr>
          <p:cNvPr id="1770500" name="Freeform 4"/>
          <p:cNvSpPr>
            <a:spLocks/>
          </p:cNvSpPr>
          <p:nvPr/>
        </p:nvSpPr>
        <p:spPr bwMode="auto">
          <a:xfrm>
            <a:off x="1676400" y="3624263"/>
            <a:ext cx="1981200" cy="1785937"/>
          </a:xfrm>
          <a:custGeom>
            <a:avLst/>
            <a:gdLst>
              <a:gd name="T0" fmla="*/ 7 w 1248"/>
              <a:gd name="T1" fmla="*/ 1045 h 1125"/>
              <a:gd name="T2" fmla="*/ 86 w 1248"/>
              <a:gd name="T3" fmla="*/ 927 h 1125"/>
              <a:gd name="T4" fmla="*/ 185 w 1248"/>
              <a:gd name="T5" fmla="*/ 5 h 1125"/>
              <a:gd name="T6" fmla="*/ 290 w 1248"/>
              <a:gd name="T7" fmla="*/ 27 h 1125"/>
              <a:gd name="T8" fmla="*/ 377 w 1248"/>
              <a:gd name="T9" fmla="*/ 956 h 1125"/>
              <a:gd name="T10" fmla="*/ 529 w 1248"/>
              <a:gd name="T11" fmla="*/ 1055 h 1125"/>
              <a:gd name="T12" fmla="*/ 721 w 1248"/>
              <a:gd name="T13" fmla="*/ 986 h 1125"/>
              <a:gd name="T14" fmla="*/ 741 w 1248"/>
              <a:gd name="T15" fmla="*/ 85 h 1125"/>
              <a:gd name="T16" fmla="*/ 873 w 1248"/>
              <a:gd name="T17" fmla="*/ 13 h 1125"/>
              <a:gd name="T18" fmla="*/ 923 w 1248"/>
              <a:gd name="T19" fmla="*/ 671 h 1125"/>
              <a:gd name="T20" fmla="*/ 1002 w 1248"/>
              <a:gd name="T21" fmla="*/ 937 h 1125"/>
              <a:gd name="T22" fmla="*/ 1056 w 1248"/>
              <a:gd name="T23" fmla="*/ 1001 h 1125"/>
              <a:gd name="T24" fmla="*/ 1169 w 1248"/>
              <a:gd name="T25" fmla="*/ 1030 h 1125"/>
              <a:gd name="T26" fmla="*/ 1238 w 1248"/>
              <a:gd name="T27" fmla="*/ 996 h 1125"/>
              <a:gd name="T28" fmla="*/ 1248 w 1248"/>
              <a:gd name="T29" fmla="*/ 1125 h 1125"/>
              <a:gd name="T30" fmla="*/ 0 w 1248"/>
              <a:gd name="T31" fmla="*/ 1125 h 1125"/>
              <a:gd name="T32" fmla="*/ 7 w 1248"/>
              <a:gd name="T33" fmla="*/ 1045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48" h="1125">
                <a:moveTo>
                  <a:pt x="7" y="1045"/>
                </a:moveTo>
                <a:cubicBezTo>
                  <a:pt x="31" y="1031"/>
                  <a:pt x="62" y="942"/>
                  <a:pt x="86" y="927"/>
                </a:cubicBezTo>
                <a:cubicBezTo>
                  <a:pt x="132" y="895"/>
                  <a:pt x="125" y="17"/>
                  <a:pt x="185" y="5"/>
                </a:cubicBezTo>
                <a:cubicBezTo>
                  <a:pt x="219" y="14"/>
                  <a:pt x="255" y="16"/>
                  <a:pt x="290" y="27"/>
                </a:cubicBezTo>
                <a:cubicBezTo>
                  <a:pt x="377" y="86"/>
                  <a:pt x="291" y="908"/>
                  <a:pt x="377" y="956"/>
                </a:cubicBezTo>
                <a:cubicBezTo>
                  <a:pt x="435" y="988"/>
                  <a:pt x="463" y="1039"/>
                  <a:pt x="529" y="1055"/>
                </a:cubicBezTo>
                <a:cubicBezTo>
                  <a:pt x="583" y="1046"/>
                  <a:pt x="671" y="1001"/>
                  <a:pt x="721" y="986"/>
                </a:cubicBezTo>
                <a:cubicBezTo>
                  <a:pt x="773" y="931"/>
                  <a:pt x="702" y="144"/>
                  <a:pt x="741" y="85"/>
                </a:cubicBezTo>
                <a:cubicBezTo>
                  <a:pt x="770" y="1"/>
                  <a:pt x="834" y="0"/>
                  <a:pt x="873" y="13"/>
                </a:cubicBezTo>
                <a:cubicBezTo>
                  <a:pt x="887" y="17"/>
                  <a:pt x="923" y="671"/>
                  <a:pt x="923" y="671"/>
                </a:cubicBezTo>
                <a:cubicBezTo>
                  <a:pt x="964" y="734"/>
                  <a:pt x="952" y="898"/>
                  <a:pt x="1002" y="937"/>
                </a:cubicBezTo>
                <a:cubicBezTo>
                  <a:pt x="1035" y="963"/>
                  <a:pt x="1042" y="962"/>
                  <a:pt x="1056" y="1001"/>
                </a:cubicBezTo>
                <a:cubicBezTo>
                  <a:pt x="1092" y="937"/>
                  <a:pt x="1137" y="1103"/>
                  <a:pt x="1169" y="1030"/>
                </a:cubicBezTo>
                <a:cubicBezTo>
                  <a:pt x="1193" y="1046"/>
                  <a:pt x="1225" y="980"/>
                  <a:pt x="1238" y="996"/>
                </a:cubicBezTo>
                <a:lnTo>
                  <a:pt x="1248" y="1125"/>
                </a:lnTo>
                <a:lnTo>
                  <a:pt x="0" y="1125"/>
                </a:lnTo>
                <a:lnTo>
                  <a:pt x="7" y="104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0501" name="Line 5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0502" name="Line 6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0503" name="Text Box 7"/>
          <p:cNvSpPr txBox="1">
            <a:spLocks noChangeArrowheads="1"/>
          </p:cNvSpPr>
          <p:nvPr/>
        </p:nvSpPr>
        <p:spPr bwMode="auto">
          <a:xfrm>
            <a:off x="1757363" y="54102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0504" name="Line 8"/>
          <p:cNvSpPr>
            <a:spLocks noChangeShapeType="1"/>
          </p:cNvSpPr>
          <p:nvPr/>
        </p:nvSpPr>
        <p:spPr bwMode="auto">
          <a:xfrm flipV="1">
            <a:off x="3048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0505" name="Line 9"/>
          <p:cNvSpPr>
            <a:spLocks noChangeShapeType="1"/>
          </p:cNvSpPr>
          <p:nvPr/>
        </p:nvSpPr>
        <p:spPr bwMode="auto">
          <a:xfrm flipV="1">
            <a:off x="1905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0506" name="Text Box 10"/>
          <p:cNvSpPr txBox="1">
            <a:spLocks noChangeArrowheads="1"/>
          </p:cNvSpPr>
          <p:nvPr/>
        </p:nvSpPr>
        <p:spPr bwMode="auto">
          <a:xfrm>
            <a:off x="3429000" y="54102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0507" name="Line 11"/>
          <p:cNvSpPr>
            <a:spLocks noChangeShapeType="1"/>
          </p:cNvSpPr>
          <p:nvPr/>
        </p:nvSpPr>
        <p:spPr bwMode="auto">
          <a:xfrm>
            <a:off x="1447800" y="3962400"/>
            <a:ext cx="25447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0508" name="Text Box 12"/>
          <p:cNvSpPr txBox="1">
            <a:spLocks noChangeArrowheads="1"/>
          </p:cNvSpPr>
          <p:nvPr/>
        </p:nvSpPr>
        <p:spPr bwMode="auto">
          <a:xfrm>
            <a:off x="447675" y="3657600"/>
            <a:ext cx="93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E(f(x))</a:t>
            </a:r>
          </a:p>
        </p:txBody>
      </p:sp>
      <p:sp>
        <p:nvSpPr>
          <p:cNvPr id="1770509" name="Line 13"/>
          <p:cNvSpPr>
            <a:spLocks noChangeShapeType="1"/>
          </p:cNvSpPr>
          <p:nvPr/>
        </p:nvSpPr>
        <p:spPr bwMode="auto">
          <a:xfrm flipV="1">
            <a:off x="2895600" y="30607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0510" name="Line 14"/>
          <p:cNvSpPr>
            <a:spLocks noChangeShapeType="1"/>
          </p:cNvSpPr>
          <p:nvPr/>
        </p:nvSpPr>
        <p:spPr bwMode="auto">
          <a:xfrm flipV="1">
            <a:off x="20574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0511" name="Line 15"/>
          <p:cNvSpPr>
            <a:spLocks noChangeShapeType="1"/>
          </p:cNvSpPr>
          <p:nvPr/>
        </p:nvSpPr>
        <p:spPr bwMode="auto">
          <a:xfrm flipV="1">
            <a:off x="3429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0512" name="Line 16"/>
          <p:cNvSpPr>
            <a:spLocks noChangeShapeType="1"/>
          </p:cNvSpPr>
          <p:nvPr/>
        </p:nvSpPr>
        <p:spPr bwMode="auto">
          <a:xfrm flipV="1">
            <a:off x="2590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0513" name="Line 17"/>
          <p:cNvSpPr>
            <a:spLocks noChangeShapeType="1"/>
          </p:cNvSpPr>
          <p:nvPr/>
        </p:nvSpPr>
        <p:spPr bwMode="auto">
          <a:xfrm flipV="1">
            <a:off x="2971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0514" name="Line 18"/>
          <p:cNvSpPr>
            <a:spLocks noChangeShapeType="1"/>
          </p:cNvSpPr>
          <p:nvPr/>
        </p:nvSpPr>
        <p:spPr bwMode="auto">
          <a:xfrm flipV="1">
            <a:off x="1981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0515" name="Line 19"/>
          <p:cNvSpPr>
            <a:spLocks noChangeShapeType="1"/>
          </p:cNvSpPr>
          <p:nvPr/>
        </p:nvSpPr>
        <p:spPr bwMode="auto">
          <a:xfrm flipV="1">
            <a:off x="2133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0516" name="Line 20"/>
          <p:cNvSpPr>
            <a:spLocks noChangeShapeType="1"/>
          </p:cNvSpPr>
          <p:nvPr/>
        </p:nvSpPr>
        <p:spPr bwMode="auto">
          <a:xfrm flipV="1">
            <a:off x="2362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graphicFrame>
        <p:nvGraphicFramePr>
          <p:cNvPr id="1770517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759041"/>
              </p:ext>
            </p:extLst>
          </p:nvPr>
        </p:nvGraphicFramePr>
        <p:xfrm>
          <a:off x="5013325" y="2012950"/>
          <a:ext cx="3219450" cy="322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4" name="Equation" r:id="rId3" imgW="1447800" imgH="1447800" progId="Equation.DSMT4">
                  <p:embed/>
                </p:oleObj>
              </mc:Choice>
              <mc:Fallback>
                <p:oleObj name="Equation" r:id="rId3" imgW="1447800" imgH="144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3325" y="2012950"/>
                        <a:ext cx="3219450" cy="322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0518" name="Rectangle 22"/>
          <p:cNvSpPr>
            <a:spLocks noChangeArrowheads="1"/>
          </p:cNvSpPr>
          <p:nvPr/>
        </p:nvSpPr>
        <p:spPr bwMode="auto">
          <a:xfrm>
            <a:off x="5932488" y="53340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 all N</a:t>
            </a:r>
          </a:p>
        </p:txBody>
      </p:sp>
      <p:sp>
        <p:nvSpPr>
          <p:cNvPr id="1770519" name="Line 23"/>
          <p:cNvSpPr>
            <a:spLocks noChangeShapeType="1"/>
          </p:cNvSpPr>
          <p:nvPr/>
        </p:nvSpPr>
        <p:spPr bwMode="auto">
          <a:xfrm>
            <a:off x="1455738" y="3962400"/>
            <a:ext cx="2544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733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Sampling</a:t>
            </a:r>
          </a:p>
        </p:txBody>
      </p:sp>
      <p:sp>
        <p:nvSpPr>
          <p:cNvPr id="177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Zero variance if p(x) ~ f(x)</a:t>
            </a:r>
          </a:p>
        </p:txBody>
      </p:sp>
      <p:sp>
        <p:nvSpPr>
          <p:cNvPr id="1771524" name="Freeform 4"/>
          <p:cNvSpPr>
            <a:spLocks/>
          </p:cNvSpPr>
          <p:nvPr/>
        </p:nvSpPr>
        <p:spPr bwMode="auto">
          <a:xfrm>
            <a:off x="1676400" y="3624263"/>
            <a:ext cx="1981200" cy="1785937"/>
          </a:xfrm>
          <a:custGeom>
            <a:avLst/>
            <a:gdLst>
              <a:gd name="T0" fmla="*/ 7 w 1248"/>
              <a:gd name="T1" fmla="*/ 1045 h 1125"/>
              <a:gd name="T2" fmla="*/ 86 w 1248"/>
              <a:gd name="T3" fmla="*/ 927 h 1125"/>
              <a:gd name="T4" fmla="*/ 185 w 1248"/>
              <a:gd name="T5" fmla="*/ 5 h 1125"/>
              <a:gd name="T6" fmla="*/ 290 w 1248"/>
              <a:gd name="T7" fmla="*/ 27 h 1125"/>
              <a:gd name="T8" fmla="*/ 377 w 1248"/>
              <a:gd name="T9" fmla="*/ 956 h 1125"/>
              <a:gd name="T10" fmla="*/ 529 w 1248"/>
              <a:gd name="T11" fmla="*/ 1055 h 1125"/>
              <a:gd name="T12" fmla="*/ 721 w 1248"/>
              <a:gd name="T13" fmla="*/ 986 h 1125"/>
              <a:gd name="T14" fmla="*/ 741 w 1248"/>
              <a:gd name="T15" fmla="*/ 85 h 1125"/>
              <a:gd name="T16" fmla="*/ 873 w 1248"/>
              <a:gd name="T17" fmla="*/ 13 h 1125"/>
              <a:gd name="T18" fmla="*/ 923 w 1248"/>
              <a:gd name="T19" fmla="*/ 671 h 1125"/>
              <a:gd name="T20" fmla="*/ 1002 w 1248"/>
              <a:gd name="T21" fmla="*/ 937 h 1125"/>
              <a:gd name="T22" fmla="*/ 1056 w 1248"/>
              <a:gd name="T23" fmla="*/ 1001 h 1125"/>
              <a:gd name="T24" fmla="*/ 1169 w 1248"/>
              <a:gd name="T25" fmla="*/ 1030 h 1125"/>
              <a:gd name="T26" fmla="*/ 1238 w 1248"/>
              <a:gd name="T27" fmla="*/ 996 h 1125"/>
              <a:gd name="T28" fmla="*/ 1248 w 1248"/>
              <a:gd name="T29" fmla="*/ 1125 h 1125"/>
              <a:gd name="T30" fmla="*/ 0 w 1248"/>
              <a:gd name="T31" fmla="*/ 1125 h 1125"/>
              <a:gd name="T32" fmla="*/ 7 w 1248"/>
              <a:gd name="T33" fmla="*/ 1045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48" h="1125">
                <a:moveTo>
                  <a:pt x="7" y="1045"/>
                </a:moveTo>
                <a:cubicBezTo>
                  <a:pt x="31" y="1031"/>
                  <a:pt x="62" y="942"/>
                  <a:pt x="86" y="927"/>
                </a:cubicBezTo>
                <a:cubicBezTo>
                  <a:pt x="132" y="895"/>
                  <a:pt x="125" y="17"/>
                  <a:pt x="185" y="5"/>
                </a:cubicBezTo>
                <a:cubicBezTo>
                  <a:pt x="219" y="14"/>
                  <a:pt x="255" y="16"/>
                  <a:pt x="290" y="27"/>
                </a:cubicBezTo>
                <a:cubicBezTo>
                  <a:pt x="377" y="86"/>
                  <a:pt x="291" y="908"/>
                  <a:pt x="377" y="956"/>
                </a:cubicBezTo>
                <a:cubicBezTo>
                  <a:pt x="435" y="988"/>
                  <a:pt x="463" y="1039"/>
                  <a:pt x="529" y="1055"/>
                </a:cubicBezTo>
                <a:cubicBezTo>
                  <a:pt x="583" y="1046"/>
                  <a:pt x="671" y="1001"/>
                  <a:pt x="721" y="986"/>
                </a:cubicBezTo>
                <a:cubicBezTo>
                  <a:pt x="773" y="931"/>
                  <a:pt x="702" y="144"/>
                  <a:pt x="741" y="85"/>
                </a:cubicBezTo>
                <a:cubicBezTo>
                  <a:pt x="770" y="1"/>
                  <a:pt x="834" y="0"/>
                  <a:pt x="873" y="13"/>
                </a:cubicBezTo>
                <a:cubicBezTo>
                  <a:pt x="887" y="17"/>
                  <a:pt x="923" y="671"/>
                  <a:pt x="923" y="671"/>
                </a:cubicBezTo>
                <a:cubicBezTo>
                  <a:pt x="964" y="734"/>
                  <a:pt x="952" y="898"/>
                  <a:pt x="1002" y="937"/>
                </a:cubicBezTo>
                <a:cubicBezTo>
                  <a:pt x="1035" y="963"/>
                  <a:pt x="1042" y="962"/>
                  <a:pt x="1056" y="1001"/>
                </a:cubicBezTo>
                <a:cubicBezTo>
                  <a:pt x="1092" y="937"/>
                  <a:pt x="1137" y="1103"/>
                  <a:pt x="1169" y="1030"/>
                </a:cubicBezTo>
                <a:cubicBezTo>
                  <a:pt x="1193" y="1046"/>
                  <a:pt x="1225" y="980"/>
                  <a:pt x="1238" y="996"/>
                </a:cubicBezTo>
                <a:lnTo>
                  <a:pt x="1248" y="1125"/>
                </a:lnTo>
                <a:lnTo>
                  <a:pt x="0" y="1125"/>
                </a:lnTo>
                <a:lnTo>
                  <a:pt x="7" y="104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1525" name="Line 5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1526" name="Line 6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1527" name="Text Box 7"/>
          <p:cNvSpPr txBox="1">
            <a:spLocks noChangeArrowheads="1"/>
          </p:cNvSpPr>
          <p:nvPr/>
        </p:nvSpPr>
        <p:spPr bwMode="auto">
          <a:xfrm>
            <a:off x="1752600" y="5410200"/>
            <a:ext cx="449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x</a:t>
            </a:r>
            <a:r>
              <a:rPr lang="en-US" baseline="-25000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771528" name="Line 8"/>
          <p:cNvSpPr>
            <a:spLocks noChangeShapeType="1"/>
          </p:cNvSpPr>
          <p:nvPr/>
        </p:nvSpPr>
        <p:spPr bwMode="auto">
          <a:xfrm flipV="1">
            <a:off x="3048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1529" name="Line 9"/>
          <p:cNvSpPr>
            <a:spLocks noChangeShapeType="1"/>
          </p:cNvSpPr>
          <p:nvPr/>
        </p:nvSpPr>
        <p:spPr bwMode="auto">
          <a:xfrm flipV="1">
            <a:off x="1905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1530" name="Text Box 10"/>
          <p:cNvSpPr txBox="1">
            <a:spLocks noChangeArrowheads="1"/>
          </p:cNvSpPr>
          <p:nvPr/>
        </p:nvSpPr>
        <p:spPr bwMode="auto">
          <a:xfrm>
            <a:off x="3429000" y="54102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x</a:t>
            </a:r>
            <a:r>
              <a:rPr lang="en-US" baseline="-25000">
                <a:solidFill>
                  <a:srgbClr val="FFFFFF"/>
                </a:solidFill>
              </a:rPr>
              <a:t>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771531" name="Line 11"/>
          <p:cNvSpPr>
            <a:spLocks noChangeShapeType="1"/>
          </p:cNvSpPr>
          <p:nvPr/>
        </p:nvSpPr>
        <p:spPr bwMode="auto">
          <a:xfrm>
            <a:off x="1447800" y="3962400"/>
            <a:ext cx="25447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1532" name="Text Box 12"/>
          <p:cNvSpPr txBox="1">
            <a:spLocks noChangeArrowheads="1"/>
          </p:cNvSpPr>
          <p:nvPr/>
        </p:nvSpPr>
        <p:spPr bwMode="auto">
          <a:xfrm>
            <a:off x="381000" y="3657600"/>
            <a:ext cx="1071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i="1">
                <a:solidFill>
                  <a:srgbClr val="FFFFFF"/>
                </a:solidFill>
              </a:rPr>
              <a:t> E(f(x))</a:t>
            </a:r>
          </a:p>
        </p:txBody>
      </p:sp>
      <p:sp>
        <p:nvSpPr>
          <p:cNvPr id="1771533" name="Line 13"/>
          <p:cNvSpPr>
            <a:spLocks noChangeShapeType="1"/>
          </p:cNvSpPr>
          <p:nvPr/>
        </p:nvSpPr>
        <p:spPr bwMode="auto">
          <a:xfrm flipV="1">
            <a:off x="2895600" y="30607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1534" name="Line 14"/>
          <p:cNvSpPr>
            <a:spLocks noChangeShapeType="1"/>
          </p:cNvSpPr>
          <p:nvPr/>
        </p:nvSpPr>
        <p:spPr bwMode="auto">
          <a:xfrm flipV="1">
            <a:off x="20574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1535" name="Line 15"/>
          <p:cNvSpPr>
            <a:spLocks noChangeShapeType="1"/>
          </p:cNvSpPr>
          <p:nvPr/>
        </p:nvSpPr>
        <p:spPr bwMode="auto">
          <a:xfrm flipV="1">
            <a:off x="34290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1536" name="Line 16"/>
          <p:cNvSpPr>
            <a:spLocks noChangeShapeType="1"/>
          </p:cNvSpPr>
          <p:nvPr/>
        </p:nvSpPr>
        <p:spPr bwMode="auto">
          <a:xfrm flipV="1">
            <a:off x="29718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1537" name="Line 17"/>
          <p:cNvSpPr>
            <a:spLocks noChangeShapeType="1"/>
          </p:cNvSpPr>
          <p:nvPr/>
        </p:nvSpPr>
        <p:spPr bwMode="auto">
          <a:xfrm flipV="1">
            <a:off x="19812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1538" name="Line 18"/>
          <p:cNvSpPr>
            <a:spLocks noChangeShapeType="1"/>
          </p:cNvSpPr>
          <p:nvPr/>
        </p:nvSpPr>
        <p:spPr bwMode="auto">
          <a:xfrm flipV="1">
            <a:off x="2133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1539" name="Line 19"/>
          <p:cNvSpPr>
            <a:spLocks noChangeShapeType="1"/>
          </p:cNvSpPr>
          <p:nvPr/>
        </p:nvSpPr>
        <p:spPr bwMode="auto">
          <a:xfrm flipV="1">
            <a:off x="2514600" y="30607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1540" name="Text Box 20"/>
          <p:cNvSpPr txBox="1">
            <a:spLocks noChangeArrowheads="1"/>
          </p:cNvSpPr>
          <p:nvPr/>
        </p:nvSpPr>
        <p:spPr bwMode="auto">
          <a:xfrm>
            <a:off x="4800600" y="5257800"/>
            <a:ext cx="33353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Less variance with better</a:t>
            </a:r>
          </a:p>
          <a:p>
            <a:pPr algn="l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importance sampling</a:t>
            </a:r>
            <a:endParaRPr lang="en-US" baseline="30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77154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8990898"/>
              </p:ext>
            </p:extLst>
          </p:nvPr>
        </p:nvGraphicFramePr>
        <p:xfrm>
          <a:off x="5168900" y="2411413"/>
          <a:ext cx="2060575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8" name="Equation" r:id="rId3" imgW="927100" imgH="914400" progId="Equation.DSMT4">
                  <p:embed/>
                </p:oleObj>
              </mc:Choice>
              <mc:Fallback>
                <p:oleObj name="Equation" r:id="rId3" imgW="92710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8900" y="2411413"/>
                        <a:ext cx="2060575" cy="20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1542" name="Line 22"/>
          <p:cNvSpPr>
            <a:spLocks noChangeShapeType="1"/>
          </p:cNvSpPr>
          <p:nvPr/>
        </p:nvSpPr>
        <p:spPr bwMode="auto">
          <a:xfrm>
            <a:off x="1455738" y="3962400"/>
            <a:ext cx="2544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183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Stratified Sampling</a:t>
            </a:r>
          </a:p>
        </p:txBody>
      </p:sp>
      <p:sp>
        <p:nvSpPr>
          <p:cNvPr id="177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Estimate subdomains separately</a:t>
            </a:r>
          </a:p>
        </p:txBody>
      </p:sp>
      <p:sp>
        <p:nvSpPr>
          <p:cNvPr id="1772548" name="Freeform 4"/>
          <p:cNvSpPr>
            <a:spLocks/>
          </p:cNvSpPr>
          <p:nvPr/>
        </p:nvSpPr>
        <p:spPr bwMode="auto">
          <a:xfrm>
            <a:off x="1676400" y="3624263"/>
            <a:ext cx="1981200" cy="1785937"/>
          </a:xfrm>
          <a:custGeom>
            <a:avLst/>
            <a:gdLst>
              <a:gd name="T0" fmla="*/ 7 w 1248"/>
              <a:gd name="T1" fmla="*/ 1045 h 1125"/>
              <a:gd name="T2" fmla="*/ 86 w 1248"/>
              <a:gd name="T3" fmla="*/ 927 h 1125"/>
              <a:gd name="T4" fmla="*/ 185 w 1248"/>
              <a:gd name="T5" fmla="*/ 5 h 1125"/>
              <a:gd name="T6" fmla="*/ 290 w 1248"/>
              <a:gd name="T7" fmla="*/ 27 h 1125"/>
              <a:gd name="T8" fmla="*/ 377 w 1248"/>
              <a:gd name="T9" fmla="*/ 956 h 1125"/>
              <a:gd name="T10" fmla="*/ 529 w 1248"/>
              <a:gd name="T11" fmla="*/ 1055 h 1125"/>
              <a:gd name="T12" fmla="*/ 721 w 1248"/>
              <a:gd name="T13" fmla="*/ 986 h 1125"/>
              <a:gd name="T14" fmla="*/ 741 w 1248"/>
              <a:gd name="T15" fmla="*/ 85 h 1125"/>
              <a:gd name="T16" fmla="*/ 873 w 1248"/>
              <a:gd name="T17" fmla="*/ 13 h 1125"/>
              <a:gd name="T18" fmla="*/ 923 w 1248"/>
              <a:gd name="T19" fmla="*/ 671 h 1125"/>
              <a:gd name="T20" fmla="*/ 1002 w 1248"/>
              <a:gd name="T21" fmla="*/ 937 h 1125"/>
              <a:gd name="T22" fmla="*/ 1056 w 1248"/>
              <a:gd name="T23" fmla="*/ 1001 h 1125"/>
              <a:gd name="T24" fmla="*/ 1169 w 1248"/>
              <a:gd name="T25" fmla="*/ 1030 h 1125"/>
              <a:gd name="T26" fmla="*/ 1238 w 1248"/>
              <a:gd name="T27" fmla="*/ 996 h 1125"/>
              <a:gd name="T28" fmla="*/ 1248 w 1248"/>
              <a:gd name="T29" fmla="*/ 1125 h 1125"/>
              <a:gd name="T30" fmla="*/ 0 w 1248"/>
              <a:gd name="T31" fmla="*/ 1125 h 1125"/>
              <a:gd name="T32" fmla="*/ 7 w 1248"/>
              <a:gd name="T33" fmla="*/ 1045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48" h="1125">
                <a:moveTo>
                  <a:pt x="7" y="1045"/>
                </a:moveTo>
                <a:cubicBezTo>
                  <a:pt x="31" y="1031"/>
                  <a:pt x="62" y="942"/>
                  <a:pt x="86" y="927"/>
                </a:cubicBezTo>
                <a:cubicBezTo>
                  <a:pt x="132" y="895"/>
                  <a:pt x="125" y="17"/>
                  <a:pt x="185" y="5"/>
                </a:cubicBezTo>
                <a:cubicBezTo>
                  <a:pt x="219" y="14"/>
                  <a:pt x="255" y="16"/>
                  <a:pt x="290" y="27"/>
                </a:cubicBezTo>
                <a:cubicBezTo>
                  <a:pt x="377" y="86"/>
                  <a:pt x="291" y="908"/>
                  <a:pt x="377" y="956"/>
                </a:cubicBezTo>
                <a:cubicBezTo>
                  <a:pt x="435" y="988"/>
                  <a:pt x="463" y="1039"/>
                  <a:pt x="529" y="1055"/>
                </a:cubicBezTo>
                <a:cubicBezTo>
                  <a:pt x="583" y="1046"/>
                  <a:pt x="671" y="1001"/>
                  <a:pt x="721" y="986"/>
                </a:cubicBezTo>
                <a:cubicBezTo>
                  <a:pt x="773" y="931"/>
                  <a:pt x="702" y="144"/>
                  <a:pt x="741" y="85"/>
                </a:cubicBezTo>
                <a:cubicBezTo>
                  <a:pt x="770" y="1"/>
                  <a:pt x="834" y="0"/>
                  <a:pt x="873" y="13"/>
                </a:cubicBezTo>
                <a:cubicBezTo>
                  <a:pt x="887" y="17"/>
                  <a:pt x="923" y="671"/>
                  <a:pt x="923" y="671"/>
                </a:cubicBezTo>
                <a:cubicBezTo>
                  <a:pt x="964" y="734"/>
                  <a:pt x="952" y="898"/>
                  <a:pt x="1002" y="937"/>
                </a:cubicBezTo>
                <a:cubicBezTo>
                  <a:pt x="1035" y="963"/>
                  <a:pt x="1042" y="962"/>
                  <a:pt x="1056" y="1001"/>
                </a:cubicBezTo>
                <a:cubicBezTo>
                  <a:pt x="1092" y="937"/>
                  <a:pt x="1137" y="1103"/>
                  <a:pt x="1169" y="1030"/>
                </a:cubicBezTo>
                <a:cubicBezTo>
                  <a:pt x="1193" y="1046"/>
                  <a:pt x="1225" y="980"/>
                  <a:pt x="1238" y="996"/>
                </a:cubicBezTo>
                <a:lnTo>
                  <a:pt x="1248" y="1125"/>
                </a:lnTo>
                <a:lnTo>
                  <a:pt x="0" y="1125"/>
                </a:lnTo>
                <a:lnTo>
                  <a:pt x="7" y="104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49" name="Line 5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50" name="Line 6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51" name="Text Box 7"/>
          <p:cNvSpPr txBox="1">
            <a:spLocks noChangeArrowheads="1"/>
          </p:cNvSpPr>
          <p:nvPr/>
        </p:nvSpPr>
        <p:spPr bwMode="auto">
          <a:xfrm>
            <a:off x="1757363" y="54102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2552" name="Text Box 8"/>
          <p:cNvSpPr txBox="1">
            <a:spLocks noChangeArrowheads="1"/>
          </p:cNvSpPr>
          <p:nvPr/>
        </p:nvSpPr>
        <p:spPr bwMode="auto">
          <a:xfrm>
            <a:off x="3429000" y="54102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2553" name="Line 9"/>
          <p:cNvSpPr>
            <a:spLocks noChangeShapeType="1"/>
          </p:cNvSpPr>
          <p:nvPr/>
        </p:nvSpPr>
        <p:spPr bwMode="auto">
          <a:xfrm>
            <a:off x="1676400" y="4572000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54" name="Line 10"/>
          <p:cNvSpPr>
            <a:spLocks noChangeShapeType="1"/>
          </p:cNvSpPr>
          <p:nvPr/>
        </p:nvSpPr>
        <p:spPr bwMode="auto">
          <a:xfrm>
            <a:off x="1676400" y="4564063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55" name="Text Box 11"/>
          <p:cNvSpPr txBox="1">
            <a:spLocks noChangeArrowheads="1"/>
          </p:cNvSpPr>
          <p:nvPr/>
        </p:nvSpPr>
        <p:spPr bwMode="auto">
          <a:xfrm>
            <a:off x="552450" y="4267200"/>
            <a:ext cx="1031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</a:t>
            </a:r>
            <a:r>
              <a:rPr lang="en-US" i="1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(f(x))</a:t>
            </a:r>
          </a:p>
        </p:txBody>
      </p:sp>
      <p:sp>
        <p:nvSpPr>
          <p:cNvPr id="1772556" name="Line 12"/>
          <p:cNvSpPr>
            <a:spLocks noChangeShapeType="1"/>
          </p:cNvSpPr>
          <p:nvPr/>
        </p:nvSpPr>
        <p:spPr bwMode="auto">
          <a:xfrm>
            <a:off x="2209800" y="2819400"/>
            <a:ext cx="0" cy="2590800"/>
          </a:xfrm>
          <a:prstGeom prst="line">
            <a:avLst/>
          </a:prstGeom>
          <a:noFill/>
          <a:ln w="19050">
            <a:solidFill>
              <a:srgbClr val="DDDDDD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57" name="Line 13"/>
          <p:cNvSpPr>
            <a:spLocks noChangeShapeType="1"/>
          </p:cNvSpPr>
          <p:nvPr/>
        </p:nvSpPr>
        <p:spPr bwMode="auto">
          <a:xfrm>
            <a:off x="2743200" y="2819400"/>
            <a:ext cx="0" cy="2590800"/>
          </a:xfrm>
          <a:prstGeom prst="line">
            <a:avLst/>
          </a:prstGeom>
          <a:noFill/>
          <a:ln w="19050">
            <a:solidFill>
              <a:srgbClr val="DDDDDD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58" name="Line 14"/>
          <p:cNvSpPr>
            <a:spLocks noChangeShapeType="1"/>
          </p:cNvSpPr>
          <p:nvPr/>
        </p:nvSpPr>
        <p:spPr bwMode="auto">
          <a:xfrm>
            <a:off x="3276600" y="2819400"/>
            <a:ext cx="0" cy="2590800"/>
          </a:xfrm>
          <a:prstGeom prst="line">
            <a:avLst/>
          </a:prstGeom>
          <a:noFill/>
          <a:ln w="19050">
            <a:solidFill>
              <a:srgbClr val="DDDDDD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59" name="Line 15"/>
          <p:cNvSpPr>
            <a:spLocks noChangeShapeType="1"/>
          </p:cNvSpPr>
          <p:nvPr/>
        </p:nvSpPr>
        <p:spPr bwMode="auto">
          <a:xfrm>
            <a:off x="2209800" y="5318125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60" name="Line 16"/>
          <p:cNvSpPr>
            <a:spLocks noChangeShapeType="1"/>
          </p:cNvSpPr>
          <p:nvPr/>
        </p:nvSpPr>
        <p:spPr bwMode="auto">
          <a:xfrm>
            <a:off x="2209800" y="5310188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61" name="Line 17"/>
          <p:cNvSpPr>
            <a:spLocks noChangeShapeType="1"/>
          </p:cNvSpPr>
          <p:nvPr/>
        </p:nvSpPr>
        <p:spPr bwMode="auto">
          <a:xfrm>
            <a:off x="2743200" y="4724400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62" name="Line 18"/>
          <p:cNvSpPr>
            <a:spLocks noChangeShapeType="1"/>
          </p:cNvSpPr>
          <p:nvPr/>
        </p:nvSpPr>
        <p:spPr bwMode="auto">
          <a:xfrm>
            <a:off x="2743200" y="4716463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63" name="Line 19"/>
          <p:cNvSpPr>
            <a:spLocks noChangeShapeType="1"/>
          </p:cNvSpPr>
          <p:nvPr/>
        </p:nvSpPr>
        <p:spPr bwMode="auto">
          <a:xfrm>
            <a:off x="3276600" y="5318125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64" name="Line 20"/>
          <p:cNvSpPr>
            <a:spLocks noChangeShapeType="1"/>
          </p:cNvSpPr>
          <p:nvPr/>
        </p:nvSpPr>
        <p:spPr bwMode="auto">
          <a:xfrm>
            <a:off x="3276600" y="5310188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65" name="Oval 21"/>
          <p:cNvSpPr>
            <a:spLocks noChangeArrowheads="1"/>
          </p:cNvSpPr>
          <p:nvPr/>
        </p:nvSpPr>
        <p:spPr bwMode="auto">
          <a:xfrm>
            <a:off x="5851525" y="4914900"/>
            <a:ext cx="80963" cy="80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66" name="Oval 22"/>
          <p:cNvSpPr>
            <a:spLocks noChangeArrowheads="1"/>
          </p:cNvSpPr>
          <p:nvPr/>
        </p:nvSpPr>
        <p:spPr bwMode="auto">
          <a:xfrm>
            <a:off x="7181850" y="5570538"/>
            <a:ext cx="80963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67" name="Oval 23"/>
          <p:cNvSpPr>
            <a:spLocks noChangeArrowheads="1"/>
          </p:cNvSpPr>
          <p:nvPr/>
        </p:nvSpPr>
        <p:spPr bwMode="auto">
          <a:xfrm>
            <a:off x="6330950" y="6086475"/>
            <a:ext cx="80963" cy="79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68" name="Oval 24"/>
          <p:cNvSpPr>
            <a:spLocks noChangeArrowheads="1"/>
          </p:cNvSpPr>
          <p:nvPr/>
        </p:nvSpPr>
        <p:spPr bwMode="auto">
          <a:xfrm>
            <a:off x="6699250" y="4592638"/>
            <a:ext cx="80963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69" name="Oval 25"/>
          <p:cNvSpPr>
            <a:spLocks noChangeArrowheads="1"/>
          </p:cNvSpPr>
          <p:nvPr/>
        </p:nvSpPr>
        <p:spPr bwMode="auto">
          <a:xfrm>
            <a:off x="5554663" y="5448300"/>
            <a:ext cx="80962" cy="80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70" name="Oval 26"/>
          <p:cNvSpPr>
            <a:spLocks noChangeArrowheads="1"/>
          </p:cNvSpPr>
          <p:nvPr/>
        </p:nvSpPr>
        <p:spPr bwMode="auto">
          <a:xfrm>
            <a:off x="6127750" y="5037138"/>
            <a:ext cx="80963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71" name="Oval 27"/>
          <p:cNvSpPr>
            <a:spLocks noChangeArrowheads="1"/>
          </p:cNvSpPr>
          <p:nvPr/>
        </p:nvSpPr>
        <p:spPr bwMode="auto">
          <a:xfrm>
            <a:off x="6330950" y="5367338"/>
            <a:ext cx="80963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72" name="Oval 28"/>
          <p:cNvSpPr>
            <a:spLocks noChangeArrowheads="1"/>
          </p:cNvSpPr>
          <p:nvPr/>
        </p:nvSpPr>
        <p:spPr bwMode="auto">
          <a:xfrm>
            <a:off x="6738938" y="6005513"/>
            <a:ext cx="80962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73" name="Oval 29"/>
          <p:cNvSpPr>
            <a:spLocks noChangeArrowheads="1"/>
          </p:cNvSpPr>
          <p:nvPr/>
        </p:nvSpPr>
        <p:spPr bwMode="auto">
          <a:xfrm>
            <a:off x="5851525" y="5843588"/>
            <a:ext cx="80963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74" name="Oval 30"/>
          <p:cNvSpPr>
            <a:spLocks noChangeArrowheads="1"/>
          </p:cNvSpPr>
          <p:nvPr/>
        </p:nvSpPr>
        <p:spPr bwMode="auto">
          <a:xfrm>
            <a:off x="6249988" y="4391025"/>
            <a:ext cx="80962" cy="80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75" name="Oval 31"/>
          <p:cNvSpPr>
            <a:spLocks noChangeArrowheads="1"/>
          </p:cNvSpPr>
          <p:nvPr/>
        </p:nvSpPr>
        <p:spPr bwMode="auto">
          <a:xfrm>
            <a:off x="5635625" y="4351338"/>
            <a:ext cx="80963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76" name="Oval 32"/>
          <p:cNvSpPr>
            <a:spLocks noChangeArrowheads="1"/>
          </p:cNvSpPr>
          <p:nvPr/>
        </p:nvSpPr>
        <p:spPr bwMode="auto">
          <a:xfrm>
            <a:off x="7223125" y="4391025"/>
            <a:ext cx="80963" cy="80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77" name="Oval 33"/>
          <p:cNvSpPr>
            <a:spLocks noChangeArrowheads="1"/>
          </p:cNvSpPr>
          <p:nvPr/>
        </p:nvSpPr>
        <p:spPr bwMode="auto">
          <a:xfrm>
            <a:off x="7056438" y="5076825"/>
            <a:ext cx="80962" cy="80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78" name="Oval 34"/>
          <p:cNvSpPr>
            <a:spLocks noChangeArrowheads="1"/>
          </p:cNvSpPr>
          <p:nvPr/>
        </p:nvSpPr>
        <p:spPr bwMode="auto">
          <a:xfrm>
            <a:off x="6780213" y="4875213"/>
            <a:ext cx="80962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79" name="Oval 35"/>
          <p:cNvSpPr>
            <a:spLocks noChangeArrowheads="1"/>
          </p:cNvSpPr>
          <p:nvPr/>
        </p:nvSpPr>
        <p:spPr bwMode="auto">
          <a:xfrm>
            <a:off x="7223125" y="5843588"/>
            <a:ext cx="80963" cy="80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2580" name="Oval 36"/>
          <p:cNvSpPr>
            <a:spLocks noChangeArrowheads="1"/>
          </p:cNvSpPr>
          <p:nvPr/>
        </p:nvSpPr>
        <p:spPr bwMode="auto">
          <a:xfrm>
            <a:off x="6535738" y="5448300"/>
            <a:ext cx="80962" cy="80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772581" name="Picture 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" t="25594" r="4814" b="9322"/>
          <a:stretch>
            <a:fillRect/>
          </a:stretch>
        </p:blipFill>
        <p:spPr bwMode="auto">
          <a:xfrm>
            <a:off x="4221163" y="2468563"/>
            <a:ext cx="4381500" cy="11557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2582" name="Text Box 38"/>
          <p:cNvSpPr txBox="1">
            <a:spLocks noChangeArrowheads="1"/>
          </p:cNvSpPr>
          <p:nvPr/>
        </p:nvSpPr>
        <p:spPr bwMode="auto">
          <a:xfrm>
            <a:off x="7972425" y="3624263"/>
            <a:ext cx="6302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CA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Arvo</a:t>
            </a:r>
          </a:p>
        </p:txBody>
      </p:sp>
      <p:grpSp>
        <p:nvGrpSpPr>
          <p:cNvPr id="1772583" name="Group 39"/>
          <p:cNvGrpSpPr>
            <a:grpSpLocks/>
          </p:cNvGrpSpPr>
          <p:nvPr/>
        </p:nvGrpSpPr>
        <p:grpSpPr bwMode="auto">
          <a:xfrm>
            <a:off x="5489575" y="4270375"/>
            <a:ext cx="1978025" cy="1978025"/>
            <a:chOff x="1200" y="2832"/>
            <a:chExt cx="1152" cy="1152"/>
          </a:xfrm>
        </p:grpSpPr>
        <p:sp>
          <p:nvSpPr>
            <p:cNvPr id="1772584" name="Rectangle 40"/>
            <p:cNvSpPr>
              <a:spLocks noChangeArrowheads="1"/>
            </p:cNvSpPr>
            <p:nvPr/>
          </p:nvSpPr>
          <p:spPr bwMode="auto">
            <a:xfrm>
              <a:off x="1200" y="2832"/>
              <a:ext cx="1152" cy="115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72585" name="Line 41"/>
            <p:cNvSpPr>
              <a:spLocks noChangeShapeType="1"/>
            </p:cNvSpPr>
            <p:nvPr/>
          </p:nvSpPr>
          <p:spPr bwMode="auto">
            <a:xfrm>
              <a:off x="1200" y="3408"/>
              <a:ext cx="1152" cy="1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72586" name="Line 42"/>
            <p:cNvSpPr>
              <a:spLocks noChangeShapeType="1"/>
            </p:cNvSpPr>
            <p:nvPr/>
          </p:nvSpPr>
          <p:spPr bwMode="auto">
            <a:xfrm>
              <a:off x="1200" y="3696"/>
              <a:ext cx="1152" cy="1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72587" name="Line 43"/>
            <p:cNvSpPr>
              <a:spLocks noChangeShapeType="1"/>
            </p:cNvSpPr>
            <p:nvPr/>
          </p:nvSpPr>
          <p:spPr bwMode="auto">
            <a:xfrm>
              <a:off x="1200" y="3120"/>
              <a:ext cx="1152" cy="1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72588" name="Line 44"/>
            <p:cNvSpPr>
              <a:spLocks noChangeShapeType="1"/>
            </p:cNvSpPr>
            <p:nvPr/>
          </p:nvSpPr>
          <p:spPr bwMode="auto">
            <a:xfrm>
              <a:off x="1776" y="2832"/>
              <a:ext cx="1" cy="115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72589" name="Line 45"/>
            <p:cNvSpPr>
              <a:spLocks noChangeShapeType="1"/>
            </p:cNvSpPr>
            <p:nvPr/>
          </p:nvSpPr>
          <p:spPr bwMode="auto">
            <a:xfrm>
              <a:off x="2064" y="2832"/>
              <a:ext cx="1" cy="115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72590" name="Line 46"/>
            <p:cNvSpPr>
              <a:spLocks noChangeShapeType="1"/>
            </p:cNvSpPr>
            <p:nvPr/>
          </p:nvSpPr>
          <p:spPr bwMode="auto">
            <a:xfrm>
              <a:off x="1488" y="2832"/>
              <a:ext cx="1" cy="1152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4952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3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Stratified Sampling</a:t>
            </a:r>
          </a:p>
        </p:txBody>
      </p:sp>
      <p:sp>
        <p:nvSpPr>
          <p:cNvPr id="177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is still unbiased</a:t>
            </a:r>
          </a:p>
        </p:txBody>
      </p:sp>
      <p:graphicFrame>
        <p:nvGraphicFramePr>
          <p:cNvPr id="17735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761210"/>
              </p:ext>
            </p:extLst>
          </p:nvPr>
        </p:nvGraphicFramePr>
        <p:xfrm>
          <a:off x="5110163" y="1819275"/>
          <a:ext cx="2174875" cy="200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2" name="Equation" r:id="rId3" imgW="977900" imgH="901700" progId="Equation.DSMT4">
                  <p:embed/>
                </p:oleObj>
              </mc:Choice>
              <mc:Fallback>
                <p:oleObj name="Equation" r:id="rId3" imgW="977900" imgH="901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0163" y="1819275"/>
                        <a:ext cx="2174875" cy="200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3573" name="Freeform 5"/>
          <p:cNvSpPr>
            <a:spLocks/>
          </p:cNvSpPr>
          <p:nvPr/>
        </p:nvSpPr>
        <p:spPr bwMode="auto">
          <a:xfrm>
            <a:off x="1676400" y="3624263"/>
            <a:ext cx="1981200" cy="1785937"/>
          </a:xfrm>
          <a:custGeom>
            <a:avLst/>
            <a:gdLst>
              <a:gd name="T0" fmla="*/ 7 w 1248"/>
              <a:gd name="T1" fmla="*/ 1045 h 1125"/>
              <a:gd name="T2" fmla="*/ 86 w 1248"/>
              <a:gd name="T3" fmla="*/ 927 h 1125"/>
              <a:gd name="T4" fmla="*/ 185 w 1248"/>
              <a:gd name="T5" fmla="*/ 5 h 1125"/>
              <a:gd name="T6" fmla="*/ 290 w 1248"/>
              <a:gd name="T7" fmla="*/ 27 h 1125"/>
              <a:gd name="T8" fmla="*/ 377 w 1248"/>
              <a:gd name="T9" fmla="*/ 956 h 1125"/>
              <a:gd name="T10" fmla="*/ 529 w 1248"/>
              <a:gd name="T11" fmla="*/ 1055 h 1125"/>
              <a:gd name="T12" fmla="*/ 721 w 1248"/>
              <a:gd name="T13" fmla="*/ 986 h 1125"/>
              <a:gd name="T14" fmla="*/ 741 w 1248"/>
              <a:gd name="T15" fmla="*/ 85 h 1125"/>
              <a:gd name="T16" fmla="*/ 873 w 1248"/>
              <a:gd name="T17" fmla="*/ 13 h 1125"/>
              <a:gd name="T18" fmla="*/ 923 w 1248"/>
              <a:gd name="T19" fmla="*/ 671 h 1125"/>
              <a:gd name="T20" fmla="*/ 1002 w 1248"/>
              <a:gd name="T21" fmla="*/ 937 h 1125"/>
              <a:gd name="T22" fmla="*/ 1056 w 1248"/>
              <a:gd name="T23" fmla="*/ 1001 h 1125"/>
              <a:gd name="T24" fmla="*/ 1169 w 1248"/>
              <a:gd name="T25" fmla="*/ 1030 h 1125"/>
              <a:gd name="T26" fmla="*/ 1238 w 1248"/>
              <a:gd name="T27" fmla="*/ 996 h 1125"/>
              <a:gd name="T28" fmla="*/ 1248 w 1248"/>
              <a:gd name="T29" fmla="*/ 1125 h 1125"/>
              <a:gd name="T30" fmla="*/ 0 w 1248"/>
              <a:gd name="T31" fmla="*/ 1125 h 1125"/>
              <a:gd name="T32" fmla="*/ 7 w 1248"/>
              <a:gd name="T33" fmla="*/ 1045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48" h="1125">
                <a:moveTo>
                  <a:pt x="7" y="1045"/>
                </a:moveTo>
                <a:cubicBezTo>
                  <a:pt x="31" y="1031"/>
                  <a:pt x="62" y="942"/>
                  <a:pt x="86" y="927"/>
                </a:cubicBezTo>
                <a:cubicBezTo>
                  <a:pt x="132" y="895"/>
                  <a:pt x="125" y="17"/>
                  <a:pt x="185" y="5"/>
                </a:cubicBezTo>
                <a:cubicBezTo>
                  <a:pt x="219" y="14"/>
                  <a:pt x="255" y="16"/>
                  <a:pt x="290" y="27"/>
                </a:cubicBezTo>
                <a:cubicBezTo>
                  <a:pt x="377" y="86"/>
                  <a:pt x="291" y="908"/>
                  <a:pt x="377" y="956"/>
                </a:cubicBezTo>
                <a:cubicBezTo>
                  <a:pt x="435" y="988"/>
                  <a:pt x="463" y="1039"/>
                  <a:pt x="529" y="1055"/>
                </a:cubicBezTo>
                <a:cubicBezTo>
                  <a:pt x="583" y="1046"/>
                  <a:pt x="671" y="1001"/>
                  <a:pt x="721" y="986"/>
                </a:cubicBezTo>
                <a:cubicBezTo>
                  <a:pt x="773" y="931"/>
                  <a:pt x="702" y="144"/>
                  <a:pt x="741" y="85"/>
                </a:cubicBezTo>
                <a:cubicBezTo>
                  <a:pt x="770" y="1"/>
                  <a:pt x="834" y="0"/>
                  <a:pt x="873" y="13"/>
                </a:cubicBezTo>
                <a:cubicBezTo>
                  <a:pt x="887" y="17"/>
                  <a:pt x="923" y="671"/>
                  <a:pt x="923" y="671"/>
                </a:cubicBezTo>
                <a:cubicBezTo>
                  <a:pt x="964" y="734"/>
                  <a:pt x="952" y="898"/>
                  <a:pt x="1002" y="937"/>
                </a:cubicBezTo>
                <a:cubicBezTo>
                  <a:pt x="1035" y="963"/>
                  <a:pt x="1042" y="962"/>
                  <a:pt x="1056" y="1001"/>
                </a:cubicBezTo>
                <a:cubicBezTo>
                  <a:pt x="1092" y="937"/>
                  <a:pt x="1137" y="1103"/>
                  <a:pt x="1169" y="1030"/>
                </a:cubicBezTo>
                <a:cubicBezTo>
                  <a:pt x="1193" y="1046"/>
                  <a:pt x="1225" y="980"/>
                  <a:pt x="1238" y="996"/>
                </a:cubicBezTo>
                <a:lnTo>
                  <a:pt x="1248" y="1125"/>
                </a:lnTo>
                <a:lnTo>
                  <a:pt x="0" y="1125"/>
                </a:lnTo>
                <a:lnTo>
                  <a:pt x="7" y="104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3574" name="Line 6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3575" name="Line 7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3576" name="Text Box 8"/>
          <p:cNvSpPr txBox="1">
            <a:spLocks noChangeArrowheads="1"/>
          </p:cNvSpPr>
          <p:nvPr/>
        </p:nvSpPr>
        <p:spPr bwMode="auto">
          <a:xfrm>
            <a:off x="1757363" y="54102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3577" name="Text Box 9"/>
          <p:cNvSpPr txBox="1">
            <a:spLocks noChangeArrowheads="1"/>
          </p:cNvSpPr>
          <p:nvPr/>
        </p:nvSpPr>
        <p:spPr bwMode="auto">
          <a:xfrm>
            <a:off x="3429000" y="54102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3578" name="Line 10"/>
          <p:cNvSpPr>
            <a:spLocks noChangeShapeType="1"/>
          </p:cNvSpPr>
          <p:nvPr/>
        </p:nvSpPr>
        <p:spPr bwMode="auto">
          <a:xfrm>
            <a:off x="1676400" y="4572000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3579" name="Line 11"/>
          <p:cNvSpPr>
            <a:spLocks noChangeShapeType="1"/>
          </p:cNvSpPr>
          <p:nvPr/>
        </p:nvSpPr>
        <p:spPr bwMode="auto">
          <a:xfrm>
            <a:off x="1676400" y="4564063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3580" name="Text Box 12"/>
          <p:cNvSpPr txBox="1">
            <a:spLocks noChangeArrowheads="1"/>
          </p:cNvSpPr>
          <p:nvPr/>
        </p:nvSpPr>
        <p:spPr bwMode="auto">
          <a:xfrm>
            <a:off x="552450" y="4267200"/>
            <a:ext cx="1031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</a:t>
            </a:r>
            <a:r>
              <a:rPr lang="en-US" i="1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(f(x))</a:t>
            </a:r>
          </a:p>
        </p:txBody>
      </p:sp>
      <p:sp>
        <p:nvSpPr>
          <p:cNvPr id="1773581" name="Line 13"/>
          <p:cNvSpPr>
            <a:spLocks noChangeShapeType="1"/>
          </p:cNvSpPr>
          <p:nvPr/>
        </p:nvSpPr>
        <p:spPr bwMode="auto">
          <a:xfrm>
            <a:off x="2209800" y="2819400"/>
            <a:ext cx="0" cy="2590800"/>
          </a:xfrm>
          <a:prstGeom prst="line">
            <a:avLst/>
          </a:prstGeom>
          <a:noFill/>
          <a:ln w="19050">
            <a:solidFill>
              <a:srgbClr val="DDDDDD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3582" name="Line 14"/>
          <p:cNvSpPr>
            <a:spLocks noChangeShapeType="1"/>
          </p:cNvSpPr>
          <p:nvPr/>
        </p:nvSpPr>
        <p:spPr bwMode="auto">
          <a:xfrm>
            <a:off x="2743200" y="2819400"/>
            <a:ext cx="0" cy="2590800"/>
          </a:xfrm>
          <a:prstGeom prst="line">
            <a:avLst/>
          </a:prstGeom>
          <a:noFill/>
          <a:ln w="19050">
            <a:solidFill>
              <a:srgbClr val="DDDDDD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3583" name="Line 15"/>
          <p:cNvSpPr>
            <a:spLocks noChangeShapeType="1"/>
          </p:cNvSpPr>
          <p:nvPr/>
        </p:nvSpPr>
        <p:spPr bwMode="auto">
          <a:xfrm>
            <a:off x="3276600" y="2819400"/>
            <a:ext cx="0" cy="2590800"/>
          </a:xfrm>
          <a:prstGeom prst="line">
            <a:avLst/>
          </a:prstGeom>
          <a:noFill/>
          <a:ln w="19050">
            <a:solidFill>
              <a:srgbClr val="DDDDDD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3584" name="Line 16"/>
          <p:cNvSpPr>
            <a:spLocks noChangeShapeType="1"/>
          </p:cNvSpPr>
          <p:nvPr/>
        </p:nvSpPr>
        <p:spPr bwMode="auto">
          <a:xfrm>
            <a:off x="2209800" y="5318125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3585" name="Line 17"/>
          <p:cNvSpPr>
            <a:spLocks noChangeShapeType="1"/>
          </p:cNvSpPr>
          <p:nvPr/>
        </p:nvSpPr>
        <p:spPr bwMode="auto">
          <a:xfrm>
            <a:off x="2209800" y="5310188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3586" name="Line 18"/>
          <p:cNvSpPr>
            <a:spLocks noChangeShapeType="1"/>
          </p:cNvSpPr>
          <p:nvPr/>
        </p:nvSpPr>
        <p:spPr bwMode="auto">
          <a:xfrm>
            <a:off x="2743200" y="4724400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3587" name="Line 19"/>
          <p:cNvSpPr>
            <a:spLocks noChangeShapeType="1"/>
          </p:cNvSpPr>
          <p:nvPr/>
        </p:nvSpPr>
        <p:spPr bwMode="auto">
          <a:xfrm>
            <a:off x="2743200" y="4716463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3588" name="Line 20"/>
          <p:cNvSpPr>
            <a:spLocks noChangeShapeType="1"/>
          </p:cNvSpPr>
          <p:nvPr/>
        </p:nvSpPr>
        <p:spPr bwMode="auto">
          <a:xfrm>
            <a:off x="3276600" y="5318125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3589" name="Line 21"/>
          <p:cNvSpPr>
            <a:spLocks noChangeShapeType="1"/>
          </p:cNvSpPr>
          <p:nvPr/>
        </p:nvSpPr>
        <p:spPr bwMode="auto">
          <a:xfrm>
            <a:off x="3276600" y="5310188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97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</a:t>
            </a:r>
          </a:p>
        </p:txBody>
      </p:sp>
      <p:sp>
        <p:nvSpPr>
          <p:cNvPr id="1843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Algorithms based on statistical sampling and random numbers</a:t>
            </a:r>
          </a:p>
          <a:p>
            <a:r>
              <a:rPr lang="en-US"/>
              <a:t>Coined in the beginning of 1940s.  Originally used for neutron transport, nuclear simulations</a:t>
            </a:r>
          </a:p>
          <a:p>
            <a:pPr lvl="1"/>
            <a:r>
              <a:rPr lang="en-US"/>
              <a:t>Von Neumann, Ulam, Metropolis, …</a:t>
            </a:r>
          </a:p>
          <a:p>
            <a:r>
              <a:rPr lang="en-US"/>
              <a:t>Canonical example: 1D integral done numerically</a:t>
            </a:r>
          </a:p>
          <a:p>
            <a:pPr lvl="1"/>
            <a:r>
              <a:rPr lang="en-US"/>
              <a:t>Choose a set of random points to evaluate function, and then average (expectation or statistical average)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234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Stratified Sampling</a:t>
            </a:r>
          </a:p>
        </p:txBody>
      </p:sp>
      <p:sp>
        <p:nvSpPr>
          <p:cNvPr id="177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Less overall variance if less variance </a:t>
            </a:r>
            <a:br>
              <a:rPr lang="en-US"/>
            </a:br>
            <a:r>
              <a:rPr lang="en-US"/>
              <a:t>in subdomains</a:t>
            </a:r>
          </a:p>
        </p:txBody>
      </p:sp>
      <p:sp>
        <p:nvSpPr>
          <p:cNvPr id="1774597" name="Freeform 5"/>
          <p:cNvSpPr>
            <a:spLocks/>
          </p:cNvSpPr>
          <p:nvPr/>
        </p:nvSpPr>
        <p:spPr bwMode="auto">
          <a:xfrm>
            <a:off x="1676400" y="3624263"/>
            <a:ext cx="1981200" cy="1785937"/>
          </a:xfrm>
          <a:custGeom>
            <a:avLst/>
            <a:gdLst>
              <a:gd name="T0" fmla="*/ 7 w 1248"/>
              <a:gd name="T1" fmla="*/ 1045 h 1125"/>
              <a:gd name="T2" fmla="*/ 86 w 1248"/>
              <a:gd name="T3" fmla="*/ 927 h 1125"/>
              <a:gd name="T4" fmla="*/ 185 w 1248"/>
              <a:gd name="T5" fmla="*/ 5 h 1125"/>
              <a:gd name="T6" fmla="*/ 290 w 1248"/>
              <a:gd name="T7" fmla="*/ 27 h 1125"/>
              <a:gd name="T8" fmla="*/ 377 w 1248"/>
              <a:gd name="T9" fmla="*/ 956 h 1125"/>
              <a:gd name="T10" fmla="*/ 529 w 1248"/>
              <a:gd name="T11" fmla="*/ 1055 h 1125"/>
              <a:gd name="T12" fmla="*/ 721 w 1248"/>
              <a:gd name="T13" fmla="*/ 986 h 1125"/>
              <a:gd name="T14" fmla="*/ 741 w 1248"/>
              <a:gd name="T15" fmla="*/ 85 h 1125"/>
              <a:gd name="T16" fmla="*/ 873 w 1248"/>
              <a:gd name="T17" fmla="*/ 13 h 1125"/>
              <a:gd name="T18" fmla="*/ 923 w 1248"/>
              <a:gd name="T19" fmla="*/ 671 h 1125"/>
              <a:gd name="T20" fmla="*/ 1002 w 1248"/>
              <a:gd name="T21" fmla="*/ 937 h 1125"/>
              <a:gd name="T22" fmla="*/ 1056 w 1248"/>
              <a:gd name="T23" fmla="*/ 1001 h 1125"/>
              <a:gd name="T24" fmla="*/ 1169 w 1248"/>
              <a:gd name="T25" fmla="*/ 1030 h 1125"/>
              <a:gd name="T26" fmla="*/ 1238 w 1248"/>
              <a:gd name="T27" fmla="*/ 996 h 1125"/>
              <a:gd name="T28" fmla="*/ 1248 w 1248"/>
              <a:gd name="T29" fmla="*/ 1125 h 1125"/>
              <a:gd name="T30" fmla="*/ 0 w 1248"/>
              <a:gd name="T31" fmla="*/ 1125 h 1125"/>
              <a:gd name="T32" fmla="*/ 7 w 1248"/>
              <a:gd name="T33" fmla="*/ 1045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48" h="1125">
                <a:moveTo>
                  <a:pt x="7" y="1045"/>
                </a:moveTo>
                <a:cubicBezTo>
                  <a:pt x="31" y="1031"/>
                  <a:pt x="62" y="942"/>
                  <a:pt x="86" y="927"/>
                </a:cubicBezTo>
                <a:cubicBezTo>
                  <a:pt x="132" y="895"/>
                  <a:pt x="125" y="17"/>
                  <a:pt x="185" y="5"/>
                </a:cubicBezTo>
                <a:cubicBezTo>
                  <a:pt x="219" y="14"/>
                  <a:pt x="255" y="16"/>
                  <a:pt x="290" y="27"/>
                </a:cubicBezTo>
                <a:cubicBezTo>
                  <a:pt x="377" y="86"/>
                  <a:pt x="291" y="908"/>
                  <a:pt x="377" y="956"/>
                </a:cubicBezTo>
                <a:cubicBezTo>
                  <a:pt x="435" y="988"/>
                  <a:pt x="463" y="1039"/>
                  <a:pt x="529" y="1055"/>
                </a:cubicBezTo>
                <a:cubicBezTo>
                  <a:pt x="583" y="1046"/>
                  <a:pt x="671" y="1001"/>
                  <a:pt x="721" y="986"/>
                </a:cubicBezTo>
                <a:cubicBezTo>
                  <a:pt x="773" y="931"/>
                  <a:pt x="702" y="144"/>
                  <a:pt x="741" y="85"/>
                </a:cubicBezTo>
                <a:cubicBezTo>
                  <a:pt x="770" y="1"/>
                  <a:pt x="834" y="0"/>
                  <a:pt x="873" y="13"/>
                </a:cubicBezTo>
                <a:cubicBezTo>
                  <a:pt x="887" y="17"/>
                  <a:pt x="923" y="671"/>
                  <a:pt x="923" y="671"/>
                </a:cubicBezTo>
                <a:cubicBezTo>
                  <a:pt x="964" y="734"/>
                  <a:pt x="952" y="898"/>
                  <a:pt x="1002" y="937"/>
                </a:cubicBezTo>
                <a:cubicBezTo>
                  <a:pt x="1035" y="963"/>
                  <a:pt x="1042" y="962"/>
                  <a:pt x="1056" y="1001"/>
                </a:cubicBezTo>
                <a:cubicBezTo>
                  <a:pt x="1092" y="937"/>
                  <a:pt x="1137" y="1103"/>
                  <a:pt x="1169" y="1030"/>
                </a:cubicBezTo>
                <a:cubicBezTo>
                  <a:pt x="1193" y="1046"/>
                  <a:pt x="1225" y="980"/>
                  <a:pt x="1238" y="996"/>
                </a:cubicBezTo>
                <a:lnTo>
                  <a:pt x="1248" y="1125"/>
                </a:lnTo>
                <a:lnTo>
                  <a:pt x="0" y="1125"/>
                </a:lnTo>
                <a:lnTo>
                  <a:pt x="7" y="104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4598" name="Line 6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4599" name="Line 7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4600" name="Text Box 8"/>
          <p:cNvSpPr txBox="1">
            <a:spLocks noChangeArrowheads="1"/>
          </p:cNvSpPr>
          <p:nvPr/>
        </p:nvSpPr>
        <p:spPr bwMode="auto">
          <a:xfrm>
            <a:off x="1757363" y="54102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4601" name="Text Box 9"/>
          <p:cNvSpPr txBox="1">
            <a:spLocks noChangeArrowheads="1"/>
          </p:cNvSpPr>
          <p:nvPr/>
        </p:nvSpPr>
        <p:spPr bwMode="auto">
          <a:xfrm>
            <a:off x="3429000" y="5410200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74602" name="Line 10"/>
          <p:cNvSpPr>
            <a:spLocks noChangeShapeType="1"/>
          </p:cNvSpPr>
          <p:nvPr/>
        </p:nvSpPr>
        <p:spPr bwMode="auto">
          <a:xfrm>
            <a:off x="1676400" y="4572000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4603" name="Line 11"/>
          <p:cNvSpPr>
            <a:spLocks noChangeShapeType="1"/>
          </p:cNvSpPr>
          <p:nvPr/>
        </p:nvSpPr>
        <p:spPr bwMode="auto">
          <a:xfrm>
            <a:off x="1676400" y="4564063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4604" name="Text Box 12"/>
          <p:cNvSpPr txBox="1">
            <a:spLocks noChangeArrowheads="1"/>
          </p:cNvSpPr>
          <p:nvPr/>
        </p:nvSpPr>
        <p:spPr bwMode="auto">
          <a:xfrm>
            <a:off x="552450" y="4267200"/>
            <a:ext cx="1031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</a:t>
            </a:r>
            <a:r>
              <a:rPr lang="en-US" i="1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(f(x))</a:t>
            </a:r>
          </a:p>
        </p:txBody>
      </p:sp>
      <p:sp>
        <p:nvSpPr>
          <p:cNvPr id="1774605" name="Line 13"/>
          <p:cNvSpPr>
            <a:spLocks noChangeShapeType="1"/>
          </p:cNvSpPr>
          <p:nvPr/>
        </p:nvSpPr>
        <p:spPr bwMode="auto">
          <a:xfrm>
            <a:off x="2209800" y="2819400"/>
            <a:ext cx="0" cy="2590800"/>
          </a:xfrm>
          <a:prstGeom prst="line">
            <a:avLst/>
          </a:prstGeom>
          <a:noFill/>
          <a:ln w="19050">
            <a:solidFill>
              <a:srgbClr val="DDDDDD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4606" name="Line 14"/>
          <p:cNvSpPr>
            <a:spLocks noChangeShapeType="1"/>
          </p:cNvSpPr>
          <p:nvPr/>
        </p:nvSpPr>
        <p:spPr bwMode="auto">
          <a:xfrm>
            <a:off x="2743200" y="2819400"/>
            <a:ext cx="0" cy="2590800"/>
          </a:xfrm>
          <a:prstGeom prst="line">
            <a:avLst/>
          </a:prstGeom>
          <a:noFill/>
          <a:ln w="19050">
            <a:solidFill>
              <a:srgbClr val="DDDDDD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4607" name="Line 15"/>
          <p:cNvSpPr>
            <a:spLocks noChangeShapeType="1"/>
          </p:cNvSpPr>
          <p:nvPr/>
        </p:nvSpPr>
        <p:spPr bwMode="auto">
          <a:xfrm>
            <a:off x="3276600" y="2819400"/>
            <a:ext cx="0" cy="2590800"/>
          </a:xfrm>
          <a:prstGeom prst="line">
            <a:avLst/>
          </a:prstGeom>
          <a:noFill/>
          <a:ln w="19050">
            <a:solidFill>
              <a:srgbClr val="DDDDDD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4608" name="Line 16"/>
          <p:cNvSpPr>
            <a:spLocks noChangeShapeType="1"/>
          </p:cNvSpPr>
          <p:nvPr/>
        </p:nvSpPr>
        <p:spPr bwMode="auto">
          <a:xfrm>
            <a:off x="2209800" y="5318125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4609" name="Line 17"/>
          <p:cNvSpPr>
            <a:spLocks noChangeShapeType="1"/>
          </p:cNvSpPr>
          <p:nvPr/>
        </p:nvSpPr>
        <p:spPr bwMode="auto">
          <a:xfrm>
            <a:off x="2209800" y="5310188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4610" name="Line 18"/>
          <p:cNvSpPr>
            <a:spLocks noChangeShapeType="1"/>
          </p:cNvSpPr>
          <p:nvPr/>
        </p:nvSpPr>
        <p:spPr bwMode="auto">
          <a:xfrm>
            <a:off x="2743200" y="4724400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4611" name="Line 19"/>
          <p:cNvSpPr>
            <a:spLocks noChangeShapeType="1"/>
          </p:cNvSpPr>
          <p:nvPr/>
        </p:nvSpPr>
        <p:spPr bwMode="auto">
          <a:xfrm>
            <a:off x="2743200" y="4716463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4612" name="Line 20"/>
          <p:cNvSpPr>
            <a:spLocks noChangeShapeType="1"/>
          </p:cNvSpPr>
          <p:nvPr/>
        </p:nvSpPr>
        <p:spPr bwMode="auto">
          <a:xfrm>
            <a:off x="3276600" y="5318125"/>
            <a:ext cx="525463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74613" name="Line 21"/>
          <p:cNvSpPr>
            <a:spLocks noChangeShapeType="1"/>
          </p:cNvSpPr>
          <p:nvPr/>
        </p:nvSpPr>
        <p:spPr bwMode="auto">
          <a:xfrm>
            <a:off x="3276600" y="5310188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grpSp>
        <p:nvGrpSpPr>
          <p:cNvPr id="1774614" name="Group 22"/>
          <p:cNvGrpSpPr>
            <a:grpSpLocks/>
          </p:cNvGrpSpPr>
          <p:nvPr/>
        </p:nvGrpSpPr>
        <p:grpSpPr bwMode="auto">
          <a:xfrm>
            <a:off x="2913063" y="4178300"/>
            <a:ext cx="203200" cy="1003300"/>
            <a:chOff x="3152" y="2864"/>
            <a:chExt cx="128" cy="352"/>
          </a:xfrm>
        </p:grpSpPr>
        <p:sp>
          <p:nvSpPr>
            <p:cNvPr id="1774615" name="Line 23"/>
            <p:cNvSpPr>
              <a:spLocks noChangeShapeType="1"/>
            </p:cNvSpPr>
            <p:nvPr/>
          </p:nvSpPr>
          <p:spPr bwMode="auto">
            <a:xfrm>
              <a:off x="3216" y="2875"/>
              <a:ext cx="0" cy="34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74616" name="Line 24"/>
            <p:cNvSpPr>
              <a:spLocks noChangeShapeType="1"/>
            </p:cNvSpPr>
            <p:nvPr/>
          </p:nvSpPr>
          <p:spPr bwMode="auto">
            <a:xfrm>
              <a:off x="3216" y="3216"/>
              <a:ext cx="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74617" name="Freeform 25"/>
            <p:cNvSpPr>
              <a:spLocks/>
            </p:cNvSpPr>
            <p:nvPr/>
          </p:nvSpPr>
          <p:spPr bwMode="auto">
            <a:xfrm>
              <a:off x="3152" y="3215"/>
              <a:ext cx="125" cy="1"/>
            </a:xfrm>
            <a:custGeom>
              <a:avLst/>
              <a:gdLst>
                <a:gd name="T0" fmla="*/ 0 w 125"/>
                <a:gd name="T1" fmla="*/ 0 h 1"/>
                <a:gd name="T2" fmla="*/ 125 w 12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1">
                  <a:moveTo>
                    <a:pt x="0" y="0"/>
                  </a:moveTo>
                  <a:lnTo>
                    <a:pt x="125" y="0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74618" name="Freeform 26"/>
            <p:cNvSpPr>
              <a:spLocks/>
            </p:cNvSpPr>
            <p:nvPr/>
          </p:nvSpPr>
          <p:spPr bwMode="auto">
            <a:xfrm>
              <a:off x="3155" y="2864"/>
              <a:ext cx="125" cy="1"/>
            </a:xfrm>
            <a:custGeom>
              <a:avLst/>
              <a:gdLst>
                <a:gd name="T0" fmla="*/ 0 w 125"/>
                <a:gd name="T1" fmla="*/ 0 h 1"/>
                <a:gd name="T2" fmla="*/ 125 w 12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1">
                  <a:moveTo>
                    <a:pt x="0" y="0"/>
                  </a:moveTo>
                  <a:lnTo>
                    <a:pt x="125" y="0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774619" name="Group 27"/>
          <p:cNvGrpSpPr>
            <a:grpSpLocks/>
          </p:cNvGrpSpPr>
          <p:nvPr/>
        </p:nvGrpSpPr>
        <p:grpSpPr bwMode="auto">
          <a:xfrm>
            <a:off x="3378200" y="5272088"/>
            <a:ext cx="203200" cy="100012"/>
            <a:chOff x="3152" y="2864"/>
            <a:chExt cx="128" cy="352"/>
          </a:xfrm>
        </p:grpSpPr>
        <p:sp>
          <p:nvSpPr>
            <p:cNvPr id="1774620" name="Line 28"/>
            <p:cNvSpPr>
              <a:spLocks noChangeShapeType="1"/>
            </p:cNvSpPr>
            <p:nvPr/>
          </p:nvSpPr>
          <p:spPr bwMode="auto">
            <a:xfrm>
              <a:off x="3216" y="2875"/>
              <a:ext cx="0" cy="34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74621" name="Line 29"/>
            <p:cNvSpPr>
              <a:spLocks noChangeShapeType="1"/>
            </p:cNvSpPr>
            <p:nvPr/>
          </p:nvSpPr>
          <p:spPr bwMode="auto">
            <a:xfrm>
              <a:off x="3216" y="3216"/>
              <a:ext cx="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74622" name="Freeform 30"/>
            <p:cNvSpPr>
              <a:spLocks/>
            </p:cNvSpPr>
            <p:nvPr/>
          </p:nvSpPr>
          <p:spPr bwMode="auto">
            <a:xfrm>
              <a:off x="3152" y="3215"/>
              <a:ext cx="125" cy="1"/>
            </a:xfrm>
            <a:custGeom>
              <a:avLst/>
              <a:gdLst>
                <a:gd name="T0" fmla="*/ 0 w 125"/>
                <a:gd name="T1" fmla="*/ 0 h 1"/>
                <a:gd name="T2" fmla="*/ 125 w 12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1">
                  <a:moveTo>
                    <a:pt x="0" y="0"/>
                  </a:moveTo>
                  <a:lnTo>
                    <a:pt x="125" y="0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74623" name="Freeform 31"/>
            <p:cNvSpPr>
              <a:spLocks/>
            </p:cNvSpPr>
            <p:nvPr/>
          </p:nvSpPr>
          <p:spPr bwMode="auto">
            <a:xfrm>
              <a:off x="3155" y="2864"/>
              <a:ext cx="125" cy="1"/>
            </a:xfrm>
            <a:custGeom>
              <a:avLst/>
              <a:gdLst>
                <a:gd name="T0" fmla="*/ 0 w 125"/>
                <a:gd name="T1" fmla="*/ 0 h 1"/>
                <a:gd name="T2" fmla="*/ 125 w 12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1">
                  <a:moveTo>
                    <a:pt x="0" y="0"/>
                  </a:moveTo>
                  <a:lnTo>
                    <a:pt x="125" y="0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774624" name="Group 32"/>
          <p:cNvGrpSpPr>
            <a:grpSpLocks/>
          </p:cNvGrpSpPr>
          <p:nvPr/>
        </p:nvGrpSpPr>
        <p:grpSpPr bwMode="auto">
          <a:xfrm>
            <a:off x="2387600" y="5270500"/>
            <a:ext cx="203200" cy="100013"/>
            <a:chOff x="3152" y="2864"/>
            <a:chExt cx="128" cy="352"/>
          </a:xfrm>
        </p:grpSpPr>
        <p:sp>
          <p:nvSpPr>
            <p:cNvPr id="1774625" name="Line 33"/>
            <p:cNvSpPr>
              <a:spLocks noChangeShapeType="1"/>
            </p:cNvSpPr>
            <p:nvPr/>
          </p:nvSpPr>
          <p:spPr bwMode="auto">
            <a:xfrm>
              <a:off x="3216" y="2875"/>
              <a:ext cx="0" cy="34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74626" name="Line 34"/>
            <p:cNvSpPr>
              <a:spLocks noChangeShapeType="1"/>
            </p:cNvSpPr>
            <p:nvPr/>
          </p:nvSpPr>
          <p:spPr bwMode="auto">
            <a:xfrm>
              <a:off x="3216" y="3216"/>
              <a:ext cx="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74627" name="Freeform 35"/>
            <p:cNvSpPr>
              <a:spLocks/>
            </p:cNvSpPr>
            <p:nvPr/>
          </p:nvSpPr>
          <p:spPr bwMode="auto">
            <a:xfrm>
              <a:off x="3152" y="3215"/>
              <a:ext cx="125" cy="1"/>
            </a:xfrm>
            <a:custGeom>
              <a:avLst/>
              <a:gdLst>
                <a:gd name="T0" fmla="*/ 0 w 125"/>
                <a:gd name="T1" fmla="*/ 0 h 1"/>
                <a:gd name="T2" fmla="*/ 125 w 12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1">
                  <a:moveTo>
                    <a:pt x="0" y="0"/>
                  </a:moveTo>
                  <a:lnTo>
                    <a:pt x="125" y="0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74628" name="Freeform 36"/>
            <p:cNvSpPr>
              <a:spLocks/>
            </p:cNvSpPr>
            <p:nvPr/>
          </p:nvSpPr>
          <p:spPr bwMode="auto">
            <a:xfrm>
              <a:off x="3155" y="2864"/>
              <a:ext cx="125" cy="1"/>
            </a:xfrm>
            <a:custGeom>
              <a:avLst/>
              <a:gdLst>
                <a:gd name="T0" fmla="*/ 0 w 125"/>
                <a:gd name="T1" fmla="*/ 0 h 1"/>
                <a:gd name="T2" fmla="*/ 125 w 12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1">
                  <a:moveTo>
                    <a:pt x="0" y="0"/>
                  </a:moveTo>
                  <a:lnTo>
                    <a:pt x="125" y="0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774629" name="Group 37"/>
          <p:cNvGrpSpPr>
            <a:grpSpLocks/>
          </p:cNvGrpSpPr>
          <p:nvPr/>
        </p:nvGrpSpPr>
        <p:grpSpPr bwMode="auto">
          <a:xfrm>
            <a:off x="1854200" y="4038600"/>
            <a:ext cx="203200" cy="1003300"/>
            <a:chOff x="3152" y="2864"/>
            <a:chExt cx="128" cy="352"/>
          </a:xfrm>
        </p:grpSpPr>
        <p:sp>
          <p:nvSpPr>
            <p:cNvPr id="1774630" name="Line 38"/>
            <p:cNvSpPr>
              <a:spLocks noChangeShapeType="1"/>
            </p:cNvSpPr>
            <p:nvPr/>
          </p:nvSpPr>
          <p:spPr bwMode="auto">
            <a:xfrm>
              <a:off x="3216" y="2875"/>
              <a:ext cx="0" cy="34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74631" name="Line 39"/>
            <p:cNvSpPr>
              <a:spLocks noChangeShapeType="1"/>
            </p:cNvSpPr>
            <p:nvPr/>
          </p:nvSpPr>
          <p:spPr bwMode="auto">
            <a:xfrm>
              <a:off x="3216" y="3216"/>
              <a:ext cx="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74632" name="Freeform 40"/>
            <p:cNvSpPr>
              <a:spLocks/>
            </p:cNvSpPr>
            <p:nvPr/>
          </p:nvSpPr>
          <p:spPr bwMode="auto">
            <a:xfrm>
              <a:off x="3152" y="3215"/>
              <a:ext cx="125" cy="1"/>
            </a:xfrm>
            <a:custGeom>
              <a:avLst/>
              <a:gdLst>
                <a:gd name="T0" fmla="*/ 0 w 125"/>
                <a:gd name="T1" fmla="*/ 0 h 1"/>
                <a:gd name="T2" fmla="*/ 125 w 12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1">
                  <a:moveTo>
                    <a:pt x="0" y="0"/>
                  </a:moveTo>
                  <a:lnTo>
                    <a:pt x="125" y="0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774633" name="Freeform 41"/>
            <p:cNvSpPr>
              <a:spLocks/>
            </p:cNvSpPr>
            <p:nvPr/>
          </p:nvSpPr>
          <p:spPr bwMode="auto">
            <a:xfrm>
              <a:off x="3155" y="2864"/>
              <a:ext cx="125" cy="1"/>
            </a:xfrm>
            <a:custGeom>
              <a:avLst/>
              <a:gdLst>
                <a:gd name="T0" fmla="*/ 0 w 125"/>
                <a:gd name="T1" fmla="*/ 0 h 1"/>
                <a:gd name="T2" fmla="*/ 125 w 12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1">
                  <a:moveTo>
                    <a:pt x="0" y="0"/>
                  </a:moveTo>
                  <a:lnTo>
                    <a:pt x="125" y="0"/>
                  </a:ln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 sz="1800">
                <a:solidFill>
                  <a:srgbClr val="FFFFFF"/>
                </a:solidFill>
              </a:endParaRPr>
            </a:p>
          </p:txBody>
        </p:sp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7594768"/>
              </p:ext>
            </p:extLst>
          </p:nvPr>
        </p:nvGraphicFramePr>
        <p:xfrm>
          <a:off x="4613853" y="2433776"/>
          <a:ext cx="3655037" cy="1012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6" name="Equation" r:id="rId3" imgW="1651000" imgH="457200" progId="Equation.DSMT4">
                  <p:embed/>
                </p:oleObj>
              </mc:Choice>
              <mc:Fallback>
                <p:oleObj name="Equation" r:id="rId3" imgW="16510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13853" y="2433776"/>
                        <a:ext cx="3655037" cy="10121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543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Information</a:t>
            </a:r>
          </a:p>
        </p:txBody>
      </p:sp>
      <p:sp>
        <p:nvSpPr>
          <p:cNvPr id="179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Veach</a:t>
            </a:r>
            <a:r>
              <a:rPr lang="en-US" dirty="0"/>
              <a:t> PhD thesis chapter (linked to from website)</a:t>
            </a:r>
          </a:p>
          <a:p>
            <a:r>
              <a:rPr lang="en-US" dirty="0"/>
              <a:t>Course Notes (links from website)</a:t>
            </a:r>
          </a:p>
          <a:p>
            <a:pPr lvl="1"/>
            <a:r>
              <a:rPr lang="en-US" sz="1600" i="1" dirty="0"/>
              <a:t>Mathematical Models for Computer Graphics</a:t>
            </a:r>
            <a:r>
              <a:rPr lang="en-US" sz="1600" dirty="0"/>
              <a:t>, Stanford, Fall 1997</a:t>
            </a:r>
          </a:p>
          <a:p>
            <a:pPr lvl="1"/>
            <a:r>
              <a:rPr lang="en-US" sz="1600" i="1" dirty="0"/>
              <a:t>State of the Art in Monte Carlo Methods for Realistic Image Synthesis</a:t>
            </a:r>
            <a:r>
              <a:rPr lang="en-US" sz="1600" dirty="0"/>
              <a:t>, </a:t>
            </a:r>
            <a:br>
              <a:rPr lang="en-US" sz="1600" dirty="0"/>
            </a:br>
            <a:r>
              <a:rPr lang="en-US" sz="1600" dirty="0"/>
              <a:t>Course 29, SIGGRAPH </a:t>
            </a:r>
            <a:r>
              <a:rPr lang="en-US" sz="1600" dirty="0" smtClean="0"/>
              <a:t>2001</a:t>
            </a:r>
          </a:p>
        </p:txBody>
      </p:sp>
    </p:spTree>
    <p:extLst>
      <p:ext uri="{BB962C8B-B14F-4D97-AF65-F5344CB8AC3E}">
        <p14:creationId xmlns:p14="http://schemas.microsoft.com/office/powerpoint/2010/main" val="3790013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1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Algorithms</a:t>
            </a:r>
          </a:p>
        </p:txBody>
      </p:sp>
      <p:sp>
        <p:nvSpPr>
          <p:cNvPr id="1801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/>
              <a:t>Advantages</a:t>
            </a:r>
          </a:p>
          <a:p>
            <a:pPr lvl="1">
              <a:lnSpc>
                <a:spcPct val="90000"/>
              </a:lnSpc>
            </a:pPr>
            <a:r>
              <a:rPr lang="en-US"/>
              <a:t>Robust for complex integrals in computer graphics (irregular domains, shadow discontinuities and so on)</a:t>
            </a:r>
          </a:p>
          <a:p>
            <a:pPr lvl="1">
              <a:lnSpc>
                <a:spcPct val="90000"/>
              </a:lnSpc>
            </a:pPr>
            <a:r>
              <a:rPr lang="en-US"/>
              <a:t>Efficient for high dimensional integrals (common in graphics: time, light source directions, and so on)</a:t>
            </a:r>
          </a:p>
          <a:p>
            <a:pPr lvl="1">
              <a:lnSpc>
                <a:spcPct val="90000"/>
              </a:lnSpc>
            </a:pPr>
            <a:r>
              <a:rPr lang="en-US"/>
              <a:t>Quite simple to implement</a:t>
            </a:r>
          </a:p>
          <a:p>
            <a:pPr lvl="1">
              <a:lnSpc>
                <a:spcPct val="90000"/>
              </a:lnSpc>
            </a:pPr>
            <a:r>
              <a:rPr lang="en-US"/>
              <a:t>Work for general scenes, surfaces</a:t>
            </a:r>
          </a:p>
          <a:p>
            <a:pPr lvl="1">
              <a:lnSpc>
                <a:spcPct val="90000"/>
              </a:lnSpc>
            </a:pPr>
            <a:r>
              <a:rPr lang="en-US"/>
              <a:t>Easy to reason about (but care taken re statistical bias)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/>
              <a:t>Disadvantages</a:t>
            </a:r>
          </a:p>
          <a:p>
            <a:pPr lvl="1">
              <a:lnSpc>
                <a:spcPct val="90000"/>
              </a:lnSpc>
            </a:pPr>
            <a:r>
              <a:rPr lang="en-US"/>
              <a:t>Noisy</a:t>
            </a:r>
          </a:p>
          <a:p>
            <a:pPr lvl="1">
              <a:lnSpc>
                <a:spcPct val="90000"/>
              </a:lnSpc>
            </a:pPr>
            <a:r>
              <a:rPr lang="en-US"/>
              <a:t>Slow (many samples needed for convergence) </a:t>
            </a:r>
          </a:p>
          <a:p>
            <a:pPr lvl="1">
              <a:lnSpc>
                <a:spcPct val="90000"/>
              </a:lnSpc>
            </a:pPr>
            <a:r>
              <a:rPr lang="en-US"/>
              <a:t>Not used if alternative analytic approaches exist (but those are rare)</a:t>
            </a:r>
          </a:p>
        </p:txBody>
      </p:sp>
    </p:spTree>
    <p:extLst>
      <p:ext uri="{BB962C8B-B14F-4D97-AF65-F5344CB8AC3E}">
        <p14:creationId xmlns:p14="http://schemas.microsoft.com/office/powerpoint/2010/main" val="28614165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80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r>
              <a:rPr lang="en-US" i="1" dirty="0"/>
              <a:t>Overview, 1D integration</a:t>
            </a:r>
          </a:p>
          <a:p>
            <a:r>
              <a:rPr lang="en-US" dirty="0"/>
              <a:t>Basic probability and sampling</a:t>
            </a:r>
          </a:p>
          <a:p>
            <a:r>
              <a:rPr lang="en-US" dirty="0"/>
              <a:t>Monte Carlo estimation of </a:t>
            </a:r>
            <a:r>
              <a:rPr lang="en-US" dirty="0" smtClean="0"/>
              <a:t>integrals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5339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8386" name="Freeform 2"/>
          <p:cNvSpPr>
            <a:spLocks/>
          </p:cNvSpPr>
          <p:nvPr/>
        </p:nvSpPr>
        <p:spPr bwMode="auto">
          <a:xfrm>
            <a:off x="1676400" y="3608388"/>
            <a:ext cx="1981200" cy="1801812"/>
          </a:xfrm>
          <a:custGeom>
            <a:avLst/>
            <a:gdLst>
              <a:gd name="T0" fmla="*/ 6 w 1248"/>
              <a:gd name="T1" fmla="*/ 105 h 1135"/>
              <a:gd name="T2" fmla="*/ 80 w 1248"/>
              <a:gd name="T3" fmla="*/ 67 h 1135"/>
              <a:gd name="T4" fmla="*/ 185 w 1248"/>
              <a:gd name="T5" fmla="*/ 15 h 1135"/>
              <a:gd name="T6" fmla="*/ 290 w 1248"/>
              <a:gd name="T7" fmla="*/ 37 h 1135"/>
              <a:gd name="T8" fmla="*/ 335 w 1248"/>
              <a:gd name="T9" fmla="*/ 60 h 1135"/>
              <a:gd name="T10" fmla="*/ 492 w 1248"/>
              <a:gd name="T11" fmla="*/ 142 h 1135"/>
              <a:gd name="T12" fmla="*/ 634 w 1248"/>
              <a:gd name="T13" fmla="*/ 90 h 1135"/>
              <a:gd name="T14" fmla="*/ 761 w 1248"/>
              <a:gd name="T15" fmla="*/ 0 h 1135"/>
              <a:gd name="T16" fmla="*/ 873 w 1248"/>
              <a:gd name="T17" fmla="*/ 23 h 1135"/>
              <a:gd name="T18" fmla="*/ 918 w 1248"/>
              <a:gd name="T19" fmla="*/ 37 h 1135"/>
              <a:gd name="T20" fmla="*/ 955 w 1248"/>
              <a:gd name="T21" fmla="*/ 67 h 1135"/>
              <a:gd name="T22" fmla="*/ 1023 w 1248"/>
              <a:gd name="T23" fmla="*/ 157 h 1135"/>
              <a:gd name="T24" fmla="*/ 1075 w 1248"/>
              <a:gd name="T25" fmla="*/ 337 h 1135"/>
              <a:gd name="T26" fmla="*/ 1120 w 1248"/>
              <a:gd name="T27" fmla="*/ 449 h 1135"/>
              <a:gd name="T28" fmla="*/ 1217 w 1248"/>
              <a:gd name="T29" fmla="*/ 561 h 1135"/>
              <a:gd name="T30" fmla="*/ 1247 w 1248"/>
              <a:gd name="T31" fmla="*/ 576 h 1135"/>
              <a:gd name="T32" fmla="*/ 1248 w 1248"/>
              <a:gd name="T33" fmla="*/ 1135 h 1135"/>
              <a:gd name="T34" fmla="*/ 0 w 1248"/>
              <a:gd name="T35" fmla="*/ 1135 h 1135"/>
              <a:gd name="T36" fmla="*/ 6 w 1248"/>
              <a:gd name="T37" fmla="*/ 105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48" h="1135">
                <a:moveTo>
                  <a:pt x="6" y="105"/>
                </a:moveTo>
                <a:cubicBezTo>
                  <a:pt x="30" y="91"/>
                  <a:pt x="56" y="82"/>
                  <a:pt x="80" y="67"/>
                </a:cubicBezTo>
                <a:cubicBezTo>
                  <a:pt x="126" y="35"/>
                  <a:pt x="125" y="27"/>
                  <a:pt x="185" y="15"/>
                </a:cubicBezTo>
                <a:cubicBezTo>
                  <a:pt x="219" y="24"/>
                  <a:pt x="255" y="26"/>
                  <a:pt x="290" y="37"/>
                </a:cubicBezTo>
                <a:cubicBezTo>
                  <a:pt x="377" y="96"/>
                  <a:pt x="249" y="12"/>
                  <a:pt x="335" y="60"/>
                </a:cubicBezTo>
                <a:cubicBezTo>
                  <a:pt x="393" y="92"/>
                  <a:pt x="426" y="126"/>
                  <a:pt x="492" y="142"/>
                </a:cubicBezTo>
                <a:cubicBezTo>
                  <a:pt x="546" y="133"/>
                  <a:pt x="584" y="105"/>
                  <a:pt x="634" y="90"/>
                </a:cubicBezTo>
                <a:cubicBezTo>
                  <a:pt x="686" y="35"/>
                  <a:pt x="686" y="26"/>
                  <a:pt x="761" y="0"/>
                </a:cubicBezTo>
                <a:cubicBezTo>
                  <a:pt x="802" y="5"/>
                  <a:pt x="834" y="10"/>
                  <a:pt x="873" y="23"/>
                </a:cubicBezTo>
                <a:cubicBezTo>
                  <a:pt x="887" y="27"/>
                  <a:pt x="918" y="37"/>
                  <a:pt x="918" y="37"/>
                </a:cubicBezTo>
                <a:cubicBezTo>
                  <a:pt x="959" y="100"/>
                  <a:pt x="905" y="28"/>
                  <a:pt x="955" y="67"/>
                </a:cubicBezTo>
                <a:cubicBezTo>
                  <a:pt x="988" y="93"/>
                  <a:pt x="1009" y="118"/>
                  <a:pt x="1023" y="157"/>
                </a:cubicBezTo>
                <a:cubicBezTo>
                  <a:pt x="1032" y="219"/>
                  <a:pt x="1055" y="277"/>
                  <a:pt x="1075" y="337"/>
                </a:cubicBezTo>
                <a:cubicBezTo>
                  <a:pt x="1087" y="375"/>
                  <a:pt x="1097" y="414"/>
                  <a:pt x="1120" y="449"/>
                </a:cubicBezTo>
                <a:cubicBezTo>
                  <a:pt x="1134" y="494"/>
                  <a:pt x="1178" y="535"/>
                  <a:pt x="1217" y="561"/>
                </a:cubicBezTo>
                <a:cubicBezTo>
                  <a:pt x="1241" y="577"/>
                  <a:pt x="1230" y="576"/>
                  <a:pt x="1247" y="576"/>
                </a:cubicBezTo>
                <a:lnTo>
                  <a:pt x="1248" y="1135"/>
                </a:lnTo>
                <a:lnTo>
                  <a:pt x="0" y="1135"/>
                </a:lnTo>
                <a:lnTo>
                  <a:pt x="6" y="10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083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Integration in 1D</a:t>
            </a:r>
          </a:p>
        </p:txBody>
      </p:sp>
      <p:sp>
        <p:nvSpPr>
          <p:cNvPr id="1808388" name="Line 4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08389" name="Line 5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08390" name="Text Box 6"/>
          <p:cNvSpPr txBox="1">
            <a:spLocks noChangeArrowheads="1"/>
          </p:cNvSpPr>
          <p:nvPr/>
        </p:nvSpPr>
        <p:spPr bwMode="auto">
          <a:xfrm>
            <a:off x="3316288" y="5410200"/>
            <a:ext cx="684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x=1</a:t>
            </a:r>
          </a:p>
        </p:txBody>
      </p:sp>
      <p:sp>
        <p:nvSpPr>
          <p:cNvPr id="1808391" name="Line 7"/>
          <p:cNvSpPr>
            <a:spLocks noChangeShapeType="1"/>
          </p:cNvSpPr>
          <p:nvPr/>
        </p:nvSpPr>
        <p:spPr bwMode="auto">
          <a:xfrm flipV="1">
            <a:off x="3657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08392" name="Text Box 8"/>
          <p:cNvSpPr txBox="1">
            <a:spLocks noChangeArrowheads="1"/>
          </p:cNvSpPr>
          <p:nvPr/>
        </p:nvSpPr>
        <p:spPr bwMode="auto">
          <a:xfrm>
            <a:off x="831850" y="32004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f(x)</a:t>
            </a:r>
          </a:p>
        </p:txBody>
      </p:sp>
      <p:graphicFrame>
        <p:nvGraphicFramePr>
          <p:cNvPr id="180839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807023"/>
              </p:ext>
            </p:extLst>
          </p:nvPr>
        </p:nvGraphicFramePr>
        <p:xfrm>
          <a:off x="4352925" y="1633538"/>
          <a:ext cx="1751013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2" name="Equation" r:id="rId3" imgW="787400" imgH="482600" progId="Equation.DSMT4">
                  <p:embed/>
                </p:oleObj>
              </mc:Choice>
              <mc:Fallback>
                <p:oleObj name="Equation" r:id="rId3" imgW="7874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2925" y="1633538"/>
                        <a:ext cx="1751013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8394" name="Text Box 10"/>
          <p:cNvSpPr txBox="1">
            <a:spLocks noChangeArrowheads="1"/>
          </p:cNvSpPr>
          <p:nvPr/>
        </p:nvSpPr>
        <p:spPr bwMode="auto">
          <a:xfrm>
            <a:off x="7280275" y="6216650"/>
            <a:ext cx="193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Slide courtesy of </a:t>
            </a:r>
            <a:br>
              <a:rPr lang="en-US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Peter Shirley</a:t>
            </a:r>
          </a:p>
        </p:txBody>
      </p:sp>
    </p:spTree>
    <p:extLst>
      <p:ext uri="{BB962C8B-B14F-4D97-AF65-F5344CB8AC3E}">
        <p14:creationId xmlns:p14="http://schemas.microsoft.com/office/powerpoint/2010/main" val="1732833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9410" name="Freeform 2"/>
          <p:cNvSpPr>
            <a:spLocks/>
          </p:cNvSpPr>
          <p:nvPr/>
        </p:nvSpPr>
        <p:spPr bwMode="auto">
          <a:xfrm>
            <a:off x="1676400" y="3608388"/>
            <a:ext cx="1981200" cy="1801812"/>
          </a:xfrm>
          <a:custGeom>
            <a:avLst/>
            <a:gdLst>
              <a:gd name="T0" fmla="*/ 6 w 1248"/>
              <a:gd name="T1" fmla="*/ 105 h 1135"/>
              <a:gd name="T2" fmla="*/ 80 w 1248"/>
              <a:gd name="T3" fmla="*/ 67 h 1135"/>
              <a:gd name="T4" fmla="*/ 185 w 1248"/>
              <a:gd name="T5" fmla="*/ 15 h 1135"/>
              <a:gd name="T6" fmla="*/ 290 w 1248"/>
              <a:gd name="T7" fmla="*/ 37 h 1135"/>
              <a:gd name="T8" fmla="*/ 335 w 1248"/>
              <a:gd name="T9" fmla="*/ 60 h 1135"/>
              <a:gd name="T10" fmla="*/ 492 w 1248"/>
              <a:gd name="T11" fmla="*/ 142 h 1135"/>
              <a:gd name="T12" fmla="*/ 634 w 1248"/>
              <a:gd name="T13" fmla="*/ 90 h 1135"/>
              <a:gd name="T14" fmla="*/ 761 w 1248"/>
              <a:gd name="T15" fmla="*/ 0 h 1135"/>
              <a:gd name="T16" fmla="*/ 873 w 1248"/>
              <a:gd name="T17" fmla="*/ 23 h 1135"/>
              <a:gd name="T18" fmla="*/ 918 w 1248"/>
              <a:gd name="T19" fmla="*/ 37 h 1135"/>
              <a:gd name="T20" fmla="*/ 955 w 1248"/>
              <a:gd name="T21" fmla="*/ 67 h 1135"/>
              <a:gd name="T22" fmla="*/ 1023 w 1248"/>
              <a:gd name="T23" fmla="*/ 157 h 1135"/>
              <a:gd name="T24" fmla="*/ 1075 w 1248"/>
              <a:gd name="T25" fmla="*/ 337 h 1135"/>
              <a:gd name="T26" fmla="*/ 1120 w 1248"/>
              <a:gd name="T27" fmla="*/ 449 h 1135"/>
              <a:gd name="T28" fmla="*/ 1217 w 1248"/>
              <a:gd name="T29" fmla="*/ 561 h 1135"/>
              <a:gd name="T30" fmla="*/ 1247 w 1248"/>
              <a:gd name="T31" fmla="*/ 576 h 1135"/>
              <a:gd name="T32" fmla="*/ 1248 w 1248"/>
              <a:gd name="T33" fmla="*/ 1135 h 1135"/>
              <a:gd name="T34" fmla="*/ 0 w 1248"/>
              <a:gd name="T35" fmla="*/ 1135 h 1135"/>
              <a:gd name="T36" fmla="*/ 6 w 1248"/>
              <a:gd name="T37" fmla="*/ 105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48" h="1135">
                <a:moveTo>
                  <a:pt x="6" y="105"/>
                </a:moveTo>
                <a:cubicBezTo>
                  <a:pt x="30" y="91"/>
                  <a:pt x="56" y="82"/>
                  <a:pt x="80" y="67"/>
                </a:cubicBezTo>
                <a:cubicBezTo>
                  <a:pt x="126" y="35"/>
                  <a:pt x="125" y="27"/>
                  <a:pt x="185" y="15"/>
                </a:cubicBezTo>
                <a:cubicBezTo>
                  <a:pt x="219" y="24"/>
                  <a:pt x="255" y="26"/>
                  <a:pt x="290" y="37"/>
                </a:cubicBezTo>
                <a:cubicBezTo>
                  <a:pt x="377" y="96"/>
                  <a:pt x="249" y="12"/>
                  <a:pt x="335" y="60"/>
                </a:cubicBezTo>
                <a:cubicBezTo>
                  <a:pt x="393" y="92"/>
                  <a:pt x="426" y="126"/>
                  <a:pt x="492" y="142"/>
                </a:cubicBezTo>
                <a:cubicBezTo>
                  <a:pt x="546" y="133"/>
                  <a:pt x="584" y="105"/>
                  <a:pt x="634" y="90"/>
                </a:cubicBezTo>
                <a:cubicBezTo>
                  <a:pt x="686" y="35"/>
                  <a:pt x="686" y="26"/>
                  <a:pt x="761" y="0"/>
                </a:cubicBezTo>
                <a:cubicBezTo>
                  <a:pt x="802" y="5"/>
                  <a:pt x="834" y="10"/>
                  <a:pt x="873" y="23"/>
                </a:cubicBezTo>
                <a:cubicBezTo>
                  <a:pt x="887" y="27"/>
                  <a:pt x="918" y="37"/>
                  <a:pt x="918" y="37"/>
                </a:cubicBezTo>
                <a:cubicBezTo>
                  <a:pt x="959" y="100"/>
                  <a:pt x="905" y="28"/>
                  <a:pt x="955" y="67"/>
                </a:cubicBezTo>
                <a:cubicBezTo>
                  <a:pt x="988" y="93"/>
                  <a:pt x="1009" y="118"/>
                  <a:pt x="1023" y="157"/>
                </a:cubicBezTo>
                <a:cubicBezTo>
                  <a:pt x="1032" y="219"/>
                  <a:pt x="1055" y="277"/>
                  <a:pt x="1075" y="337"/>
                </a:cubicBezTo>
                <a:cubicBezTo>
                  <a:pt x="1087" y="375"/>
                  <a:pt x="1097" y="414"/>
                  <a:pt x="1120" y="449"/>
                </a:cubicBezTo>
                <a:cubicBezTo>
                  <a:pt x="1134" y="494"/>
                  <a:pt x="1178" y="535"/>
                  <a:pt x="1217" y="561"/>
                </a:cubicBezTo>
                <a:cubicBezTo>
                  <a:pt x="1241" y="577"/>
                  <a:pt x="1230" y="576"/>
                  <a:pt x="1247" y="576"/>
                </a:cubicBezTo>
                <a:lnTo>
                  <a:pt x="1248" y="1135"/>
                </a:lnTo>
                <a:lnTo>
                  <a:pt x="0" y="1135"/>
                </a:lnTo>
                <a:lnTo>
                  <a:pt x="6" y="105"/>
                </a:lnTo>
                <a:close/>
              </a:path>
            </a:pathLst>
          </a:custGeom>
          <a:solidFill>
            <a:srgbClr val="3399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094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 can approximate </a:t>
            </a:r>
          </a:p>
        </p:txBody>
      </p:sp>
      <p:sp>
        <p:nvSpPr>
          <p:cNvPr id="1809412" name="Line 4"/>
          <p:cNvSpPr>
            <a:spLocks noChangeShapeType="1"/>
          </p:cNvSpPr>
          <p:nvPr/>
        </p:nvSpPr>
        <p:spPr bwMode="auto">
          <a:xfrm flipV="1">
            <a:off x="1676400" y="2819400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09413" name="Line 5"/>
          <p:cNvSpPr>
            <a:spLocks noChangeShapeType="1"/>
          </p:cNvSpPr>
          <p:nvPr/>
        </p:nvSpPr>
        <p:spPr bwMode="auto">
          <a:xfrm>
            <a:off x="1676400" y="54102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09414" name="Text Box 6"/>
          <p:cNvSpPr txBox="1">
            <a:spLocks noChangeArrowheads="1"/>
          </p:cNvSpPr>
          <p:nvPr/>
        </p:nvSpPr>
        <p:spPr bwMode="auto">
          <a:xfrm>
            <a:off x="3316288" y="5410200"/>
            <a:ext cx="684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x=1</a:t>
            </a:r>
          </a:p>
        </p:txBody>
      </p:sp>
      <p:sp>
        <p:nvSpPr>
          <p:cNvPr id="1809415" name="Line 7"/>
          <p:cNvSpPr>
            <a:spLocks noChangeShapeType="1"/>
          </p:cNvSpPr>
          <p:nvPr/>
        </p:nvSpPr>
        <p:spPr bwMode="auto">
          <a:xfrm flipV="1">
            <a:off x="3657600" y="3048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09416" name="Text Box 8"/>
          <p:cNvSpPr txBox="1">
            <a:spLocks noChangeArrowheads="1"/>
          </p:cNvSpPr>
          <p:nvPr/>
        </p:nvSpPr>
        <p:spPr bwMode="auto">
          <a:xfrm>
            <a:off x="831850" y="32004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f(x)</a:t>
            </a:r>
          </a:p>
        </p:txBody>
      </p:sp>
      <p:sp>
        <p:nvSpPr>
          <p:cNvPr id="1809417" name="Freeform 9"/>
          <p:cNvSpPr>
            <a:spLocks/>
          </p:cNvSpPr>
          <p:nvPr/>
        </p:nvSpPr>
        <p:spPr bwMode="auto">
          <a:xfrm>
            <a:off x="1676400" y="3378200"/>
            <a:ext cx="1981200" cy="1422400"/>
          </a:xfrm>
          <a:custGeom>
            <a:avLst/>
            <a:gdLst>
              <a:gd name="T0" fmla="*/ 0 w 1248"/>
              <a:gd name="T1" fmla="*/ 224 h 896"/>
              <a:gd name="T2" fmla="*/ 240 w 1248"/>
              <a:gd name="T3" fmla="*/ 80 h 896"/>
              <a:gd name="T4" fmla="*/ 528 w 1248"/>
              <a:gd name="T5" fmla="*/ 416 h 896"/>
              <a:gd name="T6" fmla="*/ 816 w 1248"/>
              <a:gd name="T7" fmla="*/ 80 h 896"/>
              <a:gd name="T8" fmla="*/ 1248 w 1248"/>
              <a:gd name="T9" fmla="*/ 896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8" h="896">
                <a:moveTo>
                  <a:pt x="0" y="224"/>
                </a:moveTo>
                <a:cubicBezTo>
                  <a:pt x="76" y="136"/>
                  <a:pt x="152" y="48"/>
                  <a:pt x="240" y="80"/>
                </a:cubicBezTo>
                <a:cubicBezTo>
                  <a:pt x="327" y="111"/>
                  <a:pt x="432" y="416"/>
                  <a:pt x="528" y="416"/>
                </a:cubicBezTo>
                <a:cubicBezTo>
                  <a:pt x="624" y="416"/>
                  <a:pt x="696" y="0"/>
                  <a:pt x="816" y="80"/>
                </a:cubicBezTo>
                <a:cubicBezTo>
                  <a:pt x="935" y="159"/>
                  <a:pt x="1091" y="527"/>
                  <a:pt x="1248" y="896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09418" name="Text Box 10"/>
          <p:cNvSpPr txBox="1">
            <a:spLocks noChangeArrowheads="1"/>
          </p:cNvSpPr>
          <p:nvPr/>
        </p:nvSpPr>
        <p:spPr bwMode="auto">
          <a:xfrm>
            <a:off x="1938338" y="3048000"/>
            <a:ext cx="709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g(x)</a:t>
            </a:r>
          </a:p>
        </p:txBody>
      </p:sp>
      <p:graphicFrame>
        <p:nvGraphicFramePr>
          <p:cNvPr id="180941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561350"/>
              </p:ext>
            </p:extLst>
          </p:nvPr>
        </p:nvGraphicFramePr>
        <p:xfrm>
          <a:off x="4513263" y="1633538"/>
          <a:ext cx="274002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6" name="Equation" r:id="rId3" imgW="1231900" imgH="482600" progId="Equation.DSMT4">
                  <p:embed/>
                </p:oleObj>
              </mc:Choice>
              <mc:Fallback>
                <p:oleObj name="Equation" r:id="rId3" imgW="12319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3263" y="1633538"/>
                        <a:ext cx="2740025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9420" name="Text Box 12"/>
          <p:cNvSpPr txBox="1">
            <a:spLocks noChangeArrowheads="1"/>
          </p:cNvSpPr>
          <p:nvPr/>
        </p:nvSpPr>
        <p:spPr bwMode="auto">
          <a:xfrm>
            <a:off x="7261225" y="6216650"/>
            <a:ext cx="193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Slide courtesy of </a:t>
            </a:r>
            <a:br>
              <a:rPr lang="en-US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Peter Shirley</a:t>
            </a:r>
          </a:p>
        </p:txBody>
      </p:sp>
      <p:sp>
        <p:nvSpPr>
          <p:cNvPr id="1809421" name="Text Box 13"/>
          <p:cNvSpPr txBox="1">
            <a:spLocks noChangeArrowheads="1"/>
          </p:cNvSpPr>
          <p:nvPr/>
        </p:nvSpPr>
        <p:spPr bwMode="auto">
          <a:xfrm>
            <a:off x="4305300" y="2832100"/>
            <a:ext cx="47688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rgbClr val="FFFFFF"/>
                </a:solidFill>
              </a:rPr>
              <a:t>Standard integration methods like trapezoidal</a:t>
            </a:r>
          </a:p>
          <a:p>
            <a:pPr algn="l"/>
            <a:r>
              <a:rPr lang="en-US" sz="1800">
                <a:solidFill>
                  <a:srgbClr val="FFFFFF"/>
                </a:solidFill>
              </a:rPr>
              <a:t>rule and Simpsons rule</a:t>
            </a:r>
          </a:p>
          <a:p>
            <a:pPr algn="l"/>
            <a:endParaRPr lang="en-US" sz="1800">
              <a:solidFill>
                <a:srgbClr val="FFFFFF"/>
              </a:solidFill>
            </a:endParaRPr>
          </a:p>
          <a:p>
            <a:pPr algn="l"/>
            <a:r>
              <a:rPr lang="en-US" sz="1800">
                <a:solidFill>
                  <a:srgbClr val="FFFFFF"/>
                </a:solidFill>
              </a:rPr>
              <a:t>Advantages: </a:t>
            </a:r>
          </a:p>
          <a:p>
            <a:pPr algn="l">
              <a:buFontTx/>
              <a:buChar char="•"/>
            </a:pPr>
            <a:r>
              <a:rPr lang="en-US" sz="1800">
                <a:solidFill>
                  <a:srgbClr val="FFFFFF"/>
                </a:solidFill>
              </a:rPr>
              <a:t> Converges fast for </a:t>
            </a:r>
            <a:r>
              <a:rPr lang="en-US" sz="1800" b="1" i="1">
                <a:solidFill>
                  <a:srgbClr val="FFFFFF"/>
                </a:solidFill>
              </a:rPr>
              <a:t>smooth</a:t>
            </a:r>
            <a:r>
              <a:rPr lang="en-US" sz="1800">
                <a:solidFill>
                  <a:srgbClr val="FFFFFF"/>
                </a:solidFill>
              </a:rPr>
              <a:t> integrands</a:t>
            </a:r>
          </a:p>
          <a:p>
            <a:pPr algn="l">
              <a:buFontTx/>
              <a:buChar char="•"/>
            </a:pPr>
            <a:r>
              <a:rPr lang="en-US" sz="1800">
                <a:solidFill>
                  <a:srgbClr val="FFFFFF"/>
                </a:solidFill>
              </a:rPr>
              <a:t> Deterministic</a:t>
            </a:r>
          </a:p>
          <a:p>
            <a:pPr algn="l">
              <a:buFontTx/>
              <a:buChar char="•"/>
            </a:pPr>
            <a:endParaRPr lang="en-US" sz="1800">
              <a:solidFill>
                <a:srgbClr val="FFFFFF"/>
              </a:solidFill>
            </a:endParaRPr>
          </a:p>
          <a:p>
            <a:pPr algn="l"/>
            <a:r>
              <a:rPr lang="en-US" sz="1800">
                <a:solidFill>
                  <a:srgbClr val="FFFFFF"/>
                </a:solidFill>
              </a:rPr>
              <a:t>Disadvantages:</a:t>
            </a:r>
          </a:p>
          <a:p>
            <a:pPr algn="l">
              <a:buFontTx/>
              <a:buChar char="•"/>
            </a:pPr>
            <a:r>
              <a:rPr lang="en-US" sz="1800">
                <a:solidFill>
                  <a:srgbClr val="FFFFFF"/>
                </a:solidFill>
              </a:rPr>
              <a:t> Exponential complexity in many dimensions</a:t>
            </a:r>
          </a:p>
          <a:p>
            <a:pPr algn="l">
              <a:buFontTx/>
              <a:buChar char="•"/>
            </a:pPr>
            <a:r>
              <a:rPr lang="en-US" sz="1800">
                <a:solidFill>
                  <a:srgbClr val="FFFFFF"/>
                </a:solidFill>
              </a:rPr>
              <a:t> Not rapid convergence for discontinuities</a:t>
            </a:r>
          </a:p>
        </p:txBody>
      </p:sp>
    </p:spTree>
    <p:extLst>
      <p:ext uri="{BB962C8B-B14F-4D97-AF65-F5344CB8AC3E}">
        <p14:creationId xmlns:p14="http://schemas.microsoft.com/office/powerpoint/2010/main" val="2458599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26202</TotalTime>
  <Words>973</Words>
  <Application>Microsoft Macintosh PowerPoint</Application>
  <PresentationFormat>Letter Paper (8.5x11 in)</PresentationFormat>
  <Paragraphs>251</Paragraphs>
  <Slides>51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Default Design</vt:lpstr>
      <vt:lpstr>1_Default Design</vt:lpstr>
      <vt:lpstr>Equation</vt:lpstr>
      <vt:lpstr>MathType 6.0 Equation</vt:lpstr>
      <vt:lpstr>Computer Graphics II: Rendering</vt:lpstr>
      <vt:lpstr>To Do</vt:lpstr>
      <vt:lpstr>Motivation</vt:lpstr>
      <vt:lpstr>Example: Soft Shadows</vt:lpstr>
      <vt:lpstr>Monte Carlo</vt:lpstr>
      <vt:lpstr>Monte Carlo Algorithms</vt:lpstr>
      <vt:lpstr>Outline</vt:lpstr>
      <vt:lpstr>Integration in 1D</vt:lpstr>
      <vt:lpstr>We can approximate </vt:lpstr>
      <vt:lpstr>Or we can average</vt:lpstr>
      <vt:lpstr>Estimating the average</vt:lpstr>
      <vt:lpstr>Other Domains</vt:lpstr>
      <vt:lpstr>Multidimensional Domains</vt:lpstr>
      <vt:lpstr>Outline</vt:lpstr>
      <vt:lpstr>Random Variables</vt:lpstr>
      <vt:lpstr>Expected Value</vt:lpstr>
      <vt:lpstr>PowerPoint Presentation</vt:lpstr>
      <vt:lpstr>Sampling Techniques</vt:lpstr>
      <vt:lpstr>Generating Random Points</vt:lpstr>
      <vt:lpstr>Generating Random Points</vt:lpstr>
      <vt:lpstr>Common Operations</vt:lpstr>
      <vt:lpstr>PowerPoint Presentation</vt:lpstr>
      <vt:lpstr>Generating Random Points</vt:lpstr>
      <vt:lpstr>PowerPoint Presentation</vt:lpstr>
      <vt:lpstr>PowerPoint Presentation</vt:lpstr>
      <vt:lpstr>PowerPoint Presentation</vt:lpstr>
      <vt:lpstr>Rejection Sampling</vt:lpstr>
      <vt:lpstr>PowerPoint Presentation</vt:lpstr>
      <vt:lpstr>PowerPoint Presentation</vt:lpstr>
      <vt:lpstr>Outline</vt:lpstr>
      <vt:lpstr>Monte Carlo Path Tracing</vt:lpstr>
      <vt:lpstr>Monte Carlo Path Tracing</vt:lpstr>
      <vt:lpstr>Estimating the average</vt:lpstr>
      <vt:lpstr>Monte Carlo Integration</vt:lpstr>
      <vt:lpstr>PowerPoint Presentation</vt:lpstr>
      <vt:lpstr>PowerPoint Presentation</vt:lpstr>
      <vt:lpstr>PowerPoint Presentation</vt:lpstr>
      <vt:lpstr>Variance</vt:lpstr>
      <vt:lpstr>PowerPoint Presentation</vt:lpstr>
      <vt:lpstr>Variance for Dice Example?</vt:lpstr>
      <vt:lpstr>Variance</vt:lpstr>
      <vt:lpstr>Variance</vt:lpstr>
      <vt:lpstr>PowerPoint Presentation</vt:lpstr>
      <vt:lpstr>Variance Reduction Techniques</vt:lpstr>
      <vt:lpstr>Importance Sampling</vt:lpstr>
      <vt:lpstr>Importance Sampling</vt:lpstr>
      <vt:lpstr>Importance Sampling</vt:lpstr>
      <vt:lpstr>Stratified Sampling</vt:lpstr>
      <vt:lpstr>Stratified Sampling</vt:lpstr>
      <vt:lpstr>Stratified Sampling</vt:lpstr>
      <vt:lpstr>More Information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748</cp:revision>
  <cp:lastPrinted>2016-09-17T23:06:26Z</cp:lastPrinted>
  <dcterms:created xsi:type="dcterms:W3CDTF">1999-02-11T00:43:51Z</dcterms:created>
  <dcterms:modified xsi:type="dcterms:W3CDTF">2021-04-15T17:56:26Z</dcterms:modified>
</cp:coreProperties>
</file>