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1" r:id="rId4"/>
    <p:sldMasterId id="2147483703" r:id="rId5"/>
  </p:sldMasterIdLst>
  <p:notesMasterIdLst>
    <p:notesMasterId r:id="rId40"/>
  </p:notesMasterIdLst>
  <p:handoutMasterIdLst>
    <p:handoutMasterId r:id="rId41"/>
  </p:handoutMasterIdLst>
  <p:sldIdLst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9" r:id="rId33"/>
    <p:sldId id="780" r:id="rId34"/>
    <p:sldId id="781" r:id="rId35"/>
    <p:sldId id="782" r:id="rId36"/>
    <p:sldId id="784" r:id="rId37"/>
    <p:sldId id="783" r:id="rId38"/>
    <p:sldId id="778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1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48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1.wmf"/><Relationship Id="rId2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1" Type="http://schemas.openxmlformats.org/officeDocument/2006/relationships/image" Target="../media/image60.wmf"/><Relationship Id="rId2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2.wmf"/><Relationship Id="rId5" Type="http://schemas.openxmlformats.org/officeDocument/2006/relationships/image" Target="../media/image65.wmf"/><Relationship Id="rId1" Type="http://schemas.openxmlformats.org/officeDocument/2006/relationships/image" Target="../media/image63.wmf"/><Relationship Id="rId2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Relationship Id="rId3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1" Type="http://schemas.openxmlformats.org/officeDocument/2006/relationships/image" Target="../media/image80.emf"/><Relationship Id="rId2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8160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211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4794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621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732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217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384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454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5113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1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085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1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0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3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4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17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09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10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6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6836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495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549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760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406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09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5631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5934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318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552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720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72224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248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9545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04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958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80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0256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71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0324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987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06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1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4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79.wmf"/><Relationship Id="rId10" Type="http://schemas.openxmlformats.org/officeDocument/2006/relationships/image" Target="../media/image74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6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7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8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5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2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4: Rendering Equation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7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4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7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8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5754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16751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24137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latin typeface="Times New Roman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6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25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M is a linear operator.</a:t>
            </a:r>
          </a:p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1076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a and b are scalars</a:t>
            </a:r>
          </a:p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815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18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2522694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</a:t>
            </a:r>
            <a:r>
              <a:rPr lang="en-US" dirty="0" smtClean="0"/>
              <a:t>Element.  Today Monte Carlo path tracing is core rendering method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3258095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06769" cy="5029200"/>
          </a:xfrm>
        </p:spPr>
        <p:txBody>
          <a:bodyPr/>
          <a:lstStyle/>
          <a:p>
            <a:r>
              <a:rPr lang="en-US" dirty="0" smtClean="0"/>
              <a:t>Homework 1 (ray tracer) due in a few days</a:t>
            </a:r>
          </a:p>
          <a:p>
            <a:r>
              <a:rPr lang="en-US" dirty="0" smtClean="0"/>
              <a:t>Next assignment direct lighting (on </a:t>
            </a:r>
            <a:r>
              <a:rPr lang="en-US" dirty="0" smtClean="0"/>
              <a:t>UCSD online</a:t>
            </a:r>
            <a:r>
              <a:rPr lang="en-US" dirty="0" smtClean="0"/>
              <a:t>)</a:t>
            </a:r>
            <a:r>
              <a:rPr lang="en-US" dirty="0" smtClean="0"/>
              <a:t>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1086185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2579726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5695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1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2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3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4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5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2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3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4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6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7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8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2039778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6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2061581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9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0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3699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Equation" r:id="rId3" imgW="4520880" imgH="380880" progId="Equation.DSMT4">
                  <p:embed/>
                </p:oleObj>
              </mc:Choice>
              <mc:Fallback>
                <p:oleObj name="Equation" r:id="rId3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Change variables to radiosity (B) and albedo (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ρ</a:t>
            </a:r>
            <a:r>
              <a:rPr lang="en-US">
                <a:solidFill>
                  <a:srgbClr val="FFFFFF"/>
                </a:solidFill>
                <a:cs typeface="Arial" charset="0"/>
              </a:rPr>
              <a:t>)</a:t>
            </a: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Ignore factors of 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π</a:t>
            </a:r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358417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Equation" r:id="rId3" imgW="2971800" imgH="444240" progId="Equation.DSMT4">
                  <p:embed/>
                </p:oleObj>
              </mc:Choice>
              <mc:Fallback>
                <p:oleObj name="Equation" r:id="rId3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96068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5" imgW="1511300" imgH="495300" progId="Equation.DSMT4">
                  <p:embed/>
                </p:oleObj>
              </mc:Choice>
              <mc:Fallback>
                <p:oleObj name="Equation" r:id="rId5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F is the </a:t>
            </a:r>
            <a:r>
              <a:rPr lang="en-US" b="1" i="1">
                <a:solidFill>
                  <a:srgbClr val="FFFFFF"/>
                </a:solidFill>
                <a:cs typeface="Arial"/>
              </a:rPr>
              <a:t>form factor.  </a:t>
            </a:r>
            <a:r>
              <a:rPr lang="en-US">
                <a:solidFill>
                  <a:srgbClr val="FFFFFF"/>
                </a:solidFill>
                <a:cs typeface="Arial"/>
              </a:rPr>
              <a:t>It is dimensionless and is the fraction of energy leaving the entirety of patch j (</a:t>
            </a:r>
            <a:r>
              <a:rPr lang="en-US" i="1">
                <a:solidFill>
                  <a:srgbClr val="FFFFFF"/>
                </a:solidFill>
                <a:cs typeface="Arial"/>
              </a:rPr>
              <a:t>multiply by area of</a:t>
            </a:r>
            <a:r>
              <a:rPr lang="en-US">
                <a:solidFill>
                  <a:srgbClr val="FFFFFF"/>
                </a:solidFill>
                <a:cs typeface="Arial"/>
              </a:rPr>
              <a:t> j to get total energy) that arrives anywhere in the entirety of patch i (</a:t>
            </a:r>
            <a:r>
              <a:rPr lang="en-US" i="1">
                <a:solidFill>
                  <a:srgbClr val="FFFFFF"/>
                </a:solidFill>
                <a:cs typeface="Arial"/>
              </a:rPr>
              <a:t>divide by area of i</a:t>
            </a:r>
            <a:r>
              <a:rPr lang="en-US">
                <a:solidFill>
                  <a:srgbClr val="FFFFFF"/>
                </a:solidFill>
                <a:cs typeface="Arial"/>
              </a:rPr>
              <a:t> to get energy per unit area or radiosity).  </a:t>
            </a:r>
            <a:endParaRPr lang="en-US" b="1" i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91144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2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3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4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5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7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9" name="Equation" r:id="rId17" imgW="2705040" imgH="393480" progId="Equation.DSMT4">
                  <p:embed/>
                </p:oleObj>
              </mc:Choice>
              <mc:Fallback>
                <p:oleObj name="Equation" r:id="rId17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Equation" r:id="rId19" imgW="2120760" imgH="431640" progId="Equation.DSMT4">
                  <p:embed/>
                </p:oleObj>
              </mc:Choice>
              <mc:Fallback>
                <p:oleObj name="Equation" r:id="rId19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0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671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3" imgW="1511300" imgH="495300" progId="Equation.DSMT4">
                  <p:embed/>
                </p:oleObj>
              </mc:Choice>
              <mc:Fallback>
                <p:oleObj name="Equation" r:id="rId3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Equation" r:id="rId5" imgW="2705040" imgH="393480" progId="Equation.DSMT4">
                  <p:embed/>
                </p:oleObj>
              </mc:Choice>
              <mc:Fallback>
                <p:oleObj name="Equation" r:id="rId5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90285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Equation" r:id="rId7" imgW="1308100" imgH="368300" progId="Equation.DSMT4">
                  <p:embed/>
                </p:oleObj>
              </mc:Choice>
              <mc:Fallback>
                <p:oleObj name="Equation" r:id="rId7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21042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Equation" r:id="rId9" imgW="1308100" imgH="368300" progId="Equation.DSMT4">
                  <p:embed/>
                </p:oleObj>
              </mc:Choice>
              <mc:Fallback>
                <p:oleObj name="Equation" r:id="rId9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80990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0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Radiosity Epitaph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5771" cy="5029200"/>
          </a:xfrm>
        </p:spPr>
        <p:txBody>
          <a:bodyPr/>
          <a:lstStyle/>
          <a:p>
            <a:r>
              <a:rPr lang="en-US" dirty="0" smtClean="0"/>
              <a:t>Very hot topic (about 1985-1994).  Some of the most beautiful images, greatest researchers; at one point 50% of SIGGRAPH papers</a:t>
            </a:r>
          </a:p>
          <a:p>
            <a:r>
              <a:rPr lang="en-US" dirty="0" smtClean="0"/>
              <a:t>But visibility, meshing, discontinuities, complex BRDFs, volumes were all difficult problems</a:t>
            </a:r>
          </a:p>
          <a:p>
            <a:r>
              <a:rPr lang="en-US" dirty="0" smtClean="0"/>
              <a:t>Since mid-90s, Monte Carlo (rather than finite element) methods were preferred (going back to Monte Carlo Path Tracing in Kajiya86)</a:t>
            </a:r>
          </a:p>
          <a:p>
            <a:r>
              <a:rPr lang="en-US" dirty="0" smtClean="0"/>
              <a:t>Today, path tracing entirely method of choice, widely used in industry.  This is what 168 teaches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0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</a:t>
            </a:r>
            <a:r>
              <a:rPr lang="en-US" dirty="0" smtClean="0"/>
              <a:t>cases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Rest of Course: Solving the Rendering Equation (numerically using Monte Carlo Path Tracing) 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</a:t>
            </a:r>
            <a:r>
              <a:rPr lang="en-US" sz="2800" dirty="0" smtClean="0"/>
              <a:t>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Introduced Path Tracing: core rendering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58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30657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64009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4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7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26166</TotalTime>
  <Words>1213</Words>
  <Application>Microsoft Macintosh PowerPoint</Application>
  <PresentationFormat>Letter Paper (8.5x11 in)</PresentationFormat>
  <Paragraphs>242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Computer Graphics II: Rendering</vt:lpstr>
      <vt:lpstr>To Do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Radiosity</vt:lpstr>
      <vt:lpstr>Radiosity Epitaph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741</cp:revision>
  <cp:lastPrinted>2016-09-17T23:06:26Z</cp:lastPrinted>
  <dcterms:created xsi:type="dcterms:W3CDTF">1999-02-11T00:43:51Z</dcterms:created>
  <dcterms:modified xsi:type="dcterms:W3CDTF">2021-01-23T23:56:33Z</dcterms:modified>
</cp:coreProperties>
</file>