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tags/tag1.xml" ContentType="application/vnd.openxmlformats-officedocument.presentationml.tags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  <p:sldMasterId id="2147483678" r:id="rId3"/>
    <p:sldMasterId id="2147483690" r:id="rId4"/>
    <p:sldMasterId id="2147483702" r:id="rId5"/>
    <p:sldMasterId id="2147483714" r:id="rId6"/>
    <p:sldMasterId id="2147483726" r:id="rId7"/>
  </p:sldMasterIdLst>
  <p:notesMasterIdLst>
    <p:notesMasterId r:id="rId56"/>
  </p:notesMasterIdLst>
  <p:handoutMasterIdLst>
    <p:handoutMasterId r:id="rId57"/>
  </p:handoutMasterIdLst>
  <p:sldIdLst>
    <p:sldId id="751" r:id="rId8"/>
    <p:sldId id="752" r:id="rId9"/>
    <p:sldId id="793" r:id="rId10"/>
    <p:sldId id="794" r:id="rId11"/>
    <p:sldId id="795" r:id="rId12"/>
    <p:sldId id="796" r:id="rId13"/>
    <p:sldId id="753" r:id="rId14"/>
    <p:sldId id="754" r:id="rId15"/>
    <p:sldId id="755" r:id="rId16"/>
    <p:sldId id="756" r:id="rId17"/>
    <p:sldId id="757" r:id="rId18"/>
    <p:sldId id="758" r:id="rId19"/>
    <p:sldId id="759" r:id="rId20"/>
    <p:sldId id="760" r:id="rId21"/>
    <p:sldId id="761" r:id="rId22"/>
    <p:sldId id="762" r:id="rId23"/>
    <p:sldId id="763" r:id="rId24"/>
    <p:sldId id="764" r:id="rId25"/>
    <p:sldId id="765" r:id="rId26"/>
    <p:sldId id="766" r:id="rId27"/>
    <p:sldId id="767" r:id="rId28"/>
    <p:sldId id="768" r:id="rId29"/>
    <p:sldId id="769" r:id="rId30"/>
    <p:sldId id="770" r:id="rId31"/>
    <p:sldId id="771" r:id="rId32"/>
    <p:sldId id="772" r:id="rId33"/>
    <p:sldId id="773" r:id="rId34"/>
    <p:sldId id="774" r:id="rId35"/>
    <p:sldId id="775" r:id="rId36"/>
    <p:sldId id="776" r:id="rId37"/>
    <p:sldId id="777" r:id="rId38"/>
    <p:sldId id="778" r:id="rId39"/>
    <p:sldId id="779" r:id="rId40"/>
    <p:sldId id="780" r:id="rId41"/>
    <p:sldId id="781" r:id="rId42"/>
    <p:sldId id="782" r:id="rId43"/>
    <p:sldId id="783" r:id="rId44"/>
    <p:sldId id="797" r:id="rId45"/>
    <p:sldId id="798" r:id="rId46"/>
    <p:sldId id="784" r:id="rId47"/>
    <p:sldId id="785" r:id="rId48"/>
    <p:sldId id="786" r:id="rId49"/>
    <p:sldId id="787" r:id="rId50"/>
    <p:sldId id="788" r:id="rId51"/>
    <p:sldId id="789" r:id="rId52"/>
    <p:sldId id="790" r:id="rId53"/>
    <p:sldId id="791" r:id="rId54"/>
    <p:sldId id="792" r:id="rId55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-15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21.wmf"/><Relationship Id="rId1" Type="http://schemas.openxmlformats.org/officeDocument/2006/relationships/image" Target="../media/image18.wmf"/><Relationship Id="rId2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Relationship Id="rId2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4" Type="http://schemas.openxmlformats.org/officeDocument/2006/relationships/image" Target="../media/image46.emf"/><Relationship Id="rId1" Type="http://schemas.openxmlformats.org/officeDocument/2006/relationships/image" Target="../media/image43.emf"/><Relationship Id="rId2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4" Type="http://schemas.openxmlformats.org/officeDocument/2006/relationships/image" Target="../media/image50.emf"/><Relationship Id="rId1" Type="http://schemas.openxmlformats.org/officeDocument/2006/relationships/image" Target="../media/image47.emf"/><Relationship Id="rId2" Type="http://schemas.openxmlformats.org/officeDocument/2006/relationships/image" Target="../media/image4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4" Type="http://schemas.openxmlformats.org/officeDocument/2006/relationships/image" Target="../media/image54.wmf"/><Relationship Id="rId5" Type="http://schemas.openxmlformats.org/officeDocument/2006/relationships/image" Target="../media/image55.wmf"/><Relationship Id="rId1" Type="http://schemas.openxmlformats.org/officeDocument/2006/relationships/image" Target="../media/image51.emf"/><Relationship Id="rId2" Type="http://schemas.openxmlformats.org/officeDocument/2006/relationships/image" Target="../media/image5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21B8CDE7-30D9-A54D-A4C4-6AD1AC9428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0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4D59DC6-8B1D-F64D-8AE4-0264766D6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55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7652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3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3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2948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4671446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99304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4287541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77931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5641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52841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121683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251751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15772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6608327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75346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47511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8249C0-545D-E645-AEE3-7A5223976DAD}" type="slidenum">
              <a:rPr lang="en-US" sz="1800">
                <a:solidFill>
                  <a:srgbClr val="FFFFFF"/>
                </a:solidFill>
                <a:latin typeface="Times New Roman" charset="0"/>
              </a:rPr>
              <a:pPr/>
              <a:t>‹#›</a:t>
            </a:fld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715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A33BD-E090-EF41-B121-90FD4CCC17D0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632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6B5D1-3B88-DF49-9372-DD21AFE2980D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68152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EFD00-57DC-CD48-AE91-0EB2C7E72F93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8144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B9A6A-B9D0-AB49-92D7-162303AEE43C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6484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C530A-66A6-DE42-B410-385DB4EE4D4C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3664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4AF42-39A8-B249-93F9-A8C8484B6B25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390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14593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F88D9-AE4D-9144-BDE2-A98246F36B85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8859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A6ECB-5184-664C-A688-593529F25D9C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39546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76025-47D6-044D-AEBD-027C74119DC9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09031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B45D4-5F75-DA4C-BD26-AF115DA751F0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47883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B88C9-8A52-F249-AA06-801A7D2E6D8D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84304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809429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03046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9718707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18623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34885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97565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42729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675702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4169451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9246344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43349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54206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0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2275466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80604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9919127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33807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58403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68705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86017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567644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0856679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1346214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67175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75412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18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95092237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33212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1896094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75016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58063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14726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23398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815661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856421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0617879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67244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56304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12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33476372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22314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378574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0954300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04726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7138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67816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222703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7206292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8277832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89091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03718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49944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74088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7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7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0418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9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9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9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9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+mn-lt"/>
                <a:cs typeface="+mn-cs"/>
              </a:defRPr>
            </a:lvl1pPr>
          </a:lstStyle>
          <a:p>
            <a:fld id="{382BEC6C-0DA6-CB4C-A021-8F884930AA84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587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1627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333333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333333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0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069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06981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8458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1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1722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17221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6368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333333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333333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1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11076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11077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2479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8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9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20.w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2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graphics.ucsd.edu/~henrik/images/sc2.jpg" TargetMode="External"/><Relationship Id="rId3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35.w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3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43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44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45.w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4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47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48.w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49.w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5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.bin"/><Relationship Id="rId12" Type="http://schemas.openxmlformats.org/officeDocument/2006/relationships/image" Target="../media/image55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3.xml"/><Relationship Id="rId3" Type="http://schemas.openxmlformats.org/officeDocument/2006/relationships/oleObject" Target="../embeddings/oleObject15.bin"/><Relationship Id="rId4" Type="http://schemas.openxmlformats.org/officeDocument/2006/relationships/image" Target="../media/image51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52.w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53.wmf"/><Relationship Id="rId9" Type="http://schemas.openxmlformats.org/officeDocument/2006/relationships/oleObject" Target="../embeddings/oleObject18.bin"/><Relationship Id="rId10" Type="http://schemas.openxmlformats.org/officeDocument/2006/relationships/image" Target="../media/image54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6.jpeg"/><Relationship Id="rId3" Type="http://schemas.openxmlformats.org/officeDocument/2006/relationships/image" Target="../media/image5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graphics.cornell.edu/online/box/goral.jpg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4" Type="http://schemas.openxmlformats.org/officeDocument/2006/relationships/image" Target="../media/image60.jpeg"/><Relationship Id="rId5" Type="http://schemas.openxmlformats.org/officeDocument/2006/relationships/image" Target="../media/image61.jpeg"/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5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6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6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64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6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6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6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 smtClean="0"/>
              <a:t>Computer Graphics II: Rendering</a:t>
            </a:r>
            <a:endParaRPr lang="en-US" sz="32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72273" y="2295525"/>
            <a:ext cx="9319524" cy="1752600"/>
          </a:xfrm>
        </p:spPr>
        <p:txBody>
          <a:bodyPr/>
          <a:lstStyle/>
          <a:p>
            <a:r>
              <a:rPr lang="en-US" dirty="0" smtClean="0"/>
              <a:t>CSE 168 [</a:t>
            </a:r>
            <a:r>
              <a:rPr lang="en-US" dirty="0" err="1" smtClean="0"/>
              <a:t>Spr</a:t>
            </a:r>
            <a:r>
              <a:rPr lang="en-US" dirty="0" smtClean="0"/>
              <a:t> </a:t>
            </a:r>
            <a:r>
              <a:rPr lang="en-US" dirty="0" smtClean="0"/>
              <a:t>21]</a:t>
            </a:r>
            <a:r>
              <a:rPr lang="en-US" dirty="0" smtClean="0"/>
              <a:t>, </a:t>
            </a:r>
            <a:r>
              <a:rPr lang="en-US" dirty="0"/>
              <a:t>Lecture 3</a:t>
            </a:r>
            <a:r>
              <a:rPr lang="en-US" dirty="0" smtClean="0"/>
              <a:t>: Illumination and Reflection Ravi </a:t>
            </a:r>
            <a:r>
              <a:rPr lang="en-US" dirty="0"/>
              <a:t>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45513" name="Picture 9" descr="foley-f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1" y="4481491"/>
            <a:ext cx="2549339" cy="16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514" name="Picture 10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09" y="4458455"/>
            <a:ext cx="2017659" cy="1681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60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/>
              <a:t>http:/</a:t>
            </a:r>
            <a:r>
              <a:rPr lang="en-US" dirty="0" smtClean="0"/>
              <a:t>/viscomp.ucsd.edu/classes/cse168/</a:t>
            </a:r>
            <a:r>
              <a:rPr lang="en-US" dirty="0" smtClean="0"/>
              <a:t>sp21</a:t>
            </a:r>
            <a:endParaRPr lang="en-US" dirty="0"/>
          </a:p>
        </p:txBody>
      </p:sp>
      <p:pic>
        <p:nvPicPr>
          <p:cNvPr id="2" name="Picture 1" descr="Screen Shot 2019-05-06 at 9.03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50" y="4455378"/>
            <a:ext cx="1703610" cy="1708240"/>
          </a:xfrm>
          <a:prstGeom prst="rect">
            <a:avLst/>
          </a:prstGeom>
        </p:spPr>
      </p:pic>
      <p:pic>
        <p:nvPicPr>
          <p:cNvPr id="14" name="Picture 4" descr="mie3p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16" y="4460151"/>
            <a:ext cx="2078855" cy="166290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8548" name="Picture 4" descr="slid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620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9572" name="Picture 4" descr="slid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368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4692" name="Picture 4" descr="slide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141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5716" name="Picture 4" descr="slide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768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2706" name="Picture 2" descr="scan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2401888"/>
            <a:ext cx="322262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27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Radiance</a:t>
            </a:r>
          </a:p>
        </p:txBody>
      </p:sp>
      <p:sp>
        <p:nvSpPr>
          <p:cNvPr id="13527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/>
              <a:t>Power per unit projected area perpendicular to the ray per unit solid angle in the direction of the ray </a:t>
            </a:r>
          </a:p>
          <a:p>
            <a:endParaRPr lang="en-US"/>
          </a:p>
          <a:p>
            <a:r>
              <a:rPr lang="en-US"/>
              <a:t>Symbol: L(x,</a:t>
            </a:r>
            <a:r>
              <a:rPr lang="en-US">
                <a:cs typeface="Times New Roman" charset="0"/>
              </a:rPr>
              <a:t>ω) </a:t>
            </a:r>
            <a:r>
              <a:rPr lang="en-US"/>
              <a:t>(W/m</a:t>
            </a:r>
            <a:r>
              <a:rPr lang="en-US" baseline="30000"/>
              <a:t>2</a:t>
            </a:r>
            <a:r>
              <a:rPr lang="en-US"/>
              <a:t> sr)</a:t>
            </a:r>
          </a:p>
          <a:p>
            <a:endParaRPr lang="en-US" sz="2400">
              <a:cs typeface="Times New Roman" charset="0"/>
            </a:endParaRPr>
          </a:p>
          <a:p>
            <a:r>
              <a:rPr lang="en-US">
                <a:cs typeface="Times New Roman" charset="0"/>
              </a:rPr>
              <a:t>Flux given by                                                                  dΦ = </a:t>
            </a:r>
            <a:r>
              <a:rPr lang="en-US"/>
              <a:t>L(x,</a:t>
            </a:r>
            <a:r>
              <a:rPr lang="en-US">
                <a:cs typeface="Times New Roman" charset="0"/>
              </a:rPr>
              <a:t>ω) cos θ dω dA 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996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Radiance properties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43025"/>
            <a:ext cx="8559800" cy="4525963"/>
          </a:xfrm>
        </p:spPr>
        <p:txBody>
          <a:bodyPr/>
          <a:lstStyle/>
          <a:p>
            <a:r>
              <a:rPr lang="en-US">
                <a:cs typeface="Times New Roman" charset="0"/>
              </a:rPr>
              <a:t>Radiance constant as propagates along ray</a:t>
            </a:r>
          </a:p>
          <a:p>
            <a:pPr lvl="1"/>
            <a:r>
              <a:rPr lang="en-US">
                <a:ea typeface="ＭＳ Ｐゴシック" charset="0"/>
                <a:cs typeface="Times New Roman" charset="0"/>
              </a:rPr>
              <a:t>Derived from conservation of flux </a:t>
            </a:r>
          </a:p>
          <a:p>
            <a:pPr lvl="1"/>
            <a:r>
              <a:rPr lang="en-US">
                <a:ea typeface="ＭＳ Ｐゴシック" charset="0"/>
                <a:cs typeface="Times New Roman" charset="0"/>
              </a:rPr>
              <a:t>Fundamental in Light Transport. </a:t>
            </a:r>
          </a:p>
          <a:p>
            <a:pPr lvl="1"/>
            <a:endParaRPr lang="en-US">
              <a:ea typeface="ＭＳ Ｐゴシック" charset="0"/>
              <a:cs typeface="Times New Roman" charset="0"/>
            </a:endParaRPr>
          </a:p>
          <a:p>
            <a:endParaRPr lang="en-US">
              <a:cs typeface="Times New Roman" charset="0"/>
            </a:endParaRPr>
          </a:p>
          <a:p>
            <a:endParaRPr lang="en-US" sz="2400"/>
          </a:p>
        </p:txBody>
      </p:sp>
      <p:pic>
        <p:nvPicPr>
          <p:cNvPr id="1353732" name="Picture 4" descr="scan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3733800" cy="35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53733" name="Object 5"/>
          <p:cNvGraphicFramePr>
            <a:graphicFrameLocks noChangeAspect="1"/>
          </p:cNvGraphicFramePr>
          <p:nvPr/>
        </p:nvGraphicFramePr>
        <p:xfrm>
          <a:off x="4648200" y="3048000"/>
          <a:ext cx="41148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4" name="Equation" r:id="rId4" imgW="2184120" imgH="241200" progId="Equation.DSMT4">
                  <p:embed/>
                </p:oleObj>
              </mc:Choice>
              <mc:Fallback>
                <p:oleObj name="Equation" r:id="rId4" imgW="2184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48000"/>
                        <a:ext cx="41148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3734" name="Object 6"/>
          <p:cNvGraphicFramePr>
            <a:graphicFrameLocks noChangeAspect="1"/>
          </p:cNvGraphicFramePr>
          <p:nvPr/>
        </p:nvGraphicFramePr>
        <p:xfrm>
          <a:off x="4724400" y="3803650"/>
          <a:ext cx="40386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5" name="Equation" r:id="rId6" imgW="1993680" imgH="228600" progId="Equation.DSMT4">
                  <p:embed/>
                </p:oleObj>
              </mc:Choice>
              <mc:Fallback>
                <p:oleObj name="Equation" r:id="rId6" imgW="1993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803650"/>
                        <a:ext cx="40386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3735" name="Object 7"/>
          <p:cNvGraphicFramePr>
            <a:graphicFrameLocks noChangeAspect="1"/>
          </p:cNvGraphicFramePr>
          <p:nvPr/>
        </p:nvGraphicFramePr>
        <p:xfrm>
          <a:off x="4876800" y="4586288"/>
          <a:ext cx="35052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6" name="Equation" r:id="rId8" imgW="1663560" imgH="393480" progId="Equation.DSMT4">
                  <p:embed/>
                </p:oleObj>
              </mc:Choice>
              <mc:Fallback>
                <p:oleObj name="Equation" r:id="rId8" imgW="1663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586288"/>
                        <a:ext cx="35052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3736" name="Object 8"/>
          <p:cNvGraphicFramePr>
            <a:graphicFrameLocks noChangeAspect="1"/>
          </p:cNvGraphicFramePr>
          <p:nvPr/>
        </p:nvGraphicFramePr>
        <p:xfrm>
          <a:off x="5181600" y="5514975"/>
          <a:ext cx="1295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7" name="Equation" r:id="rId10" imgW="583920" imgH="215640" progId="Equation.DSMT4">
                  <p:embed/>
                </p:oleObj>
              </mc:Choice>
              <mc:Fallback>
                <p:oleObj name="Equation" r:id="rId10" imgW="5839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514975"/>
                        <a:ext cx="12954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9672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4754" name="Picture 2" descr="patquiz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01600"/>
            <a:ext cx="8915400" cy="66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085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5778" name="Picture 2" descr="patquiz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4300"/>
            <a:ext cx="89281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47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Radiance properties</a:t>
            </a:r>
          </a:p>
        </p:txBody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9700"/>
            <a:ext cx="8504238" cy="4525963"/>
          </a:xfrm>
        </p:spPr>
        <p:txBody>
          <a:bodyPr/>
          <a:lstStyle/>
          <a:p>
            <a:r>
              <a:rPr lang="en-US" dirty="0">
                <a:cs typeface="Times New Roman" charset="0"/>
              </a:rPr>
              <a:t>Sensor response proportional to  radiance  (constant of proportionality is throughput)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Far away surface: See more, but subtends smaller angle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Wall equally bright across viewing distances</a:t>
            </a:r>
          </a:p>
          <a:p>
            <a:pPr>
              <a:buFontTx/>
              <a:buNone/>
            </a:pPr>
            <a:r>
              <a:rPr lang="en-US" dirty="0">
                <a:cs typeface="Times New Roman" charset="0"/>
              </a:rPr>
              <a:t>Consequences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Radiance associated with rays in a ray tracer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Other radiometric quants derived from </a:t>
            </a:r>
            <a:r>
              <a:rPr lang="en-US" dirty="0" smtClean="0">
                <a:ea typeface="ＭＳ Ｐゴシック" charset="0"/>
                <a:cs typeface="Times New Roman" charset="0"/>
              </a:rPr>
              <a:t>radiance</a:t>
            </a:r>
          </a:p>
          <a:p>
            <a:pPr lvl="1"/>
            <a:r>
              <a:rPr lang="en-US" i="1" dirty="0" smtClean="0">
                <a:ea typeface="ＭＳ Ｐゴシック" charset="0"/>
                <a:cs typeface="Times New Roman" charset="0"/>
              </a:rPr>
              <a:t>This course primarily about computing radiance</a:t>
            </a:r>
            <a:endParaRPr lang="en-US" i="1" dirty="0">
              <a:ea typeface="ＭＳ Ｐゴシック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704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7826" name="Picture 2" descr="scan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8" y="2625725"/>
            <a:ext cx="3713162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78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Irradiance, Radiosity</a:t>
            </a:r>
          </a:p>
        </p:txBody>
      </p:sp>
      <p:sp>
        <p:nvSpPr>
          <p:cNvPr id="13578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2540" y="1295400"/>
            <a:ext cx="8118475" cy="5105400"/>
          </a:xfrm>
        </p:spPr>
        <p:txBody>
          <a:bodyPr/>
          <a:lstStyle/>
          <a:p>
            <a:r>
              <a:rPr lang="en-US" dirty="0"/>
              <a:t>Irradiance E is radiant power per unit area</a:t>
            </a:r>
          </a:p>
          <a:p>
            <a:r>
              <a:rPr lang="en-US" dirty="0"/>
              <a:t>Integrate incoming radiance over hemisphere</a:t>
            </a:r>
          </a:p>
          <a:p>
            <a:pPr lvl="1"/>
            <a:r>
              <a:rPr lang="en-US" dirty="0"/>
              <a:t>Projected solid angle (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dirty="0" err="1">
                <a:ea typeface="ＭＳ Ｐゴシック" charset="0"/>
                <a:cs typeface="Times New Roman" charset="0"/>
              </a:rPr>
              <a:t>θ</a:t>
            </a:r>
            <a:r>
              <a:rPr lang="en-US" dirty="0">
                <a:ea typeface="ＭＳ Ｐゴシック" charset="0"/>
                <a:cs typeface="Times New Roman" charset="0"/>
              </a:rPr>
              <a:t> </a:t>
            </a:r>
            <a:r>
              <a:rPr lang="en-US" dirty="0" err="1">
                <a:ea typeface="ＭＳ Ｐゴシック" charset="0"/>
                <a:cs typeface="Times New Roman" charset="0"/>
              </a:rPr>
              <a:t>dω</a:t>
            </a:r>
            <a:r>
              <a:rPr lang="en-US" dirty="0">
                <a:ea typeface="ＭＳ Ｐゴシック" charset="0"/>
                <a:cs typeface="Times New Roman" charset="0"/>
              </a:rPr>
              <a:t>)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Uniform illumination:                                                          Irradiance = π  [CW 24,25]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Units: W/</a:t>
            </a:r>
            <a:r>
              <a:rPr lang="en-US" dirty="0"/>
              <a:t>m</a:t>
            </a:r>
            <a:r>
              <a:rPr lang="en-US" baseline="30000" dirty="0"/>
              <a:t>2</a:t>
            </a:r>
          </a:p>
          <a:p>
            <a:r>
              <a:rPr lang="en-US" dirty="0"/>
              <a:t>Radiant </a:t>
            </a:r>
            <a:r>
              <a:rPr lang="en-US" dirty="0" err="1"/>
              <a:t>Exitance</a:t>
            </a:r>
            <a:r>
              <a:rPr lang="en-US" dirty="0"/>
              <a:t> (</a:t>
            </a:r>
            <a:r>
              <a:rPr lang="en-US" dirty="0" err="1"/>
              <a:t>radiosity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Power per unit area leaving                                     surface (like irradiance)</a:t>
            </a:r>
          </a:p>
        </p:txBody>
      </p:sp>
    </p:spTree>
    <p:extLst>
      <p:ext uri="{BB962C8B-B14F-4D97-AF65-F5344CB8AC3E}">
        <p14:creationId xmlns:p14="http://schemas.microsoft.com/office/powerpoint/2010/main" val="1361878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175"/>
            <a:ext cx="8380310" cy="5029200"/>
          </a:xfrm>
        </p:spPr>
        <p:txBody>
          <a:bodyPr/>
          <a:lstStyle/>
          <a:p>
            <a:r>
              <a:rPr lang="en-US" dirty="0" smtClean="0"/>
              <a:t>Homework 1 (ray tracer) due early next week</a:t>
            </a:r>
          </a:p>
          <a:p>
            <a:r>
              <a:rPr lang="en-US" dirty="0" smtClean="0"/>
              <a:t>Next assignment direct lighting (on </a:t>
            </a:r>
            <a:r>
              <a:rPr lang="en-US" dirty="0" smtClean="0"/>
              <a:t>UCSD online</a:t>
            </a:r>
            <a:r>
              <a:rPr lang="en-US" dirty="0" smtClean="0"/>
              <a:t>)</a:t>
            </a:r>
            <a:r>
              <a:rPr lang="en-US" dirty="0" smtClean="0"/>
              <a:t>.  Will cover that material next week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415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8790" name="Picture 6" descr="slide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657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0836" name="Picture 4" descr="slide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059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4148" name="Picture 4" descr="slide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674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Irradiance Environment Maps</a:t>
            </a:r>
          </a:p>
        </p:txBody>
      </p:sp>
      <p:pic>
        <p:nvPicPr>
          <p:cNvPr id="1409027" name="Picture 3" descr="gr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787525"/>
            <a:ext cx="3446462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9028" name="Picture 4" descr="grace_fil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1771650"/>
            <a:ext cx="3436937" cy="343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9029" name="Text Box 5"/>
          <p:cNvSpPr txBox="1">
            <a:spLocks noChangeArrowheads="1"/>
          </p:cNvSpPr>
          <p:nvPr/>
        </p:nvSpPr>
        <p:spPr bwMode="auto">
          <a:xfrm>
            <a:off x="142875" y="5172075"/>
            <a:ext cx="4406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Incident Radiance</a:t>
            </a:r>
          </a:p>
          <a:p>
            <a:r>
              <a:rPr lang="en-US">
                <a:solidFill>
                  <a:srgbClr val="FFFFFF"/>
                </a:solidFill>
              </a:rPr>
              <a:t>(Illumination Environment Map)</a:t>
            </a:r>
          </a:p>
        </p:txBody>
      </p:sp>
      <p:sp>
        <p:nvSpPr>
          <p:cNvPr id="1409030" name="Text Box 6"/>
          <p:cNvSpPr txBox="1">
            <a:spLocks noChangeArrowheads="1"/>
          </p:cNvSpPr>
          <p:nvPr/>
        </p:nvSpPr>
        <p:spPr bwMode="auto">
          <a:xfrm>
            <a:off x="4689475" y="5178425"/>
            <a:ext cx="423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Irradiance Environment Map</a:t>
            </a:r>
          </a:p>
        </p:txBody>
      </p:sp>
      <p:sp>
        <p:nvSpPr>
          <p:cNvPr id="1409031" name="Line 7"/>
          <p:cNvSpPr>
            <a:spLocks noChangeShapeType="1"/>
          </p:cNvSpPr>
          <p:nvPr/>
        </p:nvSpPr>
        <p:spPr bwMode="auto">
          <a:xfrm>
            <a:off x="4086225" y="3536950"/>
            <a:ext cx="971550" cy="0"/>
          </a:xfrm>
          <a:prstGeom prst="line">
            <a:avLst/>
          </a:prstGeom>
          <a:noFill/>
          <a:ln w="476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grpSp>
        <p:nvGrpSpPr>
          <p:cNvPr id="1409032" name="Group 8"/>
          <p:cNvGrpSpPr>
            <a:grpSpLocks/>
          </p:cNvGrpSpPr>
          <p:nvPr/>
        </p:nvGrpSpPr>
        <p:grpSpPr bwMode="auto">
          <a:xfrm>
            <a:off x="2890838" y="1320800"/>
            <a:ext cx="1017587" cy="1235075"/>
            <a:chOff x="1821" y="832"/>
            <a:chExt cx="641" cy="778"/>
          </a:xfrm>
        </p:grpSpPr>
        <p:sp>
          <p:nvSpPr>
            <p:cNvPr id="1409033" name="Line 9"/>
            <p:cNvSpPr>
              <a:spLocks noChangeShapeType="1"/>
            </p:cNvSpPr>
            <p:nvPr/>
          </p:nvSpPr>
          <p:spPr bwMode="auto">
            <a:xfrm flipV="1">
              <a:off x="1821" y="953"/>
              <a:ext cx="424" cy="65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34" name="Text Box 10"/>
            <p:cNvSpPr txBox="1">
              <a:spLocks noChangeArrowheads="1"/>
            </p:cNvSpPr>
            <p:nvPr/>
          </p:nvSpPr>
          <p:spPr bwMode="auto">
            <a:xfrm>
              <a:off x="2207" y="832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R</a:t>
              </a:r>
            </a:p>
          </p:txBody>
        </p:sp>
      </p:grpSp>
      <p:grpSp>
        <p:nvGrpSpPr>
          <p:cNvPr id="1409035" name="Group 11"/>
          <p:cNvGrpSpPr>
            <a:grpSpLocks/>
          </p:cNvGrpSpPr>
          <p:nvPr/>
        </p:nvGrpSpPr>
        <p:grpSpPr bwMode="auto">
          <a:xfrm>
            <a:off x="6599238" y="1327150"/>
            <a:ext cx="1722437" cy="1512888"/>
            <a:chOff x="4157" y="836"/>
            <a:chExt cx="1085" cy="953"/>
          </a:xfrm>
        </p:grpSpPr>
        <p:sp>
          <p:nvSpPr>
            <p:cNvPr id="1409036" name="Text Box 12"/>
            <p:cNvSpPr txBox="1">
              <a:spLocks noChangeArrowheads="1"/>
            </p:cNvSpPr>
            <p:nvPr/>
          </p:nvSpPr>
          <p:spPr bwMode="auto">
            <a:xfrm>
              <a:off x="4987" y="836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N</a:t>
              </a:r>
            </a:p>
          </p:txBody>
        </p:sp>
        <p:sp>
          <p:nvSpPr>
            <p:cNvPr id="1409037" name="Arc 13"/>
            <p:cNvSpPr>
              <a:spLocks/>
            </p:cNvSpPr>
            <p:nvPr/>
          </p:nvSpPr>
          <p:spPr bwMode="auto">
            <a:xfrm rot="1637807">
              <a:off x="4286" y="1225"/>
              <a:ext cx="924" cy="44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0 w 43200"/>
                <a:gd name="T1" fmla="*/ 22538 h 24725"/>
                <a:gd name="T2" fmla="*/ 42973 w 43200"/>
                <a:gd name="T3" fmla="*/ 24725 h 24725"/>
                <a:gd name="T4" fmla="*/ 21600 w 43200"/>
                <a:gd name="T5" fmla="*/ 21600 h 24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4725" fill="none" extrusionOk="0">
                  <a:moveTo>
                    <a:pt x="20" y="22537"/>
                  </a:moveTo>
                  <a:cubicBezTo>
                    <a:pt x="6" y="22225"/>
                    <a:pt x="0" y="2191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199" y="22645"/>
                    <a:pt x="43124" y="23690"/>
                    <a:pt x="42972" y="24724"/>
                  </a:cubicBezTo>
                </a:path>
                <a:path w="43200" h="24725" stroke="0" extrusionOk="0">
                  <a:moveTo>
                    <a:pt x="20" y="22537"/>
                  </a:moveTo>
                  <a:cubicBezTo>
                    <a:pt x="6" y="22225"/>
                    <a:pt x="0" y="2191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199" y="22645"/>
                    <a:pt x="43124" y="23690"/>
                    <a:pt x="42972" y="2472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38" name="Line 14"/>
            <p:cNvSpPr>
              <a:spLocks noChangeShapeType="1"/>
            </p:cNvSpPr>
            <p:nvPr/>
          </p:nvSpPr>
          <p:spPr bwMode="auto">
            <a:xfrm rot="1721430" flipH="1">
              <a:off x="4157" y="1648"/>
              <a:ext cx="939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39" name="Oval 15"/>
            <p:cNvSpPr>
              <a:spLocks noChangeArrowheads="1"/>
            </p:cNvSpPr>
            <p:nvPr/>
          </p:nvSpPr>
          <p:spPr bwMode="auto">
            <a:xfrm rot="1721430">
              <a:off x="4175" y="1472"/>
              <a:ext cx="938" cy="317"/>
            </a:xfrm>
            <a:prstGeom prst="ellipse">
              <a:avLst/>
            </a:prstGeom>
            <a:solidFill>
              <a:srgbClr val="6633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40" name="Line 16"/>
            <p:cNvSpPr>
              <a:spLocks noChangeShapeType="1"/>
            </p:cNvSpPr>
            <p:nvPr/>
          </p:nvSpPr>
          <p:spPr bwMode="auto">
            <a:xfrm rot="1721430">
              <a:off x="4257" y="1387"/>
              <a:ext cx="460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41" name="Line 17"/>
            <p:cNvSpPr>
              <a:spLocks noChangeShapeType="1"/>
            </p:cNvSpPr>
            <p:nvPr/>
          </p:nvSpPr>
          <p:spPr bwMode="auto">
            <a:xfrm rot="1721430">
              <a:off x="4520" y="1242"/>
              <a:ext cx="232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42" name="Line 18"/>
            <p:cNvSpPr>
              <a:spLocks noChangeShapeType="1"/>
            </p:cNvSpPr>
            <p:nvPr/>
          </p:nvSpPr>
          <p:spPr bwMode="auto">
            <a:xfrm rot="1721430" flipH="1">
              <a:off x="4725" y="1352"/>
              <a:ext cx="251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43" name="Line 19"/>
            <p:cNvSpPr>
              <a:spLocks noChangeShapeType="1"/>
            </p:cNvSpPr>
            <p:nvPr/>
          </p:nvSpPr>
          <p:spPr bwMode="auto">
            <a:xfrm rot="1721430" flipH="1">
              <a:off x="4655" y="1607"/>
              <a:ext cx="426" cy="1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44" name="Line 20"/>
            <p:cNvSpPr>
              <a:spLocks noChangeShapeType="1"/>
            </p:cNvSpPr>
            <p:nvPr/>
          </p:nvSpPr>
          <p:spPr bwMode="auto">
            <a:xfrm>
              <a:off x="4379" y="1425"/>
              <a:ext cx="96" cy="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45" name="Line 21"/>
            <p:cNvSpPr>
              <a:spLocks noChangeShapeType="1"/>
            </p:cNvSpPr>
            <p:nvPr/>
          </p:nvSpPr>
          <p:spPr bwMode="auto">
            <a:xfrm flipV="1">
              <a:off x="4475" y="135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46" name="Line 22"/>
            <p:cNvSpPr>
              <a:spLocks noChangeShapeType="1"/>
            </p:cNvSpPr>
            <p:nvPr/>
          </p:nvSpPr>
          <p:spPr bwMode="auto">
            <a:xfrm>
              <a:off x="4571" y="1366"/>
              <a:ext cx="67" cy="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47" name="Line 23"/>
            <p:cNvSpPr>
              <a:spLocks noChangeShapeType="1"/>
            </p:cNvSpPr>
            <p:nvPr/>
          </p:nvSpPr>
          <p:spPr bwMode="auto">
            <a:xfrm flipV="1">
              <a:off x="4638" y="1373"/>
              <a:ext cx="59" cy="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48" name="Line 24"/>
            <p:cNvSpPr>
              <a:spLocks noChangeShapeType="1"/>
            </p:cNvSpPr>
            <p:nvPr/>
          </p:nvSpPr>
          <p:spPr bwMode="auto">
            <a:xfrm flipH="1">
              <a:off x="4830" y="1461"/>
              <a:ext cx="44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49" name="Line 25"/>
            <p:cNvSpPr>
              <a:spLocks noChangeShapeType="1"/>
            </p:cNvSpPr>
            <p:nvPr/>
          </p:nvSpPr>
          <p:spPr bwMode="auto">
            <a:xfrm>
              <a:off x="4830" y="1552"/>
              <a:ext cx="103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50" name="Line 26"/>
            <p:cNvSpPr>
              <a:spLocks noChangeShapeType="1"/>
            </p:cNvSpPr>
            <p:nvPr/>
          </p:nvSpPr>
          <p:spPr bwMode="auto">
            <a:xfrm flipH="1">
              <a:off x="4889" y="1639"/>
              <a:ext cx="73" cy="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51" name="Line 27"/>
            <p:cNvSpPr>
              <a:spLocks noChangeShapeType="1"/>
            </p:cNvSpPr>
            <p:nvPr/>
          </p:nvSpPr>
          <p:spPr bwMode="auto">
            <a:xfrm>
              <a:off x="4881" y="1684"/>
              <a:ext cx="82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52" name="Line 28"/>
            <p:cNvSpPr>
              <a:spLocks noChangeShapeType="1"/>
            </p:cNvSpPr>
            <p:nvPr/>
          </p:nvSpPr>
          <p:spPr bwMode="auto">
            <a:xfrm flipV="1">
              <a:off x="4645" y="1001"/>
              <a:ext cx="370" cy="65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03180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90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Radiometry</a:t>
            </a:r>
          </a:p>
        </p:txBody>
      </p:sp>
      <p:sp>
        <p:nvSpPr>
          <p:cNvPr id="141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Physical measurement of electromagnetic energy</a:t>
            </a:r>
          </a:p>
          <a:p>
            <a:pPr lvl="1"/>
            <a:endParaRPr lang="en-US" dirty="0"/>
          </a:p>
          <a:p>
            <a:r>
              <a:rPr lang="en-US" i="1" dirty="0"/>
              <a:t>Measure spatial (and angular) properties of light</a:t>
            </a:r>
            <a:r>
              <a:rPr lang="en-US" dirty="0"/>
              <a:t> </a:t>
            </a:r>
          </a:p>
          <a:p>
            <a:pPr lvl="1"/>
            <a:r>
              <a:rPr lang="en-US" sz="2800" dirty="0"/>
              <a:t>Radiance, Irradiance</a:t>
            </a:r>
          </a:p>
          <a:p>
            <a:pPr lvl="1"/>
            <a:r>
              <a:rPr lang="en-US" sz="2800" i="1" dirty="0"/>
              <a:t>Reflection functions: Bi-Directional Reflectance Distribution Function or BRDF</a:t>
            </a:r>
          </a:p>
          <a:p>
            <a:pPr lvl="1"/>
            <a:r>
              <a:rPr lang="en-US" sz="2800" i="1" dirty="0"/>
              <a:t>Reflection Equation</a:t>
            </a:r>
          </a:p>
          <a:p>
            <a:pPr lvl="1"/>
            <a:r>
              <a:rPr lang="en-US" sz="2800" dirty="0"/>
              <a:t>Simple BRDF models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179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1316" name="Picture 4" descr="slid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374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2340" name="Picture 4" descr="slid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135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64" name="Picture 4" descr="slid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749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up the BRDF</a:t>
            </a:r>
          </a:p>
        </p:txBody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Bi-Directional Reflectance Distribution Function [Nicodemus 77]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Function based on incident, view direction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Relates incoming light energy to outgoing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Unifying framework for many materials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69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9876" name="Picture 4" descr="slide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532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Illumination Models</a:t>
            </a:r>
          </a:p>
        </p:txBody>
      </p:sp>
      <p:sp>
        <p:nvSpPr>
          <p:cNvPr id="135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302625" cy="5257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L</a:t>
            </a:r>
            <a:r>
              <a:rPr lang="en-US" dirty="0" smtClean="0"/>
              <a:t>ocal </a:t>
            </a:r>
            <a:r>
              <a:rPr lang="en-US" dirty="0"/>
              <a:t>I</a:t>
            </a:r>
            <a:r>
              <a:rPr lang="en-US" dirty="0" smtClean="0"/>
              <a:t>llumination</a:t>
            </a:r>
            <a:endParaRPr lang="en-US" dirty="0"/>
          </a:p>
          <a:p>
            <a:pPr lvl="1"/>
            <a:r>
              <a:rPr lang="en-US" dirty="0"/>
              <a:t>Light directly from light sources to surface</a:t>
            </a:r>
          </a:p>
          <a:p>
            <a:pPr lvl="1"/>
            <a:r>
              <a:rPr lang="en-US" dirty="0"/>
              <a:t>No shadows (cast shadows are a global effect)</a:t>
            </a:r>
          </a:p>
          <a:p>
            <a:pPr>
              <a:buFont typeface="Wingdings" charset="0"/>
              <a:buNone/>
            </a:pPr>
            <a:r>
              <a:rPr lang="en-US" i="1" dirty="0"/>
              <a:t>Global Illumination: multiple bounces (indirect light)</a:t>
            </a:r>
          </a:p>
          <a:p>
            <a:pPr lvl="1"/>
            <a:r>
              <a:rPr lang="en-US" dirty="0"/>
              <a:t>Hard and soft shadows</a:t>
            </a:r>
          </a:p>
          <a:p>
            <a:pPr lvl="1"/>
            <a:r>
              <a:rPr lang="en-US" dirty="0"/>
              <a:t>Reflections/refractions (already seen in ray tracing)</a:t>
            </a:r>
          </a:p>
          <a:p>
            <a:pPr lvl="1"/>
            <a:r>
              <a:rPr lang="en-US" dirty="0"/>
              <a:t>Diffuse and glossy interreflections (</a:t>
            </a:r>
            <a:r>
              <a:rPr lang="en-US" dirty="0" err="1"/>
              <a:t>radiosity</a:t>
            </a:r>
            <a:r>
              <a:rPr lang="en-US" dirty="0"/>
              <a:t>, caustics)</a:t>
            </a:r>
            <a:r>
              <a:rPr lang="en-US" b="1" dirty="0">
                <a:hlinkClick r:id="rId2"/>
              </a:rPr>
              <a:t> </a:t>
            </a:r>
            <a:endParaRPr lang="en-US" b="1" dirty="0"/>
          </a:p>
          <a:p>
            <a:pPr lvl="1"/>
            <a:endParaRPr lang="en-US" b="1" dirty="0"/>
          </a:p>
          <a:p>
            <a:pPr lvl="1"/>
            <a:endParaRPr lang="en-US" dirty="0"/>
          </a:p>
        </p:txBody>
      </p:sp>
      <p:pic>
        <p:nvPicPr>
          <p:cNvPr id="1354756" name="Picture 4" descr="s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4254500"/>
            <a:ext cx="3471862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4757" name="Text Box 5"/>
          <p:cNvSpPr txBox="1">
            <a:spLocks noChangeArrowheads="1"/>
          </p:cNvSpPr>
          <p:nvPr/>
        </p:nvSpPr>
        <p:spPr bwMode="auto">
          <a:xfrm>
            <a:off x="4394200" y="6457950"/>
            <a:ext cx="469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dirty="0">
                <a:solidFill>
                  <a:srgbClr val="FFFFFF"/>
                </a:solidFill>
                <a:latin typeface="Arial"/>
              </a:rPr>
              <a:t>Some images courtesy Henrik </a:t>
            </a:r>
            <a:r>
              <a:rPr lang="en-US" sz="1800" dirty="0" err="1">
                <a:solidFill>
                  <a:srgbClr val="FFFFFF"/>
                </a:solidFill>
                <a:latin typeface="Arial"/>
              </a:rPr>
              <a:t>Wann</a:t>
            </a:r>
            <a:r>
              <a:rPr lang="en-US" sz="1800" dirty="0">
                <a:solidFill>
                  <a:srgbClr val="FFFFFF"/>
                </a:solidFill>
                <a:latin typeface="Arial"/>
              </a:rPr>
              <a:t> Jensen</a:t>
            </a:r>
          </a:p>
        </p:txBody>
      </p:sp>
    </p:spTree>
    <p:extLst>
      <p:ext uri="{BB962C8B-B14F-4D97-AF65-F5344CB8AC3E}">
        <p14:creationId xmlns:p14="http://schemas.microsoft.com/office/powerpoint/2010/main" val="3377583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</a:t>
            </a:r>
          </a:p>
        </p:txBody>
      </p:sp>
      <p:sp>
        <p:nvSpPr>
          <p:cNvPr id="136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/>
              <a:t>Reflected Radiance proportional Irradiance</a:t>
            </a:r>
          </a:p>
          <a:p>
            <a:r>
              <a:rPr lang="en-US"/>
              <a:t>Constant proportionality: BRDF </a:t>
            </a:r>
          </a:p>
          <a:p>
            <a:r>
              <a:rPr lang="en-US"/>
              <a:t>Ratio of outgoing light (radiance) to incoming light (irradiance)</a:t>
            </a:r>
          </a:p>
          <a:p>
            <a:pPr lvl="1"/>
            <a:r>
              <a:rPr lang="en-US"/>
              <a:t>Bidirectional Reflection Distribution Function </a:t>
            </a:r>
          </a:p>
          <a:p>
            <a:pPr lvl="1"/>
            <a:r>
              <a:rPr lang="en-US"/>
              <a:t>(4 Vars) units 1/sr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graphicFrame>
        <p:nvGraphicFramePr>
          <p:cNvPr id="1360900" name="Object 4"/>
          <p:cNvGraphicFramePr>
            <a:graphicFrameLocks noChangeAspect="1"/>
          </p:cNvGraphicFramePr>
          <p:nvPr/>
        </p:nvGraphicFramePr>
        <p:xfrm>
          <a:off x="2749550" y="4760913"/>
          <a:ext cx="355917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6" name="Equation" r:id="rId3" imgW="1714320" imgH="419040" progId="Equation.DSMT4">
                  <p:embed/>
                </p:oleObj>
              </mc:Choice>
              <mc:Fallback>
                <p:oleObj name="Equation" r:id="rId3" imgW="1714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4760913"/>
                        <a:ext cx="3559175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0901" name="Object 5"/>
          <p:cNvGraphicFramePr>
            <a:graphicFrameLocks noChangeAspect="1"/>
          </p:cNvGraphicFramePr>
          <p:nvPr/>
        </p:nvGraphicFramePr>
        <p:xfrm>
          <a:off x="3062288" y="5754688"/>
          <a:ext cx="4408487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7" name="Equation" r:id="rId5" imgW="2082600" imgH="203040" progId="Equation.DSMT4">
                  <p:embed/>
                </p:oleObj>
              </mc:Choice>
              <mc:Fallback>
                <p:oleObj name="Equation" r:id="rId5" imgW="2082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288" y="5754688"/>
                        <a:ext cx="4408487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3323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24" name="Picture 4" descr="slide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196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948" name="Picture 4" descr="slide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563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Isotropic vs Anisotropic</a:t>
            </a:r>
          </a:p>
        </p:txBody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1663" cy="4525963"/>
          </a:xfrm>
        </p:spPr>
        <p:txBody>
          <a:bodyPr/>
          <a:lstStyle/>
          <a:p>
            <a:r>
              <a:rPr lang="en-US"/>
              <a:t>Isotropic: Most materials (you can rotate about normal without changing reflections)</a:t>
            </a:r>
          </a:p>
          <a:p>
            <a:r>
              <a:rPr lang="en-US"/>
              <a:t>Anisotropic: brushed metal etc. preferred tangential direction</a:t>
            </a:r>
          </a:p>
        </p:txBody>
      </p:sp>
      <p:pic>
        <p:nvPicPr>
          <p:cNvPr id="1363972" name="Picture 4" descr="anis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4049713"/>
            <a:ext cx="2041525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3973" name="Picture 5" descr="is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4076700"/>
            <a:ext cx="2043112" cy="20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3974" name="Picture 6" descr="anis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4038600"/>
            <a:ext cx="2054225" cy="20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3975" name="Text Box 7"/>
          <p:cNvSpPr txBox="1">
            <a:spLocks noChangeArrowheads="1"/>
          </p:cNvSpPr>
          <p:nvPr/>
        </p:nvSpPr>
        <p:spPr bwMode="auto">
          <a:xfrm>
            <a:off x="1060450" y="6013450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100" dir="54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333333"/>
                </a:solidFill>
                <a:latin typeface="Times New Roman" charset="0"/>
              </a:rPr>
              <a:t>Isotropic</a:t>
            </a:r>
          </a:p>
        </p:txBody>
      </p:sp>
      <p:sp>
        <p:nvSpPr>
          <p:cNvPr id="1363976" name="Text Box 8"/>
          <p:cNvSpPr txBox="1">
            <a:spLocks noChangeArrowheads="1"/>
          </p:cNvSpPr>
          <p:nvPr/>
        </p:nvSpPr>
        <p:spPr bwMode="auto">
          <a:xfrm>
            <a:off x="5368925" y="5984875"/>
            <a:ext cx="1931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100" dir="54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rgbClr val="333333"/>
                </a:solidFill>
                <a:latin typeface="Times New Roman" charset="0"/>
              </a:rPr>
              <a:t>Anisotropic</a:t>
            </a:r>
          </a:p>
        </p:txBody>
      </p:sp>
    </p:spTree>
    <p:extLst>
      <p:ext uri="{BB962C8B-B14F-4D97-AF65-F5344CB8AC3E}">
        <p14:creationId xmlns:p14="http://schemas.microsoft.com/office/powerpoint/2010/main" val="1154332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4388" name="Picture 4" descr="slide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393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Reflection Equation</a:t>
            </a:r>
          </a:p>
        </p:txBody>
      </p:sp>
      <p:graphicFrame>
        <p:nvGraphicFramePr>
          <p:cNvPr id="4403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114800" y="2997200"/>
          <a:ext cx="4381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2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997200"/>
                        <a:ext cx="43815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3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4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54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4039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4456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57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58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59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60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4040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4462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63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64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4465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4466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4467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384468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871663" y="5084763"/>
          <a:ext cx="55673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5" name="Equation" r:id="rId9" imgW="2959100" imgH="254000" progId="Equation.DSMT4">
                  <p:embed/>
                </p:oleObj>
              </mc:Choice>
              <mc:Fallback>
                <p:oleObj name="Equation" r:id="rId9" imgW="2959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5084763"/>
                        <a:ext cx="556736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69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(Output Image)</a:t>
            </a:r>
          </a:p>
        </p:txBody>
      </p:sp>
      <p:sp>
        <p:nvSpPr>
          <p:cNvPr id="1384470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4471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source)</a:t>
            </a:r>
          </a:p>
        </p:txBody>
      </p:sp>
      <p:sp>
        <p:nvSpPr>
          <p:cNvPr id="1384472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4473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</p:spTree>
    <p:extLst>
      <p:ext uri="{BB962C8B-B14F-4D97-AF65-F5344CB8AC3E}">
        <p14:creationId xmlns:p14="http://schemas.microsoft.com/office/powerpoint/2010/main" val="4283475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4469" grpId="0"/>
      <p:bldP spid="1384470" grpId="0"/>
      <p:bldP spid="1384471" grpId="0"/>
      <p:bldP spid="1384472" grpId="0"/>
      <p:bldP spid="138447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4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Reflection Equation</a:t>
            </a:r>
          </a:p>
        </p:txBody>
      </p:sp>
      <p:graphicFrame>
        <p:nvGraphicFramePr>
          <p:cNvPr id="45059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6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7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8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78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5063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5480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1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2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3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4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5064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5486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7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8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5489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5490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5491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5068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639888" y="5084763"/>
          <a:ext cx="6096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9" name="Equation" r:id="rId9" imgW="3200400" imgH="266700" progId="Equation.DSMT4">
                  <p:embed/>
                </p:oleObj>
              </mc:Choice>
              <mc:Fallback>
                <p:oleObj name="Equation" r:id="rId9" imgW="3200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5084763"/>
                        <a:ext cx="6096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93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(Output Image)</a:t>
            </a:r>
          </a:p>
        </p:txBody>
      </p:sp>
      <p:sp>
        <p:nvSpPr>
          <p:cNvPr id="1385494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5495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source)</a:t>
            </a:r>
          </a:p>
        </p:txBody>
      </p:sp>
      <p:sp>
        <p:nvSpPr>
          <p:cNvPr id="1385496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5497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  <p:sp>
        <p:nvSpPr>
          <p:cNvPr id="1385498" name="Text Box 26"/>
          <p:cNvSpPr txBox="1">
            <a:spLocks noChangeArrowheads="1"/>
          </p:cNvSpPr>
          <p:nvPr/>
        </p:nvSpPr>
        <p:spPr bwMode="auto">
          <a:xfrm>
            <a:off x="4098925" y="4659313"/>
            <a:ext cx="3090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cs typeface="Arial"/>
              </a:rPr>
              <a:t>Sum over all light sources</a:t>
            </a:r>
          </a:p>
        </p:txBody>
      </p:sp>
      <p:grpSp>
        <p:nvGrpSpPr>
          <p:cNvPr id="45075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5500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1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2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3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4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5076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5506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7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8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9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10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5511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5512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705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Reflection Equation</a:t>
            </a:r>
          </a:p>
        </p:txBody>
      </p:sp>
      <p:graphicFrame>
        <p:nvGraphicFramePr>
          <p:cNvPr id="4608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1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2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3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02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6087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6504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5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6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7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8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6088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6510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11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12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6513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4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5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6092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58875" y="4824413"/>
          <a:ext cx="7358063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4" name="Equation" r:id="rId9" imgW="3327400" imgH="368300" progId="Equation.DSMT4">
                  <p:embed/>
                </p:oleObj>
              </mc:Choice>
              <mc:Fallback>
                <p:oleObj name="Equation" r:id="rId9" imgW="3327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4824413"/>
                        <a:ext cx="7358063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17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(Output Image)</a:t>
            </a:r>
          </a:p>
        </p:txBody>
      </p:sp>
      <p:sp>
        <p:nvSpPr>
          <p:cNvPr id="1386518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6519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source)</a:t>
            </a:r>
          </a:p>
        </p:txBody>
      </p:sp>
      <p:sp>
        <p:nvSpPr>
          <p:cNvPr id="1386520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6521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  <p:sp>
        <p:nvSpPr>
          <p:cNvPr id="1386522" name="Text Box 26"/>
          <p:cNvSpPr txBox="1">
            <a:spLocks noChangeArrowheads="1"/>
          </p:cNvSpPr>
          <p:nvPr/>
        </p:nvSpPr>
        <p:spPr bwMode="auto">
          <a:xfrm>
            <a:off x="4327525" y="4354513"/>
            <a:ext cx="309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cs typeface="Arial"/>
              </a:rPr>
              <a:t>Replace sum with integral</a:t>
            </a:r>
          </a:p>
        </p:txBody>
      </p:sp>
      <p:grpSp>
        <p:nvGrpSpPr>
          <p:cNvPr id="46099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6524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5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6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7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8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6100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6530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1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2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3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4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6535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6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7" name="Line 41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8" name="Line 42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9" name="Oval 43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6106" name="Object 44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5" name="Equation" r:id="rId11" imgW="266584" imgH="228501" progId="Equation.DSMT4">
                  <p:embed/>
                </p:oleObj>
              </mc:Choice>
              <mc:Fallback>
                <p:oleObj name="Equation" r:id="rId11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6405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663575"/>
            <a:ext cx="7316788" cy="457200"/>
          </a:xfrm>
        </p:spPr>
        <p:txBody>
          <a:bodyPr/>
          <a:lstStyle/>
          <a:p>
            <a:r>
              <a:rPr lang="en-US"/>
              <a:t>Environment Maps</a:t>
            </a:r>
          </a:p>
        </p:txBody>
      </p:sp>
      <p:sp>
        <p:nvSpPr>
          <p:cNvPr id="138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56966"/>
            <a:ext cx="9144000" cy="4724400"/>
          </a:xfrm>
        </p:spPr>
        <p:txBody>
          <a:bodyPr/>
          <a:lstStyle/>
          <a:p>
            <a:r>
              <a:rPr lang="en-US" sz="2400" dirty="0"/>
              <a:t>Light as a function of direction, from entire environment</a:t>
            </a:r>
          </a:p>
          <a:p>
            <a:r>
              <a:rPr lang="en-US" sz="2400" dirty="0"/>
              <a:t>Captured by photographing a chrome steel or mirror sphere</a:t>
            </a:r>
          </a:p>
          <a:p>
            <a:r>
              <a:rPr lang="en-US" sz="2400" dirty="0"/>
              <a:t>Accurate only for one point, but distant lighting same at other scene locations (typically use only one </a:t>
            </a:r>
            <a:r>
              <a:rPr lang="en-US" sz="2400" dirty="0" err="1"/>
              <a:t>env</a:t>
            </a:r>
            <a:r>
              <a:rPr lang="en-US" sz="2400" dirty="0"/>
              <a:t>. map)</a:t>
            </a:r>
          </a:p>
        </p:txBody>
      </p:sp>
      <p:pic>
        <p:nvPicPr>
          <p:cNvPr id="1381380" name="Picture 4" descr="miller_ball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225101"/>
            <a:ext cx="21526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1381" name="Text Box 5"/>
          <p:cNvSpPr txBox="1">
            <a:spLocks noChangeArrowheads="1"/>
          </p:cNvSpPr>
          <p:nvPr/>
        </p:nvSpPr>
        <p:spPr bwMode="auto">
          <a:xfrm>
            <a:off x="4051931" y="6226568"/>
            <a:ext cx="51847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dirty="0" err="1">
                <a:solidFill>
                  <a:srgbClr val="FFFFFF"/>
                </a:solidFill>
                <a:latin typeface="Arial"/>
                <a:cs typeface="Times New Roman" charset="0"/>
              </a:rPr>
              <a:t>Blinn</a:t>
            </a:r>
            <a:r>
              <a:rPr lang="en-US" sz="1800" dirty="0">
                <a:solidFill>
                  <a:srgbClr val="FFFFFF"/>
                </a:solidFill>
                <a:latin typeface="Arial"/>
                <a:cs typeface="Times New Roman" charset="0"/>
              </a:rPr>
              <a:t> and Newell 1976, Miller and Hoffman, 1984</a:t>
            </a:r>
          </a:p>
          <a:p>
            <a:pPr algn="l"/>
            <a:r>
              <a:rPr lang="en-US" sz="1800" dirty="0">
                <a:solidFill>
                  <a:srgbClr val="FFFFFF"/>
                </a:solidFill>
                <a:latin typeface="Arial"/>
                <a:cs typeface="Times New Roman" charset="0"/>
              </a:rPr>
              <a:t>Later, Greene 86, Cabral et al. 87</a:t>
            </a:r>
          </a:p>
        </p:txBody>
      </p:sp>
      <p:pic>
        <p:nvPicPr>
          <p:cNvPr id="1381382" name="Picture 6" descr="07-7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3137789"/>
            <a:ext cx="4611688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108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663575"/>
            <a:ext cx="7316788" cy="457200"/>
          </a:xfrm>
        </p:spPr>
        <p:txBody>
          <a:bodyPr/>
          <a:lstStyle/>
          <a:p>
            <a:r>
              <a:rPr lang="en-US"/>
              <a:t>Environment Maps</a:t>
            </a:r>
          </a:p>
        </p:txBody>
      </p:sp>
      <p:sp>
        <p:nvSpPr>
          <p:cNvPr id="147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245" y="1739900"/>
            <a:ext cx="8937755" cy="4724400"/>
          </a:xfrm>
        </p:spPr>
        <p:txBody>
          <a:bodyPr/>
          <a:lstStyle/>
          <a:p>
            <a:r>
              <a:rPr lang="en-US" sz="2400" dirty="0">
                <a:latin typeface="+mj-lt"/>
              </a:rPr>
              <a:t>Environment maps widely used as lighting representation</a:t>
            </a:r>
          </a:p>
          <a:p>
            <a:r>
              <a:rPr lang="en-US" sz="2400" dirty="0">
                <a:latin typeface="+mj-lt"/>
              </a:rPr>
              <a:t>Many modern methods deal with offline and real-time rendering with environment maps</a:t>
            </a:r>
          </a:p>
          <a:p>
            <a:r>
              <a:rPr lang="en-US" sz="2400" dirty="0">
                <a:latin typeface="+mj-lt"/>
              </a:rPr>
              <a:t>Image-based complex lighting + complex BRDFs</a:t>
            </a:r>
          </a:p>
        </p:txBody>
      </p:sp>
    </p:spTree>
    <p:extLst>
      <p:ext uri="{BB962C8B-B14F-4D97-AF65-F5344CB8AC3E}">
        <p14:creationId xmlns:p14="http://schemas.microsoft.com/office/powerpoint/2010/main" val="4291981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1963"/>
            <a:ext cx="7772400" cy="838200"/>
          </a:xfrm>
        </p:spPr>
        <p:txBody>
          <a:bodyPr/>
          <a:lstStyle/>
          <a:p>
            <a:r>
              <a:rPr lang="en-US"/>
              <a:t>Diffuse Interreflection</a:t>
            </a:r>
          </a:p>
        </p:txBody>
      </p:sp>
      <p:sp>
        <p:nvSpPr>
          <p:cNvPr id="135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33500"/>
            <a:ext cx="7772400" cy="45720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/>
              <a:t>Diffuse interreflection, color bleeding [Cornell Box]</a:t>
            </a:r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55780" name="Rectangle 4"/>
          <p:cNvSpPr>
            <a:spLocks noChangeArrowheads="1"/>
          </p:cNvSpPr>
          <p:nvPr/>
        </p:nvSpPr>
        <p:spPr bwMode="auto">
          <a:xfrm>
            <a:off x="3832225" y="2811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pic>
        <p:nvPicPr>
          <p:cNvPr id="1355781" name="Picture 5" descr="gora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5737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5782" name="Rectangle 6"/>
          <p:cNvSpPr>
            <a:spLocks noChangeArrowheads="1"/>
          </p:cNvSpPr>
          <p:nvPr/>
        </p:nvSpPr>
        <p:spPr bwMode="auto">
          <a:xfrm>
            <a:off x="3832225" y="2811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pic>
        <p:nvPicPr>
          <p:cNvPr id="1355783" name="Picture 7" descr="coh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5737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5784" name="Picture 8" descr="sill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83100"/>
            <a:ext cx="2286000" cy="225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5785" name="Picture 9" descr="lischinsk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4817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738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Radiometry</a:t>
            </a:r>
          </a:p>
        </p:txBody>
      </p:sp>
      <p:sp>
        <p:nvSpPr>
          <p:cNvPr id="143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Physical measurement of electromagnetic energy</a:t>
            </a:r>
          </a:p>
          <a:p>
            <a:pPr lvl="1"/>
            <a:endParaRPr lang="en-US" dirty="0"/>
          </a:p>
          <a:p>
            <a:r>
              <a:rPr lang="en-US" i="1" dirty="0"/>
              <a:t>Measure spatial (and angular) properties of light</a:t>
            </a:r>
            <a:r>
              <a:rPr lang="en-US" dirty="0"/>
              <a:t> </a:t>
            </a:r>
          </a:p>
          <a:p>
            <a:pPr lvl="1"/>
            <a:r>
              <a:rPr lang="en-US" sz="2800" dirty="0"/>
              <a:t>Radiance, Irradiance</a:t>
            </a:r>
          </a:p>
          <a:p>
            <a:pPr lvl="1"/>
            <a:r>
              <a:rPr lang="en-US" sz="2800" dirty="0"/>
              <a:t>Reflection functions: Bi-Directional Reflectance Distribution Function or BRDF</a:t>
            </a:r>
          </a:p>
          <a:p>
            <a:pPr lvl="1"/>
            <a:r>
              <a:rPr lang="en-US" sz="2800" dirty="0"/>
              <a:t>Reflection Equation</a:t>
            </a:r>
          </a:p>
          <a:p>
            <a:pPr lvl="1"/>
            <a:r>
              <a:rPr lang="en-US" sz="2800" i="1" dirty="0"/>
              <a:t>Simple BRDF models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092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 Viewer plots </a:t>
            </a:r>
          </a:p>
        </p:txBody>
      </p:sp>
      <p:pic>
        <p:nvPicPr>
          <p:cNvPr id="1370115" name="Picture 3" descr="brd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2286000" cy="16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0116" name="Picture 4" descr="brd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52600"/>
            <a:ext cx="2438400" cy="16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0117" name="Picture 5" descr="brdf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2438400" cy="210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0118" name="Text Box 6"/>
          <p:cNvSpPr txBox="1">
            <a:spLocks noChangeArrowheads="1"/>
          </p:cNvSpPr>
          <p:nvPr/>
        </p:nvSpPr>
        <p:spPr bwMode="auto">
          <a:xfrm>
            <a:off x="1219200" y="3352800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333333"/>
                </a:solidFill>
                <a:latin typeface="Times New Roman" charset="0"/>
              </a:rPr>
              <a:t>Diffuse</a:t>
            </a:r>
          </a:p>
        </p:txBody>
      </p:sp>
      <p:sp>
        <p:nvSpPr>
          <p:cNvPr id="1370119" name="Text Box 7"/>
          <p:cNvSpPr txBox="1">
            <a:spLocks noChangeArrowheads="1"/>
          </p:cNvSpPr>
          <p:nvPr/>
        </p:nvSpPr>
        <p:spPr bwMode="auto">
          <a:xfrm>
            <a:off x="5480050" y="6324600"/>
            <a:ext cx="351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solidFill>
                  <a:srgbClr val="333333"/>
                </a:solidFill>
                <a:latin typeface="Times New Roman" charset="0"/>
              </a:rPr>
              <a:t>bv written by Szymon Rusinkiewicz</a:t>
            </a:r>
          </a:p>
        </p:txBody>
      </p:sp>
      <p:sp>
        <p:nvSpPr>
          <p:cNvPr id="1370120" name="Text Box 8"/>
          <p:cNvSpPr txBox="1">
            <a:spLocks noChangeArrowheads="1"/>
          </p:cNvSpPr>
          <p:nvPr/>
        </p:nvSpPr>
        <p:spPr bwMode="auto">
          <a:xfrm>
            <a:off x="3352800" y="3352800"/>
            <a:ext cx="2417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333333"/>
                </a:solidFill>
                <a:latin typeface="Times New Roman" charset="0"/>
              </a:rPr>
              <a:t>Torrance-Sparrow</a:t>
            </a:r>
          </a:p>
        </p:txBody>
      </p:sp>
      <p:sp>
        <p:nvSpPr>
          <p:cNvPr id="1370121" name="Text Box 9"/>
          <p:cNvSpPr txBox="1">
            <a:spLocks noChangeArrowheads="1"/>
          </p:cNvSpPr>
          <p:nvPr/>
        </p:nvSpPr>
        <p:spPr bwMode="auto">
          <a:xfrm>
            <a:off x="6553200" y="3810000"/>
            <a:ext cx="162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333333"/>
                </a:solidFill>
                <a:latin typeface="Times New Roman" charset="0"/>
              </a:rPr>
              <a:t>Anisotropic</a:t>
            </a:r>
          </a:p>
        </p:txBody>
      </p:sp>
      <p:pic>
        <p:nvPicPr>
          <p:cNvPr id="1370122" name="Picture 10" descr="brdf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68738"/>
            <a:ext cx="2438400" cy="177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009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62" name="Picture 2" descr="patd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07950"/>
            <a:ext cx="8902700" cy="664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959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3186" name="Picture 2" descr="patpho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7000"/>
            <a:ext cx="88900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711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Specular Term (Phong)</a:t>
            </a:r>
          </a:p>
        </p:txBody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150987" name="Picture 11" descr="patphon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1370013"/>
            <a:ext cx="7137400" cy="532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8393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4210" name="Picture 2" descr="patfres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4300"/>
            <a:ext cx="89154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855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5234" name="Picture 2" descr="patrefex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27000"/>
            <a:ext cx="88773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381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Torrance-</a:t>
            </a:r>
            <a:r>
              <a:rPr lang="en-US" dirty="0" smtClean="0"/>
              <a:t>Sparrow</a:t>
            </a:r>
            <a:endParaRPr lang="en-US" dirty="0"/>
          </a:p>
        </p:txBody>
      </p:sp>
      <p:graphicFrame>
        <p:nvGraphicFramePr>
          <p:cNvPr id="14663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252747"/>
              </p:ext>
            </p:extLst>
          </p:nvPr>
        </p:nvGraphicFramePr>
        <p:xfrm>
          <a:off x="2433638" y="3141663"/>
          <a:ext cx="4081462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1" name="Equation" r:id="rId3" imgW="1600200" imgH="444500" progId="Equation.DSMT4">
                  <p:embed/>
                </p:oleObj>
              </mc:Choice>
              <mc:Fallback>
                <p:oleObj name="Equation" r:id="rId3" imgW="16002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638" y="3141663"/>
                        <a:ext cx="4081462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6372" name="AutoShape 4"/>
          <p:cNvSpPr>
            <a:spLocks/>
          </p:cNvSpPr>
          <p:nvPr/>
        </p:nvSpPr>
        <p:spPr bwMode="auto">
          <a:xfrm>
            <a:off x="438150" y="1389063"/>
            <a:ext cx="2468563" cy="1408112"/>
          </a:xfrm>
          <a:prstGeom prst="borderCallout1">
            <a:avLst>
              <a:gd name="adj1" fmla="val 8125"/>
              <a:gd name="adj2" fmla="val 103093"/>
              <a:gd name="adj3" fmla="val 124606"/>
              <a:gd name="adj4" fmla="val 12287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Fresnel term:</a:t>
            </a:r>
          </a:p>
          <a:p>
            <a:pPr eaLnBrk="1" hangingPunct="1"/>
            <a:r>
              <a:rPr lang="en-US" sz="20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allows for wavelength dependency</a:t>
            </a:r>
          </a:p>
          <a:p>
            <a:pPr eaLnBrk="1" hangingPunct="1"/>
            <a:endParaRPr lang="en-US" sz="2000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466373" name="AutoShape 5"/>
          <p:cNvSpPr>
            <a:spLocks/>
          </p:cNvSpPr>
          <p:nvPr/>
        </p:nvSpPr>
        <p:spPr bwMode="auto">
          <a:xfrm>
            <a:off x="4694238" y="1346200"/>
            <a:ext cx="4011612" cy="1228725"/>
          </a:xfrm>
          <a:prstGeom prst="borderCallout1">
            <a:avLst>
              <a:gd name="adj1" fmla="val 9301"/>
              <a:gd name="adj2" fmla="val -1898"/>
              <a:gd name="adj3" fmla="val 153486"/>
              <a:gd name="adj4" fmla="val -118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Geometric Attenuation:</a:t>
            </a:r>
          </a:p>
          <a:p>
            <a:pPr eaLnBrk="1" hangingPunct="1"/>
            <a:r>
              <a:rPr lang="en-US" sz="200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reduces the output based on the amount of shadowing or masking that occurs.</a:t>
            </a:r>
          </a:p>
        </p:txBody>
      </p:sp>
      <p:sp>
        <p:nvSpPr>
          <p:cNvPr id="1466374" name="AutoShape 6"/>
          <p:cNvSpPr>
            <a:spLocks/>
          </p:cNvSpPr>
          <p:nvPr/>
        </p:nvSpPr>
        <p:spPr bwMode="auto">
          <a:xfrm>
            <a:off x="6638925" y="2894013"/>
            <a:ext cx="2371725" cy="2689225"/>
          </a:xfrm>
          <a:prstGeom prst="borderCallout1">
            <a:avLst>
              <a:gd name="adj1" fmla="val 4250"/>
              <a:gd name="adj2" fmla="val -3213"/>
              <a:gd name="adj3" fmla="val 17417"/>
              <a:gd name="adj4" fmla="val -1064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Distribution:</a:t>
            </a:r>
          </a:p>
          <a:p>
            <a:pPr eaLnBrk="1" hangingPunct="1"/>
            <a:r>
              <a:rPr lang="en-US" sz="200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distribution function determines what percentage of microfacets are oriented to reflect in the viewer direction.</a:t>
            </a:r>
          </a:p>
        </p:txBody>
      </p:sp>
      <p:sp>
        <p:nvSpPr>
          <p:cNvPr id="1466375" name="AutoShape 7"/>
          <p:cNvSpPr>
            <a:spLocks/>
          </p:cNvSpPr>
          <p:nvPr/>
        </p:nvSpPr>
        <p:spPr bwMode="auto">
          <a:xfrm>
            <a:off x="217488" y="4208463"/>
            <a:ext cx="2286000" cy="1450975"/>
          </a:xfrm>
          <a:prstGeom prst="borderCallout1">
            <a:avLst>
              <a:gd name="adj1" fmla="val 7880"/>
              <a:gd name="adj2" fmla="val 103333"/>
              <a:gd name="adj3" fmla="val -1421"/>
              <a:gd name="adj4" fmla="val 17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How much of the macroscopic surface is visible to the light source</a:t>
            </a:r>
          </a:p>
        </p:txBody>
      </p:sp>
      <p:sp>
        <p:nvSpPr>
          <p:cNvPr id="1466376" name="AutoShape 8"/>
          <p:cNvSpPr>
            <a:spLocks/>
          </p:cNvSpPr>
          <p:nvPr/>
        </p:nvSpPr>
        <p:spPr bwMode="auto">
          <a:xfrm>
            <a:off x="2917825" y="4603750"/>
            <a:ext cx="2065338" cy="1450975"/>
          </a:xfrm>
          <a:prstGeom prst="borderCallout1">
            <a:avLst>
              <a:gd name="adj1" fmla="val 7880"/>
              <a:gd name="adj2" fmla="val 103690"/>
              <a:gd name="adj3" fmla="val -25602"/>
              <a:gd name="adj4" fmla="val 13151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How much of the macroscopic surface is visible to the viewer</a:t>
            </a:r>
          </a:p>
        </p:txBody>
      </p:sp>
    </p:spTree>
    <p:extLst>
      <p:ext uri="{BB962C8B-B14F-4D97-AF65-F5344CB8AC3E}">
        <p14:creationId xmlns:p14="http://schemas.microsoft.com/office/powerpoint/2010/main" val="1758484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BRDF models</a:t>
            </a:r>
          </a:p>
        </p:txBody>
      </p:sp>
      <p:sp>
        <p:nvSpPr>
          <p:cNvPr id="137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n-US"/>
          </a:p>
          <a:p>
            <a:r>
              <a:rPr lang="en-US"/>
              <a:t>Empirical: Measure and build a 4D table</a:t>
            </a:r>
          </a:p>
          <a:p>
            <a:r>
              <a:rPr lang="en-US"/>
              <a:t>Anisotropic models for hair, brushed steel</a:t>
            </a:r>
          </a:p>
          <a:p>
            <a:r>
              <a:rPr lang="en-US"/>
              <a:t>Cartoon shaders, funky BRDFs</a:t>
            </a:r>
          </a:p>
          <a:p>
            <a:r>
              <a:rPr lang="en-US"/>
              <a:t>Capturing spatial variation</a:t>
            </a:r>
          </a:p>
          <a:p>
            <a:r>
              <a:rPr lang="en-US"/>
              <a:t>Very active area of research</a:t>
            </a:r>
          </a:p>
        </p:txBody>
      </p:sp>
    </p:spTree>
    <p:extLst>
      <p:ext uri="{BB962C8B-B14F-4D97-AF65-F5344CB8AC3E}">
        <p14:creationId xmlns:p14="http://schemas.microsoft.com/office/powerpoint/2010/main" val="2966995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Radiosity</a:t>
            </a:r>
          </a:p>
        </p:txBody>
      </p:sp>
      <p:pic>
        <p:nvPicPr>
          <p:cNvPr id="1416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6175"/>
            <a:ext cx="7056438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6170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Caustics</a:t>
            </a:r>
          </a:p>
        </p:txBody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62075"/>
            <a:ext cx="7772400" cy="5257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Caustics: Focusing through specular surface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Major research effort in 80s, 90s till today</a:t>
            </a:r>
          </a:p>
        </p:txBody>
      </p:sp>
      <p:pic>
        <p:nvPicPr>
          <p:cNvPr id="1356804" name="Picture 4" descr="cogna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5" y="1922463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464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BRDFs, Radiometry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7714" y="1527175"/>
            <a:ext cx="8926286" cy="5029200"/>
          </a:xfrm>
        </p:spPr>
        <p:txBody>
          <a:bodyPr/>
          <a:lstStyle/>
          <a:p>
            <a:r>
              <a:rPr lang="en-US" dirty="0" smtClean="0"/>
              <a:t>Basics of Illumination, Reflection </a:t>
            </a:r>
          </a:p>
          <a:p>
            <a:r>
              <a:rPr lang="en-US" dirty="0" smtClean="0"/>
              <a:t>Formal radiometric analysis (not ad-hoc)</a:t>
            </a:r>
          </a:p>
          <a:p>
            <a:r>
              <a:rPr lang="en-US" dirty="0" smtClean="0"/>
              <a:t>Reflection Equation (Local Illumination)</a:t>
            </a:r>
          </a:p>
          <a:p>
            <a:r>
              <a:rPr lang="en-US" dirty="0" smtClean="0"/>
              <a:t>Discussion of BRDFs</a:t>
            </a:r>
          </a:p>
          <a:p>
            <a:r>
              <a:rPr lang="en-US" dirty="0" smtClean="0"/>
              <a:t>Rendering Equation (Global Illumination) on Thu</a:t>
            </a:r>
          </a:p>
          <a:p>
            <a:endParaRPr lang="en-US" dirty="0"/>
          </a:p>
          <a:p>
            <a:r>
              <a:rPr lang="en-US" dirty="0" smtClean="0"/>
              <a:t>Formal analysis important for correct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5731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0596" name="Picture 4" descr="slid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893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Radiometry</a:t>
            </a:r>
          </a:p>
        </p:txBody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751860" cy="5029200"/>
          </a:xfrm>
        </p:spPr>
        <p:txBody>
          <a:bodyPr/>
          <a:lstStyle/>
          <a:p>
            <a:r>
              <a:rPr lang="en-US" dirty="0"/>
              <a:t>Physical measurement of electromagnetic energy</a:t>
            </a:r>
          </a:p>
          <a:p>
            <a:pPr lvl="1"/>
            <a:endParaRPr lang="en-US" dirty="0"/>
          </a:p>
          <a:p>
            <a:r>
              <a:rPr lang="en-US" i="1" dirty="0"/>
              <a:t>Measure spatial (and angular) properties of light </a:t>
            </a:r>
          </a:p>
          <a:p>
            <a:pPr lvl="1"/>
            <a:r>
              <a:rPr lang="en-US" sz="2800" i="1" dirty="0"/>
              <a:t>Radiance, Irradiance</a:t>
            </a:r>
          </a:p>
          <a:p>
            <a:pPr lvl="1"/>
            <a:r>
              <a:rPr lang="en-US" sz="2800" dirty="0"/>
              <a:t>Reflection functions: Bi-Directional Reflectance Distribution Function or BRDF</a:t>
            </a:r>
          </a:p>
          <a:p>
            <a:pPr lvl="1"/>
            <a:r>
              <a:rPr lang="en-US" sz="2800" dirty="0"/>
              <a:t>Reflection Equation</a:t>
            </a:r>
          </a:p>
          <a:p>
            <a:pPr lvl="1"/>
            <a:r>
              <a:rPr lang="en-US" sz="2800" dirty="0"/>
              <a:t>Simple BRDF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801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22.9|52.9"/>
</p:tagLst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2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2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efault Design">
  <a:themeElements>
    <a:clrScheme name="5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5_Default Design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Default Design">
  <a:themeElements>
    <a:clrScheme name="4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4_Default Design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26126</TotalTime>
  <Words>856</Words>
  <Application>Microsoft Macintosh PowerPoint</Application>
  <PresentationFormat>Letter Paper (8.5x11 in)</PresentationFormat>
  <Paragraphs>185</Paragraphs>
  <Slides>48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Default Design</vt:lpstr>
      <vt:lpstr>1_Default Design</vt:lpstr>
      <vt:lpstr>4_Default Design</vt:lpstr>
      <vt:lpstr>5_Default Design</vt:lpstr>
      <vt:lpstr>6_Default Design</vt:lpstr>
      <vt:lpstr>7_Default Design</vt:lpstr>
      <vt:lpstr>9_Default Design</vt:lpstr>
      <vt:lpstr>Equation</vt:lpstr>
      <vt:lpstr>Computer Graphics II: Rendering</vt:lpstr>
      <vt:lpstr>To Do</vt:lpstr>
      <vt:lpstr>Illumination Models</vt:lpstr>
      <vt:lpstr>Diffuse Interreflection</vt:lpstr>
      <vt:lpstr>Radiosity</vt:lpstr>
      <vt:lpstr>Caustics</vt:lpstr>
      <vt:lpstr>Motivation: BRDFs, Radiometry</vt:lpstr>
      <vt:lpstr>PowerPoint Presentation</vt:lpstr>
      <vt:lpstr>Radiometry</vt:lpstr>
      <vt:lpstr>PowerPoint Presentation</vt:lpstr>
      <vt:lpstr>PowerPoint Presentation</vt:lpstr>
      <vt:lpstr>PowerPoint Presentation</vt:lpstr>
      <vt:lpstr>PowerPoint Presentation</vt:lpstr>
      <vt:lpstr>Radiance</vt:lpstr>
      <vt:lpstr>Radiance properties</vt:lpstr>
      <vt:lpstr>PowerPoint Presentation</vt:lpstr>
      <vt:lpstr>PowerPoint Presentation</vt:lpstr>
      <vt:lpstr>Radiance properties</vt:lpstr>
      <vt:lpstr>Irradiance, Radiosity</vt:lpstr>
      <vt:lpstr>PowerPoint Presentation</vt:lpstr>
      <vt:lpstr>PowerPoint Presentation</vt:lpstr>
      <vt:lpstr>PowerPoint Presentation</vt:lpstr>
      <vt:lpstr>Irradiance Environment Maps</vt:lpstr>
      <vt:lpstr>Radiometry</vt:lpstr>
      <vt:lpstr>PowerPoint Presentation</vt:lpstr>
      <vt:lpstr>PowerPoint Presentation</vt:lpstr>
      <vt:lpstr>PowerPoint Presentation</vt:lpstr>
      <vt:lpstr>Building up the BRDF</vt:lpstr>
      <vt:lpstr>PowerPoint Presentation</vt:lpstr>
      <vt:lpstr>BRDF</vt:lpstr>
      <vt:lpstr>PowerPoint Presentation</vt:lpstr>
      <vt:lpstr>PowerPoint Presentation</vt:lpstr>
      <vt:lpstr>Isotropic vs Anisotropic</vt:lpstr>
      <vt:lpstr>PowerPoint Presentation</vt:lpstr>
      <vt:lpstr>Reflection Equation</vt:lpstr>
      <vt:lpstr>Reflection Equation</vt:lpstr>
      <vt:lpstr>Reflection Equation</vt:lpstr>
      <vt:lpstr>Environment Maps</vt:lpstr>
      <vt:lpstr>Environment Maps</vt:lpstr>
      <vt:lpstr>Radiometry</vt:lpstr>
      <vt:lpstr>Brdf Viewer plots </vt:lpstr>
      <vt:lpstr>PowerPoint Presentation</vt:lpstr>
      <vt:lpstr>PowerPoint Presentation</vt:lpstr>
      <vt:lpstr>Specular Term (Phong)</vt:lpstr>
      <vt:lpstr>PowerPoint Presentation</vt:lpstr>
      <vt:lpstr>PowerPoint Presentation</vt:lpstr>
      <vt:lpstr>Torrance-Sparrow</vt:lpstr>
      <vt:lpstr>Other BRDF models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734</cp:revision>
  <cp:lastPrinted>2016-09-17T23:06:26Z</cp:lastPrinted>
  <dcterms:created xsi:type="dcterms:W3CDTF">1999-02-11T00:43:51Z</dcterms:created>
  <dcterms:modified xsi:type="dcterms:W3CDTF">2021-01-23T23:22:37Z</dcterms:modified>
</cp:coreProperties>
</file>