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</p:sldMasterIdLst>
  <p:notesMasterIdLst>
    <p:notesMasterId r:id="rId43"/>
  </p:notesMasterIdLst>
  <p:handoutMasterIdLst>
    <p:handoutMasterId r:id="rId44"/>
  </p:handoutMasterIdLst>
  <p:sldIdLst>
    <p:sldId id="751" r:id="rId4"/>
    <p:sldId id="752" r:id="rId5"/>
    <p:sldId id="781" r:id="rId6"/>
    <p:sldId id="782" r:id="rId7"/>
    <p:sldId id="783" r:id="rId8"/>
    <p:sldId id="753" r:id="rId9"/>
    <p:sldId id="754" r:id="rId10"/>
    <p:sldId id="755" r:id="rId11"/>
    <p:sldId id="756" r:id="rId12"/>
    <p:sldId id="784" r:id="rId13"/>
    <p:sldId id="757" r:id="rId14"/>
    <p:sldId id="758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5" r:id="rId36"/>
    <p:sldId id="786" r:id="rId37"/>
    <p:sldId id="791" r:id="rId38"/>
    <p:sldId id="787" r:id="rId39"/>
    <p:sldId id="788" r:id="rId40"/>
    <p:sldId id="789" r:id="rId41"/>
    <p:sldId id="790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-2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2379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7083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3762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234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884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811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44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48329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4290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789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03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8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wmf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5607" y="2295525"/>
            <a:ext cx="9472573" cy="1752600"/>
          </a:xfrm>
        </p:spPr>
        <p:txBody>
          <a:bodyPr/>
          <a:lstStyle/>
          <a:p>
            <a:r>
              <a:rPr lang="en-US" dirty="0" smtClean="0"/>
              <a:t>    CSE 168[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en-US" dirty="0" smtClean="0"/>
              <a:t>21]</a:t>
            </a:r>
            <a:r>
              <a:rPr lang="en-US" dirty="0" smtClean="0"/>
              <a:t>,Lecture 11: Fourier Analysis,</a:t>
            </a:r>
            <a:r>
              <a:rPr lang="en-US" dirty="0"/>
              <a:t> </a:t>
            </a:r>
            <a:r>
              <a:rPr lang="en-US" dirty="0" smtClean="0"/>
              <a:t>Sampling 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</a:t>
            </a:r>
            <a:r>
              <a:rPr lang="en-US" dirty="0" smtClean="0"/>
              <a:t>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 Zone Plate</a:t>
            </a:r>
            <a:endParaRPr lang="en-US" dirty="0"/>
          </a:p>
        </p:txBody>
      </p:sp>
      <p:pic>
        <p:nvPicPr>
          <p:cNvPr id="4" name="Content Placeholder 3" descr="Screen Shot 2019-11-16 at 8.3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52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2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8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78945" cy="5029200"/>
          </a:xfrm>
        </p:spPr>
        <p:txBody>
          <a:bodyPr/>
          <a:lstStyle/>
          <a:p>
            <a:r>
              <a:rPr lang="en-US" dirty="0"/>
              <a:t>Formal analysis of sampling and reconstruction</a:t>
            </a:r>
          </a:p>
          <a:p>
            <a:r>
              <a:rPr lang="en-US" dirty="0"/>
              <a:t>Important theory (signal-processing) for graphics</a:t>
            </a:r>
          </a:p>
          <a:p>
            <a:r>
              <a:rPr lang="en-US" dirty="0"/>
              <a:t>Also relevant in rendering, modeling, </a:t>
            </a:r>
            <a:r>
              <a:rPr lang="en-US" dirty="0" smtClean="0"/>
              <a:t>animation</a:t>
            </a:r>
          </a:p>
          <a:p>
            <a:endParaRPr lang="en-US" dirty="0"/>
          </a:p>
          <a:p>
            <a:r>
              <a:rPr lang="en-US" dirty="0" smtClean="0"/>
              <a:t>Note: Fourier Analysis useful for understanding, but image processing often done in spatial domain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3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81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Tool for converting from spatial to frequency domain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vice versa</a:t>
            </a:r>
          </a:p>
          <a:p>
            <a:r>
              <a:rPr lang="en-US" dirty="0"/>
              <a:t>One of most important mathematical ideas</a:t>
            </a:r>
          </a:p>
          <a:p>
            <a:r>
              <a:rPr lang="en-US" dirty="0"/>
              <a:t>Computational algorithm: Fast Fourier Transform</a:t>
            </a:r>
          </a:p>
          <a:p>
            <a:pPr lvl="1"/>
            <a:r>
              <a:rPr lang="en-US" dirty="0"/>
              <a:t>One of 10 great algorithms scientific computing</a:t>
            </a:r>
          </a:p>
          <a:p>
            <a:pPr lvl="1"/>
            <a:r>
              <a:rPr lang="en-US" dirty="0"/>
              <a:t>Makes Fourier processing possible (images etc.)</a:t>
            </a:r>
          </a:p>
          <a:p>
            <a:pPr lvl="1"/>
            <a:r>
              <a:rPr lang="en-US" dirty="0"/>
              <a:t>Not discussed here, but look up if interested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20340"/>
              </p:ext>
            </p:extLst>
          </p:nvPr>
        </p:nvGraphicFramePr>
        <p:xfrm>
          <a:off x="3869601" y="2074349"/>
          <a:ext cx="4028353" cy="191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2032000" imgH="965200" progId="Equation.DSMT4">
                  <p:embed/>
                </p:oleObj>
              </mc:Choice>
              <mc:Fallback>
                <p:oleObj name="Equation" r:id="rId3" imgW="2032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01" y="2074349"/>
                        <a:ext cx="4028353" cy="19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22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6884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6288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5" imgW="2438400" imgH="685800" progId="Equation.DSMT4">
                  <p:embed/>
                </p:oleObj>
              </mc:Choice>
              <mc:Fallback>
                <p:oleObj name="Equation" r:id="rId5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243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28501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82020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5" imgW="4368800" imgH="1104900" progId="Equation.DSMT4">
                  <p:embed/>
                </p:oleObj>
              </mc:Choice>
              <mc:Fallback>
                <p:oleObj name="Equation" r:id="rId5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863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53931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4" imgW="1397000" imgH="800100" progId="Equation.DSMT4">
                  <p:embed/>
                </p:oleObj>
              </mc:Choice>
              <mc:Fallback>
                <p:oleObj name="Equation" r:id="rId4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Single sine curve    (+constant DC term)</a:t>
            </a: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8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 smtClean="0"/>
              <a:t>Start </a:t>
            </a:r>
            <a:r>
              <a:rPr lang="en-US" dirty="0" smtClean="0"/>
              <a:t>immediately on homework 4. </a:t>
            </a:r>
          </a:p>
          <a:p>
            <a:r>
              <a:rPr lang="en-US" dirty="0" smtClean="0"/>
              <a:t>Start thinking about final project</a:t>
            </a:r>
          </a:p>
          <a:p>
            <a:endParaRPr lang="en-US" dirty="0"/>
          </a:p>
          <a:p>
            <a:r>
              <a:rPr lang="en-US" dirty="0" smtClean="0"/>
              <a:t>This lecture gives core background on sampling and signal-processing (bear in mind image processing)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948" y="6488668"/>
            <a:ext cx="386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Some slides courtesy Pat Hanrahan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3354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21334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5" imgW="1663700" imgH="1384300" progId="Equation.DSMT4">
                  <p:embed/>
                </p:oleObj>
              </mc:Choice>
              <mc:Fallback>
                <p:oleObj name="Equation" r:id="rId5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30850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17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83030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5502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quation" r:id="rId5" imgW="1714500" imgH="571500" progId="Equation.DSMT4">
                  <p:embed/>
                </p:oleObj>
              </mc:Choice>
              <mc:Fallback>
                <p:oleObj name="Equation" r:id="rId5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3721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7" imgW="2451100" imgH="203200" progId="Equation.DSMT4">
                  <p:embed/>
                </p:oleObj>
              </mc:Choice>
              <mc:Fallback>
                <p:oleObj name="Equation" r:id="rId7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474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9" imgW="3390900" imgH="965200" progId="Equation.DSMT4">
                  <p:embed/>
                </p:oleObj>
              </mc:Choice>
              <mc:Fallback>
                <p:oleObj name="Equation" r:id="rId9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9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582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95037" y="4080948"/>
            <a:ext cx="1120531" cy="18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3795" y="4678614"/>
            <a:ext cx="2072728" cy="369332"/>
          </a:xfrm>
          <a:prstGeom prst="rect">
            <a:avLst/>
          </a:prstGeom>
          <a:noFill/>
          <a:ln w="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3333"/>
                </a:solidFill>
                <a:latin typeface="Arial"/>
              </a:rPr>
              <a:t>if full width </a:t>
            </a:r>
            <a:r>
              <a:rPr lang="en-US" sz="1800" dirty="0" err="1" smtClean="0">
                <a:solidFill>
                  <a:srgbClr val="333333"/>
                </a:solidFill>
                <a:latin typeface="Arial"/>
              </a:rPr>
              <a:t>f</a:t>
            </a:r>
            <a:r>
              <a:rPr lang="en-US" sz="1800" baseline="-25000" dirty="0" err="1" smtClean="0">
                <a:solidFill>
                  <a:srgbClr val="333333"/>
                </a:solidFill>
                <a:latin typeface="Arial"/>
              </a:rPr>
              <a:t>max</a:t>
            </a:r>
            <a:r>
              <a:rPr lang="en-US" sz="1800" dirty="0" smtClean="0">
                <a:solidFill>
                  <a:srgbClr val="333333"/>
                </a:solidFill>
                <a:latin typeface="Arial"/>
              </a:rPr>
              <a:t> = 1</a:t>
            </a:r>
            <a:endParaRPr lang="en-US" sz="1800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573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2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05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8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63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Improves with More Rays</a:t>
            </a:r>
            <a:endParaRPr lang="en-US" dirty="0"/>
          </a:p>
        </p:txBody>
      </p:sp>
      <p:pic>
        <p:nvPicPr>
          <p:cNvPr id="4" name="Content Placeholder 3" descr="Screen Shot 2019-11-16 at 8.3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86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47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104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58021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5" imgW="2743200" imgH="711200" progId="Equation.DSMT4">
                  <p:embed/>
                </p:oleObj>
              </mc:Choice>
              <mc:Fallback>
                <p:oleObj name="Equation" r:id="rId5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95163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44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129813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 err="1" smtClean="0"/>
              <a:t>vs</a:t>
            </a:r>
            <a:r>
              <a:rPr lang="en-US" dirty="0" smtClean="0"/>
              <a:t> Area Sampling</a:t>
            </a:r>
            <a:endParaRPr lang="en-US" dirty="0"/>
          </a:p>
        </p:txBody>
      </p:sp>
      <p:pic>
        <p:nvPicPr>
          <p:cNvPr id="4" name="Content Placeholder 3" descr="Screen Shot 2019-11-16 at 8.39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887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Supersampling</a:t>
            </a:r>
            <a:endParaRPr lang="en-US" dirty="0"/>
          </a:p>
        </p:txBody>
      </p:sp>
      <p:pic>
        <p:nvPicPr>
          <p:cNvPr id="4" name="Content Placeholder 3" descr="Screen Shot 2019-11-16 at 8.4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311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Jittered Sampling</a:t>
            </a:r>
            <a:endParaRPr lang="en-US" dirty="0"/>
          </a:p>
        </p:txBody>
      </p:sp>
      <p:pic>
        <p:nvPicPr>
          <p:cNvPr id="4" name="Content Placeholder 3" descr="Screen Shot 2019-11-16 at 8.41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37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33400"/>
            <a:ext cx="8339666" cy="685800"/>
          </a:xfrm>
        </p:spPr>
        <p:txBody>
          <a:bodyPr/>
          <a:lstStyle/>
          <a:p>
            <a:r>
              <a:rPr lang="en-US" dirty="0" smtClean="0"/>
              <a:t>Jittered </a:t>
            </a:r>
            <a:r>
              <a:rPr lang="en-US" dirty="0" err="1" smtClean="0"/>
              <a:t>vs</a:t>
            </a:r>
            <a:r>
              <a:rPr lang="en-US" dirty="0" smtClean="0"/>
              <a:t> Uniform Supersampling</a:t>
            </a:r>
            <a:endParaRPr lang="en-US" dirty="0"/>
          </a:p>
        </p:txBody>
      </p:sp>
      <p:pic>
        <p:nvPicPr>
          <p:cNvPr id="4" name="Content Placeholder 3" descr="Screen Shot 2019-11-16 at 8.43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89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Extrafoveal</a:t>
            </a:r>
            <a:r>
              <a:rPr lang="en-US" dirty="0" smtClean="0"/>
              <a:t> Cones</a:t>
            </a:r>
            <a:endParaRPr lang="en-US" dirty="0"/>
          </a:p>
        </p:txBody>
      </p:sp>
      <p:pic>
        <p:nvPicPr>
          <p:cNvPr id="4" name="Content Placeholder 3" descr="Screen Shot 2019-11-16 at 8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10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475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Disk Sampling</a:t>
            </a:r>
            <a:endParaRPr lang="en-US" dirty="0"/>
          </a:p>
        </p:txBody>
      </p:sp>
      <p:pic>
        <p:nvPicPr>
          <p:cNvPr id="4" name="Content Placeholder 3" descr="Screen Shot 2019-11-16 at 8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10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783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1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16 at 8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4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73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58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0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38764</TotalTime>
  <Words>658</Words>
  <Application>Microsoft Macintosh PowerPoint</Application>
  <PresentationFormat>Letter Paper (8.5x11 in)</PresentationFormat>
  <Paragraphs>130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Default Design</vt:lpstr>
      <vt:lpstr>1_Custom Design</vt:lpstr>
      <vt:lpstr>1_Default Design</vt:lpstr>
      <vt:lpstr>Equation</vt:lpstr>
      <vt:lpstr>Computer Graphics II: Rendering</vt:lpstr>
      <vt:lpstr>To Do</vt:lpstr>
      <vt:lpstr>Quality Improves with More Rays</vt:lpstr>
      <vt:lpstr>PowerPoint Presentation</vt:lpstr>
      <vt:lpstr>PowerPoint Presentation</vt:lpstr>
      <vt:lpstr>Sampling and Reconstruction</vt:lpstr>
      <vt:lpstr>Sampling and Reconstruction</vt:lpstr>
      <vt:lpstr>(Spatial) Aliasing</vt:lpstr>
      <vt:lpstr>(Spatial) Aliasing</vt:lpstr>
      <vt:lpstr>Sampling a Zone Plate</vt:lpstr>
      <vt:lpstr>Sampling and Aliasing</vt:lpstr>
      <vt:lpstr>Image Processing pipeline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Point vs Area Sampling</vt:lpstr>
      <vt:lpstr>Uniform Supersampling</vt:lpstr>
      <vt:lpstr>PowerPoint Presentation</vt:lpstr>
      <vt:lpstr>Jittered Sampling</vt:lpstr>
      <vt:lpstr>Jittered vs Uniform Supersampling</vt:lpstr>
      <vt:lpstr>Distribution of Extrafoveal Cones</vt:lpstr>
      <vt:lpstr>Poisson Disk Sampling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890</cp:revision>
  <cp:lastPrinted>2016-09-17T23:06:26Z</cp:lastPrinted>
  <dcterms:created xsi:type="dcterms:W3CDTF">1999-02-11T00:43:51Z</dcterms:created>
  <dcterms:modified xsi:type="dcterms:W3CDTF">2021-04-30T17:31:12Z</dcterms:modified>
</cp:coreProperties>
</file>