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89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841" r:id="rId7"/>
    <p:sldId id="842" r:id="rId8"/>
    <p:sldId id="830" r:id="rId9"/>
    <p:sldId id="833" r:id="rId10"/>
    <p:sldId id="832" r:id="rId11"/>
    <p:sldId id="831" r:id="rId12"/>
    <p:sldId id="843" r:id="rId13"/>
    <p:sldId id="834" r:id="rId14"/>
    <p:sldId id="835" r:id="rId15"/>
    <p:sldId id="836" r:id="rId16"/>
    <p:sldId id="844" r:id="rId17"/>
    <p:sldId id="845" r:id="rId18"/>
    <p:sldId id="846" r:id="rId19"/>
    <p:sldId id="847" r:id="rId20"/>
    <p:sldId id="848" r:id="rId21"/>
    <p:sldId id="837" r:id="rId22"/>
    <p:sldId id="838" r:id="rId23"/>
    <p:sldId id="839" r:id="rId24"/>
    <p:sldId id="849" r:id="rId25"/>
    <p:sldId id="850" r:id="rId26"/>
    <p:sldId id="852" r:id="rId27"/>
    <p:sldId id="851" r:id="rId28"/>
    <p:sldId id="853" r:id="rId29"/>
    <p:sldId id="840" r:id="rId30"/>
    <p:sldId id="854" r:id="rId31"/>
    <p:sldId id="855" r:id="rId32"/>
    <p:sldId id="856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-17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2152"/>
    </p:cViewPr>
  </p:sorterViewPr>
  <p:notesViewPr>
    <p:cSldViewPr snapToGrid="0">
      <p:cViewPr varScale="1">
        <p:scale>
          <a:sx n="115" d="100"/>
          <a:sy n="115" d="100"/>
        </p:scale>
        <p:origin x="-4584" y="-128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emf"/><Relationship Id="rId2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2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F3884-A25C-F64C-B22A-BF052B2B0FC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854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6ED5-0686-6542-9524-6CB01ECDB4DF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71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7EC9-6A3C-9B4B-83D4-382F975258D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055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A16B-5C77-1248-B2DC-EBDBD2935F5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2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7FAA8-CF3C-3E44-BDAB-AE941914262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272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F6567-F84A-4F40-9277-E17A015596C2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777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9F50A-BC29-894D-9F83-E4BAC4C45C9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88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66991-AF5F-AA42-9FB2-AA86FABC476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491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72693-A0BD-7E4A-8CB7-68923E529DDB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8636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1750-C3F0-6644-B439-007902DC95E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184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4242-D910-9849-A8BA-521EE68B5777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3393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29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2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6D31958-5105-4547-AC0D-93A7C696442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629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5.emf"/><Relationship Id="rId6" Type="http://schemas.openxmlformats.org/officeDocument/2006/relationships/image" Target="../media/image3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42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43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44.emf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4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5.wmf"/><Relationship Id="rId13" Type="http://schemas.openxmlformats.org/officeDocument/2006/relationships/oleObject" Target="../embeddings/oleObject11.bin"/><Relationship Id="rId14" Type="http://schemas.openxmlformats.org/officeDocument/2006/relationships/image" Target="../media/image26.wmf"/><Relationship Id="rId15" Type="http://schemas.openxmlformats.org/officeDocument/2006/relationships/oleObject" Target="../embeddings/oleObject12.bin"/><Relationship Id="rId16" Type="http://schemas.openxmlformats.org/officeDocument/2006/relationships/image" Target="../media/image27.wmf"/><Relationship Id="rId17" Type="http://schemas.openxmlformats.org/officeDocument/2006/relationships/oleObject" Target="../embeddings/oleObject13.bin"/><Relationship Id="rId18" Type="http://schemas.openxmlformats.org/officeDocument/2006/relationships/image" Target="../media/image2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5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2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 smtClean="0"/>
              <a:t>CSE 168 [</a:t>
            </a:r>
            <a:r>
              <a:rPr lang="en-US" dirty="0" err="1" smtClean="0"/>
              <a:t>Spr</a:t>
            </a:r>
            <a:r>
              <a:rPr lang="en-US" dirty="0" smtClean="0"/>
              <a:t> 20], </a:t>
            </a:r>
            <a:r>
              <a:rPr lang="en-US" dirty="0"/>
              <a:t>Lecture 8</a:t>
            </a:r>
            <a:r>
              <a:rPr lang="en-US" dirty="0" smtClean="0"/>
              <a:t>: Indirect Lighting Details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833"/>
            <a:ext cx="8424778" cy="5029200"/>
          </a:xfrm>
        </p:spPr>
        <p:txBody>
          <a:bodyPr/>
          <a:lstStyle/>
          <a:p>
            <a:r>
              <a:rPr lang="en-US" dirty="0" smtClean="0"/>
              <a:t>Single path </a:t>
            </a:r>
            <a:r>
              <a:rPr lang="en-US" dirty="0" err="1" smtClean="0"/>
              <a:t>vs</a:t>
            </a:r>
            <a:r>
              <a:rPr lang="en-US" dirty="0" smtClean="0"/>
              <a:t> bushy tree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Conceptually simplest to render N 1-sample images</a:t>
            </a:r>
          </a:p>
          <a:p>
            <a:pPr lvl="1"/>
            <a:r>
              <a:rPr lang="en-US" dirty="0" smtClean="0"/>
              <a:t>And then average them</a:t>
            </a:r>
          </a:p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ntialiasing within pixel for “free” (consider pixel having unit area, jitter ray in that, instead of shooting through midpoint)</a:t>
            </a:r>
            <a:endParaRPr lang="en-US" sz="2400" dirty="0"/>
          </a:p>
        </p:txBody>
      </p:sp>
      <p:pic>
        <p:nvPicPr>
          <p:cNvPr id="4" name="Picture 3" descr="bus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12" y="1606492"/>
            <a:ext cx="1904922" cy="1566475"/>
          </a:xfrm>
          <a:prstGeom prst="rect">
            <a:avLst/>
          </a:prstGeom>
        </p:spPr>
      </p:pic>
      <p:pic>
        <p:nvPicPr>
          <p:cNvPr id="5" name="Picture 4" descr="si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4" y="1633626"/>
            <a:ext cx="1575958" cy="1552135"/>
          </a:xfrm>
          <a:prstGeom prst="rect">
            <a:avLst/>
          </a:prstGeom>
        </p:spPr>
      </p:pic>
      <p:pic>
        <p:nvPicPr>
          <p:cNvPr id="6" name="Picture 5" descr="jaggies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91" y="4645247"/>
            <a:ext cx="4451653" cy="23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78739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417128" cy="5029200"/>
          </a:xfrm>
        </p:spPr>
        <p:txBody>
          <a:bodyPr/>
          <a:lstStyle/>
          <a:p>
            <a:r>
              <a:rPr lang="en-US" dirty="0"/>
              <a:t>Uniform directional sampling: how to generate random ray on a hemisphere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Option </a:t>
            </a:r>
            <a:r>
              <a:rPr lang="en-US" dirty="0"/>
              <a:t>#1: rejection sampling</a:t>
            </a:r>
          </a:p>
          <a:p>
            <a:pPr lvl="1"/>
            <a:r>
              <a:rPr lang="en-US" dirty="0"/>
              <a:t>Generate </a:t>
            </a:r>
            <a:r>
              <a:rPr lang="en-US" dirty="0" smtClean="0"/>
              <a:t>3 random </a:t>
            </a:r>
            <a:r>
              <a:rPr lang="en-US" dirty="0"/>
              <a:t>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</a:t>
            </a:r>
            <a:r>
              <a:rPr lang="en-US" dirty="0" smtClean="0"/>
              <a:t>flip to -ray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5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37874"/>
            <a:ext cx="9286575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R</a:t>
            </a:r>
            <a:r>
              <a:rPr lang="en-US" dirty="0" smtClean="0"/>
              <a:t>ecipe is (start with two </a:t>
            </a:r>
            <a:r>
              <a:rPr lang="en-US" dirty="0"/>
              <a:t>random numbers </a:t>
            </a:r>
            <a:r>
              <a:rPr lang="en-US" dirty="0" smtClean="0"/>
              <a:t>ξ</a:t>
            </a:r>
            <a:r>
              <a:rPr lang="en-US" baseline="-25000" dirty="0" smtClean="0"/>
              <a:t>1,</a:t>
            </a:r>
            <a:r>
              <a:rPr lang="en-US" dirty="0"/>
              <a:t> </a:t>
            </a:r>
            <a:r>
              <a:rPr lang="en-US" dirty="0" smtClean="0"/>
              <a:t>ξ</a:t>
            </a:r>
            <a:r>
              <a:rPr lang="en-US" baseline="-25000" dirty="0" smtClean="0"/>
              <a:t>2</a:t>
            </a:r>
            <a:r>
              <a:rPr lang="en-US" dirty="0" smtClean="0"/>
              <a:t> in 0</a:t>
            </a:r>
            <a:r>
              <a:rPr lang="mr-IN" dirty="0" smtClean="0"/>
              <a:t>…</a:t>
            </a:r>
            <a:r>
              <a:rPr lang="en-US" dirty="0" smtClean="0"/>
              <a:t>1)</a:t>
            </a:r>
            <a:endParaRPr lang="en-US" dirty="0"/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     </a:t>
            </a:r>
            <a:r>
              <a:rPr lang="en-US" dirty="0" err="1" smtClean="0"/>
              <a:t>ϕ</a:t>
            </a:r>
            <a:r>
              <a:rPr lang="en-US" dirty="0" smtClean="0"/>
              <a:t>=2</a:t>
            </a:r>
            <a:r>
              <a:rPr lang="en-US" dirty="0" smtClean="0">
                <a:latin typeface="Symbol" charset="0"/>
              </a:rPr>
              <a:t>πξ</a:t>
            </a:r>
            <a:r>
              <a:rPr lang="en-US" baseline="-25000" dirty="0" smtClean="0"/>
              <a:t>2</a:t>
            </a:r>
            <a:endParaRPr lang="en-US" dirty="0" smtClean="0">
              <a:latin typeface="Symbol" charset="0"/>
            </a:endParaRP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</a:t>
            </a:r>
            <a:r>
              <a:rPr lang="en-US" dirty="0" smtClean="0"/>
              <a:t>1     z=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 smtClean="0"/>
              <a:t>z            </a:t>
            </a:r>
            <a:r>
              <a:rPr lang="en-US" dirty="0" err="1" smtClean="0"/>
              <a:t>θ</a:t>
            </a:r>
            <a:r>
              <a:rPr lang="en-US" i="1" dirty="0" smtClean="0"/>
              <a:t>=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Rotate according to surface normal (z goes to  normal)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ormal is (α,β) with α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and β=atan2(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y,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Rotation matrix R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z</a:t>
            </a:r>
            <a:r>
              <a:rPr lang="en-US" dirty="0"/>
              <a:t>(</a:t>
            </a:r>
            <a:r>
              <a:rPr lang="en-US" dirty="0" smtClean="0"/>
              <a:t>β)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r>
              <a:rPr lang="en-US" dirty="0" smtClean="0"/>
              <a:t>(α) then do R*(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0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9690" y="2171364"/>
            <a:ext cx="9286575" cy="4724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random numbers ξ</a:t>
            </a:r>
            <a:r>
              <a:rPr lang="en-US" baseline="-25000" dirty="0"/>
              <a:t>1,</a:t>
            </a:r>
            <a:r>
              <a:rPr lang="en-US" dirty="0"/>
              <a:t> 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 smtClean="0"/>
              <a:t>1</a:t>
            </a:r>
            <a:endParaRPr lang="en-US" dirty="0"/>
          </a:p>
          <a:p>
            <a:pPr lvl="1"/>
            <a:r>
              <a:rPr lang="en-US" dirty="0"/>
              <a:t>Generate </a:t>
            </a:r>
            <a:r>
              <a:rPr lang="en-US" dirty="0" err="1"/>
              <a:t>ϕ</a:t>
            </a:r>
            <a:r>
              <a:rPr lang="en-US" dirty="0"/>
              <a:t> in 0..2</a:t>
            </a:r>
            <a:r>
              <a:rPr lang="en-US" dirty="0">
                <a:latin typeface="Symbol" charset="0"/>
              </a:rPr>
              <a:t>π     </a:t>
            </a:r>
            <a:r>
              <a:rPr lang="en-US" dirty="0" err="1"/>
              <a:t>ϕ</a:t>
            </a:r>
            <a:r>
              <a:rPr lang="en-US" dirty="0"/>
              <a:t>=2</a:t>
            </a:r>
            <a:r>
              <a:rPr lang="en-US" dirty="0">
                <a:latin typeface="Symbol" charset="0"/>
              </a:rPr>
              <a:t>πξ</a:t>
            </a:r>
            <a:r>
              <a:rPr lang="en-US" baseline="-25000" dirty="0"/>
              <a:t>2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     z=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endParaRPr lang="en-US" dirty="0"/>
          </a:p>
          <a:p>
            <a:pPr lvl="1"/>
            <a:r>
              <a:rPr lang="en-US" dirty="0"/>
              <a:t>Let </a:t>
            </a:r>
            <a:r>
              <a:rPr lang="en-US" dirty="0" err="1"/>
              <a:t>θ</a:t>
            </a:r>
            <a:r>
              <a:rPr lang="en-US" dirty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            </a:t>
            </a:r>
            <a:r>
              <a:rPr lang="en-US" dirty="0" err="1"/>
              <a:t>θ</a:t>
            </a:r>
            <a:r>
              <a:rPr lang="en-US" i="1" dirty="0"/>
              <a:t>=</a:t>
            </a:r>
            <a:r>
              <a:rPr lang="en-US" dirty="0" err="1"/>
              <a:t>acos</a:t>
            </a:r>
            <a:r>
              <a:rPr lang="en-US" dirty="0"/>
              <a:t>(</a:t>
            </a:r>
            <a:r>
              <a:rPr lang="en-US" dirty="0">
                <a:latin typeface="Symbol" charset="0"/>
              </a:rPr>
              <a:t>ξ</a:t>
            </a:r>
            <a:r>
              <a:rPr lang="en-US" baseline="-25000" dirty="0"/>
              <a:t>1</a:t>
            </a:r>
            <a:r>
              <a:rPr lang="en-US" dirty="0"/>
              <a:t>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/>
              <a:t>ϕ</a:t>
            </a:r>
            <a:r>
              <a:rPr lang="en-US" dirty="0"/>
              <a:t>, sin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 sin </a:t>
            </a:r>
            <a:r>
              <a:rPr lang="en-US" dirty="0" err="1"/>
              <a:t>ϕ</a:t>
            </a:r>
            <a:r>
              <a:rPr lang="en-US" dirty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>
                <a:latin typeface="Symbol" charset="0"/>
              </a:rPr>
              <a:t>θ</a:t>
            </a:r>
            <a:r>
              <a:rPr lang="en-US" dirty="0"/>
              <a:t>)</a:t>
            </a:r>
          </a:p>
          <a:p>
            <a:r>
              <a:rPr lang="en-US" dirty="0" smtClean="0"/>
              <a:t>Rotate according to surface normal (z goes to  normal)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ormal is (α,β) with α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z</a:t>
            </a:r>
            <a:r>
              <a:rPr lang="en-US" dirty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and β=atan2(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y,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Rotation matrix R 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z</a:t>
            </a:r>
            <a:r>
              <a:rPr lang="en-US" dirty="0"/>
              <a:t>(</a:t>
            </a:r>
            <a:r>
              <a:rPr lang="en-US" dirty="0" smtClean="0"/>
              <a:t>β)</a:t>
            </a:r>
            <a:r>
              <a:rPr lang="en-US" dirty="0" err="1" smtClean="0"/>
              <a:t>R</a:t>
            </a:r>
            <a:r>
              <a:rPr lang="en-US" baseline="-25000" dirty="0" err="1" smtClean="0"/>
              <a:t>y</a:t>
            </a:r>
            <a:r>
              <a:rPr lang="en-US" dirty="0" smtClean="0"/>
              <a:t>(α) then do R*(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77603"/>
              </p:ext>
            </p:extLst>
          </p:nvPr>
        </p:nvGraphicFramePr>
        <p:xfrm>
          <a:off x="152174" y="5497513"/>
          <a:ext cx="886822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77" name="Equation" r:id="rId4" imgW="5943600" imgH="800100" progId="Equation.DSMT4">
                  <p:embed/>
                </p:oleObj>
              </mc:Choice>
              <mc:Fallback>
                <p:oleObj name="Equation" r:id="rId4" imgW="59436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174" y="5497513"/>
                        <a:ext cx="886822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Screen Shot 2019-09-20 at 6.10.0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763" y="1325559"/>
            <a:ext cx="3070237" cy="266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Create Local Coordinate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22"/>
            <a:ext cx="8600426" cy="5029200"/>
          </a:xfrm>
        </p:spPr>
        <p:txBody>
          <a:bodyPr/>
          <a:lstStyle/>
          <a:p>
            <a:r>
              <a:rPr lang="en-US" dirty="0" smtClean="0"/>
              <a:t>Simpler, may be useful for texture etc.</a:t>
            </a:r>
          </a:p>
          <a:p>
            <a:pPr lvl="1"/>
            <a:r>
              <a:rPr lang="en-US" dirty="0" smtClean="0"/>
              <a:t>Can use any one of 3 methods (rejection, rotation, coordinate frame but assignment spec </a:t>
            </a:r>
            <a:r>
              <a:rPr lang="en-US" dirty="0" err="1" smtClean="0"/>
              <a:t>coord</a:t>
            </a:r>
            <a:r>
              <a:rPr lang="en-US" dirty="0" smtClean="0"/>
              <a:t>. frame)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Associate w with normal (+z = n).  Need u, v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57090"/>
              </p:ext>
            </p:extLst>
          </p:nvPr>
        </p:nvGraphicFramePr>
        <p:xfrm>
          <a:off x="1863725" y="2622294"/>
          <a:ext cx="4756150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7" name="Equation" r:id="rId3" imgW="1981200" imgH="1193800" progId="Equation.DSMT4">
                  <p:embed/>
                </p:oleObj>
              </mc:Choice>
              <mc:Fallback>
                <p:oleObj name="Equation" r:id="rId3" imgW="1981200" imgH="119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2622294"/>
                        <a:ext cx="4756150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367291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Local Coordinate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395"/>
            <a:ext cx="8229600" cy="5029200"/>
          </a:xfrm>
        </p:spPr>
        <p:txBody>
          <a:bodyPr/>
          <a:lstStyle/>
          <a:p>
            <a:r>
              <a:rPr lang="en-US" dirty="0" smtClean="0"/>
              <a:t>First, compute </a:t>
            </a:r>
            <a:r>
              <a:rPr lang="en-US" dirty="0" err="1" smtClean="0"/>
              <a:t>u,v,w</a:t>
            </a:r>
            <a:r>
              <a:rPr lang="en-US" dirty="0" smtClean="0"/>
              <a:t> to create orthonormal frame</a:t>
            </a:r>
          </a:p>
          <a:p>
            <a:pPr lvl="1"/>
            <a:r>
              <a:rPr lang="en-US" dirty="0" smtClean="0"/>
              <a:t>Vector a is arbitrary (use random or up vector)</a:t>
            </a:r>
          </a:p>
          <a:p>
            <a:pPr lvl="1"/>
            <a:r>
              <a:rPr lang="en-US" dirty="0" smtClean="0"/>
              <a:t>Be careful when a close to n, use alternative vector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Now, compute ray direction </a:t>
            </a:r>
            <a:r>
              <a:rPr lang="en-US" dirty="0" err="1" smtClean="0"/>
              <a:t>ω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are scalar coordinates; </a:t>
            </a:r>
            <a:r>
              <a:rPr lang="en-US" dirty="0" err="1" smtClean="0"/>
              <a:t>u,v,w</a:t>
            </a:r>
            <a:r>
              <a:rPr lang="en-US" dirty="0" smtClean="0"/>
              <a:t> are vectors above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606847"/>
              </p:ext>
            </p:extLst>
          </p:nvPr>
        </p:nvGraphicFramePr>
        <p:xfrm>
          <a:off x="3484690" y="2452581"/>
          <a:ext cx="1735117" cy="275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3" name="Equation" r:id="rId3" imgW="736600" imgH="1168400" progId="Equation.DSMT4">
                  <p:embed/>
                </p:oleObj>
              </mc:Choice>
              <mc:Fallback>
                <p:oleObj name="Equation" r:id="rId3" imgW="7366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84690" y="2452581"/>
                        <a:ext cx="1735117" cy="275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309115"/>
              </p:ext>
            </p:extLst>
          </p:nvPr>
        </p:nvGraphicFramePr>
        <p:xfrm>
          <a:off x="3060373" y="6244389"/>
          <a:ext cx="3083871" cy="47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4" name="Equation" r:id="rId5" imgW="1155700" imgH="177800" progId="Equation.DSMT4">
                  <p:embed/>
                </p:oleObj>
              </mc:Choice>
              <mc:Fallback>
                <p:oleObj name="Equation" r:id="rId5" imgW="1155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0373" y="6244389"/>
                        <a:ext cx="3083871" cy="474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66555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so far </a:t>
            </a:r>
            <a:r>
              <a:rPr lang="en-US" smtClean="0"/>
              <a:t>(</a:t>
            </a:r>
            <a:r>
              <a:rPr lang="en-US" smtClean="0"/>
              <a:t>checkpoint </a:t>
            </a:r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4077" cy="5029200"/>
          </a:xfrm>
        </p:spPr>
        <p:txBody>
          <a:bodyPr/>
          <a:lstStyle/>
          <a:p>
            <a:r>
              <a:rPr lang="en-US" dirty="0" smtClean="0"/>
              <a:t>Sample hemisphere at each bounce</a:t>
            </a:r>
          </a:p>
          <a:p>
            <a:pPr lvl="1"/>
            <a:r>
              <a:rPr lang="en-US" dirty="0" smtClean="0"/>
              <a:t>Evaluate full MC estimator with N = 1 for each ray</a:t>
            </a:r>
          </a:p>
          <a:p>
            <a:pPr lvl="1"/>
            <a:r>
              <a:rPr lang="en-US" dirty="0" err="1" smtClean="0"/>
              <a:t>Upto</a:t>
            </a:r>
            <a:r>
              <a:rPr lang="en-US" dirty="0" smtClean="0"/>
              <a:t> depth D = 5.  Final ray D = 5 returns emit L</a:t>
            </a:r>
            <a:r>
              <a:rPr lang="en-US" baseline="-25000" dirty="0" smtClean="0"/>
              <a:t>e</a:t>
            </a:r>
            <a:r>
              <a:rPr lang="en-US" dirty="0" smtClean="0"/>
              <a:t> only</a:t>
            </a:r>
          </a:p>
          <a:p>
            <a:pPr lvl="1"/>
            <a:r>
              <a:rPr lang="en-US" dirty="0" smtClean="0"/>
              <a:t>Most rays will actually be 0 (do not hit light source)</a:t>
            </a:r>
          </a:p>
          <a:p>
            <a:pPr lvl="1"/>
            <a:r>
              <a:rPr lang="en-US" dirty="0" smtClean="0"/>
              <a:t>Very inefficient, but render this, will improve on it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8464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sample per pixel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2716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 smtClean="0"/>
              <a:t>64 samples per pixel (may be slow)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90243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Direct/Indirect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43925" cy="5029200"/>
          </a:xfrm>
        </p:spPr>
        <p:txBody>
          <a:bodyPr/>
          <a:lstStyle/>
          <a:p>
            <a:r>
              <a:rPr lang="en-US" dirty="0" smtClean="0"/>
              <a:t>Also called next event estimation (NEE)</a:t>
            </a:r>
          </a:p>
          <a:p>
            <a:r>
              <a:rPr lang="en-US" dirty="0" smtClean="0"/>
              <a:t>Already know how to do direct (homework 2)</a:t>
            </a:r>
          </a:p>
          <a:p>
            <a:pPr lvl="1"/>
            <a:r>
              <a:rPr lang="en-US" dirty="0" smtClean="0"/>
              <a:t>By sampling/integrating area light source</a:t>
            </a:r>
          </a:p>
          <a:p>
            <a:pPr lvl="1"/>
            <a:r>
              <a:rPr lang="en-US" dirty="0" smtClean="0"/>
              <a:t>But vanilla path tracing previously is very inefficient</a:t>
            </a:r>
          </a:p>
          <a:p>
            <a:pPr lvl="1"/>
            <a:r>
              <a:rPr lang="en-US" dirty="0" smtClean="0"/>
              <a:t>Chance of hitting the light source is very small</a:t>
            </a:r>
          </a:p>
          <a:p>
            <a:r>
              <a:rPr lang="en-US" dirty="0" smtClean="0"/>
              <a:t>So separate direct and indirect</a:t>
            </a:r>
          </a:p>
          <a:p>
            <a:pPr lvl="1"/>
            <a:r>
              <a:rPr lang="en-US" dirty="0" smtClean="0"/>
              <a:t>Estimate “next event” on light source for direct</a:t>
            </a:r>
          </a:p>
          <a:p>
            <a:pPr lvl="1"/>
            <a:r>
              <a:rPr lang="en-US" dirty="0" smtClean="0"/>
              <a:t>Focus energies on “hard” indirect light </a:t>
            </a:r>
            <a:r>
              <a:rPr lang="en-US" dirty="0" err="1" smtClean="0"/>
              <a:t>vs</a:t>
            </a:r>
            <a:r>
              <a:rPr lang="en-US" dirty="0" smtClean="0"/>
              <a:t> “easy” direct</a:t>
            </a:r>
          </a:p>
          <a:p>
            <a:r>
              <a:rPr lang="en-US" dirty="0" smtClean="0"/>
              <a:t>Simplest of variance reduction methods</a:t>
            </a:r>
          </a:p>
          <a:p>
            <a:pPr lvl="1"/>
            <a:r>
              <a:rPr lang="en-US" dirty="0" smtClean="0"/>
              <a:t>Monte Carlo Path tracing always works, is gold standard</a:t>
            </a:r>
          </a:p>
          <a:p>
            <a:pPr lvl="1"/>
            <a:r>
              <a:rPr lang="en-US" dirty="0" smtClean="0"/>
              <a:t>But challenge is making it fast, removing noise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515534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 smtClean="0"/>
              <a:t>Homework 2 (Direct Lighting) due Apr 24</a:t>
            </a:r>
          </a:p>
          <a:p>
            <a:r>
              <a:rPr lang="en-US" dirty="0" smtClean="0"/>
              <a:t>Homework 3 (Path Tracer, Indirect Lighting) May 7 </a:t>
            </a:r>
          </a:p>
          <a:p>
            <a:r>
              <a:rPr lang="en-US" dirty="0" smtClean="0"/>
              <a:t>Assignment is on edX edge</a:t>
            </a:r>
          </a:p>
          <a:p>
            <a:r>
              <a:rPr lang="en-US" dirty="0" smtClean="0"/>
              <a:t>START EARLY</a:t>
            </a:r>
          </a:p>
          <a:p>
            <a:r>
              <a:rPr lang="en-US" dirty="0" smtClean="0"/>
              <a:t>This lecture goes through details of indirect lighting, Monte Carlo path tracing for the assignment</a:t>
            </a:r>
          </a:p>
          <a:p>
            <a:r>
              <a:rPr lang="en-US" dirty="0" smtClean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Direct/Indirect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686817" cy="5029200"/>
          </a:xfrm>
        </p:spPr>
        <p:txBody>
          <a:bodyPr/>
          <a:lstStyle/>
          <a:p>
            <a:r>
              <a:rPr lang="en-US" dirty="0" smtClean="0"/>
              <a:t>Formally split incident light at a point</a:t>
            </a:r>
          </a:p>
          <a:p>
            <a:r>
              <a:rPr lang="en-US" dirty="0" smtClean="0"/>
              <a:t>Reflected light has emission, direct, indirect</a:t>
            </a:r>
          </a:p>
          <a:p>
            <a:endParaRPr lang="en-US" dirty="0"/>
          </a:p>
          <a:p>
            <a:r>
              <a:rPr lang="en-US" dirty="0" smtClean="0"/>
              <a:t>Emission is easy, and we already know direct</a:t>
            </a:r>
          </a:p>
          <a:p>
            <a:endParaRPr lang="en-US" dirty="0"/>
          </a:p>
          <a:p>
            <a:r>
              <a:rPr lang="en-US" dirty="0" smtClean="0"/>
              <a:t>Indirect is now evaluated by path tracing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271968"/>
              </p:ext>
            </p:extLst>
          </p:nvPr>
        </p:nvGraphicFramePr>
        <p:xfrm>
          <a:off x="6421437" y="1651867"/>
          <a:ext cx="2734869" cy="34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8" name="Equation" r:id="rId3" imgW="1993900" imgH="254000" progId="Equation.DSMT4">
                  <p:embed/>
                </p:oleObj>
              </mc:Choice>
              <mc:Fallback>
                <p:oleObj name="Equation" r:id="rId3" imgW="1993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1437" y="1651867"/>
                        <a:ext cx="2734869" cy="348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717785"/>
              </p:ext>
            </p:extLst>
          </p:nvPr>
        </p:nvGraphicFramePr>
        <p:xfrm>
          <a:off x="2105025" y="2786062"/>
          <a:ext cx="5068898" cy="492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39" name="Equation" r:id="rId5" imgW="2616200" imgH="254000" progId="Equation.DSMT4">
                  <p:embed/>
                </p:oleObj>
              </mc:Choice>
              <mc:Fallback>
                <p:oleObj name="Equation" r:id="rId5" imgW="2616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5025" y="2786062"/>
                        <a:ext cx="5068898" cy="492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46427"/>
              </p:ext>
            </p:extLst>
          </p:nvPr>
        </p:nvGraphicFramePr>
        <p:xfrm>
          <a:off x="1989137" y="3978274"/>
          <a:ext cx="556339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0" name="Equation" r:id="rId7" imgW="3276600" imgH="457200" progId="Equation.DSMT4">
                  <p:embed/>
                </p:oleObj>
              </mc:Choice>
              <mc:Fallback>
                <p:oleObj name="Equation" r:id="rId7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89137" y="3978274"/>
                        <a:ext cx="5563397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12405"/>
              </p:ext>
            </p:extLst>
          </p:nvPr>
        </p:nvGraphicFramePr>
        <p:xfrm>
          <a:off x="1072652" y="5222874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1" name="Equation" r:id="rId9" imgW="3949700" imgH="838200" progId="Equation.DSMT4">
                  <p:embed/>
                </p:oleObj>
              </mc:Choice>
              <mc:Fallback>
                <p:oleObj name="Equation" r:id="rId9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2652" y="5222874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980305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Direct/Indirect: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45" y="1527175"/>
            <a:ext cx="8948755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 that L</a:t>
            </a:r>
            <a:r>
              <a:rPr lang="en-US" baseline="-25000" dirty="0" smtClean="0"/>
              <a:t>o</a:t>
            </a:r>
            <a:r>
              <a:rPr lang="en-US" dirty="0" smtClean="0"/>
              <a:t> above =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d</a:t>
            </a:r>
            <a:r>
              <a:rPr lang="en-US" dirty="0" smtClean="0"/>
              <a:t> + L</a:t>
            </a:r>
            <a:r>
              <a:rPr lang="en-US" baseline="-25000" dirty="0" smtClean="0"/>
              <a:t>I</a:t>
            </a:r>
            <a:r>
              <a:rPr lang="en-US" dirty="0" smtClean="0"/>
              <a:t> only(not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r</a:t>
            </a:r>
            <a:r>
              <a:rPr lang="en-US" dirty="0" smtClean="0"/>
              <a:t>: no emission)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At each intersection in path tracer, execute direct lighting </a:t>
            </a:r>
          </a:p>
          <a:p>
            <a:pPr lvl="2"/>
            <a:r>
              <a:rPr lang="en-US" dirty="0" smtClean="0"/>
              <a:t>For simplicity, only one (</a:t>
            </a:r>
            <a:r>
              <a:rPr lang="en-US" dirty="0" err="1" smtClean="0"/>
              <a:t>unstratified</a:t>
            </a:r>
            <a:r>
              <a:rPr lang="en-US" dirty="0" smtClean="0"/>
              <a:t>) ray for each area light</a:t>
            </a:r>
          </a:p>
          <a:p>
            <a:pPr lvl="2"/>
            <a:r>
              <a:rPr lang="en-US" dirty="0" smtClean="0"/>
              <a:t>Ultimately, we will average many primary samples</a:t>
            </a:r>
          </a:p>
          <a:p>
            <a:pPr lvl="1"/>
            <a:r>
              <a:rPr lang="en-US" dirty="0" smtClean="0"/>
              <a:t>Add in emission where appropriate (light sources only)</a:t>
            </a:r>
          </a:p>
          <a:p>
            <a:pPr lvl="1"/>
            <a:r>
              <a:rPr lang="en-US" dirty="0" smtClean="0"/>
              <a:t>Execute indirect lighting above (randomly sample path)</a:t>
            </a:r>
          </a:p>
          <a:p>
            <a:pPr lvl="1"/>
            <a:r>
              <a:rPr lang="en-US" dirty="0" smtClean="0"/>
              <a:t>To avoid double counting, indirect rays don’t see emission</a:t>
            </a:r>
          </a:p>
          <a:p>
            <a:pPr lvl="2"/>
            <a:r>
              <a:rPr lang="en-US" dirty="0" smtClean="0"/>
              <a:t>If an indirect ray ever strikes a light source, terminate immediately</a:t>
            </a:r>
          </a:p>
          <a:p>
            <a:pPr lvl="2"/>
            <a:r>
              <a:rPr lang="en-US" dirty="0" smtClean="0"/>
              <a:t>Without accumulating the light source’s emission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475692"/>
              </p:ext>
            </p:extLst>
          </p:nvPr>
        </p:nvGraphicFramePr>
        <p:xfrm>
          <a:off x="723402" y="1309686"/>
          <a:ext cx="7517888" cy="1595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3" imgW="3949700" imgH="838200" progId="Equation.DSMT4">
                  <p:embed/>
                </p:oleObj>
              </mc:Choice>
              <mc:Fallback>
                <p:oleObj name="Equation" r:id="rId3" imgW="3949700" imgH="83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402" y="1309686"/>
                        <a:ext cx="7517888" cy="1595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376645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Implementation: Corner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8259"/>
            <a:ext cx="8595629" cy="5029200"/>
          </a:xfrm>
        </p:spPr>
        <p:txBody>
          <a:bodyPr/>
          <a:lstStyle/>
          <a:p>
            <a:r>
              <a:rPr lang="en-US" sz="2400" dirty="0" smtClean="0"/>
              <a:t>Emission from first intersected surface (light sources) should be added, but no emission on  subsequent bounces</a:t>
            </a:r>
          </a:p>
          <a:p>
            <a:r>
              <a:rPr lang="en-US" sz="2400" dirty="0" smtClean="0"/>
              <a:t>Since next event estimation / direct light effectively extends path by a bounce, trace indirect ray to depth D </a:t>
            </a:r>
            <a:r>
              <a:rPr lang="mr-IN" sz="2400" dirty="0" smtClean="0"/>
              <a:t>–</a:t>
            </a:r>
            <a:r>
              <a:rPr lang="en-US" sz="2400" dirty="0" smtClean="0"/>
              <a:t> 1</a:t>
            </a:r>
          </a:p>
          <a:p>
            <a:r>
              <a:rPr lang="en-US" sz="2400" dirty="0" smtClean="0"/>
              <a:t>Render Cornell box 1 </a:t>
            </a:r>
            <a:r>
              <a:rPr lang="en-US" sz="2400" dirty="0" err="1" smtClean="0"/>
              <a:t>spp</a:t>
            </a:r>
            <a:r>
              <a:rPr lang="en-US" sz="2400" dirty="0" smtClean="0"/>
              <a:t>, 64 </a:t>
            </a:r>
            <a:r>
              <a:rPr lang="en-US" sz="2400" dirty="0" err="1" smtClean="0"/>
              <a:t>spp</a:t>
            </a:r>
            <a:r>
              <a:rPr lang="en-US" sz="2400" dirty="0" smtClean="0"/>
              <a:t> D = 5, single </a:t>
            </a:r>
            <a:r>
              <a:rPr lang="en-US" sz="2400" dirty="0" err="1" smtClean="0"/>
              <a:t>unstratified</a:t>
            </a:r>
            <a:r>
              <a:rPr lang="en-US" sz="2400" dirty="0" smtClean="0"/>
              <a:t> direct light sample per intersection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793" y="3774124"/>
            <a:ext cx="5394156" cy="305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9000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sample per pixel (no NEE)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6" y="1251288"/>
            <a:ext cx="5606711" cy="56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2846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sample per pixel (with NEE)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6550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 smtClean="0"/>
              <a:t>64 samples per pixel (without NEE)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2" y="1244180"/>
            <a:ext cx="5613820" cy="561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1918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49" y="533400"/>
            <a:ext cx="7935753" cy="685800"/>
          </a:xfrm>
        </p:spPr>
        <p:txBody>
          <a:bodyPr/>
          <a:lstStyle/>
          <a:p>
            <a:r>
              <a:rPr lang="en-US" dirty="0" smtClean="0"/>
              <a:t>64 samples per pixel (with NEE)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52728"/>
            <a:ext cx="5605272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4855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Roulette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4002"/>
            <a:ext cx="8686801" cy="5029200"/>
          </a:xfrm>
        </p:spPr>
        <p:txBody>
          <a:bodyPr/>
          <a:lstStyle/>
          <a:p>
            <a:r>
              <a:rPr lang="en-US" dirty="0" smtClean="0"/>
              <a:t>Clipping to fixed depth D undesirable</a:t>
            </a:r>
          </a:p>
          <a:p>
            <a:pPr lvl="1"/>
            <a:r>
              <a:rPr lang="en-US" dirty="0" smtClean="0"/>
              <a:t>Leads to bias, some complex paths need high D</a:t>
            </a:r>
          </a:p>
          <a:p>
            <a:pPr lvl="1"/>
            <a:r>
              <a:rPr lang="en-US" dirty="0" smtClean="0"/>
              <a:t>Continue ray even when throughput is very small</a:t>
            </a:r>
          </a:p>
          <a:p>
            <a:pPr lvl="1"/>
            <a:r>
              <a:rPr lang="en-US" dirty="0" smtClean="0"/>
              <a:t>In practice, rays may terminate if exit scene, but this can’t formally be guaranteed (hall of mirrors, closed box)</a:t>
            </a:r>
          </a:p>
          <a:p>
            <a:r>
              <a:rPr lang="en-US" dirty="0" smtClean="0"/>
              <a:t>Russian roulette unbiased at infinite depth</a:t>
            </a:r>
          </a:p>
          <a:p>
            <a:pPr lvl="1"/>
            <a:r>
              <a:rPr lang="en-US" dirty="0" smtClean="0"/>
              <a:t>Terminate (probabilistically) low throughput paths</a:t>
            </a:r>
          </a:p>
          <a:p>
            <a:pPr lvl="1"/>
            <a:r>
              <a:rPr lang="en-US" dirty="0" smtClean="0"/>
              <a:t>Increase energy of paths kept alive</a:t>
            </a:r>
          </a:p>
        </p:txBody>
      </p:sp>
      <p:pic>
        <p:nvPicPr>
          <p:cNvPr id="5" name="Picture 4" descr="Screen Shot 2019-09-28 at 10.05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67" y="4671379"/>
            <a:ext cx="7142926" cy="21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6359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Roulette 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51" y="1201097"/>
            <a:ext cx="8649526" cy="5029200"/>
          </a:xfrm>
        </p:spPr>
        <p:txBody>
          <a:bodyPr/>
          <a:lstStyle/>
          <a:p>
            <a:r>
              <a:rPr lang="en-US" dirty="0" smtClean="0"/>
              <a:t>Terminate path with some probability q</a:t>
            </a:r>
          </a:p>
          <a:p>
            <a:pPr lvl="1"/>
            <a:r>
              <a:rPr lang="en-US" dirty="0" smtClean="0"/>
              <a:t>If terminated, obviously throughput is 0</a:t>
            </a:r>
          </a:p>
          <a:p>
            <a:pPr lvl="1"/>
            <a:r>
              <a:rPr lang="en-US" dirty="0" smtClean="0"/>
              <a:t>If left alive, multiply (boost) throughput T by  1/(1-q)</a:t>
            </a:r>
          </a:p>
          <a:p>
            <a:pPr lvl="1"/>
            <a:r>
              <a:rPr lang="en-US" dirty="0" smtClean="0"/>
              <a:t>Create fewer higher-energy paths (e.g. if q = 0.1, 10 equal paths reduces to 9 (expected) each 10/9 energy.  If instead q = 0.9, reduce to 1 path with 10 times energy)</a:t>
            </a:r>
          </a:p>
          <a:p>
            <a:pPr lvl="1"/>
            <a:r>
              <a:rPr lang="en-US" dirty="0" smtClean="0"/>
              <a:t>Keep total energy constant, unbiased (0*q + (1-q)/(1-q))</a:t>
            </a:r>
          </a:p>
          <a:p>
            <a:pPr lvl="1"/>
            <a:r>
              <a:rPr lang="en-US" dirty="0" smtClean="0"/>
              <a:t>Probability q controls how aggressive termination (depends on throughput, can increase variance)</a:t>
            </a:r>
            <a:endParaRPr lang="en-US" dirty="0"/>
          </a:p>
        </p:txBody>
      </p:sp>
      <p:pic>
        <p:nvPicPr>
          <p:cNvPr id="4" name="Picture 3" descr="Screen Shot 2019-09-28 at 10.1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7" y="4632937"/>
            <a:ext cx="5886482" cy="220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7019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98" y="1295488"/>
            <a:ext cx="8743917" cy="5029200"/>
          </a:xfrm>
        </p:spPr>
        <p:txBody>
          <a:bodyPr/>
          <a:lstStyle/>
          <a:p>
            <a:r>
              <a:rPr lang="en-US" dirty="0" smtClean="0"/>
              <a:t>Choose probability q inversely on throughput</a:t>
            </a:r>
          </a:p>
          <a:p>
            <a:endParaRPr lang="en-US" dirty="0"/>
          </a:p>
          <a:p>
            <a:r>
              <a:rPr lang="en-US" dirty="0" smtClean="0"/>
              <a:t>Russian Roulette applied (only) in indirect</a:t>
            </a:r>
          </a:p>
          <a:p>
            <a:pPr lvl="1"/>
            <a:r>
              <a:rPr lang="en-US" dirty="0" smtClean="0"/>
              <a:t>Determine direct (and emission on first bounce) as usual (no boosting or termination is applied)</a:t>
            </a:r>
          </a:p>
          <a:p>
            <a:pPr lvl="1"/>
            <a:r>
              <a:rPr lang="en-US" dirty="0" smtClean="0"/>
              <a:t>Then find throughput for ray so far (BRDF, cosine, 2π terms product each bounce), pick random number in 0</a:t>
            </a:r>
            <a:r>
              <a:rPr lang="mr-IN" dirty="0" smtClean="0"/>
              <a:t>…</a:t>
            </a:r>
            <a:r>
              <a:rPr lang="en-US" dirty="0" smtClean="0"/>
              <a:t>1</a:t>
            </a:r>
          </a:p>
          <a:p>
            <a:pPr lvl="2"/>
            <a:r>
              <a:rPr lang="en-US" dirty="0" smtClean="0"/>
              <a:t>If number &lt; q terminate (no indirect ray is shot)</a:t>
            </a:r>
          </a:p>
          <a:p>
            <a:pPr lvl="2"/>
            <a:r>
              <a:rPr lang="en-US" dirty="0" smtClean="0"/>
              <a:t>Otherwise, boost throughput by 1/(1-q), shoot indirect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14620"/>
              </p:ext>
            </p:extLst>
          </p:nvPr>
        </p:nvGraphicFramePr>
        <p:xfrm>
          <a:off x="2181688" y="1745143"/>
          <a:ext cx="4829106" cy="87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4" name="Equation" r:id="rId3" imgW="1828800" imgH="330200" progId="Equation.DSMT4">
                  <p:embed/>
                </p:oleObj>
              </mc:Choice>
              <mc:Fallback>
                <p:oleObj name="Equation" r:id="rId3" imgW="18288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688" y="1745143"/>
                        <a:ext cx="4829106" cy="871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951885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Lighting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 smtClean="0"/>
              <a:t>Core of path tracing, global illumination</a:t>
            </a:r>
          </a:p>
          <a:p>
            <a:r>
              <a:rPr lang="en-US" dirty="0" smtClean="0"/>
              <a:t>Supports multiple bounces of light, color bleeding</a:t>
            </a:r>
          </a:p>
          <a:p>
            <a:r>
              <a:rPr lang="en-US" dirty="0" smtClean="0"/>
              <a:t>General paths, general visual effects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8" y="3143210"/>
            <a:ext cx="2180165" cy="163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880" y="3143210"/>
            <a:ext cx="2190749" cy="1643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5" y="3143209"/>
            <a:ext cx="2211916" cy="165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317" y="3119396"/>
            <a:ext cx="2243665" cy="16827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17" y="4778357"/>
            <a:ext cx="2190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Light Source (0 bounces)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78972" y="4803754"/>
            <a:ext cx="224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Lighting (1 bounce)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429967" y="4821212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Indirect Lighting (2 bounces)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145" y="4822790"/>
            <a:ext cx="245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Indirect Lighting (3 bounces)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583" y="5151433"/>
            <a:ext cx="2180166" cy="163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437" y="5135561"/>
            <a:ext cx="2238376" cy="16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Roulette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17" y="1613143"/>
            <a:ext cx="4319890" cy="4319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14" y="1591110"/>
            <a:ext cx="4372368" cy="437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6277" y="5963478"/>
            <a:ext cx="2673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5, 16 samples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3233" y="6004331"/>
            <a:ext cx="335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 = infinity, 16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27887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Lighting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 smtClean="0"/>
              <a:t>Core of path tracing, global illumination</a:t>
            </a:r>
          </a:p>
          <a:p>
            <a:r>
              <a:rPr lang="en-US" dirty="0" smtClean="0"/>
              <a:t>Supports multiple bounces of light, color bleeding</a:t>
            </a:r>
          </a:p>
          <a:p>
            <a:r>
              <a:rPr lang="en-US" dirty="0" smtClean="0"/>
              <a:t>General paths, general visual effects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1685" y="6109600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Full Scene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52747" y="6104393"/>
            <a:ext cx="1332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Direct Lighting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422942" y="6060645"/>
            <a:ext cx="1452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Indirect Lighting </a:t>
            </a:r>
            <a:endParaRPr lang="en-US" sz="1400" dirty="0"/>
          </a:p>
        </p:txBody>
      </p:sp>
      <p:pic>
        <p:nvPicPr>
          <p:cNvPr id="12" name="Picture 11" descr="cornell_beau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" y="3089466"/>
            <a:ext cx="2951414" cy="2951414"/>
          </a:xfrm>
          <a:prstGeom prst="rect">
            <a:avLst/>
          </a:prstGeom>
        </p:spPr>
      </p:pic>
      <p:pic>
        <p:nvPicPr>
          <p:cNvPr id="13" name="Picture 12" descr="cornell_direct_beau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08" y="3089474"/>
            <a:ext cx="2947021" cy="2947021"/>
          </a:xfrm>
          <a:prstGeom prst="rect">
            <a:avLst/>
          </a:prstGeom>
        </p:spPr>
      </p:pic>
      <p:pic>
        <p:nvPicPr>
          <p:cNvPr id="14" name="Picture 13" descr="cornell_indirect_beaut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41" y="3079898"/>
            <a:ext cx="2930059" cy="29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25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Lighting</a:t>
            </a:r>
            <a:endParaRPr lang="en-US" dirty="0"/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6973"/>
            <a:ext cx="8686800" cy="5029200"/>
          </a:xfrm>
        </p:spPr>
        <p:txBody>
          <a:bodyPr/>
          <a:lstStyle/>
          <a:p>
            <a:r>
              <a:rPr lang="en-US" dirty="0" smtClean="0"/>
              <a:t>Core of path tracing, global illumination</a:t>
            </a:r>
          </a:p>
          <a:p>
            <a:r>
              <a:rPr lang="en-US" dirty="0" smtClean="0"/>
              <a:t>Supports multiple bounces of light, color bleeding</a:t>
            </a:r>
          </a:p>
          <a:p>
            <a:r>
              <a:rPr lang="en-US" dirty="0" smtClean="0"/>
              <a:t>General paths, general visual effects</a:t>
            </a:r>
          </a:p>
        </p:txBody>
      </p:sp>
      <p:pic>
        <p:nvPicPr>
          <p:cNvPr id="2" name="Picture 1" descr="fixed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53" y="3127911"/>
            <a:ext cx="6229242" cy="35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2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rend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6388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cs typeface="+mj-cs"/>
              </a:rPr>
              <a:t>Rendering Equation (Kajiya 86)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911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Paper introduced rendering equation, path tracing, importance sampling still used today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25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1" name="Equation" r:id="rId3" imgW="190500" imgH="241300" progId="Equation.DSMT4">
                  <p:embed/>
                </p:oleObj>
              </mc:Choice>
              <mc:Fallback>
                <p:oleObj name="Equation" r:id="rId3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3" name="Equation" r:id="rId7" imgW="139700" imgH="139700" progId="Equation.DSMT4">
                  <p:embed/>
                </p:oleObj>
              </mc:Choice>
              <mc:Fallback>
                <p:oleObj name="Equation" r:id="rId7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4" name="Equation" r:id="rId9" imgW="3327400" imgH="368300" progId="Equation.DSMT4">
                  <p:embed/>
                </p:oleObj>
              </mc:Choice>
              <mc:Fallback>
                <p:oleObj name="Equation" r:id="rId9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5" name="Equation" r:id="rId11" imgW="266584" imgH="228501" progId="Equation.DSMT4">
                  <p:embed/>
                </p:oleObj>
              </mc:Choice>
              <mc:Fallback>
                <p:oleObj name="Equation" r:id="rId11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0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Rendering Equation</a:t>
            </a:r>
          </a:p>
        </p:txBody>
      </p:sp>
      <p:graphicFrame>
        <p:nvGraphicFramePr>
          <p:cNvPr id="141107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1800"/>
          <a:ext cx="474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1" name="Equation" r:id="rId3" imgW="177480" imgH="228600" progId="Equation.DSMT4">
                  <p:embed/>
                </p:oleObj>
              </mc:Choice>
              <mc:Fallback>
                <p:oleObj name="Equation" r:id="rId3" imgW="177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1800"/>
                        <a:ext cx="4746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8200" y="3060700"/>
          <a:ext cx="4587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2" name="Equation" r:id="rId5" imgW="190440" imgH="215640" progId="Equation.DSMT4">
                  <p:embed/>
                </p:oleObj>
              </mc:Choice>
              <mc:Fallback>
                <p:oleObj name="Equation" r:id="rId5" imgW="1904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60700"/>
                        <a:ext cx="4587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886200"/>
          <a:ext cx="3460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3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460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1411079" name="Group 7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411080" name="Line 8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1" name="Line 9"/>
            <p:cNvSpPr>
              <a:spLocks noChangeShapeType="1"/>
            </p:cNvSpPr>
            <p:nvPr/>
          </p:nvSpPr>
          <p:spPr bwMode="auto">
            <a:xfrm>
              <a:off x="4320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082" name="Line 10"/>
            <p:cNvSpPr>
              <a:spLocks noChangeShapeType="1"/>
            </p:cNvSpPr>
            <p:nvPr/>
          </p:nvSpPr>
          <p:spPr bwMode="auto">
            <a:xfrm>
              <a:off x="4080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083" name="Line 11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4" name="Line 12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85" name="Line 13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86" name="Object 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4113" y="4840288"/>
          <a:ext cx="73675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4" name="Equation" r:id="rId9" imgW="3466800" imgH="368280" progId="Equation.DSMT4">
                  <p:embed/>
                </p:oleObj>
              </mc:Choice>
              <mc:Fallback>
                <p:oleObj name="Equation" r:id="rId9" imgW="3466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40288"/>
                        <a:ext cx="73675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87" name="Text Box 15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 Light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(Output Image)</a:t>
            </a:r>
          </a:p>
        </p:txBody>
      </p:sp>
      <p:sp>
        <p:nvSpPr>
          <p:cNvPr id="1411088" name="Text Box 16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411089" name="Text Box 17"/>
          <p:cNvSpPr txBox="1">
            <a:spLocks noChangeArrowheads="1"/>
          </p:cNvSpPr>
          <p:nvPr/>
        </p:nvSpPr>
        <p:spPr bwMode="auto">
          <a:xfrm>
            <a:off x="4403725" y="5573713"/>
            <a:ext cx="1257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Reflected</a:t>
            </a:r>
          </a:p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Light</a:t>
            </a:r>
          </a:p>
        </p:txBody>
      </p:sp>
      <p:sp>
        <p:nvSpPr>
          <p:cNvPr id="1411090" name="Text Box 18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411091" name="Text Box 19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411092" name="Line 20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3" name="Line 21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4" name="Line 22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5" name="Line 23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6" name="Oval 24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411097" name="Object 25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5" name="Equation" r:id="rId11" imgW="266400" imgH="228600" progId="Equation.DSMT4">
                  <p:embed/>
                </p:oleObj>
              </mc:Choice>
              <mc:Fallback>
                <p:oleObj name="Equation" r:id="rId11" imgW="26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1098" name="Line 26"/>
          <p:cNvSpPr>
            <a:spLocks noChangeShapeType="1"/>
          </p:cNvSpPr>
          <p:nvPr/>
        </p:nvSpPr>
        <p:spPr bwMode="auto">
          <a:xfrm flipV="1">
            <a:off x="1676400" y="2514600"/>
            <a:ext cx="990600" cy="228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099" name="Line 27"/>
          <p:cNvSpPr>
            <a:spLocks noChangeShapeType="1"/>
          </p:cNvSpPr>
          <p:nvPr/>
        </p:nvSpPr>
        <p:spPr bwMode="auto">
          <a:xfrm flipV="1">
            <a:off x="2514600" y="1600200"/>
            <a:ext cx="304800" cy="6858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411100" name="Text Box 28"/>
          <p:cNvSpPr txBox="1">
            <a:spLocks noChangeArrowheads="1"/>
          </p:cNvSpPr>
          <p:nvPr/>
        </p:nvSpPr>
        <p:spPr bwMode="auto">
          <a:xfrm>
            <a:off x="609600" y="1079500"/>
            <a:ext cx="4065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>
                <a:solidFill>
                  <a:srgbClr val="00FFFF"/>
                </a:solidFill>
                <a:cs typeface="Arial"/>
              </a:rPr>
              <a:t>Surfaces (interreflection)</a:t>
            </a:r>
          </a:p>
        </p:txBody>
      </p:sp>
      <p:graphicFrame>
        <p:nvGraphicFramePr>
          <p:cNvPr id="1411101" name="Object 29"/>
          <p:cNvGraphicFramePr>
            <a:graphicFrameLocks noChangeAspect="1"/>
          </p:cNvGraphicFramePr>
          <p:nvPr/>
        </p:nvGraphicFramePr>
        <p:xfrm>
          <a:off x="1795463" y="2124075"/>
          <a:ext cx="574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6"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2124075"/>
                        <a:ext cx="5746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102" name="Object 30"/>
          <p:cNvGraphicFramePr>
            <a:graphicFrameLocks noChangeAspect="1"/>
          </p:cNvGraphicFramePr>
          <p:nvPr/>
        </p:nvGraphicFramePr>
        <p:xfrm>
          <a:off x="2292350" y="1571625"/>
          <a:ext cx="4508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7" name="Equation" r:id="rId15" imgW="164880" imgH="177480" progId="Equation.DSMT4">
                  <p:embed/>
                </p:oleObj>
              </mc:Choice>
              <mc:Fallback>
                <p:oleObj name="Equation" r:id="rId15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1571625"/>
                        <a:ext cx="4508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1103" name="Group 31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411104" name="Line 32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5" name="Oval 33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6" name="Line 34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7" name="Line 35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411108" name="Line 36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411109" name="Text Box 37"/>
          <p:cNvSpPr txBox="1">
            <a:spLocks noChangeArrowheads="1"/>
          </p:cNvSpPr>
          <p:nvPr/>
        </p:nvSpPr>
        <p:spPr bwMode="auto">
          <a:xfrm>
            <a:off x="898525" y="6259513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0" name="Text Box 38"/>
          <p:cNvSpPr txBox="1">
            <a:spLocks noChangeArrowheads="1"/>
          </p:cNvSpPr>
          <p:nvPr/>
        </p:nvSpPr>
        <p:spPr bwMode="auto">
          <a:xfrm>
            <a:off x="4262438" y="6245225"/>
            <a:ext cx="1527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00FFFF"/>
                </a:solidFill>
                <a:cs typeface="Arial"/>
              </a:rPr>
              <a:t>UNKNOWN</a:t>
            </a:r>
          </a:p>
        </p:txBody>
      </p:sp>
      <p:sp>
        <p:nvSpPr>
          <p:cNvPr id="1411111" name="Text Box 39"/>
          <p:cNvSpPr txBox="1">
            <a:spLocks noChangeArrowheads="1"/>
          </p:cNvSpPr>
          <p:nvPr/>
        </p:nvSpPr>
        <p:spPr bwMode="auto">
          <a:xfrm>
            <a:off x="2955925" y="6259513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2" name="Text Box 40"/>
          <p:cNvSpPr txBox="1">
            <a:spLocks noChangeArrowheads="1"/>
          </p:cNvSpPr>
          <p:nvPr/>
        </p:nvSpPr>
        <p:spPr bwMode="auto">
          <a:xfrm>
            <a:off x="58499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sp>
        <p:nvSpPr>
          <p:cNvPr id="1411113" name="Text Box 41"/>
          <p:cNvSpPr txBox="1">
            <a:spLocks noChangeArrowheads="1"/>
          </p:cNvSpPr>
          <p:nvPr/>
        </p:nvSpPr>
        <p:spPr bwMode="auto">
          <a:xfrm>
            <a:off x="7297738" y="6245225"/>
            <a:ext cx="115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  <a:cs typeface="Arial"/>
              </a:rPr>
              <a:t>KNOWN</a:t>
            </a:r>
          </a:p>
        </p:txBody>
      </p:sp>
      <p:graphicFrame>
        <p:nvGraphicFramePr>
          <p:cNvPr id="1411114" name="Object 42"/>
          <p:cNvGraphicFramePr>
            <a:graphicFrameLocks noChangeAspect="1"/>
          </p:cNvGraphicFramePr>
          <p:nvPr/>
        </p:nvGraphicFramePr>
        <p:xfrm>
          <a:off x="5319713" y="4267200"/>
          <a:ext cx="15525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8" name="Equation" r:id="rId17" imgW="672840" imgH="228600" progId="Equation.DSMT4">
                  <p:embed/>
                </p:oleObj>
              </mc:Choice>
              <mc:Fallback>
                <p:oleObj name="Equation" r:id="rId17" imgW="672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4267200"/>
                        <a:ext cx="15525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530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583613" cy="5029200"/>
          </a:xfrm>
        </p:spPr>
        <p:txBody>
          <a:bodyPr/>
          <a:lstStyle/>
          <a:p>
            <a:r>
              <a:rPr lang="en-US" sz="2400" dirty="0" smtClean="0"/>
              <a:t>Assignment: slight change in notations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Monte Carlo estimator (hemisphere, not area light)</a:t>
            </a:r>
          </a:p>
          <a:p>
            <a:pPr lvl="1"/>
            <a:r>
              <a:rPr lang="en-US" sz="2000" dirty="0" smtClean="0"/>
              <a:t>Randomly generate sample on hemisphere (total 2π </a:t>
            </a:r>
            <a:r>
              <a:rPr lang="en-US" sz="2000" dirty="0" err="1" smtClean="0"/>
              <a:t>steradians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Not ideal; each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 call recursively estimated</a:t>
            </a:r>
          </a:p>
          <a:p>
            <a:pPr lvl="1"/>
            <a:r>
              <a:rPr lang="en-US" sz="2000" dirty="0" smtClean="0"/>
              <a:t>Can lead to exponential growth in samples, termination condition</a:t>
            </a:r>
          </a:p>
          <a:p>
            <a:pPr lvl="1"/>
            <a:r>
              <a:rPr lang="en-US" sz="2000" i="1" dirty="0" smtClean="0"/>
              <a:t>Set fixed depth D = 5 to guarantee termination for now</a:t>
            </a:r>
          </a:p>
          <a:p>
            <a:r>
              <a:rPr lang="en-US" sz="2400" dirty="0" smtClean="0"/>
              <a:t>Instead, consider single path without splitting</a:t>
            </a:r>
          </a:p>
          <a:p>
            <a:pPr lvl="1"/>
            <a:r>
              <a:rPr lang="en-US" sz="2000" dirty="0" smtClean="0"/>
              <a:t>N = 1 after primary visibility or first bounce (all N for first bounce)</a:t>
            </a:r>
          </a:p>
          <a:p>
            <a:pPr lvl="1"/>
            <a:r>
              <a:rPr lang="en-US" sz="2000" dirty="0" smtClean="0"/>
              <a:t>Actually render N images, average (Single path </a:t>
            </a:r>
            <a:r>
              <a:rPr lang="en-US" sz="2000" dirty="0" err="1" smtClean="0"/>
              <a:t>vs</a:t>
            </a:r>
            <a:r>
              <a:rPr lang="en-US" sz="2000" dirty="0" smtClean="0"/>
              <a:t> “bushy tree”)</a:t>
            </a:r>
          </a:p>
          <a:p>
            <a:pPr lvl="1"/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382"/>
              </p:ext>
            </p:extLst>
          </p:nvPr>
        </p:nvGraphicFramePr>
        <p:xfrm>
          <a:off x="3665537" y="2919412"/>
          <a:ext cx="4853496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3" name="Equation" r:id="rId3" imgW="3670300" imgH="241300" progId="Equation.DSMT4">
                  <p:embed/>
                </p:oleObj>
              </mc:Choice>
              <mc:Fallback>
                <p:oleObj name="Equation" r:id="rId3" imgW="3670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5537" y="2919412"/>
                        <a:ext cx="4853496" cy="31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880057"/>
              </p:ext>
            </p:extLst>
          </p:nvPr>
        </p:nvGraphicFramePr>
        <p:xfrm>
          <a:off x="606425" y="2031999"/>
          <a:ext cx="791051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4" name="Equation" r:id="rId5" imgW="3835400" imgH="381000" progId="Equation.DSMT4">
                  <p:embed/>
                </p:oleObj>
              </mc:Choice>
              <mc:Fallback>
                <p:oleObj name="Equation" r:id="rId5" imgW="38354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425" y="2031999"/>
                        <a:ext cx="7910518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25558"/>
              </p:ext>
            </p:extLst>
          </p:nvPr>
        </p:nvGraphicFramePr>
        <p:xfrm>
          <a:off x="969963" y="3930650"/>
          <a:ext cx="756947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5" name="Equation" r:id="rId7" imgW="4648200" imgH="457200" progId="Equation.DSMT4">
                  <p:embed/>
                </p:oleObj>
              </mc:Choice>
              <mc:Fallback>
                <p:oleObj name="Equation" r:id="rId7" imgW="4648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9963" y="3930650"/>
                        <a:ext cx="756947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97102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26819</TotalTime>
  <Words>1570</Words>
  <Application>Microsoft Macintosh PowerPoint</Application>
  <PresentationFormat>Letter Paper (8.5x11 in)</PresentationFormat>
  <Paragraphs>206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Default Design</vt:lpstr>
      <vt:lpstr>1_Default Design</vt:lpstr>
      <vt:lpstr>3_Default Design</vt:lpstr>
      <vt:lpstr>Equation</vt:lpstr>
      <vt:lpstr>Computer Graphics II: Rendering</vt:lpstr>
      <vt:lpstr>To Do</vt:lpstr>
      <vt:lpstr>Indirect Lighting</vt:lpstr>
      <vt:lpstr>Indirect Lighting</vt:lpstr>
      <vt:lpstr>Indirect Lighting</vt:lpstr>
      <vt:lpstr>Rendering Equation (Kajiya 86)</vt:lpstr>
      <vt:lpstr>Reflection Equation</vt:lpstr>
      <vt:lpstr>Rendering Equation</vt:lpstr>
      <vt:lpstr>Rendering Equation</vt:lpstr>
      <vt:lpstr>Path Construction</vt:lpstr>
      <vt:lpstr>Sampling Upper Hemisphere</vt:lpstr>
      <vt:lpstr>Sampling Upper Hemisphere</vt:lpstr>
      <vt:lpstr>Sampling Upper Hemisphere</vt:lpstr>
      <vt:lpstr>Or Create Local Coordinate Frame</vt:lpstr>
      <vt:lpstr>Create Local Coordinate Frame</vt:lpstr>
      <vt:lpstr>Assignment so far (checkpoint 1)</vt:lpstr>
      <vt:lpstr>1 sample per pixel</vt:lpstr>
      <vt:lpstr>64 samples per pixel (may be slow)</vt:lpstr>
      <vt:lpstr>Separating Direct/Indirect</vt:lpstr>
      <vt:lpstr>Separating Direct/Indirect</vt:lpstr>
      <vt:lpstr>Separating Direct/Indirect: Notes</vt:lpstr>
      <vt:lpstr>Implementation: Corner Cases</vt:lpstr>
      <vt:lpstr>1 sample per pixel (no NEE)</vt:lpstr>
      <vt:lpstr>1 sample per pixel (with NEE)</vt:lpstr>
      <vt:lpstr>64 samples per pixel (without NEE)</vt:lpstr>
      <vt:lpstr>64 samples per pixel (with NEE)</vt:lpstr>
      <vt:lpstr>Russian Roulette</vt:lpstr>
      <vt:lpstr>Russian Roulette Termination</vt:lpstr>
      <vt:lpstr>Choosing Probability</vt:lpstr>
      <vt:lpstr>Russian Roulette Images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865</cp:revision>
  <cp:lastPrinted>2019-09-10T20:52:24Z</cp:lastPrinted>
  <dcterms:created xsi:type="dcterms:W3CDTF">1999-02-11T00:43:51Z</dcterms:created>
  <dcterms:modified xsi:type="dcterms:W3CDTF">2019-11-13T21:21:12Z</dcterms:modified>
</cp:coreProperties>
</file>