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</p:sldMasterIdLst>
  <p:notesMasterIdLst>
    <p:notesMasterId r:id="rId50"/>
  </p:notesMasterIdLst>
  <p:handoutMasterIdLst>
    <p:handoutMasterId r:id="rId51"/>
  </p:handoutMasterIdLst>
  <p:sldIdLst>
    <p:sldId id="751" r:id="rId3"/>
    <p:sldId id="752" r:id="rId4"/>
    <p:sldId id="753" r:id="rId5"/>
    <p:sldId id="754" r:id="rId6"/>
    <p:sldId id="755" r:id="rId7"/>
    <p:sldId id="756" r:id="rId8"/>
    <p:sldId id="757" r:id="rId9"/>
    <p:sldId id="758" r:id="rId10"/>
    <p:sldId id="759" r:id="rId11"/>
    <p:sldId id="760" r:id="rId12"/>
    <p:sldId id="761" r:id="rId13"/>
    <p:sldId id="762" r:id="rId14"/>
    <p:sldId id="763" r:id="rId15"/>
    <p:sldId id="764" r:id="rId16"/>
    <p:sldId id="765" r:id="rId17"/>
    <p:sldId id="766" r:id="rId18"/>
    <p:sldId id="767" r:id="rId19"/>
    <p:sldId id="768" r:id="rId20"/>
    <p:sldId id="769" r:id="rId21"/>
    <p:sldId id="770" r:id="rId22"/>
    <p:sldId id="771" r:id="rId23"/>
    <p:sldId id="772" r:id="rId24"/>
    <p:sldId id="773" r:id="rId25"/>
    <p:sldId id="774" r:id="rId26"/>
    <p:sldId id="775" r:id="rId27"/>
    <p:sldId id="776" r:id="rId28"/>
    <p:sldId id="777" r:id="rId29"/>
    <p:sldId id="778" r:id="rId30"/>
    <p:sldId id="779" r:id="rId31"/>
    <p:sldId id="780" r:id="rId32"/>
    <p:sldId id="781" r:id="rId33"/>
    <p:sldId id="782" r:id="rId34"/>
    <p:sldId id="783" r:id="rId35"/>
    <p:sldId id="784" r:id="rId36"/>
    <p:sldId id="785" r:id="rId37"/>
    <p:sldId id="786" r:id="rId38"/>
    <p:sldId id="787" r:id="rId39"/>
    <p:sldId id="788" r:id="rId40"/>
    <p:sldId id="789" r:id="rId41"/>
    <p:sldId id="791" r:id="rId42"/>
    <p:sldId id="792" r:id="rId43"/>
    <p:sldId id="790" r:id="rId44"/>
    <p:sldId id="793" r:id="rId45"/>
    <p:sldId id="794" r:id="rId46"/>
    <p:sldId id="795" r:id="rId47"/>
    <p:sldId id="796" r:id="rId48"/>
    <p:sldId id="797" r:id="rId49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16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7334619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48535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8694482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07536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22290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57819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142036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625068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4760326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55862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72978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079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 II: Rendering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447" y="2295525"/>
            <a:ext cx="9319524" cy="1752600"/>
          </a:xfrm>
        </p:spPr>
        <p:txBody>
          <a:bodyPr/>
          <a:lstStyle/>
          <a:p>
            <a:r>
              <a:rPr lang="en-US" dirty="0" smtClean="0"/>
              <a:t>CSE 168 [</a:t>
            </a:r>
            <a:r>
              <a:rPr lang="en-US" dirty="0" err="1" smtClean="0"/>
              <a:t>Spr</a:t>
            </a:r>
            <a:r>
              <a:rPr lang="en-US" dirty="0" smtClean="0"/>
              <a:t> 20], </a:t>
            </a:r>
            <a:r>
              <a:rPr lang="en-US" dirty="0"/>
              <a:t>Lecture 7</a:t>
            </a:r>
            <a:r>
              <a:rPr lang="en-US" dirty="0" smtClean="0"/>
              <a:t>: Monte Carlo Path Tracing       Ravi </a:t>
            </a:r>
            <a:r>
              <a:rPr lang="en-US" dirty="0"/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</a:t>
            </a:r>
            <a:r>
              <a:rPr lang="en-US" dirty="0" smtClean="0"/>
              <a:t>/viscomp.ucsd.edu/classes/cse168/sp20</a:t>
            </a:r>
            <a:endParaRPr lang="en-US" dirty="0"/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0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and Basic Idea</a:t>
            </a:r>
          </a:p>
          <a:p>
            <a:r>
              <a:rPr lang="en-US" i="1"/>
              <a:t>Implementation of simple path tracer</a:t>
            </a:r>
          </a:p>
          <a:p>
            <a:r>
              <a:rPr lang="en-US"/>
              <a:t>Variance Reduction: Importance sampling </a:t>
            </a:r>
          </a:p>
          <a:p>
            <a:r>
              <a:rPr lang="en-US"/>
              <a:t>Other variance reduction methods</a:t>
            </a:r>
          </a:p>
          <a:p>
            <a:r>
              <a:rPr lang="en-US"/>
              <a:t>Specific 2D sampling techniques </a:t>
            </a:r>
          </a:p>
        </p:txBody>
      </p:sp>
    </p:spTree>
    <p:extLst>
      <p:ext uri="{BB962C8B-B14F-4D97-AF65-F5344CB8AC3E}">
        <p14:creationId xmlns:p14="http://schemas.microsoft.com/office/powerpoint/2010/main" val="33242112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6368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sz="900" dirty="0" smtClean="0">
                <a:latin typeface="Symbol" charset="0"/>
              </a:rPr>
              <a:t> 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7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621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</a:t>
            </a:r>
            <a:r>
              <a:rPr lang="en-US" sz="2400" dirty="0">
                <a:solidFill>
                  <a:srgbClr val="42BA1C"/>
                </a:solidFill>
              </a:rPr>
              <a:t>cast n samples and average over paths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dirty="0" smtClean="0"/>
              <a:t>) </a:t>
            </a:r>
            <a:r>
              <a:rPr lang="en-US" dirty="0"/>
              <a:t>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</a:t>
            </a:r>
            <a:r>
              <a:rPr lang="en-US" dirty="0">
                <a:solidFill>
                  <a:srgbClr val="42BA1C"/>
                </a:solidFill>
              </a:rPr>
              <a:t>(1/n) * </a:t>
            </a:r>
            <a:r>
              <a:rPr lang="en-US" dirty="0" err="1">
                <a:solidFill>
                  <a:srgbClr val="42BA1C"/>
                </a:solidFill>
              </a:rPr>
              <a:t>TracePath</a:t>
            </a:r>
            <a:r>
              <a:rPr lang="en-US" dirty="0">
                <a:solidFill>
                  <a:srgbClr val="42BA1C"/>
                </a:solidFill>
              </a:rPr>
              <a:t>(</a:t>
            </a:r>
            <a:r>
              <a:rPr lang="en-US" i="1" dirty="0">
                <a:solidFill>
                  <a:srgbClr val="42BA1C"/>
                </a:solidFill>
              </a:rPr>
              <a:t>p</a:t>
            </a:r>
            <a:r>
              <a:rPr lang="en-US" dirty="0">
                <a:solidFill>
                  <a:srgbClr val="42BA1C"/>
                </a:solidFill>
              </a:rPr>
              <a:t>, </a:t>
            </a:r>
            <a:r>
              <a:rPr lang="en-US" i="1" dirty="0">
                <a:solidFill>
                  <a:srgbClr val="42BA1C"/>
                </a:solidFill>
              </a:rPr>
              <a:t>d</a:t>
            </a:r>
            <a:r>
              <a:rPr lang="en-US" dirty="0">
                <a:solidFill>
                  <a:srgbClr val="42BA1C"/>
                </a:solidFill>
              </a:rPr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rgbClr val="2AABA8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50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72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sz="900" dirty="0" smtClean="0">
                <a:latin typeface="Symbol" charset="0"/>
              </a:rPr>
              <a:t> 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</a:t>
            </a:r>
            <a:r>
              <a:rPr lang="en-US" dirty="0">
                <a:solidFill>
                  <a:srgbClr val="42BA1C"/>
                </a:solidFill>
              </a:rPr>
              <a:t>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>
                <a:solidFill>
                  <a:srgbClr val="42BA1C"/>
                </a:solidFill>
              </a:rPr>
              <a:t>2</a:t>
            </a:r>
            <a:r>
              <a:rPr lang="en-US" dirty="0"/>
              <a:t>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>
                <a:solidFill>
                  <a:srgbClr val="42BA1C"/>
                </a:solidFill>
              </a:rPr>
              <a:t>2</a:t>
            </a:r>
            <a:r>
              <a:rPr lang="en-US" dirty="0"/>
              <a:t>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87236" name="Text Box 4"/>
          <p:cNvSpPr txBox="1">
            <a:spLocks noChangeArrowheads="1"/>
          </p:cNvSpPr>
          <p:nvPr/>
        </p:nvSpPr>
        <p:spPr bwMode="auto">
          <a:xfrm>
            <a:off x="6197600" y="3751263"/>
            <a:ext cx="2446338" cy="825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rgbClr val="42BA1C"/>
                </a:solidFill>
              </a:rPr>
              <a:t>Weight = 1/probability</a:t>
            </a:r>
          </a:p>
          <a:p>
            <a:pPr algn="l"/>
            <a:r>
              <a:rPr lang="en-US" sz="1600">
                <a:solidFill>
                  <a:srgbClr val="42BA1C"/>
                </a:solidFill>
              </a:rPr>
              <a:t>Remember: unbiased </a:t>
            </a:r>
          </a:p>
          <a:p>
            <a:pPr algn="l"/>
            <a:r>
              <a:rPr lang="en-US" sz="1600">
                <a:solidFill>
                  <a:srgbClr val="42BA1C"/>
                </a:solidFill>
              </a:rPr>
              <a:t>requires having f(x) / p(x)</a:t>
            </a:r>
          </a:p>
        </p:txBody>
      </p:sp>
      <p:sp>
        <p:nvSpPr>
          <p:cNvPr id="1887237" name="Line 5"/>
          <p:cNvSpPr>
            <a:spLocks noChangeShapeType="1"/>
          </p:cNvSpPr>
          <p:nvPr/>
        </p:nvSpPr>
        <p:spPr bwMode="auto">
          <a:xfrm flipH="1">
            <a:off x="5645150" y="4002088"/>
            <a:ext cx="457200" cy="0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87238" name="Line 6"/>
          <p:cNvSpPr>
            <a:spLocks noChangeShapeType="1"/>
          </p:cNvSpPr>
          <p:nvPr/>
        </p:nvSpPr>
        <p:spPr bwMode="auto">
          <a:xfrm flipH="1">
            <a:off x="3335338" y="4070350"/>
            <a:ext cx="2779712" cy="485775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87239" name="Line 7"/>
          <p:cNvSpPr>
            <a:spLocks noChangeShapeType="1"/>
          </p:cNvSpPr>
          <p:nvPr/>
        </p:nvSpPr>
        <p:spPr bwMode="auto">
          <a:xfrm flipH="1">
            <a:off x="3352800" y="4137025"/>
            <a:ext cx="2762250" cy="1389063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56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82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dirty="0" smtClean="0"/>
              <a:t>) </a:t>
            </a:r>
            <a:r>
              <a:rPr lang="en-US" dirty="0"/>
              <a:t>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88260" name="Text Box 4"/>
          <p:cNvSpPr txBox="1">
            <a:spLocks noChangeArrowheads="1"/>
          </p:cNvSpPr>
          <p:nvPr/>
        </p:nvSpPr>
        <p:spPr bwMode="auto">
          <a:xfrm>
            <a:off x="6729413" y="4826000"/>
            <a:ext cx="2217737" cy="5810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rgbClr val="42BA1C"/>
                </a:solidFill>
              </a:rPr>
              <a:t>Path terminated when </a:t>
            </a:r>
          </a:p>
          <a:p>
            <a:pPr algn="l"/>
            <a:r>
              <a:rPr lang="en-US" sz="1600">
                <a:solidFill>
                  <a:srgbClr val="42BA1C"/>
                </a:solidFill>
              </a:rPr>
              <a:t>Emission evaluated</a:t>
            </a:r>
          </a:p>
        </p:txBody>
      </p:sp>
      <p:sp>
        <p:nvSpPr>
          <p:cNvPr id="1888261" name="Line 5"/>
          <p:cNvSpPr>
            <a:spLocks noChangeShapeType="1"/>
          </p:cNvSpPr>
          <p:nvPr/>
        </p:nvSpPr>
        <p:spPr bwMode="auto">
          <a:xfrm flipH="1" flipV="1">
            <a:off x="3433763" y="4916488"/>
            <a:ext cx="3190875" cy="187325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40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5909" name="Picture 5" descr="slid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3379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Arnold Renderer (M. Fajardo)</a:t>
            </a:r>
          </a:p>
        </p:txBody>
      </p:sp>
      <p:sp>
        <p:nvSpPr>
          <p:cNvPr id="191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276350"/>
            <a:ext cx="8229600" cy="5029200"/>
          </a:xfrm>
        </p:spPr>
        <p:txBody>
          <a:bodyPr/>
          <a:lstStyle/>
          <a:p>
            <a:r>
              <a:rPr lang="en-US"/>
              <a:t>Works well diffuse surfaces, hemispherical light</a:t>
            </a:r>
          </a:p>
        </p:txBody>
      </p:sp>
      <p:pic>
        <p:nvPicPr>
          <p:cNvPr id="19179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1790700"/>
            <a:ext cx="6716712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5385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CS 283(294) </a:t>
            </a:r>
            <a:r>
              <a:rPr lang="en-US" dirty="0" smtClean="0"/>
              <a:t>a few years ago</a:t>
            </a:r>
            <a:endParaRPr lang="en-US" dirty="0"/>
          </a:p>
        </p:txBody>
      </p:sp>
      <p:sp>
        <p:nvSpPr>
          <p:cNvPr id="1921028" name="Text Box 4"/>
          <p:cNvSpPr txBox="1">
            <a:spLocks noChangeArrowheads="1"/>
          </p:cNvSpPr>
          <p:nvPr/>
        </p:nvSpPr>
        <p:spPr bwMode="auto">
          <a:xfrm>
            <a:off x="6135688" y="6343650"/>
            <a:ext cx="29819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</a:rPr>
              <a:t>Daniel Ritchie and Lita Cho</a:t>
            </a:r>
          </a:p>
        </p:txBody>
      </p:sp>
      <p:pic>
        <p:nvPicPr>
          <p:cNvPr id="1921032" name="Picture 8" descr="tarzan_outp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2619375"/>
            <a:ext cx="2955925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1034" name="Picture 10" descr="awesomeSc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638425"/>
            <a:ext cx="2916238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1036" name="Picture 12" descr="ang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609850"/>
            <a:ext cx="29464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8759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Advantages and Drawbacks</a:t>
            </a:r>
          </a:p>
        </p:txBody>
      </p:sp>
      <p:sp>
        <p:nvSpPr>
          <p:cNvPr id="186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13" y="1752600"/>
            <a:ext cx="8510587" cy="4495800"/>
          </a:xfrm>
        </p:spPr>
        <p:txBody>
          <a:bodyPr/>
          <a:lstStyle/>
          <a:p>
            <a:r>
              <a:rPr lang="en-US"/>
              <a:t>Advantage: general scenes, reflectance, so on</a:t>
            </a:r>
          </a:p>
          <a:p>
            <a:pPr lvl="1"/>
            <a:r>
              <a:rPr lang="en-US"/>
              <a:t>By contrast, standard recursive ray tracing only mirrors</a:t>
            </a:r>
          </a:p>
          <a:p>
            <a:r>
              <a:rPr lang="en-US"/>
              <a:t>This algorithm is </a:t>
            </a:r>
            <a:r>
              <a:rPr lang="en-US" i="1"/>
              <a:t>unbiased</a:t>
            </a:r>
            <a:r>
              <a:rPr lang="en-US"/>
              <a:t>, but horribly inefficient</a:t>
            </a:r>
          </a:p>
          <a:p>
            <a:pPr lvl="1"/>
            <a:r>
              <a:rPr lang="en-US"/>
              <a:t>Sample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emitted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50% of the time, even if emitted=0</a:t>
            </a:r>
          </a:p>
          <a:p>
            <a:pPr lvl="1"/>
            <a:r>
              <a:rPr lang="en-US"/>
              <a:t>Reflect rays in random directions, even if mirror</a:t>
            </a:r>
          </a:p>
          <a:p>
            <a:pPr lvl="1"/>
            <a:r>
              <a:rPr lang="en-US"/>
              <a:t>If light source is small, rarely hit it</a:t>
            </a:r>
          </a:p>
          <a:p>
            <a:r>
              <a:rPr lang="en-US"/>
              <a:t>Goal: improve efficiency without introducing bias</a:t>
            </a:r>
          </a:p>
          <a:p>
            <a:pPr lvl="1"/>
            <a:r>
              <a:rPr lang="en-US"/>
              <a:t>Variance reduction using many of the methods discussed for Monte Carlo integration last week</a:t>
            </a:r>
          </a:p>
          <a:p>
            <a:pPr lvl="1"/>
            <a:r>
              <a:rPr lang="en-US"/>
              <a:t>Subject of much interest in graphics in 90s till today</a:t>
            </a:r>
          </a:p>
        </p:txBody>
      </p:sp>
    </p:spTree>
    <p:extLst>
      <p:ext uri="{BB962C8B-B14F-4D97-AF65-F5344CB8AC3E}">
        <p14:creationId xmlns:p14="http://schemas.microsoft.com/office/powerpoint/2010/main" val="213435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0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and Basic Idea</a:t>
            </a:r>
          </a:p>
          <a:p>
            <a:r>
              <a:rPr lang="en-US"/>
              <a:t>Implementation of simple path tracer</a:t>
            </a:r>
          </a:p>
          <a:p>
            <a:r>
              <a:rPr lang="en-US" i="1"/>
              <a:t>Variance Reduction: Importance sampling</a:t>
            </a:r>
            <a:r>
              <a:rPr lang="en-US"/>
              <a:t> </a:t>
            </a:r>
          </a:p>
          <a:p>
            <a:r>
              <a:rPr lang="en-US"/>
              <a:t>Other variance reduction methods</a:t>
            </a:r>
          </a:p>
          <a:p>
            <a:r>
              <a:rPr lang="en-US"/>
              <a:t>Specific 2D sampling techniques </a:t>
            </a:r>
          </a:p>
        </p:txBody>
      </p:sp>
    </p:spTree>
    <p:extLst>
      <p:ext uri="{BB962C8B-B14F-4D97-AF65-F5344CB8AC3E}">
        <p14:creationId xmlns:p14="http://schemas.microsoft.com/office/powerpoint/2010/main" val="15176518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2 (direct lighting) due in a few days</a:t>
            </a:r>
          </a:p>
          <a:p>
            <a:r>
              <a:rPr lang="en-US" dirty="0" smtClean="0"/>
              <a:t>Next assignment path tracing (on edX edge).  This lecture covers much of that material</a:t>
            </a:r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86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8745"/>
            <a:ext cx="9144000" cy="5029200"/>
          </a:xfrm>
        </p:spPr>
        <p:txBody>
          <a:bodyPr/>
          <a:lstStyle/>
          <a:p>
            <a:r>
              <a:rPr lang="en-US" dirty="0"/>
              <a:t>Pick paths based on energy or expected contribution</a:t>
            </a:r>
          </a:p>
          <a:p>
            <a:pPr lvl="1"/>
            <a:r>
              <a:rPr lang="en-US" dirty="0"/>
              <a:t>More samples for high-energy paths</a:t>
            </a:r>
          </a:p>
          <a:p>
            <a:pPr lvl="1"/>
            <a:r>
              <a:rPr lang="en-US" dirty="0" smtClean="0"/>
              <a:t>Don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pick low-energy paths</a:t>
            </a:r>
          </a:p>
          <a:p>
            <a:r>
              <a:rPr lang="en-US" dirty="0"/>
              <a:t>At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macro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level, use to select between reflected </a:t>
            </a:r>
            <a:r>
              <a:rPr lang="en-US" dirty="0" err="1"/>
              <a:t>vs</a:t>
            </a:r>
            <a:r>
              <a:rPr lang="en-US" dirty="0"/>
              <a:t> emitted, or in casting more rays toward light sources</a:t>
            </a:r>
          </a:p>
          <a:p>
            <a:r>
              <a:rPr lang="en-US" dirty="0"/>
              <a:t>At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micro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level, importance sample the BRDF to pick ray directions</a:t>
            </a:r>
          </a:p>
          <a:p>
            <a:r>
              <a:rPr lang="en-US" dirty="0"/>
              <a:t>Tons of papers in 90s on tricks to reduce variance in Monte Carlo </a:t>
            </a:r>
            <a:r>
              <a:rPr lang="en-US" dirty="0" smtClean="0"/>
              <a:t>rendering</a:t>
            </a:r>
          </a:p>
          <a:p>
            <a:r>
              <a:rPr lang="en-US" dirty="0" smtClean="0"/>
              <a:t>Importance sampling now standard in production.  I consulted on Pixar’s system for upcoming movies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9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87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Can pick paths however we want, but contribution weighted by 1/probability</a:t>
            </a:r>
          </a:p>
          <a:p>
            <a:pPr lvl="1"/>
            <a:r>
              <a:rPr lang="en-US"/>
              <a:t>Already seen this division of 1/prob in weights to emission, reflectance</a:t>
            </a:r>
          </a:p>
        </p:txBody>
      </p:sp>
      <p:graphicFrame>
        <p:nvGraphicFramePr>
          <p:cNvPr id="18708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65152"/>
              </p:ext>
            </p:extLst>
          </p:nvPr>
        </p:nvGraphicFramePr>
        <p:xfrm>
          <a:off x="5424488" y="3794125"/>
          <a:ext cx="2625725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8" name="Equation" r:id="rId3" imgW="1181100" imgH="952500" progId="Equation.DSMT4">
                  <p:embed/>
                </p:oleObj>
              </mc:Choice>
              <mc:Fallback>
                <p:oleObj name="Equation" r:id="rId3" imgW="1181100" imgH="952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3794125"/>
                        <a:ext cx="2625725" cy="211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70853" name="Group 5"/>
          <p:cNvGrpSpPr>
            <a:grpSpLocks/>
          </p:cNvGrpSpPr>
          <p:nvPr/>
        </p:nvGrpSpPr>
        <p:grpSpPr bwMode="auto">
          <a:xfrm>
            <a:off x="369888" y="3276600"/>
            <a:ext cx="3754437" cy="3048000"/>
            <a:chOff x="227" y="1776"/>
            <a:chExt cx="2365" cy="1920"/>
          </a:xfrm>
        </p:grpSpPr>
        <p:sp>
          <p:nvSpPr>
            <p:cNvPr id="1870854" name="Freeform 6"/>
            <p:cNvSpPr>
              <a:spLocks/>
            </p:cNvSpPr>
            <p:nvPr/>
          </p:nvSpPr>
          <p:spPr bwMode="auto">
            <a:xfrm>
              <a:off x="1056" y="2283"/>
              <a:ext cx="1248" cy="1125"/>
            </a:xfrm>
            <a:custGeom>
              <a:avLst/>
              <a:gdLst>
                <a:gd name="T0" fmla="*/ 7 w 1248"/>
                <a:gd name="T1" fmla="*/ 1045 h 1125"/>
                <a:gd name="T2" fmla="*/ 86 w 1248"/>
                <a:gd name="T3" fmla="*/ 927 h 1125"/>
                <a:gd name="T4" fmla="*/ 185 w 1248"/>
                <a:gd name="T5" fmla="*/ 5 h 1125"/>
                <a:gd name="T6" fmla="*/ 290 w 1248"/>
                <a:gd name="T7" fmla="*/ 27 h 1125"/>
                <a:gd name="T8" fmla="*/ 377 w 1248"/>
                <a:gd name="T9" fmla="*/ 956 h 1125"/>
                <a:gd name="T10" fmla="*/ 529 w 1248"/>
                <a:gd name="T11" fmla="*/ 1055 h 1125"/>
                <a:gd name="T12" fmla="*/ 721 w 1248"/>
                <a:gd name="T13" fmla="*/ 986 h 1125"/>
                <a:gd name="T14" fmla="*/ 741 w 1248"/>
                <a:gd name="T15" fmla="*/ 85 h 1125"/>
                <a:gd name="T16" fmla="*/ 873 w 1248"/>
                <a:gd name="T17" fmla="*/ 13 h 1125"/>
                <a:gd name="T18" fmla="*/ 923 w 1248"/>
                <a:gd name="T19" fmla="*/ 671 h 1125"/>
                <a:gd name="T20" fmla="*/ 1002 w 1248"/>
                <a:gd name="T21" fmla="*/ 937 h 1125"/>
                <a:gd name="T22" fmla="*/ 1056 w 1248"/>
                <a:gd name="T23" fmla="*/ 1001 h 1125"/>
                <a:gd name="T24" fmla="*/ 1169 w 1248"/>
                <a:gd name="T25" fmla="*/ 1030 h 1125"/>
                <a:gd name="T26" fmla="*/ 1238 w 1248"/>
                <a:gd name="T27" fmla="*/ 996 h 1125"/>
                <a:gd name="T28" fmla="*/ 1248 w 1248"/>
                <a:gd name="T29" fmla="*/ 1125 h 1125"/>
                <a:gd name="T30" fmla="*/ 0 w 1248"/>
                <a:gd name="T31" fmla="*/ 1125 h 1125"/>
                <a:gd name="T32" fmla="*/ 7 w 1248"/>
                <a:gd name="T33" fmla="*/ 104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8" h="1125">
                  <a:moveTo>
                    <a:pt x="7" y="1045"/>
                  </a:moveTo>
                  <a:cubicBezTo>
                    <a:pt x="31" y="1031"/>
                    <a:pt x="62" y="942"/>
                    <a:pt x="86" y="927"/>
                  </a:cubicBezTo>
                  <a:cubicBezTo>
                    <a:pt x="132" y="895"/>
                    <a:pt x="125" y="17"/>
                    <a:pt x="185" y="5"/>
                  </a:cubicBezTo>
                  <a:cubicBezTo>
                    <a:pt x="219" y="14"/>
                    <a:pt x="255" y="16"/>
                    <a:pt x="290" y="27"/>
                  </a:cubicBezTo>
                  <a:cubicBezTo>
                    <a:pt x="377" y="86"/>
                    <a:pt x="291" y="908"/>
                    <a:pt x="377" y="956"/>
                  </a:cubicBezTo>
                  <a:cubicBezTo>
                    <a:pt x="435" y="988"/>
                    <a:pt x="463" y="1039"/>
                    <a:pt x="529" y="1055"/>
                  </a:cubicBezTo>
                  <a:cubicBezTo>
                    <a:pt x="583" y="1046"/>
                    <a:pt x="671" y="1001"/>
                    <a:pt x="721" y="986"/>
                  </a:cubicBezTo>
                  <a:cubicBezTo>
                    <a:pt x="773" y="931"/>
                    <a:pt x="702" y="144"/>
                    <a:pt x="741" y="85"/>
                  </a:cubicBezTo>
                  <a:cubicBezTo>
                    <a:pt x="770" y="1"/>
                    <a:pt x="834" y="0"/>
                    <a:pt x="873" y="13"/>
                  </a:cubicBezTo>
                  <a:cubicBezTo>
                    <a:pt x="887" y="17"/>
                    <a:pt x="923" y="671"/>
                    <a:pt x="923" y="671"/>
                  </a:cubicBezTo>
                  <a:cubicBezTo>
                    <a:pt x="964" y="734"/>
                    <a:pt x="952" y="898"/>
                    <a:pt x="1002" y="937"/>
                  </a:cubicBezTo>
                  <a:cubicBezTo>
                    <a:pt x="1035" y="963"/>
                    <a:pt x="1042" y="962"/>
                    <a:pt x="1056" y="1001"/>
                  </a:cubicBezTo>
                  <a:cubicBezTo>
                    <a:pt x="1092" y="937"/>
                    <a:pt x="1137" y="1103"/>
                    <a:pt x="1169" y="1030"/>
                  </a:cubicBezTo>
                  <a:cubicBezTo>
                    <a:pt x="1193" y="1046"/>
                    <a:pt x="1225" y="980"/>
                    <a:pt x="1238" y="996"/>
                  </a:cubicBezTo>
                  <a:lnTo>
                    <a:pt x="1248" y="1125"/>
                  </a:lnTo>
                  <a:lnTo>
                    <a:pt x="0" y="1125"/>
                  </a:lnTo>
                  <a:lnTo>
                    <a:pt x="7" y="1045"/>
                  </a:lnTo>
                  <a:close/>
                </a:path>
              </a:pathLst>
            </a:custGeom>
            <a:solidFill>
              <a:srgbClr val="339933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55" name="Line 7"/>
            <p:cNvSpPr>
              <a:spLocks noChangeShapeType="1"/>
            </p:cNvSpPr>
            <p:nvPr/>
          </p:nvSpPr>
          <p:spPr bwMode="auto">
            <a:xfrm flipV="1">
              <a:off x="1056" y="1776"/>
              <a:ext cx="0" cy="16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56" name="Line 8"/>
            <p:cNvSpPr>
              <a:spLocks noChangeShapeType="1"/>
            </p:cNvSpPr>
            <p:nvPr/>
          </p:nvSpPr>
          <p:spPr bwMode="auto">
            <a:xfrm>
              <a:off x="1056" y="340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57" name="Text Box 9"/>
            <p:cNvSpPr txBox="1">
              <a:spLocks noChangeArrowheads="1"/>
            </p:cNvSpPr>
            <p:nvPr/>
          </p:nvSpPr>
          <p:spPr bwMode="auto">
            <a:xfrm>
              <a:off x="1104" y="3408"/>
              <a:ext cx="2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baseline="-25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70858" name="Line 10"/>
            <p:cNvSpPr>
              <a:spLocks noChangeShapeType="1"/>
            </p:cNvSpPr>
            <p:nvPr/>
          </p:nvSpPr>
          <p:spPr bwMode="auto">
            <a:xfrm flipV="1">
              <a:off x="192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59" name="Line 11"/>
            <p:cNvSpPr>
              <a:spLocks noChangeShapeType="1"/>
            </p:cNvSpPr>
            <p:nvPr/>
          </p:nvSpPr>
          <p:spPr bwMode="auto">
            <a:xfrm flipV="1">
              <a:off x="120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0" name="Text Box 12"/>
            <p:cNvSpPr txBox="1">
              <a:spLocks noChangeArrowheads="1"/>
            </p:cNvSpPr>
            <p:nvPr/>
          </p:nvSpPr>
          <p:spPr bwMode="auto">
            <a:xfrm>
              <a:off x="2160" y="3408"/>
              <a:ext cx="3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baseline="-25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70861" name="Line 13"/>
            <p:cNvSpPr>
              <a:spLocks noChangeShapeType="1"/>
            </p:cNvSpPr>
            <p:nvPr/>
          </p:nvSpPr>
          <p:spPr bwMode="auto">
            <a:xfrm>
              <a:off x="912" y="2496"/>
              <a:ext cx="1603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2" name="Text Box 14"/>
            <p:cNvSpPr txBox="1">
              <a:spLocks noChangeArrowheads="1"/>
            </p:cNvSpPr>
            <p:nvPr/>
          </p:nvSpPr>
          <p:spPr bwMode="auto">
            <a:xfrm>
              <a:off x="227" y="2304"/>
              <a:ext cx="7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E(f(x))</a:t>
              </a:r>
            </a:p>
          </p:txBody>
        </p:sp>
        <p:sp>
          <p:nvSpPr>
            <p:cNvPr id="1870863" name="Line 15"/>
            <p:cNvSpPr>
              <a:spLocks noChangeShapeType="1"/>
            </p:cNvSpPr>
            <p:nvPr/>
          </p:nvSpPr>
          <p:spPr bwMode="auto">
            <a:xfrm flipV="1">
              <a:off x="1824" y="1928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4" name="Line 16"/>
            <p:cNvSpPr>
              <a:spLocks noChangeShapeType="1"/>
            </p:cNvSpPr>
            <p:nvPr/>
          </p:nvSpPr>
          <p:spPr bwMode="auto">
            <a:xfrm flipV="1">
              <a:off x="1296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5" name="Line 17"/>
            <p:cNvSpPr>
              <a:spLocks noChangeShapeType="1"/>
            </p:cNvSpPr>
            <p:nvPr/>
          </p:nvSpPr>
          <p:spPr bwMode="auto">
            <a:xfrm flipV="1">
              <a:off x="216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6" name="Line 18"/>
            <p:cNvSpPr>
              <a:spLocks noChangeShapeType="1"/>
            </p:cNvSpPr>
            <p:nvPr/>
          </p:nvSpPr>
          <p:spPr bwMode="auto">
            <a:xfrm flipV="1">
              <a:off x="1632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7" name="Line 19"/>
            <p:cNvSpPr>
              <a:spLocks noChangeShapeType="1"/>
            </p:cNvSpPr>
            <p:nvPr/>
          </p:nvSpPr>
          <p:spPr bwMode="auto">
            <a:xfrm flipV="1">
              <a:off x="1872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8" name="Line 20"/>
            <p:cNvSpPr>
              <a:spLocks noChangeShapeType="1"/>
            </p:cNvSpPr>
            <p:nvPr/>
          </p:nvSpPr>
          <p:spPr bwMode="auto">
            <a:xfrm flipV="1">
              <a:off x="1248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9" name="Line 21"/>
            <p:cNvSpPr>
              <a:spLocks noChangeShapeType="1"/>
            </p:cNvSpPr>
            <p:nvPr/>
          </p:nvSpPr>
          <p:spPr bwMode="auto">
            <a:xfrm flipV="1">
              <a:off x="1344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70" name="Line 22"/>
            <p:cNvSpPr>
              <a:spLocks noChangeShapeType="1"/>
            </p:cNvSpPr>
            <p:nvPr/>
          </p:nvSpPr>
          <p:spPr bwMode="auto">
            <a:xfrm flipV="1">
              <a:off x="1488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71" name="Line 23"/>
            <p:cNvSpPr>
              <a:spLocks noChangeShapeType="1"/>
            </p:cNvSpPr>
            <p:nvPr/>
          </p:nvSpPr>
          <p:spPr bwMode="auto">
            <a:xfrm>
              <a:off x="917" y="2496"/>
              <a:ext cx="160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9037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9030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dirty="0" smtClean="0"/>
              <a:t>) </a:t>
            </a:r>
            <a:r>
              <a:rPr lang="en-US" dirty="0"/>
              <a:t>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52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Importance sample Emit vs Reflect</a:t>
            </a:r>
          </a:p>
        </p:txBody>
      </p:sp>
      <p:sp>
        <p:nvSpPr>
          <p:cNvPr id="189133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17689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Le = (0,0,0) then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 else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0.9 (say)</a:t>
            </a:r>
            <a:endParaRPr lang="en-US" baseline="-25000" dirty="0">
              <a:solidFill>
                <a:srgbClr val="42BA1C"/>
              </a:solidFill>
            </a:endParaRP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random() &lt; 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  then: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</a:t>
            </a:r>
            <a:r>
              <a:rPr lang="en-US" dirty="0"/>
              <a:t>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/>
              <a:t>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Else </a:t>
            </a:r>
            <a:r>
              <a:rPr lang="en-US" dirty="0">
                <a:solidFill>
                  <a:schemeClr val="tx1"/>
                </a:solidFill>
              </a:rPr>
              <a:t>Reflected:</a:t>
            </a:r>
            <a:r>
              <a:rPr lang="en-US" dirty="0">
                <a:solidFill>
                  <a:srgbClr val="42BA1C"/>
                </a:solidFill>
              </a:rPr>
              <a:t/>
            </a:r>
            <a:br>
              <a:rPr lang="en-US" dirty="0">
                <a:solidFill>
                  <a:srgbClr val="42BA1C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1/(1-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))</a:t>
            </a:r>
            <a:r>
              <a:rPr lang="en-US" dirty="0"/>
              <a:t>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7806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Importance sample Emit vs Reflect</a:t>
            </a:r>
          </a:p>
        </p:txBody>
      </p:sp>
      <p:sp>
        <p:nvSpPr>
          <p:cNvPr id="189235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Le = (0,0,0) then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 else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0.9 (say)</a:t>
            </a:r>
            <a:endParaRPr lang="en-US" baseline="-25000" dirty="0">
              <a:solidFill>
                <a:srgbClr val="42BA1C"/>
              </a:solidFill>
            </a:endParaRP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random() &lt; 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  then: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</a:t>
            </a:r>
            <a:r>
              <a:rPr lang="en-US" dirty="0"/>
              <a:t>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/>
              <a:t>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Else </a:t>
            </a:r>
            <a:r>
              <a:rPr lang="en-US" dirty="0">
                <a:solidFill>
                  <a:schemeClr val="tx1"/>
                </a:solidFill>
              </a:rPr>
              <a:t>Reflected:</a:t>
            </a:r>
            <a:r>
              <a:rPr lang="en-US" dirty="0">
                <a:solidFill>
                  <a:srgbClr val="42BA1C"/>
                </a:solidFill>
              </a:rPr>
              <a:t/>
            </a:r>
            <a:br>
              <a:rPr lang="en-US" dirty="0">
                <a:solidFill>
                  <a:srgbClr val="42BA1C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1/(1-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))</a:t>
            </a:r>
            <a:r>
              <a:rPr lang="en-US" dirty="0"/>
              <a:t>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</a:p>
        </p:txBody>
      </p:sp>
      <p:sp>
        <p:nvSpPr>
          <p:cNvPr id="1892356" name="Text Box 4"/>
          <p:cNvSpPr txBox="1">
            <a:spLocks noChangeArrowheads="1"/>
          </p:cNvSpPr>
          <p:nvPr/>
        </p:nvSpPr>
        <p:spPr bwMode="auto">
          <a:xfrm>
            <a:off x="6338888" y="2708275"/>
            <a:ext cx="253365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42BA1C"/>
                </a:solidFill>
              </a:rPr>
              <a:t>Can never be 1 unless </a:t>
            </a:r>
          </a:p>
          <a:p>
            <a:pPr algn="l"/>
            <a:r>
              <a:rPr lang="en-US" sz="1800">
                <a:solidFill>
                  <a:srgbClr val="42BA1C"/>
                </a:solidFill>
              </a:rPr>
              <a:t>Reflectance is 0</a:t>
            </a:r>
          </a:p>
        </p:txBody>
      </p:sp>
      <p:sp>
        <p:nvSpPr>
          <p:cNvPr id="1892357" name="Line 5"/>
          <p:cNvSpPr>
            <a:spLocks noChangeShapeType="1"/>
          </p:cNvSpPr>
          <p:nvPr/>
        </p:nvSpPr>
        <p:spPr bwMode="auto">
          <a:xfrm flipH="1" flipV="1">
            <a:off x="5830888" y="2668588"/>
            <a:ext cx="457200" cy="354012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85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0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and Basic Idea</a:t>
            </a:r>
          </a:p>
          <a:p>
            <a:r>
              <a:rPr lang="en-US"/>
              <a:t>Implementation of simple path tracer</a:t>
            </a:r>
          </a:p>
          <a:p>
            <a:r>
              <a:rPr lang="en-US"/>
              <a:t>Variance Reduction: Importance sampling </a:t>
            </a:r>
          </a:p>
          <a:p>
            <a:r>
              <a:rPr lang="en-US" i="1"/>
              <a:t>Other variance reduction methods</a:t>
            </a:r>
          </a:p>
          <a:p>
            <a:r>
              <a:rPr lang="en-US"/>
              <a:t>Specific 2D sampling techniques </a:t>
            </a:r>
          </a:p>
        </p:txBody>
      </p:sp>
    </p:spTree>
    <p:extLst>
      <p:ext uri="{BB962C8B-B14F-4D97-AF65-F5344CB8AC3E}">
        <p14:creationId xmlns:p14="http://schemas.microsoft.com/office/powerpoint/2010/main" val="12930223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variance reduction</a:t>
            </a:r>
          </a:p>
        </p:txBody>
      </p:sp>
      <p:sp>
        <p:nvSpPr>
          <p:cNvPr id="189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Discussed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macro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importance sampling</a:t>
            </a:r>
          </a:p>
          <a:p>
            <a:pPr lvl="1"/>
            <a:r>
              <a:rPr lang="en-US"/>
              <a:t>Emitted vs reflected</a:t>
            </a:r>
          </a:p>
          <a:p>
            <a:r>
              <a:rPr lang="en-US"/>
              <a:t>How about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micro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importance sampling</a:t>
            </a:r>
          </a:p>
          <a:p>
            <a:pPr lvl="1"/>
            <a:r>
              <a:rPr lang="en-US" i="1"/>
              <a:t>Shoot rays towards light sources in scene</a:t>
            </a:r>
          </a:p>
          <a:p>
            <a:pPr lvl="1"/>
            <a:r>
              <a:rPr lang="en-US"/>
              <a:t>Distribute rays according to BRDF</a:t>
            </a:r>
          </a:p>
          <a:p>
            <a:pPr lvl="1"/>
            <a:endParaRPr lang="en-US"/>
          </a:p>
          <a:p>
            <a:pPr lvl="1"/>
            <a:endParaRPr lang="en-US" i="1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231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94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r>
              <a:rPr lang="en-US"/>
              <a:t>Pick a light source</a:t>
            </a:r>
          </a:p>
          <a:p>
            <a:r>
              <a:rPr lang="en-US"/>
              <a:t>Trace a ray towards that light</a:t>
            </a:r>
          </a:p>
          <a:p>
            <a:r>
              <a:rPr lang="en-US"/>
              <a:t>Trace a ray anywhere except for that light</a:t>
            </a:r>
          </a:p>
          <a:p>
            <a:pPr lvl="1"/>
            <a:r>
              <a:rPr lang="en-US"/>
              <a:t>Rejection sampling</a:t>
            </a:r>
          </a:p>
          <a:p>
            <a:r>
              <a:rPr lang="en-US"/>
              <a:t>Divide by probabilities</a:t>
            </a:r>
          </a:p>
          <a:p>
            <a:pPr lvl="1"/>
            <a:r>
              <a:rPr lang="en-US"/>
              <a:t>1/(solid angle of light) for ray to light source</a:t>
            </a:r>
          </a:p>
          <a:p>
            <a:pPr lvl="1"/>
            <a:r>
              <a:rPr lang="en-US"/>
              <a:t>(1 – the above) for non-light ray</a:t>
            </a:r>
          </a:p>
          <a:p>
            <a:pPr lvl="1"/>
            <a:r>
              <a:rPr lang="en-US"/>
              <a:t>Extra factor of 2 because shooting 2 rays</a:t>
            </a:r>
          </a:p>
          <a:p>
            <a:endParaRPr lang="en-US"/>
          </a:p>
        </p:txBody>
      </p:sp>
      <p:sp>
        <p:nvSpPr>
          <p:cNvPr id="1874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Variation for Reflected Ray</a:t>
            </a:r>
          </a:p>
        </p:txBody>
      </p:sp>
    </p:spTree>
    <p:extLst>
      <p:ext uri="{BB962C8B-B14F-4D97-AF65-F5344CB8AC3E}">
        <p14:creationId xmlns:p14="http://schemas.microsoft.com/office/powerpoint/2010/main" val="4115789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Russian Roulette</a:t>
            </a:r>
          </a:p>
        </p:txBody>
      </p:sp>
      <p:sp>
        <p:nvSpPr>
          <p:cNvPr id="187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Maintain current weight along path</a:t>
            </a:r>
            <a:br>
              <a:rPr lang="en-US"/>
            </a:br>
            <a:r>
              <a:rPr lang="en-US"/>
              <a:t>(need another parameter to TracePath)</a:t>
            </a:r>
          </a:p>
          <a:p>
            <a:r>
              <a:rPr lang="en-US"/>
              <a:t>Terminate ray iff |weight| &lt; const.</a:t>
            </a:r>
          </a:p>
          <a:p>
            <a:r>
              <a:rPr lang="en-US"/>
              <a:t>Be sure to weight by 1/probability</a:t>
            </a:r>
          </a:p>
        </p:txBody>
      </p:sp>
    </p:spTree>
    <p:extLst>
      <p:ext uri="{BB962C8B-B14F-4D97-AF65-F5344CB8AC3E}">
        <p14:creationId xmlns:p14="http://schemas.microsoft.com/office/powerpoint/2010/main" val="792654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8981" name="Picture 5" descr="slide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85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1910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1579563"/>
            <a:ext cx="8940800" cy="5029200"/>
          </a:xfrm>
        </p:spPr>
        <p:txBody>
          <a:bodyPr/>
          <a:lstStyle/>
          <a:p>
            <a:r>
              <a:rPr lang="en-US"/>
              <a:t>General solution to rendering and global illumination</a:t>
            </a:r>
          </a:p>
          <a:p>
            <a:r>
              <a:rPr lang="en-US"/>
              <a:t>Suitable for a variety of general scenes</a:t>
            </a:r>
          </a:p>
          <a:p>
            <a:r>
              <a:rPr lang="en-US"/>
              <a:t>Based on Monte Carlo methods</a:t>
            </a:r>
          </a:p>
          <a:p>
            <a:r>
              <a:rPr lang="en-US"/>
              <a:t>Enumerate all paths of light transport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2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20005" name="Picture 5" descr="slide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90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739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89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</p:spTree>
    <p:extLst>
      <p:ext uri="{BB962C8B-B14F-4D97-AF65-F5344CB8AC3E}">
        <p14:creationId xmlns:p14="http://schemas.microsoft.com/office/powerpoint/2010/main" val="385842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89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898500" name="Picture 4" descr="egg_caus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2754313"/>
            <a:ext cx="3276600" cy="31273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8501" name="Text Box 5"/>
          <p:cNvSpPr txBox="1">
            <a:spLocks noChangeArrowheads="1"/>
          </p:cNvSpPr>
          <p:nvPr/>
        </p:nvSpPr>
        <p:spPr bwMode="auto">
          <a:xfrm>
            <a:off x="7366000" y="5881688"/>
            <a:ext cx="140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RenderPark</a:t>
            </a:r>
          </a:p>
        </p:txBody>
      </p:sp>
    </p:spTree>
    <p:extLst>
      <p:ext uri="{BB962C8B-B14F-4D97-AF65-F5344CB8AC3E}">
        <p14:creationId xmlns:p14="http://schemas.microsoft.com/office/powerpoint/2010/main" val="1541964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89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899524" name="Picture 4" descr="invd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4038600" cy="26892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9525" name="Text Box 5"/>
          <p:cNvSpPr txBox="1">
            <a:spLocks noChangeArrowheads="1"/>
          </p:cNvSpPr>
          <p:nvPr/>
        </p:nvSpPr>
        <p:spPr bwMode="auto">
          <a:xfrm>
            <a:off x="7818438" y="6186488"/>
            <a:ext cx="1020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Heinrich</a:t>
            </a:r>
          </a:p>
        </p:txBody>
      </p:sp>
    </p:spTree>
    <p:extLst>
      <p:ext uri="{BB962C8B-B14F-4D97-AF65-F5344CB8AC3E}">
        <p14:creationId xmlns:p14="http://schemas.microsoft.com/office/powerpoint/2010/main" val="3730693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900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8462" r="8109" b="7692"/>
          <a:stretch>
            <a:fillRect/>
          </a:stretch>
        </p:blipFill>
        <p:spPr bwMode="auto">
          <a:xfrm>
            <a:off x="5562600" y="1612900"/>
            <a:ext cx="2895600" cy="21717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05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8462" r="8109" b="10770"/>
          <a:stretch>
            <a:fillRect/>
          </a:stretch>
        </p:blipFill>
        <p:spPr bwMode="auto">
          <a:xfrm>
            <a:off x="5562600" y="4267200"/>
            <a:ext cx="2895600" cy="20812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0550" name="Text Box 6"/>
          <p:cNvSpPr txBox="1">
            <a:spLocks noChangeArrowheads="1"/>
          </p:cNvSpPr>
          <p:nvPr/>
        </p:nvSpPr>
        <p:spPr bwMode="auto">
          <a:xfrm>
            <a:off x="6378575" y="3795713"/>
            <a:ext cx="1271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Unfiltered</a:t>
            </a:r>
          </a:p>
        </p:txBody>
      </p:sp>
      <p:sp>
        <p:nvSpPr>
          <p:cNvPr id="1900551" name="Text Box 7"/>
          <p:cNvSpPr txBox="1">
            <a:spLocks noChangeArrowheads="1"/>
          </p:cNvSpPr>
          <p:nvPr/>
        </p:nvSpPr>
        <p:spPr bwMode="auto">
          <a:xfrm>
            <a:off x="6516688" y="6372225"/>
            <a:ext cx="103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Filtered</a:t>
            </a:r>
          </a:p>
        </p:txBody>
      </p:sp>
      <p:sp>
        <p:nvSpPr>
          <p:cNvPr id="1900552" name="Text Box 8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4112509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901572" name="Picture 4" descr="fig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2" b="57454"/>
          <a:stretch>
            <a:fillRect/>
          </a:stretch>
        </p:blipFill>
        <p:spPr bwMode="auto">
          <a:xfrm>
            <a:off x="6096000" y="4267200"/>
            <a:ext cx="2133600" cy="21193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1573" name="Picture 5" descr="fig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52" b="57454"/>
          <a:stretch>
            <a:fillRect/>
          </a:stretch>
        </p:blipFill>
        <p:spPr bwMode="auto">
          <a:xfrm>
            <a:off x="6096000" y="1612900"/>
            <a:ext cx="2133600" cy="21193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1574" name="Text Box 6"/>
          <p:cNvSpPr txBox="1">
            <a:spLocks noChangeArrowheads="1"/>
          </p:cNvSpPr>
          <p:nvPr/>
        </p:nvSpPr>
        <p:spPr bwMode="auto">
          <a:xfrm>
            <a:off x="6597650" y="6448425"/>
            <a:ext cx="1173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Adaptive</a:t>
            </a:r>
          </a:p>
        </p:txBody>
      </p:sp>
      <p:sp>
        <p:nvSpPr>
          <p:cNvPr id="1901575" name="Text Box 7"/>
          <p:cNvSpPr txBox="1">
            <a:spLocks noChangeArrowheads="1"/>
          </p:cNvSpPr>
          <p:nvPr/>
        </p:nvSpPr>
        <p:spPr bwMode="auto">
          <a:xfrm>
            <a:off x="6781800" y="3717925"/>
            <a:ext cx="80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Fixed</a:t>
            </a:r>
          </a:p>
        </p:txBody>
      </p:sp>
      <p:sp>
        <p:nvSpPr>
          <p:cNvPr id="1901576" name="Text Box 8"/>
          <p:cNvSpPr txBox="1">
            <a:spLocks noChangeArrowheads="1"/>
          </p:cNvSpPr>
          <p:nvPr/>
        </p:nvSpPr>
        <p:spPr bwMode="auto">
          <a:xfrm>
            <a:off x="8107363" y="6491288"/>
            <a:ext cx="1036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Ohbuchi</a:t>
            </a:r>
          </a:p>
        </p:txBody>
      </p:sp>
    </p:spTree>
    <p:extLst>
      <p:ext uri="{BB962C8B-B14F-4D97-AF65-F5344CB8AC3E}">
        <p14:creationId xmlns:p14="http://schemas.microsoft.com/office/powerpoint/2010/main" val="74356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Irradiance caching</a:t>
            </a:r>
          </a:p>
        </p:txBody>
      </p:sp>
      <p:pic>
        <p:nvPicPr>
          <p:cNvPr id="1902596" name="Picture 4" descr="mie3p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657600" cy="29257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2597" name="Text Box 5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3323913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 Image</a:t>
            </a:r>
          </a:p>
        </p:txBody>
      </p:sp>
      <p:pic>
        <p:nvPicPr>
          <p:cNvPr id="1903619" name="Picture 3" descr="desk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638300"/>
            <a:ext cx="6248400" cy="46863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3620" name="Text Box 4"/>
          <p:cNvSpPr txBox="1">
            <a:spLocks noChangeArrowheads="1"/>
          </p:cNvSpPr>
          <p:nvPr/>
        </p:nvSpPr>
        <p:spPr bwMode="auto">
          <a:xfrm>
            <a:off x="1371600" y="6324600"/>
            <a:ext cx="6694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2000 samples per pixel, 30 computers, 30 hours</a:t>
            </a:r>
          </a:p>
        </p:txBody>
      </p:sp>
      <p:sp>
        <p:nvSpPr>
          <p:cNvPr id="1903621" name="Text Box 5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357181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0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and Basic Idea</a:t>
            </a:r>
          </a:p>
          <a:p>
            <a:r>
              <a:rPr lang="en-US"/>
              <a:t>Implementation of simple path tracer</a:t>
            </a:r>
          </a:p>
          <a:p>
            <a:r>
              <a:rPr lang="en-US"/>
              <a:t>Variance Reduction: Importance sampling </a:t>
            </a:r>
          </a:p>
          <a:p>
            <a:r>
              <a:rPr lang="en-US"/>
              <a:t>Other variance reduction methods</a:t>
            </a:r>
          </a:p>
          <a:p>
            <a:r>
              <a:rPr lang="en-US" i="1"/>
              <a:t>Specific 2D sampling techniques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39009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2D Sampling: Motivation</a:t>
            </a:r>
          </a:p>
        </p:txBody>
      </p:sp>
      <p:sp>
        <p:nvSpPr>
          <p:cNvPr id="190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/>
              <a:t>Final step in sending reflected ray: sample 2D domain</a:t>
            </a:r>
          </a:p>
          <a:p>
            <a:r>
              <a:rPr lang="en-US"/>
              <a:t>According to projected solid angle</a:t>
            </a:r>
          </a:p>
          <a:p>
            <a:r>
              <a:rPr lang="en-US"/>
              <a:t>Or BRDF</a:t>
            </a:r>
          </a:p>
          <a:p>
            <a:r>
              <a:rPr lang="en-US"/>
              <a:t>Or area on light source</a:t>
            </a:r>
          </a:p>
          <a:p>
            <a:r>
              <a:rPr lang="en-US"/>
              <a:t>Or sampling of a triangle on geometry</a:t>
            </a:r>
          </a:p>
          <a:p>
            <a:r>
              <a:rPr lang="en-US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1709218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848323" name="Picture 3" descr="jaguar_pathtra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679575"/>
            <a:ext cx="8213725" cy="41068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8324" name="Text Box 4"/>
          <p:cNvSpPr txBox="1">
            <a:spLocks noChangeArrowheads="1"/>
          </p:cNvSpPr>
          <p:nvPr/>
        </p:nvSpPr>
        <p:spPr bwMode="auto">
          <a:xfrm>
            <a:off x="2252663" y="5788025"/>
            <a:ext cx="4913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Big diffuse light source, 20 minutes</a:t>
            </a:r>
          </a:p>
        </p:txBody>
      </p:sp>
      <p:sp>
        <p:nvSpPr>
          <p:cNvPr id="1848325" name="Text Box 5"/>
          <p:cNvSpPr txBox="1">
            <a:spLocks noChangeArrowheads="1"/>
          </p:cNvSpPr>
          <p:nvPr/>
        </p:nvSpPr>
        <p:spPr bwMode="auto">
          <a:xfrm>
            <a:off x="8302625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1689294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Upper Hemisphere</a:t>
            </a:r>
          </a:p>
        </p:txBody>
      </p:sp>
      <p:sp>
        <p:nvSpPr>
          <p:cNvPr id="188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Uniform directional sampling: how to generate random ray on a hemisphere</a:t>
            </a:r>
            <a:r>
              <a:rPr lang="en-US" dirty="0" smtClean="0"/>
              <a:t>?</a:t>
            </a:r>
          </a:p>
          <a:p>
            <a:r>
              <a:rPr lang="en-US" dirty="0" smtClean="0"/>
              <a:t>Option </a:t>
            </a:r>
            <a:r>
              <a:rPr lang="en-US" dirty="0"/>
              <a:t>#1: rejection sampling</a:t>
            </a:r>
          </a:p>
          <a:p>
            <a:pPr lvl="1"/>
            <a:r>
              <a:rPr lang="en-US" dirty="0"/>
              <a:t>Generate random numbers (</a:t>
            </a:r>
            <a:r>
              <a:rPr lang="en-US" dirty="0" err="1"/>
              <a:t>x,y,z</a:t>
            </a:r>
            <a:r>
              <a:rPr lang="en-US" dirty="0"/>
              <a:t>), with </a:t>
            </a:r>
            <a:r>
              <a:rPr lang="en-US" dirty="0" err="1"/>
              <a:t>x,y,z</a:t>
            </a:r>
            <a:r>
              <a:rPr lang="en-US" dirty="0"/>
              <a:t> in –1..1</a:t>
            </a:r>
          </a:p>
          <a:p>
            <a:pPr lvl="1"/>
            <a:r>
              <a:rPr lang="en-US" dirty="0"/>
              <a:t>If x</a:t>
            </a:r>
            <a:r>
              <a:rPr lang="en-US" baseline="30000" dirty="0"/>
              <a:t>2</a:t>
            </a:r>
            <a:r>
              <a:rPr lang="en-US" dirty="0"/>
              <a:t>+y</a:t>
            </a:r>
            <a:r>
              <a:rPr lang="en-US" baseline="30000" dirty="0"/>
              <a:t>2</a:t>
            </a:r>
            <a:r>
              <a:rPr lang="en-US" dirty="0"/>
              <a:t>+z</a:t>
            </a:r>
            <a:r>
              <a:rPr lang="en-US" baseline="30000" dirty="0"/>
              <a:t>2</a:t>
            </a:r>
            <a:r>
              <a:rPr lang="en-US" dirty="0"/>
              <a:t> &gt; 1, reject</a:t>
            </a:r>
          </a:p>
          <a:p>
            <a:pPr lvl="1"/>
            <a:r>
              <a:rPr lang="en-US" dirty="0"/>
              <a:t>Normalize (</a:t>
            </a:r>
            <a:r>
              <a:rPr lang="en-US" dirty="0" err="1"/>
              <a:t>x,y,z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pointing into surface (ray dot n &lt; 0), flip</a:t>
            </a:r>
          </a:p>
        </p:txBody>
      </p:sp>
    </p:spTree>
    <p:extLst>
      <p:ext uri="{BB962C8B-B14F-4D97-AF65-F5344CB8AC3E}">
        <p14:creationId xmlns:p14="http://schemas.microsoft.com/office/powerpoint/2010/main" val="1968577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Upper Hemisphere</a:t>
            </a:r>
          </a:p>
        </p:txBody>
      </p:sp>
      <p:sp>
        <p:nvSpPr>
          <p:cNvPr id="188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217" y="1488696"/>
            <a:ext cx="8995357" cy="4724400"/>
          </a:xfrm>
        </p:spPr>
        <p:txBody>
          <a:bodyPr/>
          <a:lstStyle/>
          <a:p>
            <a:r>
              <a:rPr lang="en-US" dirty="0"/>
              <a:t>Option #2: inversion method</a:t>
            </a:r>
          </a:p>
          <a:p>
            <a:pPr lvl="1"/>
            <a:r>
              <a:rPr lang="en-US" dirty="0"/>
              <a:t>In polar </a:t>
            </a:r>
            <a:r>
              <a:rPr lang="en-US" dirty="0" err="1"/>
              <a:t>coords</a:t>
            </a:r>
            <a:r>
              <a:rPr lang="en-US" dirty="0"/>
              <a:t>, density must be proportional to </a:t>
            </a:r>
            <a:r>
              <a:rPr lang="en-US" dirty="0" smtClean="0"/>
              <a:t>sin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i="1" dirty="0" smtClean="0">
                <a:latin typeface="Symbol" charset="0"/>
              </a:rPr>
              <a:t> </a:t>
            </a:r>
            <a:r>
              <a:rPr lang="en-US" dirty="0" smtClean="0"/>
              <a:t>(</a:t>
            </a:r>
            <a:r>
              <a:rPr lang="en-US" dirty="0"/>
              <a:t>remember </a:t>
            </a:r>
            <a:r>
              <a:rPr lang="en-US" i="1" dirty="0"/>
              <a:t>d</a:t>
            </a:r>
            <a:r>
              <a:rPr lang="en-US" dirty="0"/>
              <a:t>(solid angle) = sin 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i="1" dirty="0" err="1" smtClean="0"/>
              <a:t>d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i="1" dirty="0" err="1" smtClean="0"/>
              <a:t>dϕ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Integrate, invert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</a:t>
            </a:r>
            <a:endParaRPr lang="en-US" dirty="0">
              <a:sym typeface="Symbol" charset="0"/>
            </a:endParaRPr>
          </a:p>
          <a:p>
            <a:r>
              <a:rPr lang="en-US" dirty="0"/>
              <a:t>So, recipe is</a:t>
            </a:r>
          </a:p>
          <a:p>
            <a:pPr lvl="1"/>
            <a:r>
              <a:rPr lang="en-US" dirty="0" smtClean="0"/>
              <a:t>Generate </a:t>
            </a:r>
            <a:r>
              <a:rPr lang="en-US" dirty="0" err="1" smtClean="0"/>
              <a:t>ϕ</a:t>
            </a:r>
            <a:r>
              <a:rPr lang="en-US" dirty="0" smtClean="0"/>
              <a:t> in </a:t>
            </a:r>
            <a:r>
              <a:rPr lang="en-US" dirty="0"/>
              <a:t>0..</a:t>
            </a:r>
            <a:r>
              <a:rPr lang="en-US" dirty="0" smtClean="0"/>
              <a:t>2</a:t>
            </a:r>
            <a:r>
              <a:rPr lang="en-US" dirty="0" smtClean="0">
                <a:latin typeface="Symbol" charset="0"/>
              </a:rPr>
              <a:t>π</a:t>
            </a:r>
          </a:p>
          <a:p>
            <a:pPr lvl="1"/>
            <a:r>
              <a:rPr lang="en-US" dirty="0" smtClean="0"/>
              <a:t>Generate </a:t>
            </a:r>
            <a:r>
              <a:rPr lang="en-US" i="1" dirty="0"/>
              <a:t>z</a:t>
            </a:r>
            <a:r>
              <a:rPr lang="en-US" dirty="0"/>
              <a:t> in 0..1</a:t>
            </a:r>
          </a:p>
          <a:p>
            <a:pPr lvl="1"/>
            <a:r>
              <a:rPr lang="en-US" dirty="0"/>
              <a:t>Let </a:t>
            </a:r>
            <a:r>
              <a:rPr lang="en-US" dirty="0" err="1" smtClean="0"/>
              <a:t>θ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i="1" dirty="0"/>
              <a:t>z</a:t>
            </a:r>
          </a:p>
          <a:p>
            <a:pPr lvl="1"/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 err="1"/>
              <a:t>,</a:t>
            </a:r>
            <a:r>
              <a:rPr lang="en-US" i="1" dirty="0" err="1"/>
              <a:t>z</a:t>
            </a:r>
            <a:r>
              <a:rPr lang="en-US" dirty="0"/>
              <a:t>) = (sin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dirty="0" smtClean="0"/>
              <a:t>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 smtClean="0"/>
              <a:t>ϕ</a:t>
            </a:r>
            <a:r>
              <a:rPr lang="en-US" dirty="0" smtClean="0"/>
              <a:t>, </a:t>
            </a:r>
            <a:r>
              <a:rPr lang="en-US" dirty="0"/>
              <a:t>sin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dirty="0" smtClean="0"/>
              <a:t> </a:t>
            </a:r>
            <a:r>
              <a:rPr lang="en-US" dirty="0"/>
              <a:t>sin </a:t>
            </a:r>
            <a:r>
              <a:rPr lang="en-US" dirty="0" err="1" smtClean="0"/>
              <a:t>ϕ</a:t>
            </a:r>
            <a:r>
              <a:rPr lang="en-US" dirty="0" smtClean="0"/>
              <a:t>,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dirty="0" smtClean="0"/>
              <a:t>)</a:t>
            </a:r>
          </a:p>
          <a:p>
            <a:r>
              <a:rPr lang="en-US" sz="2400" i="1" dirty="0"/>
              <a:t>This is what you need to do for homework 3 (simple upper hemisphere sampling).  Anything more advanced </a:t>
            </a:r>
            <a:r>
              <a:rPr lang="en-US" sz="2400" i="1" dirty="0" smtClean="0"/>
              <a:t>(importance sampling later </a:t>
            </a:r>
            <a:r>
              <a:rPr lang="en-US" sz="2400" i="1" dirty="0"/>
              <a:t>in lecture) is </a:t>
            </a:r>
            <a:r>
              <a:rPr lang="en-US" sz="2400" i="1" dirty="0" smtClean="0"/>
              <a:t>extra (homework 4).</a:t>
            </a:r>
            <a:endParaRPr lang="en-US" sz="24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290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07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90500"/>
            <a:ext cx="8399462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3593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Better than uniform sampling: importance sampling</a:t>
            </a:r>
          </a:p>
          <a:p>
            <a:r>
              <a:rPr lang="en-US" dirty="0"/>
              <a:t>Because you divide by probability, ideally</a:t>
            </a:r>
            <a:br>
              <a:rPr lang="en-US" dirty="0"/>
            </a:br>
            <a:r>
              <a:rPr lang="en-US" dirty="0"/>
              <a:t>probability </a:t>
            </a:r>
            <a:r>
              <a:rPr lang="en-US" dirty="0" smtClean="0">
                <a:sym typeface="Symbol" charset="0"/>
              </a:rPr>
              <a:t>proportional to </a:t>
            </a:r>
            <a:r>
              <a:rPr lang="en-US" i="1" dirty="0" err="1">
                <a:sym typeface="Symbol" charset="0"/>
              </a:rPr>
              <a:t>f</a:t>
            </a:r>
            <a:r>
              <a:rPr lang="en-US" i="1" baseline="-25000" dirty="0" err="1">
                <a:sym typeface="Symbol" charset="0"/>
              </a:rPr>
              <a:t>r</a:t>
            </a:r>
            <a:r>
              <a:rPr lang="en-US" dirty="0">
                <a:sym typeface="Symbol" charset="0"/>
              </a:rPr>
              <a:t> * </a:t>
            </a:r>
            <a:r>
              <a:rPr lang="en-US" dirty="0" err="1">
                <a:sym typeface="Symbol" charset="0"/>
              </a:rPr>
              <a:t>cos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i="1" baseline="-25000" dirty="0" err="1" smtClean="0"/>
              <a:t>i</a:t>
            </a:r>
            <a:endParaRPr lang="en-US" i="1" dirty="0">
              <a:latin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594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cosine-weighted </a:t>
            </a:r>
            <a:r>
              <a:rPr lang="en-US" dirty="0" err="1"/>
              <a:t>Lambertian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Density =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dirty="0"/>
              <a:t>sin 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smtClean="0">
                <a:latin typeface="Symbol" charset="0"/>
              </a:rPr>
              <a:t> </a:t>
            </a:r>
            <a:endParaRPr lang="en-US" dirty="0"/>
          </a:p>
          <a:p>
            <a:pPr lvl="1"/>
            <a:r>
              <a:rPr lang="en-US" dirty="0"/>
              <a:t>Integrate, invert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sqrt</a:t>
            </a:r>
            <a:r>
              <a:rPr lang="en-US" dirty="0">
                <a:sym typeface="Symbol" charset="0"/>
              </a:rPr>
              <a:t>)</a:t>
            </a:r>
          </a:p>
          <a:p>
            <a:r>
              <a:rPr lang="en-US" dirty="0">
                <a:sym typeface="Symbol" charset="0"/>
              </a:rPr>
              <a:t>So</a:t>
            </a:r>
            <a:r>
              <a:rPr lang="en-US" dirty="0"/>
              <a:t>, recipe is:</a:t>
            </a:r>
          </a:p>
          <a:p>
            <a:pPr lvl="1"/>
            <a:r>
              <a:rPr lang="en-US" dirty="0"/>
              <a:t>Generate </a:t>
            </a:r>
            <a:r>
              <a:rPr lang="en-US" dirty="0" err="1" smtClean="0"/>
              <a:t>ϕ</a:t>
            </a:r>
            <a:r>
              <a:rPr lang="en-US" dirty="0" smtClean="0"/>
              <a:t> in </a:t>
            </a:r>
            <a:r>
              <a:rPr lang="en-US" dirty="0"/>
              <a:t>0..</a:t>
            </a:r>
            <a:r>
              <a:rPr lang="en-US" dirty="0" smtClean="0"/>
              <a:t>2π</a:t>
            </a:r>
            <a:endParaRPr lang="en-US" dirty="0">
              <a:latin typeface="Symbol" charset="0"/>
            </a:endParaRPr>
          </a:p>
          <a:p>
            <a:pPr lvl="1"/>
            <a:r>
              <a:rPr lang="en-US" dirty="0"/>
              <a:t>Generate </a:t>
            </a:r>
            <a:r>
              <a:rPr lang="en-US" i="1" dirty="0"/>
              <a:t>z</a:t>
            </a:r>
            <a:r>
              <a:rPr lang="en-US" dirty="0"/>
              <a:t> in 0..1</a:t>
            </a:r>
          </a:p>
          <a:p>
            <a:pPr lvl="1"/>
            <a:r>
              <a:rPr lang="en-US" dirty="0"/>
              <a:t>Let </a:t>
            </a:r>
            <a:r>
              <a:rPr lang="en-US" dirty="0" err="1" smtClean="0"/>
              <a:t>θ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sqrt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/>
              <a:t>z</a:t>
            </a:r>
            <a:r>
              <a:rPr lang="en-US" dirty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75510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Phong</a:t>
            </a:r>
            <a:r>
              <a:rPr lang="en-US" dirty="0"/>
              <a:t> BRDF: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~</a:t>
            </a:r>
            <a:r>
              <a:rPr lang="en-US" dirty="0" smtClean="0"/>
              <a:t> </a:t>
            </a:r>
            <a:r>
              <a:rPr lang="en-US" dirty="0" err="1" smtClean="0"/>
              <a:t>cos</a:t>
            </a:r>
            <a:r>
              <a:rPr lang="en-US" i="1" baseline="30000" dirty="0" err="1" smtClean="0"/>
              <a:t>n</a:t>
            </a:r>
            <a:r>
              <a:rPr lang="en-US" i="1" dirty="0" smtClean="0">
                <a:latin typeface="Symbol" charset="0"/>
              </a:rPr>
              <a:t>α 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dirty="0"/>
              <a:t>where </a:t>
            </a:r>
            <a:r>
              <a:rPr lang="en-US" i="1" dirty="0" smtClean="0">
                <a:latin typeface="Symbol" charset="0"/>
              </a:rPr>
              <a:t>α</a:t>
            </a:r>
            <a:r>
              <a:rPr lang="en-US" i="1" dirty="0" smtClean="0"/>
              <a:t> </a:t>
            </a:r>
            <a:r>
              <a:rPr lang="en-US" dirty="0"/>
              <a:t>is angle between outgoing ray and ideal mirror direction</a:t>
            </a:r>
          </a:p>
          <a:p>
            <a:r>
              <a:rPr lang="en-US" dirty="0"/>
              <a:t>Constant scale = </a:t>
            </a:r>
            <a:r>
              <a:rPr lang="en-US" i="1" dirty="0" err="1"/>
              <a:t>k</a:t>
            </a:r>
            <a:r>
              <a:rPr lang="en-US" i="1" baseline="-25000" dirty="0" err="1"/>
              <a:t>s</a:t>
            </a:r>
            <a:r>
              <a:rPr lang="en-US" dirty="0"/>
              <a:t>(n</a:t>
            </a:r>
            <a:r>
              <a:rPr lang="en-US" dirty="0" smtClean="0"/>
              <a:t>+2)</a:t>
            </a:r>
            <a:r>
              <a:rPr lang="en-US" dirty="0"/>
              <a:t>/(</a:t>
            </a:r>
            <a:r>
              <a:rPr lang="en-US" dirty="0" smtClean="0"/>
              <a:t>2</a:t>
            </a:r>
            <a:r>
              <a:rPr lang="en-US" i="1" dirty="0" smtClean="0">
                <a:latin typeface="Symbol" charset="0"/>
              </a:rPr>
              <a:t>π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Can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sample this times </a:t>
            </a:r>
            <a:r>
              <a:rPr lang="en-US" dirty="0" err="1">
                <a:sym typeface="Symbol" charset="0"/>
              </a:rPr>
              <a:t>cos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i="1" baseline="-25000" dirty="0" err="1" smtClean="0"/>
              <a:t>i</a:t>
            </a:r>
            <a:endParaRPr lang="en-US" i="1" dirty="0">
              <a:latin typeface="Symbol" charset="0"/>
            </a:endParaRPr>
          </a:p>
          <a:p>
            <a:pPr lvl="1"/>
            <a:r>
              <a:rPr lang="en-US" dirty="0"/>
              <a:t>Can only sample BRDF itself, then multiply by </a:t>
            </a:r>
            <a:r>
              <a:rPr lang="en-US" dirty="0" err="1">
                <a:sym typeface="Symbol" charset="0"/>
              </a:rPr>
              <a:t>cos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i="1" baseline="-25000" dirty="0" err="1" smtClean="0"/>
              <a:t>i</a:t>
            </a:r>
            <a:endParaRPr lang="en-US" dirty="0"/>
          </a:p>
          <a:p>
            <a:pPr lvl="1"/>
            <a:r>
              <a:rPr lang="en-US" dirty="0"/>
              <a:t>That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OK – still better than random sampling</a:t>
            </a:r>
          </a:p>
        </p:txBody>
      </p:sp>
    </p:spTree>
    <p:extLst>
      <p:ext uri="{BB962C8B-B14F-4D97-AF65-F5344CB8AC3E}">
        <p14:creationId xmlns:p14="http://schemas.microsoft.com/office/powerpoint/2010/main" val="107433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Recipe for sampling specular term:</a:t>
            </a:r>
          </a:p>
          <a:p>
            <a:pPr lvl="1"/>
            <a:r>
              <a:rPr lang="en-US" dirty="0"/>
              <a:t>Generate </a:t>
            </a:r>
            <a:r>
              <a:rPr lang="en-US" i="1" dirty="0"/>
              <a:t>z</a:t>
            </a:r>
            <a:r>
              <a:rPr lang="en-US" dirty="0"/>
              <a:t> in 0..1</a:t>
            </a:r>
          </a:p>
          <a:p>
            <a:pPr lvl="1"/>
            <a:r>
              <a:rPr lang="en-US" dirty="0"/>
              <a:t>Let </a:t>
            </a:r>
            <a:r>
              <a:rPr lang="en-US" i="1" dirty="0" smtClean="0">
                <a:latin typeface="Symbol" charset="0"/>
              </a:rPr>
              <a:t>α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/>
              <a:t>z</a:t>
            </a:r>
            <a:r>
              <a:rPr lang="en-US" baseline="30000" dirty="0"/>
              <a:t>1/(n+1)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Generate </a:t>
            </a:r>
            <a:r>
              <a:rPr lang="en-US" dirty="0" err="1" smtClean="0"/>
              <a:t>ϕ</a:t>
            </a:r>
            <a:r>
              <a:rPr lang="en-US" i="1" baseline="-25000" dirty="0" smtClean="0">
                <a:latin typeface="Symbol" charset="0"/>
              </a:rPr>
              <a:t>α</a:t>
            </a:r>
            <a:r>
              <a:rPr lang="en-US" dirty="0" smtClean="0"/>
              <a:t> </a:t>
            </a:r>
            <a:r>
              <a:rPr lang="en-US" dirty="0"/>
              <a:t>in 0..</a:t>
            </a:r>
            <a:r>
              <a:rPr lang="en-US" dirty="0" smtClean="0"/>
              <a:t>2</a:t>
            </a:r>
            <a:r>
              <a:rPr lang="en-US" dirty="0" smtClean="0">
                <a:latin typeface="Symbol" charset="0"/>
              </a:rPr>
              <a:t>π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gives direction </a:t>
            </a:r>
            <a:r>
              <a:rPr lang="en-US" dirty="0" err="1"/>
              <a:t>w.r.t</a:t>
            </a:r>
            <a:r>
              <a:rPr lang="en-US" dirty="0"/>
              <a:t>. ideal mirror direction</a:t>
            </a:r>
          </a:p>
          <a:p>
            <a:r>
              <a:rPr lang="en-US" dirty="0"/>
              <a:t>Convert to (</a:t>
            </a:r>
            <a:r>
              <a:rPr lang="en-US" dirty="0" err="1"/>
              <a:t>x,y,z</a:t>
            </a:r>
            <a:r>
              <a:rPr lang="en-US" dirty="0"/>
              <a:t>), then rotate such that </a:t>
            </a:r>
            <a:r>
              <a:rPr lang="en-US" i="1" dirty="0"/>
              <a:t>z</a:t>
            </a:r>
            <a:r>
              <a:rPr lang="en-US" dirty="0"/>
              <a:t> points along mirror dir.</a:t>
            </a:r>
          </a:p>
        </p:txBody>
      </p:sp>
    </p:spTree>
    <p:extLst>
      <p:ext uri="{BB962C8B-B14F-4D97-AF65-F5344CB8AC3E}">
        <p14:creationId xmlns:p14="http://schemas.microsoft.com/office/powerpoint/2010/main" val="413023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91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Monte Carlo methods robust and simple (at least until nitty gritty details) for global illumination</a:t>
            </a:r>
          </a:p>
          <a:p>
            <a:r>
              <a:rPr lang="en-US"/>
              <a:t>Must handle many variance reduction methods in practice </a:t>
            </a:r>
          </a:p>
          <a:p>
            <a:r>
              <a:rPr lang="en-US"/>
              <a:t>Importance sampling, Bidirectional path tracing, Russian roulette etc.</a:t>
            </a:r>
          </a:p>
          <a:p>
            <a:r>
              <a:rPr lang="en-US"/>
              <a:t>Rich field with many papers, systems researched over last 10 years</a:t>
            </a:r>
          </a:p>
        </p:txBody>
      </p:sp>
    </p:spTree>
    <p:extLst>
      <p:ext uri="{BB962C8B-B14F-4D97-AF65-F5344CB8AC3E}">
        <p14:creationId xmlns:p14="http://schemas.microsoft.com/office/powerpoint/2010/main" val="36605090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849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 t="17143" r="13010" b="10477"/>
          <a:stretch>
            <a:fillRect/>
          </a:stretch>
        </p:blipFill>
        <p:spPr bwMode="auto">
          <a:xfrm>
            <a:off x="1866900" y="1676400"/>
            <a:ext cx="5410200" cy="41957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9348" name="Text Box 4"/>
          <p:cNvSpPr txBox="1">
            <a:spLocks noChangeArrowheads="1"/>
          </p:cNvSpPr>
          <p:nvPr/>
        </p:nvSpPr>
        <p:spPr bwMode="auto">
          <a:xfrm>
            <a:off x="3414713" y="5907088"/>
            <a:ext cx="240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1000 paths/pixel</a:t>
            </a:r>
          </a:p>
        </p:txBody>
      </p:sp>
      <p:sp>
        <p:nvSpPr>
          <p:cNvPr id="1849349" name="Text Box 5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2694875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sp>
        <p:nvSpPr>
          <p:cNvPr id="185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Advantages</a:t>
            </a:r>
          </a:p>
          <a:p>
            <a:pPr lvl="1"/>
            <a:r>
              <a:rPr lang="en-US" sz="2000"/>
              <a:t>Any type of geometry (procedural, curved, ...)</a:t>
            </a:r>
          </a:p>
          <a:p>
            <a:pPr lvl="1"/>
            <a:r>
              <a:rPr lang="en-US" sz="2000"/>
              <a:t>Any type of BRDF (specular, glossy, diffuse, ...)</a:t>
            </a:r>
          </a:p>
          <a:p>
            <a:pPr lvl="1"/>
            <a:r>
              <a:rPr lang="en-US" sz="2000"/>
              <a:t>Samples all types of paths (L(SD)*E)</a:t>
            </a:r>
          </a:p>
          <a:p>
            <a:pPr lvl="1"/>
            <a:r>
              <a:rPr lang="en-US" sz="2000"/>
              <a:t>Accuracy controlled at pixel level</a:t>
            </a:r>
          </a:p>
          <a:p>
            <a:pPr lvl="1"/>
            <a:r>
              <a:rPr lang="en-US" sz="2000"/>
              <a:t>Low memory consumption</a:t>
            </a:r>
          </a:p>
          <a:p>
            <a:pPr lvl="1"/>
            <a:r>
              <a:rPr lang="en-US" sz="2000"/>
              <a:t>Unbiased - error appears as noise in final image</a:t>
            </a:r>
          </a:p>
          <a:p>
            <a:pPr>
              <a:buFont typeface="Wingdings" charset="0"/>
              <a:buNone/>
            </a:pPr>
            <a:r>
              <a:rPr lang="en-US" sz="2400"/>
              <a:t>Disadvantages (standard Monte Carlo problems)</a:t>
            </a:r>
          </a:p>
          <a:p>
            <a:pPr lvl="1"/>
            <a:r>
              <a:rPr lang="en-US" sz="2000"/>
              <a:t>Slow convergence (square root of number of samples)</a:t>
            </a:r>
          </a:p>
          <a:p>
            <a:pPr lvl="1"/>
            <a:r>
              <a:rPr lang="en-US" sz="2000"/>
              <a:t>Noise in final image</a:t>
            </a:r>
          </a:p>
        </p:txBody>
      </p:sp>
    </p:spTree>
    <p:extLst>
      <p:ext uri="{BB962C8B-B14F-4D97-AF65-F5344CB8AC3E}">
        <p14:creationId xmlns:p14="http://schemas.microsoft.com/office/powerpoint/2010/main" val="27238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sp>
        <p:nvSpPr>
          <p:cNvPr id="185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Integrate radiance </a:t>
            </a:r>
            <a:br>
              <a:rPr lang="en-US"/>
            </a:br>
            <a:r>
              <a:rPr lang="en-US"/>
              <a:t>for each pixel </a:t>
            </a:r>
            <a:br>
              <a:rPr lang="en-US"/>
            </a:br>
            <a:r>
              <a:rPr lang="en-US"/>
              <a:t>by sampling paths</a:t>
            </a:r>
            <a:br>
              <a:rPr lang="en-US"/>
            </a:br>
            <a:r>
              <a:rPr lang="en-US"/>
              <a:t>randomly</a:t>
            </a:r>
          </a:p>
        </p:txBody>
      </p:sp>
      <p:sp>
        <p:nvSpPr>
          <p:cNvPr id="1850372" name="Freeform 4"/>
          <p:cNvSpPr>
            <a:spLocks/>
          </p:cNvSpPr>
          <p:nvPr/>
        </p:nvSpPr>
        <p:spPr bwMode="auto">
          <a:xfrm>
            <a:off x="7907338" y="2454275"/>
            <a:ext cx="779462" cy="693738"/>
          </a:xfrm>
          <a:custGeom>
            <a:avLst/>
            <a:gdLst>
              <a:gd name="T0" fmla="*/ 9 w 574"/>
              <a:gd name="T1" fmla="*/ 0 h 511"/>
              <a:gd name="T2" fmla="*/ 0 w 574"/>
              <a:gd name="T3" fmla="*/ 450 h 511"/>
              <a:gd name="T4" fmla="*/ 558 w 574"/>
              <a:gd name="T5" fmla="*/ 511 h 511"/>
              <a:gd name="T6" fmla="*/ 574 w 574"/>
              <a:gd name="T7" fmla="*/ 60 h 511"/>
              <a:gd name="T8" fmla="*/ 9 w 574"/>
              <a:gd name="T9" fmla="*/ 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4" h="511">
                <a:moveTo>
                  <a:pt x="9" y="0"/>
                </a:moveTo>
                <a:lnTo>
                  <a:pt x="0" y="450"/>
                </a:lnTo>
                <a:lnTo>
                  <a:pt x="558" y="511"/>
                </a:lnTo>
                <a:lnTo>
                  <a:pt x="574" y="60"/>
                </a:lnTo>
                <a:lnTo>
                  <a:pt x="9" y="0"/>
                </a:lnTo>
                <a:close/>
              </a:path>
            </a:pathLst>
          </a:custGeom>
          <a:solidFill>
            <a:srgbClr val="33CC33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73" name="Freeform 5"/>
          <p:cNvSpPr>
            <a:spLocks/>
          </p:cNvSpPr>
          <p:nvPr/>
        </p:nvSpPr>
        <p:spPr bwMode="auto">
          <a:xfrm>
            <a:off x="5172075" y="4999038"/>
            <a:ext cx="2128838" cy="473075"/>
          </a:xfrm>
          <a:custGeom>
            <a:avLst/>
            <a:gdLst>
              <a:gd name="T0" fmla="*/ 0 w 1296"/>
              <a:gd name="T1" fmla="*/ 288 h 288"/>
              <a:gd name="T2" fmla="*/ 1296 w 1296"/>
              <a:gd name="T3" fmla="*/ 288 h 288"/>
              <a:gd name="T4" fmla="*/ 960 w 1296"/>
              <a:gd name="T5" fmla="*/ 0 h 288"/>
              <a:gd name="T6" fmla="*/ 288 w 1296"/>
              <a:gd name="T7" fmla="*/ 0 h 288"/>
              <a:gd name="T8" fmla="*/ 0 w 129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288">
                <a:moveTo>
                  <a:pt x="0" y="288"/>
                </a:moveTo>
                <a:lnTo>
                  <a:pt x="1296" y="288"/>
                </a:lnTo>
                <a:lnTo>
                  <a:pt x="960" y="0"/>
                </a:lnTo>
                <a:lnTo>
                  <a:pt x="288" y="0"/>
                </a:lnTo>
                <a:lnTo>
                  <a:pt x="0" y="288"/>
                </a:lnTo>
                <a:close/>
              </a:path>
            </a:pathLst>
          </a:custGeom>
          <a:solidFill>
            <a:srgbClr val="33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74" name="Oval 6"/>
          <p:cNvSpPr>
            <a:spLocks noChangeArrowheads="1"/>
          </p:cNvSpPr>
          <p:nvPr/>
        </p:nvSpPr>
        <p:spPr bwMode="auto">
          <a:xfrm>
            <a:off x="4997450" y="3351213"/>
            <a:ext cx="130175" cy="1301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75" name="Line 7"/>
          <p:cNvSpPr>
            <a:spLocks noChangeShapeType="1"/>
          </p:cNvSpPr>
          <p:nvPr/>
        </p:nvSpPr>
        <p:spPr bwMode="auto">
          <a:xfrm>
            <a:off x="5127625" y="3481388"/>
            <a:ext cx="1042988" cy="169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76" name="Text Box 8"/>
          <p:cNvSpPr txBox="1">
            <a:spLocks noChangeArrowheads="1"/>
          </p:cNvSpPr>
          <p:nvPr/>
        </p:nvSpPr>
        <p:spPr bwMode="auto">
          <a:xfrm>
            <a:off x="5248275" y="5470525"/>
            <a:ext cx="1919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Diffuse Surface</a:t>
            </a:r>
          </a:p>
        </p:txBody>
      </p:sp>
      <p:sp>
        <p:nvSpPr>
          <p:cNvPr id="1850377" name="Text Box 9"/>
          <p:cNvSpPr txBox="1">
            <a:spLocks noChangeArrowheads="1"/>
          </p:cNvSpPr>
          <p:nvPr/>
        </p:nvSpPr>
        <p:spPr bwMode="auto">
          <a:xfrm>
            <a:off x="4514850" y="2957513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Eye</a:t>
            </a:r>
          </a:p>
        </p:txBody>
      </p:sp>
      <p:sp>
        <p:nvSpPr>
          <p:cNvPr id="1850378" name="Text Box 10"/>
          <p:cNvSpPr txBox="1">
            <a:spLocks noChangeArrowheads="1"/>
          </p:cNvSpPr>
          <p:nvPr/>
        </p:nvSpPr>
        <p:spPr bwMode="auto">
          <a:xfrm>
            <a:off x="7696200" y="2057400"/>
            <a:ext cx="73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Light</a:t>
            </a:r>
          </a:p>
        </p:txBody>
      </p:sp>
      <p:sp>
        <p:nvSpPr>
          <p:cNvPr id="1850379" name="Text Box 11"/>
          <p:cNvSpPr txBox="1">
            <a:spLocks noChangeArrowheads="1"/>
          </p:cNvSpPr>
          <p:nvPr/>
        </p:nvSpPr>
        <p:spPr bwMode="auto">
          <a:xfrm>
            <a:off x="6162675" y="50673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1850380" name="Freeform 12"/>
          <p:cNvSpPr>
            <a:spLocks/>
          </p:cNvSpPr>
          <p:nvPr/>
        </p:nvSpPr>
        <p:spPr bwMode="auto">
          <a:xfrm>
            <a:off x="5546725" y="2276475"/>
            <a:ext cx="952500" cy="1063625"/>
          </a:xfrm>
          <a:custGeom>
            <a:avLst/>
            <a:gdLst>
              <a:gd name="T0" fmla="*/ 0 w 600"/>
              <a:gd name="T1" fmla="*/ 114 h 670"/>
              <a:gd name="T2" fmla="*/ 182 w 600"/>
              <a:gd name="T3" fmla="*/ 670 h 670"/>
              <a:gd name="T4" fmla="*/ 245 w 600"/>
              <a:gd name="T5" fmla="*/ 605 h 670"/>
              <a:gd name="T6" fmla="*/ 339 w 600"/>
              <a:gd name="T7" fmla="*/ 546 h 670"/>
              <a:gd name="T8" fmla="*/ 427 w 600"/>
              <a:gd name="T9" fmla="*/ 517 h 670"/>
              <a:gd name="T10" fmla="*/ 501 w 600"/>
              <a:gd name="T11" fmla="*/ 502 h 670"/>
              <a:gd name="T12" fmla="*/ 600 w 600"/>
              <a:gd name="T13" fmla="*/ 492 h 670"/>
              <a:gd name="T14" fmla="*/ 545 w 600"/>
              <a:gd name="T15" fmla="*/ 20 h 670"/>
              <a:gd name="T16" fmla="*/ 427 w 600"/>
              <a:gd name="T17" fmla="*/ 0 h 670"/>
              <a:gd name="T18" fmla="*/ 324 w 600"/>
              <a:gd name="T19" fmla="*/ 5 h 670"/>
              <a:gd name="T20" fmla="*/ 201 w 600"/>
              <a:gd name="T21" fmla="*/ 15 h 670"/>
              <a:gd name="T22" fmla="*/ 97 w 600"/>
              <a:gd name="T23" fmla="*/ 49 h 670"/>
              <a:gd name="T24" fmla="*/ 0 w 600"/>
              <a:gd name="T25" fmla="*/ 114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0" h="670">
                <a:moveTo>
                  <a:pt x="0" y="114"/>
                </a:moveTo>
                <a:lnTo>
                  <a:pt x="182" y="670"/>
                </a:lnTo>
                <a:lnTo>
                  <a:pt x="245" y="605"/>
                </a:lnTo>
                <a:lnTo>
                  <a:pt x="339" y="546"/>
                </a:lnTo>
                <a:lnTo>
                  <a:pt x="427" y="517"/>
                </a:lnTo>
                <a:lnTo>
                  <a:pt x="501" y="502"/>
                </a:lnTo>
                <a:lnTo>
                  <a:pt x="600" y="492"/>
                </a:lnTo>
                <a:lnTo>
                  <a:pt x="545" y="20"/>
                </a:lnTo>
                <a:lnTo>
                  <a:pt x="427" y="0"/>
                </a:lnTo>
                <a:lnTo>
                  <a:pt x="324" y="5"/>
                </a:lnTo>
                <a:lnTo>
                  <a:pt x="201" y="15"/>
                </a:lnTo>
                <a:lnTo>
                  <a:pt x="97" y="49"/>
                </a:lnTo>
                <a:lnTo>
                  <a:pt x="0" y="114"/>
                </a:lnTo>
                <a:close/>
              </a:path>
            </a:pathLst>
          </a:custGeom>
          <a:solidFill>
            <a:srgbClr val="33CCFF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81" name="Text Box 13"/>
          <p:cNvSpPr txBox="1">
            <a:spLocks noChangeArrowheads="1"/>
          </p:cNvSpPr>
          <p:nvPr/>
        </p:nvSpPr>
        <p:spPr bwMode="auto">
          <a:xfrm>
            <a:off x="5613400" y="1600200"/>
            <a:ext cx="1187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Specular</a:t>
            </a:r>
            <a:b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Surface</a:t>
            </a:r>
          </a:p>
        </p:txBody>
      </p:sp>
      <p:sp>
        <p:nvSpPr>
          <p:cNvPr id="1850382" name="Freeform 14"/>
          <p:cNvSpPr>
            <a:spLocks/>
          </p:cNvSpPr>
          <p:nvPr/>
        </p:nvSpPr>
        <p:spPr bwMode="auto">
          <a:xfrm>
            <a:off x="5818188" y="2627313"/>
            <a:ext cx="2447925" cy="2544762"/>
          </a:xfrm>
          <a:custGeom>
            <a:avLst/>
            <a:gdLst>
              <a:gd name="T0" fmla="*/ 222 w 1542"/>
              <a:gd name="T1" fmla="*/ 1603 h 1603"/>
              <a:gd name="T2" fmla="*/ 0 w 1542"/>
              <a:gd name="T3" fmla="*/ 0 h 1603"/>
              <a:gd name="T4" fmla="*/ 1542 w 1542"/>
              <a:gd name="T5" fmla="*/ 60 h 1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2" h="1603">
                <a:moveTo>
                  <a:pt x="222" y="1603"/>
                </a:moveTo>
                <a:lnTo>
                  <a:pt x="0" y="0"/>
                </a:lnTo>
                <a:lnTo>
                  <a:pt x="1542" y="6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83" name="Line 15"/>
          <p:cNvSpPr>
            <a:spLocks noChangeShapeType="1"/>
          </p:cNvSpPr>
          <p:nvPr/>
        </p:nvSpPr>
        <p:spPr bwMode="auto">
          <a:xfrm flipV="1">
            <a:off x="5207000" y="3810000"/>
            <a:ext cx="500063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84" name="Line 16"/>
          <p:cNvSpPr>
            <a:spLocks noChangeShapeType="1"/>
          </p:cNvSpPr>
          <p:nvPr/>
        </p:nvSpPr>
        <p:spPr bwMode="auto">
          <a:xfrm flipV="1">
            <a:off x="5207000" y="3810000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85" name="Line 17"/>
          <p:cNvSpPr>
            <a:spLocks noChangeShapeType="1"/>
          </p:cNvSpPr>
          <p:nvPr/>
        </p:nvSpPr>
        <p:spPr bwMode="auto">
          <a:xfrm flipV="1">
            <a:off x="5207000" y="3657600"/>
            <a:ext cx="228600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86" name="Line 18"/>
          <p:cNvSpPr>
            <a:spLocks noChangeShapeType="1"/>
          </p:cNvSpPr>
          <p:nvPr/>
        </p:nvSpPr>
        <p:spPr bwMode="auto">
          <a:xfrm>
            <a:off x="5435600" y="3657600"/>
            <a:ext cx="271463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87" name="Text Box 19"/>
          <p:cNvSpPr txBox="1">
            <a:spLocks noChangeArrowheads="1"/>
          </p:cNvSpPr>
          <p:nvPr/>
        </p:nvSpPr>
        <p:spPr bwMode="auto">
          <a:xfrm>
            <a:off x="4292600" y="3657600"/>
            <a:ext cx="84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Pixel</a:t>
            </a:r>
          </a:p>
        </p:txBody>
      </p:sp>
      <p:graphicFrame>
        <p:nvGraphicFramePr>
          <p:cNvPr id="185038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991139"/>
              </p:ext>
            </p:extLst>
          </p:nvPr>
        </p:nvGraphicFramePr>
        <p:xfrm>
          <a:off x="331788" y="5870575"/>
          <a:ext cx="615791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4" name="Equation" r:id="rId3" imgW="3111500" imgH="381000" progId="Equation.DSMT4">
                  <p:embed/>
                </p:oleObj>
              </mc:Choice>
              <mc:Fallback>
                <p:oleObj name="Equation" r:id="rId3" imgW="31115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5870575"/>
                        <a:ext cx="615791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096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Monte Carlo Path Tracer</a:t>
            </a:r>
          </a:p>
        </p:txBody>
      </p:sp>
      <p:sp>
        <p:nvSpPr>
          <p:cNvPr id="185344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33755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spcBef>
                <a:spcPct val="0"/>
              </a:spcBef>
            </a:pPr>
            <a:r>
              <a:rPr lang="en-US" sz="2200" i="1" dirty="0">
                <a:solidFill>
                  <a:schemeClr val="tx2"/>
                </a:solidFill>
              </a:rPr>
              <a:t>Step 1:</a:t>
            </a:r>
            <a:r>
              <a:rPr lang="en-US" sz="2200" i="1" dirty="0"/>
              <a:t> Choose a ray (</a:t>
            </a:r>
            <a:r>
              <a:rPr lang="en-US" sz="2200" i="1" dirty="0" err="1"/>
              <a:t>u,v</a:t>
            </a:r>
            <a:r>
              <a:rPr lang="en-US" sz="2200" i="1" dirty="0" err="1" smtClean="0"/>
              <a:t>,</a:t>
            </a:r>
            <a:r>
              <a:rPr lang="en-US" sz="2200" i="1" dirty="0" err="1" smtClean="0">
                <a:latin typeface="Symbol" charset="0"/>
              </a:rPr>
              <a:t>θ</a:t>
            </a:r>
            <a:r>
              <a:rPr lang="en-US" sz="2200" i="1" dirty="0" err="1" smtClean="0"/>
              <a:t>,ϕ</a:t>
            </a:r>
            <a:r>
              <a:rPr lang="en-US" sz="900" i="1" dirty="0" smtClean="0">
                <a:latin typeface="Symbol" charset="0"/>
              </a:rPr>
              <a:t> </a:t>
            </a:r>
            <a:r>
              <a:rPr lang="en-US" sz="2200" i="1" dirty="0"/>
              <a:t>) [per pixel]; assign</a:t>
            </a:r>
            <a:r>
              <a:rPr lang="en-US" sz="2200" i="1" dirty="0">
                <a:solidFill>
                  <a:srgbClr val="DDDDDD"/>
                </a:solidFill>
              </a:rPr>
              <a:t> </a:t>
            </a:r>
            <a:r>
              <a:rPr lang="en-US" sz="2200" i="1" dirty="0"/>
              <a:t>weight = 1</a:t>
            </a:r>
            <a:br>
              <a:rPr lang="en-US" sz="2200" i="1" dirty="0"/>
            </a:br>
            <a:endParaRPr lang="en-US" sz="2200" i="1" dirty="0"/>
          </a:p>
          <a:p>
            <a:pPr>
              <a:spcBef>
                <a:spcPct val="0"/>
              </a:spcBef>
            </a:pPr>
            <a:r>
              <a:rPr lang="en-US" sz="2200" i="1" dirty="0">
                <a:solidFill>
                  <a:schemeClr val="tx2"/>
                </a:solidFill>
              </a:rPr>
              <a:t>Step 2:</a:t>
            </a:r>
            <a:r>
              <a:rPr lang="en-US" sz="2200" i="1" dirty="0"/>
              <a:t> Trace ray to find intersection with nearest surface</a:t>
            </a:r>
            <a:br>
              <a:rPr lang="en-US" sz="2200" i="1" dirty="0"/>
            </a:br>
            <a:endParaRPr lang="en-US" sz="2200" i="1" dirty="0"/>
          </a:p>
          <a:p>
            <a:pPr>
              <a:spcBef>
                <a:spcPct val="0"/>
              </a:spcBef>
            </a:pPr>
            <a:r>
              <a:rPr lang="en-US" sz="2200" i="1" dirty="0">
                <a:solidFill>
                  <a:schemeClr val="tx2"/>
                </a:solidFill>
              </a:rPr>
              <a:t>Step 3:</a:t>
            </a:r>
            <a:r>
              <a:rPr lang="en-US" sz="2200" i="1" dirty="0"/>
              <a:t> Randomly choose between emitted and reflected light</a:t>
            </a:r>
          </a:p>
          <a:p>
            <a:pPr lvl="1"/>
            <a:r>
              <a:rPr lang="en-US" sz="2000" i="1" dirty="0">
                <a:solidFill>
                  <a:schemeClr val="tx2"/>
                </a:solidFill>
              </a:rPr>
              <a:t>Step 3a:</a:t>
            </a:r>
            <a:r>
              <a:rPr lang="en-US" sz="2000" i="1" dirty="0"/>
              <a:t> If emitted,</a:t>
            </a:r>
            <a:br>
              <a:rPr lang="en-US" sz="2000" i="1" dirty="0"/>
            </a:br>
            <a:r>
              <a:rPr lang="en-US" sz="2000" i="1" dirty="0"/>
              <a:t>		return weight</a:t>
            </a:r>
            <a:r>
              <a:rPr lang="ja-JP" altLang="en-US" sz="2000" i="1" dirty="0">
                <a:latin typeface="Arial"/>
              </a:rPr>
              <a:t>’</a:t>
            </a:r>
            <a:r>
              <a:rPr lang="en-US" sz="2000" i="1" dirty="0"/>
              <a:t> * Le</a:t>
            </a:r>
          </a:p>
          <a:p>
            <a:pPr lvl="1"/>
            <a:r>
              <a:rPr lang="en-US" sz="2000" i="1" dirty="0">
                <a:solidFill>
                  <a:schemeClr val="tx2"/>
                </a:solidFill>
              </a:rPr>
              <a:t>Step 3b:</a:t>
            </a:r>
            <a:r>
              <a:rPr lang="en-US" sz="2000" i="1" dirty="0"/>
              <a:t> If reflected,</a:t>
            </a:r>
            <a:br>
              <a:rPr lang="en-US" sz="2000" i="1" dirty="0"/>
            </a:br>
            <a:r>
              <a:rPr lang="en-US" sz="2000" i="1" dirty="0"/>
              <a:t>		weight</a:t>
            </a:r>
            <a:r>
              <a:rPr lang="ja-JP" altLang="en-US" sz="2000" i="1" dirty="0">
                <a:latin typeface="Arial"/>
              </a:rPr>
              <a:t>’’</a:t>
            </a:r>
            <a:r>
              <a:rPr lang="en-US" sz="2000" i="1" dirty="0"/>
              <a:t> *= reflectance</a:t>
            </a:r>
            <a:br>
              <a:rPr lang="en-US" sz="2000" i="1" dirty="0"/>
            </a:br>
            <a:r>
              <a:rPr lang="en-US" sz="2000" i="1" dirty="0"/>
              <a:t>		</a:t>
            </a:r>
            <a:r>
              <a:rPr lang="en-US" sz="2000" i="1" dirty="0">
                <a:solidFill>
                  <a:schemeClr val="tx1"/>
                </a:solidFill>
              </a:rPr>
              <a:t>Generate ray in random direction</a:t>
            </a:r>
            <a:br>
              <a:rPr lang="en-US" sz="2000" i="1" dirty="0">
                <a:solidFill>
                  <a:schemeClr val="tx1"/>
                </a:solidFill>
              </a:rPr>
            </a:br>
            <a:r>
              <a:rPr lang="en-US" sz="2000" i="1" dirty="0"/>
              <a:t>		Go to step 2</a:t>
            </a:r>
          </a:p>
        </p:txBody>
      </p:sp>
    </p:spTree>
    <p:extLst>
      <p:ext uri="{BB962C8B-B14F-4D97-AF65-F5344CB8AC3E}">
        <p14:creationId xmlns:p14="http://schemas.microsoft.com/office/powerpoint/2010/main" val="2883944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Techniques</a:t>
            </a:r>
          </a:p>
        </p:txBody>
      </p:sp>
      <p:sp>
        <p:nvSpPr>
          <p:cNvPr id="185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" y="1527175"/>
            <a:ext cx="9020175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Problem: how do we generate random points/directions during path tracing and reduce variance?</a:t>
            </a:r>
          </a:p>
          <a:p>
            <a:pPr lvl="1"/>
            <a:endParaRPr lang="en-US"/>
          </a:p>
          <a:p>
            <a:pPr lvl="1"/>
            <a:r>
              <a:rPr lang="en-US"/>
              <a:t>Importance sampling (e.g. by BRDF)</a:t>
            </a:r>
          </a:p>
          <a:p>
            <a:pPr lvl="1"/>
            <a:r>
              <a:rPr lang="en-US"/>
              <a:t>Stratified sampling</a:t>
            </a:r>
          </a:p>
          <a:p>
            <a:pPr lvl="1"/>
            <a:endParaRPr lang="en-US"/>
          </a:p>
        </p:txBody>
      </p:sp>
      <p:sp>
        <p:nvSpPr>
          <p:cNvPr id="1854468" name="Freeform 4"/>
          <p:cNvSpPr>
            <a:spLocks/>
          </p:cNvSpPr>
          <p:nvPr/>
        </p:nvSpPr>
        <p:spPr bwMode="auto">
          <a:xfrm>
            <a:off x="5643563" y="5532438"/>
            <a:ext cx="2128837" cy="473075"/>
          </a:xfrm>
          <a:custGeom>
            <a:avLst/>
            <a:gdLst>
              <a:gd name="T0" fmla="*/ 0 w 1296"/>
              <a:gd name="T1" fmla="*/ 288 h 288"/>
              <a:gd name="T2" fmla="*/ 1296 w 1296"/>
              <a:gd name="T3" fmla="*/ 288 h 288"/>
              <a:gd name="T4" fmla="*/ 960 w 1296"/>
              <a:gd name="T5" fmla="*/ 0 h 288"/>
              <a:gd name="T6" fmla="*/ 288 w 1296"/>
              <a:gd name="T7" fmla="*/ 0 h 288"/>
              <a:gd name="T8" fmla="*/ 0 w 129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288">
                <a:moveTo>
                  <a:pt x="0" y="288"/>
                </a:moveTo>
                <a:lnTo>
                  <a:pt x="1296" y="288"/>
                </a:lnTo>
                <a:lnTo>
                  <a:pt x="960" y="0"/>
                </a:lnTo>
                <a:lnTo>
                  <a:pt x="288" y="0"/>
                </a:lnTo>
                <a:lnTo>
                  <a:pt x="0" y="288"/>
                </a:lnTo>
                <a:close/>
              </a:path>
            </a:pathLst>
          </a:custGeom>
          <a:solidFill>
            <a:srgbClr val="33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4469" name="Oval 5"/>
          <p:cNvSpPr>
            <a:spLocks noChangeArrowheads="1"/>
          </p:cNvSpPr>
          <p:nvPr/>
        </p:nvSpPr>
        <p:spPr bwMode="auto">
          <a:xfrm>
            <a:off x="5468938" y="3884613"/>
            <a:ext cx="130175" cy="1301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4470" name="Line 6"/>
          <p:cNvSpPr>
            <a:spLocks noChangeShapeType="1"/>
          </p:cNvSpPr>
          <p:nvPr/>
        </p:nvSpPr>
        <p:spPr bwMode="auto">
          <a:xfrm>
            <a:off x="5599113" y="4014788"/>
            <a:ext cx="1042987" cy="169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4471" name="Text Box 7"/>
          <p:cNvSpPr txBox="1">
            <a:spLocks noChangeArrowheads="1"/>
          </p:cNvSpPr>
          <p:nvPr/>
        </p:nvSpPr>
        <p:spPr bwMode="auto">
          <a:xfrm>
            <a:off x="6149975" y="6003925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Surface</a:t>
            </a:r>
          </a:p>
        </p:txBody>
      </p:sp>
      <p:sp>
        <p:nvSpPr>
          <p:cNvPr id="1854472" name="Text Box 8"/>
          <p:cNvSpPr txBox="1">
            <a:spLocks noChangeArrowheads="1"/>
          </p:cNvSpPr>
          <p:nvPr/>
        </p:nvSpPr>
        <p:spPr bwMode="auto">
          <a:xfrm>
            <a:off x="4986338" y="3490913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Eye</a:t>
            </a:r>
          </a:p>
        </p:txBody>
      </p:sp>
      <p:sp>
        <p:nvSpPr>
          <p:cNvPr id="1854473" name="Text Box 9"/>
          <p:cNvSpPr txBox="1">
            <a:spLocks noChangeArrowheads="1"/>
          </p:cNvSpPr>
          <p:nvPr/>
        </p:nvSpPr>
        <p:spPr bwMode="auto">
          <a:xfrm>
            <a:off x="6634163" y="56007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1854474" name="Freeform 10"/>
          <p:cNvSpPr>
            <a:spLocks/>
          </p:cNvSpPr>
          <p:nvPr/>
        </p:nvSpPr>
        <p:spPr bwMode="auto">
          <a:xfrm>
            <a:off x="6642100" y="4294188"/>
            <a:ext cx="817563" cy="1411287"/>
          </a:xfrm>
          <a:custGeom>
            <a:avLst/>
            <a:gdLst>
              <a:gd name="T0" fmla="*/ 0 w 515"/>
              <a:gd name="T1" fmla="*/ 889 h 889"/>
              <a:gd name="T2" fmla="*/ 515 w 515"/>
              <a:gd name="T3" fmla="*/ 0 h 8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15" h="889">
                <a:moveTo>
                  <a:pt x="0" y="889"/>
                </a:moveTo>
                <a:lnTo>
                  <a:pt x="515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70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26443</TotalTime>
  <Words>1959</Words>
  <Application>Microsoft Macintosh PowerPoint</Application>
  <PresentationFormat>Letter Paper (8.5x11 in)</PresentationFormat>
  <Paragraphs>306</Paragraphs>
  <Slides>47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Default Design</vt:lpstr>
      <vt:lpstr>1_Default Design</vt:lpstr>
      <vt:lpstr>Equation</vt:lpstr>
      <vt:lpstr>Computer Graphics II: Rendering</vt:lpstr>
      <vt:lpstr>To Do</vt:lpstr>
      <vt:lpstr>Motivation</vt:lpstr>
      <vt:lpstr>Monte Carlo Path Tracing</vt:lpstr>
      <vt:lpstr>Monte Carlo Path Tracing</vt:lpstr>
      <vt:lpstr>Monte Carlo Path Tracing</vt:lpstr>
      <vt:lpstr>Monte Carlo Path Tracing</vt:lpstr>
      <vt:lpstr>Simple Monte Carlo Path Tracer</vt:lpstr>
      <vt:lpstr>Sampling Techniques</vt:lpstr>
      <vt:lpstr>Outline</vt:lpstr>
      <vt:lpstr>Simplest Monte Carlo Path Tracer</vt:lpstr>
      <vt:lpstr>Simplest Monte Carlo Path Tracer</vt:lpstr>
      <vt:lpstr>Simplest Monte Carlo Path Tracer</vt:lpstr>
      <vt:lpstr>Simplest Monte Carlo Path Tracer</vt:lpstr>
      <vt:lpstr>PowerPoint Presentation</vt:lpstr>
      <vt:lpstr>Arnold Renderer (M. Fajardo)</vt:lpstr>
      <vt:lpstr>From CS 283(294) a few years ago</vt:lpstr>
      <vt:lpstr>Advantages and Drawbacks</vt:lpstr>
      <vt:lpstr>Outline</vt:lpstr>
      <vt:lpstr>Importance Sampling</vt:lpstr>
      <vt:lpstr>Importance Sampling</vt:lpstr>
      <vt:lpstr>Simplest Monte Carlo Path Tracer</vt:lpstr>
      <vt:lpstr>Importance sample Emit vs Reflect</vt:lpstr>
      <vt:lpstr>Importance sample Emit vs Reflect</vt:lpstr>
      <vt:lpstr>Outline</vt:lpstr>
      <vt:lpstr>More variance reduction</vt:lpstr>
      <vt:lpstr>One Variation for Reflected Ray</vt:lpstr>
      <vt:lpstr>Russian Roulette</vt:lpstr>
      <vt:lpstr>PowerPoint Presentation</vt:lpstr>
      <vt:lpstr>PowerPoint Presentation</vt:lpstr>
      <vt:lpstr>Monte Carlo Extensions</vt:lpstr>
      <vt:lpstr>Monte Carlo Extensions</vt:lpstr>
      <vt:lpstr>Monte Carlo Extensions</vt:lpstr>
      <vt:lpstr>Monte Carlo Extensions</vt:lpstr>
      <vt:lpstr>Monte Carlo Extensions</vt:lpstr>
      <vt:lpstr>Monte Carlo Extensions</vt:lpstr>
      <vt:lpstr>Monte Carlo Path Tracing Image</vt:lpstr>
      <vt:lpstr>Outline</vt:lpstr>
      <vt:lpstr>2D Sampling: Motivation</vt:lpstr>
      <vt:lpstr>Sampling Upper Hemisphere</vt:lpstr>
      <vt:lpstr>Sampling Upper Hemisphere</vt:lpstr>
      <vt:lpstr>PowerPoint Presentation</vt:lpstr>
      <vt:lpstr>BRDF Importance Sampling</vt:lpstr>
      <vt:lpstr>BRDF Importance Sampling</vt:lpstr>
      <vt:lpstr>BRDF Importance Sampling</vt:lpstr>
      <vt:lpstr>BRDF Importance Sampling</vt:lpstr>
      <vt:lpstr>Summary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749</cp:revision>
  <cp:lastPrinted>2020-03-27T18:13:33Z</cp:lastPrinted>
  <dcterms:created xsi:type="dcterms:W3CDTF">1999-02-11T00:43:51Z</dcterms:created>
  <dcterms:modified xsi:type="dcterms:W3CDTF">2020-03-27T18:14:32Z</dcterms:modified>
</cp:coreProperties>
</file>