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  <p:sldMasterId id="2147483678" r:id="rId3"/>
    <p:sldMasterId id="2147483691" r:id="rId4"/>
    <p:sldMasterId id="2147483703" r:id="rId5"/>
  </p:sldMasterIdLst>
  <p:notesMasterIdLst>
    <p:notesMasterId r:id="rId40"/>
  </p:notesMasterIdLst>
  <p:handoutMasterIdLst>
    <p:handoutMasterId r:id="rId41"/>
  </p:handoutMasterIdLst>
  <p:sldIdLst>
    <p:sldId id="751" r:id="rId6"/>
    <p:sldId id="752" r:id="rId7"/>
    <p:sldId id="753" r:id="rId8"/>
    <p:sldId id="754" r:id="rId9"/>
    <p:sldId id="755" r:id="rId10"/>
    <p:sldId id="756" r:id="rId11"/>
    <p:sldId id="757" r:id="rId12"/>
    <p:sldId id="758" r:id="rId13"/>
    <p:sldId id="759" r:id="rId14"/>
    <p:sldId id="760" r:id="rId15"/>
    <p:sldId id="761" r:id="rId16"/>
    <p:sldId id="762" r:id="rId17"/>
    <p:sldId id="763" r:id="rId18"/>
    <p:sldId id="764" r:id="rId19"/>
    <p:sldId id="765" r:id="rId20"/>
    <p:sldId id="766" r:id="rId21"/>
    <p:sldId id="767" r:id="rId22"/>
    <p:sldId id="768" r:id="rId23"/>
    <p:sldId id="769" r:id="rId24"/>
    <p:sldId id="770" r:id="rId25"/>
    <p:sldId id="771" r:id="rId26"/>
    <p:sldId id="772" r:id="rId27"/>
    <p:sldId id="773" r:id="rId28"/>
    <p:sldId id="774" r:id="rId29"/>
    <p:sldId id="775" r:id="rId30"/>
    <p:sldId id="776" r:id="rId31"/>
    <p:sldId id="777" r:id="rId32"/>
    <p:sldId id="779" r:id="rId33"/>
    <p:sldId id="780" r:id="rId34"/>
    <p:sldId id="781" r:id="rId35"/>
    <p:sldId id="782" r:id="rId36"/>
    <p:sldId id="784" r:id="rId37"/>
    <p:sldId id="783" r:id="rId38"/>
    <p:sldId id="778" r:id="rId39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169" d="100"/>
          <a:sy n="169" d="100"/>
        </p:scale>
        <p:origin x="-108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emf"/><Relationship Id="rId1" Type="http://schemas.openxmlformats.org/officeDocument/2006/relationships/image" Target="../media/image7.emf"/><Relationship Id="rId2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48.wmf"/><Relationship Id="rId5" Type="http://schemas.openxmlformats.org/officeDocument/2006/relationships/image" Target="../media/image27.wmf"/><Relationship Id="rId6" Type="http://schemas.openxmlformats.org/officeDocument/2006/relationships/image" Target="../media/image28.wmf"/><Relationship Id="rId7" Type="http://schemas.openxmlformats.org/officeDocument/2006/relationships/image" Target="../media/image49.wmf"/><Relationship Id="rId8" Type="http://schemas.openxmlformats.org/officeDocument/2006/relationships/image" Target="../media/image50.wmf"/><Relationship Id="rId1" Type="http://schemas.openxmlformats.org/officeDocument/2006/relationships/image" Target="../media/image47.wmf"/><Relationship Id="rId2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4" Type="http://schemas.openxmlformats.org/officeDocument/2006/relationships/image" Target="../media/image53.wmf"/><Relationship Id="rId5" Type="http://schemas.openxmlformats.org/officeDocument/2006/relationships/image" Target="../media/image54.wmf"/><Relationship Id="rId6" Type="http://schemas.openxmlformats.org/officeDocument/2006/relationships/image" Target="../media/image55.wmf"/><Relationship Id="rId7" Type="http://schemas.openxmlformats.org/officeDocument/2006/relationships/image" Target="../media/image56.wmf"/><Relationship Id="rId8" Type="http://schemas.openxmlformats.org/officeDocument/2006/relationships/image" Target="../media/image57.wmf"/><Relationship Id="rId9" Type="http://schemas.openxmlformats.org/officeDocument/2006/relationships/image" Target="../media/image58.wmf"/><Relationship Id="rId10" Type="http://schemas.openxmlformats.org/officeDocument/2006/relationships/image" Target="../media/image59.wmf"/><Relationship Id="rId1" Type="http://schemas.openxmlformats.org/officeDocument/2006/relationships/image" Target="../media/image51.wmf"/><Relationship Id="rId2" Type="http://schemas.openxmlformats.org/officeDocument/2006/relationships/image" Target="../media/image2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4" Type="http://schemas.openxmlformats.org/officeDocument/2006/relationships/image" Target="../media/image62.wmf"/><Relationship Id="rId1" Type="http://schemas.openxmlformats.org/officeDocument/2006/relationships/image" Target="../media/image60.wmf"/><Relationship Id="rId2" Type="http://schemas.openxmlformats.org/officeDocument/2006/relationships/image" Target="../media/image5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4" Type="http://schemas.openxmlformats.org/officeDocument/2006/relationships/image" Target="../media/image62.wmf"/><Relationship Id="rId5" Type="http://schemas.openxmlformats.org/officeDocument/2006/relationships/image" Target="../media/image65.wmf"/><Relationship Id="rId1" Type="http://schemas.openxmlformats.org/officeDocument/2006/relationships/image" Target="../media/image63.wmf"/><Relationship Id="rId2" Type="http://schemas.openxmlformats.org/officeDocument/2006/relationships/image" Target="../media/image5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Relationship Id="rId2" Type="http://schemas.openxmlformats.org/officeDocument/2006/relationships/image" Target="../media/image67.wmf"/><Relationship Id="rId3" Type="http://schemas.openxmlformats.org/officeDocument/2006/relationships/image" Target="../media/image6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Relationship Id="rId2" Type="http://schemas.openxmlformats.org/officeDocument/2006/relationships/image" Target="../media/image70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4" Type="http://schemas.openxmlformats.org/officeDocument/2006/relationships/image" Target="../media/image74.wmf"/><Relationship Id="rId5" Type="http://schemas.openxmlformats.org/officeDocument/2006/relationships/image" Target="../media/image75.wmf"/><Relationship Id="rId6" Type="http://schemas.openxmlformats.org/officeDocument/2006/relationships/image" Target="../media/image76.wmf"/><Relationship Id="rId7" Type="http://schemas.openxmlformats.org/officeDocument/2006/relationships/image" Target="../media/image77.wmf"/><Relationship Id="rId8" Type="http://schemas.openxmlformats.org/officeDocument/2006/relationships/image" Target="../media/image78.wmf"/><Relationship Id="rId9" Type="http://schemas.openxmlformats.org/officeDocument/2006/relationships/image" Target="../media/image79.wmf"/><Relationship Id="rId1" Type="http://schemas.openxmlformats.org/officeDocument/2006/relationships/image" Target="../media/image71.wmf"/><Relationship Id="rId2" Type="http://schemas.openxmlformats.org/officeDocument/2006/relationships/image" Target="../media/image7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4" Type="http://schemas.openxmlformats.org/officeDocument/2006/relationships/image" Target="../media/image83.emf"/><Relationship Id="rId5" Type="http://schemas.openxmlformats.org/officeDocument/2006/relationships/image" Target="../media/image84.emf"/><Relationship Id="rId1" Type="http://schemas.openxmlformats.org/officeDocument/2006/relationships/image" Target="../media/image80.emf"/><Relationship Id="rId2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emf"/><Relationship Id="rId1" Type="http://schemas.openxmlformats.org/officeDocument/2006/relationships/image" Target="../media/image11.emf"/><Relationship Id="rId2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5" Type="http://schemas.openxmlformats.org/officeDocument/2006/relationships/image" Target="../media/image19.wmf"/><Relationship Id="rId1" Type="http://schemas.openxmlformats.org/officeDocument/2006/relationships/image" Target="../media/image15.emf"/><Relationship Id="rId2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emf"/><Relationship Id="rId5" Type="http://schemas.openxmlformats.org/officeDocument/2006/relationships/image" Target="../media/image27.wmf"/><Relationship Id="rId6" Type="http://schemas.openxmlformats.org/officeDocument/2006/relationships/image" Target="../media/image28.wmf"/><Relationship Id="rId7" Type="http://schemas.openxmlformats.org/officeDocument/2006/relationships/image" Target="../media/image29.emf"/><Relationship Id="rId1" Type="http://schemas.openxmlformats.org/officeDocument/2006/relationships/image" Target="../media/image23.emf"/><Relationship Id="rId2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Relationship Id="rId2" Type="http://schemas.openxmlformats.org/officeDocument/2006/relationships/image" Target="../media/image34.wmf"/><Relationship Id="rId3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Relationship Id="rId2" Type="http://schemas.openxmlformats.org/officeDocument/2006/relationships/image" Target="../media/image3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6" Type="http://schemas.openxmlformats.org/officeDocument/2006/relationships/image" Target="../media/image43.emf"/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21B8CDE7-30D9-A54D-A4C4-6AD1AC9428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0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4D59DC6-8B1D-F64D-8AE4-0264766D6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55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7652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3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3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2948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09081601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72110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3247945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26212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17326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52172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903844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844547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15772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9751137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99173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80852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8249C0-545D-E645-AEE3-7A5223976DAD}" type="slidenum">
              <a:rPr lang="en-US" sz="1800">
                <a:solidFill>
                  <a:srgbClr val="FFFFFF"/>
                </a:solidFill>
                <a:latin typeface="Times New Roman" charset="0"/>
              </a:rPr>
              <a:pPr/>
              <a:t>‹#›</a:t>
            </a:fld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717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F3884-A25C-F64C-B22A-BF052B2B0FC5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72981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B6ED5-0686-6542-9524-6CB01ECDB4DF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7602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77EC9-6A3C-9B4B-83D4-382F975258D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07354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AA16B-5C77-1248-B2DC-EBDBD2935F51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8344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7FAA8-CF3C-3E44-BDAB-AE941914262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44098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F6567-F84A-4F40-9277-E17A015596C2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7889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14593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9F50A-BC29-894D-9F83-E4BAC4C45C99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51765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66991-AF5F-AA42-9FB2-AA86FABC4767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4561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72693-A0BD-7E4A-8CB7-68923E529DDB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03099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01750-C3F0-6644-B439-007902DC95EE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61047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E4242-D910-9849-A8BA-521EE68B5777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17601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98249C0-545D-E645-AEE3-7A5223976DA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10985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968362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04959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7005499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57608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97565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94067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80910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056314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759340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1773181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35527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97205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28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8722246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02485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9995454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58403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70451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99587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48020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202563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76713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5603248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49879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90693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75016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37857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49944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74088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7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7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2105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34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34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76D31958-5105-4547-AC0D-93A7C6964426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94425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5290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2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2746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427461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0367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2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.bin"/><Relationship Id="rId12" Type="http://schemas.openxmlformats.org/officeDocument/2006/relationships/image" Target="../media/image27.wmf"/><Relationship Id="rId13" Type="http://schemas.openxmlformats.org/officeDocument/2006/relationships/oleObject" Target="../embeddings/oleObject20.bin"/><Relationship Id="rId14" Type="http://schemas.openxmlformats.org/officeDocument/2006/relationships/image" Target="../media/image28.wmf"/><Relationship Id="rId15" Type="http://schemas.openxmlformats.org/officeDocument/2006/relationships/oleObject" Target="../embeddings/oleObject21.bin"/><Relationship Id="rId16" Type="http://schemas.openxmlformats.org/officeDocument/2006/relationships/image" Target="../media/image2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3.xml"/><Relationship Id="rId3" Type="http://schemas.openxmlformats.org/officeDocument/2006/relationships/oleObject" Target="../embeddings/oleObject15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4.w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25.wmf"/><Relationship Id="rId9" Type="http://schemas.openxmlformats.org/officeDocument/2006/relationships/oleObject" Target="../embeddings/oleObject18.bin"/><Relationship Id="rId10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3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33.w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34.w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35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36.w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3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3.bin"/><Relationship Id="rId12" Type="http://schemas.openxmlformats.org/officeDocument/2006/relationships/image" Target="../media/image42.emf"/><Relationship Id="rId13" Type="http://schemas.openxmlformats.org/officeDocument/2006/relationships/oleObject" Target="../embeddings/oleObject34.bin"/><Relationship Id="rId14" Type="http://schemas.openxmlformats.org/officeDocument/2006/relationships/image" Target="../media/image4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29.bin"/><Relationship Id="rId4" Type="http://schemas.openxmlformats.org/officeDocument/2006/relationships/image" Target="../media/image38.e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39.e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40.emf"/><Relationship Id="rId9" Type="http://schemas.openxmlformats.org/officeDocument/2006/relationships/oleObject" Target="../embeddings/oleObject32.bin"/><Relationship Id="rId10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44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45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1.bin"/><Relationship Id="rId12" Type="http://schemas.openxmlformats.org/officeDocument/2006/relationships/image" Target="../media/image27.wmf"/><Relationship Id="rId13" Type="http://schemas.openxmlformats.org/officeDocument/2006/relationships/oleObject" Target="../embeddings/oleObject42.bin"/><Relationship Id="rId14" Type="http://schemas.openxmlformats.org/officeDocument/2006/relationships/image" Target="../media/image28.wmf"/><Relationship Id="rId15" Type="http://schemas.openxmlformats.org/officeDocument/2006/relationships/oleObject" Target="../embeddings/oleObject43.bin"/><Relationship Id="rId16" Type="http://schemas.openxmlformats.org/officeDocument/2006/relationships/image" Target="../media/image49.wmf"/><Relationship Id="rId17" Type="http://schemas.openxmlformats.org/officeDocument/2006/relationships/oleObject" Target="../embeddings/oleObject44.bin"/><Relationship Id="rId18" Type="http://schemas.openxmlformats.org/officeDocument/2006/relationships/image" Target="../media/image50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35.xml"/><Relationship Id="rId3" Type="http://schemas.openxmlformats.org/officeDocument/2006/relationships/oleObject" Target="../embeddings/oleObject37.bin"/><Relationship Id="rId4" Type="http://schemas.openxmlformats.org/officeDocument/2006/relationships/image" Target="../media/image47.w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24.wmf"/><Relationship Id="rId7" Type="http://schemas.openxmlformats.org/officeDocument/2006/relationships/oleObject" Target="../embeddings/oleObject39.bin"/><Relationship Id="rId8" Type="http://schemas.openxmlformats.org/officeDocument/2006/relationships/image" Target="../media/image25.wmf"/><Relationship Id="rId9" Type="http://schemas.openxmlformats.org/officeDocument/2006/relationships/oleObject" Target="../embeddings/oleObject40.bin"/><Relationship Id="rId10" Type="http://schemas.openxmlformats.org/officeDocument/2006/relationships/image" Target="../media/image48.wmf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8.bin"/><Relationship Id="rId20" Type="http://schemas.openxmlformats.org/officeDocument/2006/relationships/image" Target="../media/image58.wmf"/><Relationship Id="rId21" Type="http://schemas.openxmlformats.org/officeDocument/2006/relationships/oleObject" Target="../embeddings/oleObject54.bin"/><Relationship Id="rId22" Type="http://schemas.openxmlformats.org/officeDocument/2006/relationships/image" Target="../media/image59.wmf"/><Relationship Id="rId10" Type="http://schemas.openxmlformats.org/officeDocument/2006/relationships/image" Target="../media/image53.wmf"/><Relationship Id="rId11" Type="http://schemas.openxmlformats.org/officeDocument/2006/relationships/oleObject" Target="../embeddings/oleObject49.bin"/><Relationship Id="rId12" Type="http://schemas.openxmlformats.org/officeDocument/2006/relationships/image" Target="../media/image54.wmf"/><Relationship Id="rId13" Type="http://schemas.openxmlformats.org/officeDocument/2006/relationships/oleObject" Target="../embeddings/oleObject50.bin"/><Relationship Id="rId14" Type="http://schemas.openxmlformats.org/officeDocument/2006/relationships/image" Target="../media/image55.wmf"/><Relationship Id="rId15" Type="http://schemas.openxmlformats.org/officeDocument/2006/relationships/oleObject" Target="../embeddings/oleObject51.bin"/><Relationship Id="rId16" Type="http://schemas.openxmlformats.org/officeDocument/2006/relationships/image" Target="../media/image56.wmf"/><Relationship Id="rId17" Type="http://schemas.openxmlformats.org/officeDocument/2006/relationships/oleObject" Target="../embeddings/oleObject52.bin"/><Relationship Id="rId18" Type="http://schemas.openxmlformats.org/officeDocument/2006/relationships/image" Target="../media/image57.wmf"/><Relationship Id="rId19" Type="http://schemas.openxmlformats.org/officeDocument/2006/relationships/oleObject" Target="../embeddings/oleObject53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5.xml"/><Relationship Id="rId3" Type="http://schemas.openxmlformats.org/officeDocument/2006/relationships/oleObject" Target="../embeddings/oleObject45.bin"/><Relationship Id="rId4" Type="http://schemas.openxmlformats.org/officeDocument/2006/relationships/image" Target="../media/image51.wmf"/><Relationship Id="rId5" Type="http://schemas.openxmlformats.org/officeDocument/2006/relationships/oleObject" Target="../embeddings/oleObject46.bin"/><Relationship Id="rId6" Type="http://schemas.openxmlformats.org/officeDocument/2006/relationships/image" Target="../media/image25.wmf"/><Relationship Id="rId7" Type="http://schemas.openxmlformats.org/officeDocument/2006/relationships/oleObject" Target="../embeddings/oleObject47.bin"/><Relationship Id="rId8" Type="http://schemas.openxmlformats.org/officeDocument/2006/relationships/image" Target="../media/image5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4" Type="http://schemas.openxmlformats.org/officeDocument/2006/relationships/image" Target="../media/image60.wmf"/><Relationship Id="rId5" Type="http://schemas.openxmlformats.org/officeDocument/2006/relationships/oleObject" Target="../embeddings/oleObject56.bin"/><Relationship Id="rId6" Type="http://schemas.openxmlformats.org/officeDocument/2006/relationships/image" Target="../media/image59.wmf"/><Relationship Id="rId7" Type="http://schemas.openxmlformats.org/officeDocument/2006/relationships/oleObject" Target="../embeddings/oleObject57.bin"/><Relationship Id="rId8" Type="http://schemas.openxmlformats.org/officeDocument/2006/relationships/image" Target="../media/image61.wmf"/><Relationship Id="rId9" Type="http://schemas.openxmlformats.org/officeDocument/2006/relationships/oleObject" Target="../embeddings/oleObject58.bin"/><Relationship Id="rId10" Type="http://schemas.openxmlformats.org/officeDocument/2006/relationships/image" Target="../media/image62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3.bin"/><Relationship Id="rId12" Type="http://schemas.openxmlformats.org/officeDocument/2006/relationships/image" Target="../media/image65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5.xml"/><Relationship Id="rId3" Type="http://schemas.openxmlformats.org/officeDocument/2006/relationships/oleObject" Target="../embeddings/oleObject59.bin"/><Relationship Id="rId4" Type="http://schemas.openxmlformats.org/officeDocument/2006/relationships/image" Target="../media/image63.wmf"/><Relationship Id="rId5" Type="http://schemas.openxmlformats.org/officeDocument/2006/relationships/oleObject" Target="../embeddings/oleObject60.bin"/><Relationship Id="rId6" Type="http://schemas.openxmlformats.org/officeDocument/2006/relationships/image" Target="../media/image59.wmf"/><Relationship Id="rId7" Type="http://schemas.openxmlformats.org/officeDocument/2006/relationships/oleObject" Target="../embeddings/oleObject61.bin"/><Relationship Id="rId8" Type="http://schemas.openxmlformats.org/officeDocument/2006/relationships/image" Target="../media/image64.wmf"/><Relationship Id="rId9" Type="http://schemas.openxmlformats.org/officeDocument/2006/relationships/oleObject" Target="../embeddings/oleObject62.bin"/><Relationship Id="rId10" Type="http://schemas.openxmlformats.org/officeDocument/2006/relationships/image" Target="../media/image6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4" Type="http://schemas.openxmlformats.org/officeDocument/2006/relationships/image" Target="../media/image66.wmf"/><Relationship Id="rId5" Type="http://schemas.openxmlformats.org/officeDocument/2006/relationships/oleObject" Target="../embeddings/oleObject65.bin"/><Relationship Id="rId6" Type="http://schemas.openxmlformats.org/officeDocument/2006/relationships/image" Target="../media/image67.wmf"/><Relationship Id="rId7" Type="http://schemas.openxmlformats.org/officeDocument/2006/relationships/oleObject" Target="../embeddings/oleObject66.bin"/><Relationship Id="rId8" Type="http://schemas.openxmlformats.org/officeDocument/2006/relationships/image" Target="../media/image68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4" Type="http://schemas.openxmlformats.org/officeDocument/2006/relationships/image" Target="../media/image69.wmf"/><Relationship Id="rId5" Type="http://schemas.openxmlformats.org/officeDocument/2006/relationships/oleObject" Target="../embeddings/oleObject68.bin"/><Relationship Id="rId6" Type="http://schemas.openxmlformats.org/officeDocument/2006/relationships/image" Target="../media/image70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graphics.ucsd.edu/~henrik/images/sc2.jpg" TargetMode="External"/><Relationship Id="rId3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2.bin"/><Relationship Id="rId20" Type="http://schemas.openxmlformats.org/officeDocument/2006/relationships/image" Target="../media/image79.wmf"/><Relationship Id="rId10" Type="http://schemas.openxmlformats.org/officeDocument/2006/relationships/image" Target="../media/image74.wmf"/><Relationship Id="rId11" Type="http://schemas.openxmlformats.org/officeDocument/2006/relationships/oleObject" Target="../embeddings/oleObject73.bin"/><Relationship Id="rId12" Type="http://schemas.openxmlformats.org/officeDocument/2006/relationships/image" Target="../media/image75.wmf"/><Relationship Id="rId13" Type="http://schemas.openxmlformats.org/officeDocument/2006/relationships/oleObject" Target="../embeddings/oleObject74.bin"/><Relationship Id="rId14" Type="http://schemas.openxmlformats.org/officeDocument/2006/relationships/image" Target="../media/image76.wmf"/><Relationship Id="rId15" Type="http://schemas.openxmlformats.org/officeDocument/2006/relationships/oleObject" Target="../embeddings/oleObject75.bin"/><Relationship Id="rId16" Type="http://schemas.openxmlformats.org/officeDocument/2006/relationships/image" Target="../media/image77.wmf"/><Relationship Id="rId17" Type="http://schemas.openxmlformats.org/officeDocument/2006/relationships/oleObject" Target="../embeddings/oleObject76.bin"/><Relationship Id="rId18" Type="http://schemas.openxmlformats.org/officeDocument/2006/relationships/image" Target="../media/image78.wmf"/><Relationship Id="rId19" Type="http://schemas.openxmlformats.org/officeDocument/2006/relationships/oleObject" Target="../embeddings/oleObject77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5.xml"/><Relationship Id="rId3" Type="http://schemas.openxmlformats.org/officeDocument/2006/relationships/oleObject" Target="../embeddings/oleObject69.bin"/><Relationship Id="rId4" Type="http://schemas.openxmlformats.org/officeDocument/2006/relationships/image" Target="../media/image71.wmf"/><Relationship Id="rId5" Type="http://schemas.openxmlformats.org/officeDocument/2006/relationships/oleObject" Target="../embeddings/oleObject70.bin"/><Relationship Id="rId6" Type="http://schemas.openxmlformats.org/officeDocument/2006/relationships/image" Target="../media/image72.wmf"/><Relationship Id="rId7" Type="http://schemas.openxmlformats.org/officeDocument/2006/relationships/oleObject" Target="../embeddings/oleObject71.bin"/><Relationship Id="rId8" Type="http://schemas.openxmlformats.org/officeDocument/2006/relationships/image" Target="../media/image73.wmf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2.bin"/><Relationship Id="rId12" Type="http://schemas.openxmlformats.org/officeDocument/2006/relationships/image" Target="../media/image84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5.xml"/><Relationship Id="rId3" Type="http://schemas.openxmlformats.org/officeDocument/2006/relationships/oleObject" Target="../embeddings/oleObject78.bin"/><Relationship Id="rId4" Type="http://schemas.openxmlformats.org/officeDocument/2006/relationships/image" Target="../media/image80.emf"/><Relationship Id="rId5" Type="http://schemas.openxmlformats.org/officeDocument/2006/relationships/oleObject" Target="../embeddings/oleObject79.bin"/><Relationship Id="rId6" Type="http://schemas.openxmlformats.org/officeDocument/2006/relationships/image" Target="../media/image81.wmf"/><Relationship Id="rId7" Type="http://schemas.openxmlformats.org/officeDocument/2006/relationships/oleObject" Target="../embeddings/oleObject80.bin"/><Relationship Id="rId8" Type="http://schemas.openxmlformats.org/officeDocument/2006/relationships/image" Target="../media/image82.emf"/><Relationship Id="rId9" Type="http://schemas.openxmlformats.org/officeDocument/2006/relationships/oleObject" Target="../embeddings/oleObject81.bin"/><Relationship Id="rId10" Type="http://schemas.openxmlformats.org/officeDocument/2006/relationships/image" Target="../media/image83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9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3.w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.bin"/><Relationship Id="rId12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3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6.w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7.w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 smtClean="0"/>
              <a:t>Computer Graphics II: Rendering</a:t>
            </a:r>
            <a:endParaRPr lang="en-US" sz="32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0447" y="2295525"/>
            <a:ext cx="9319524" cy="1752600"/>
          </a:xfrm>
        </p:spPr>
        <p:txBody>
          <a:bodyPr/>
          <a:lstStyle/>
          <a:p>
            <a:r>
              <a:rPr lang="en-US" dirty="0" smtClean="0"/>
              <a:t>CSE 168 [</a:t>
            </a:r>
            <a:r>
              <a:rPr lang="en-US" dirty="0" err="1" smtClean="0"/>
              <a:t>Spr</a:t>
            </a:r>
            <a:r>
              <a:rPr lang="en-US" dirty="0" smtClean="0"/>
              <a:t> 20], </a:t>
            </a:r>
            <a:r>
              <a:rPr lang="en-US" dirty="0"/>
              <a:t>Lecture </a:t>
            </a:r>
            <a:r>
              <a:rPr lang="en-US" dirty="0" smtClean="0"/>
              <a:t>4: Rendering Equation       </a:t>
            </a:r>
            <a:r>
              <a:rPr lang="en-US" dirty="0" smtClean="0"/>
              <a:t>Ravi </a:t>
            </a:r>
            <a:r>
              <a:rPr lang="en-US" dirty="0"/>
              <a:t>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45513" name="Picture 9" descr="foley-f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1" y="4481491"/>
            <a:ext cx="2549339" cy="16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514" name="Picture 10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09" y="4458455"/>
            <a:ext cx="2017659" cy="1681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60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/>
              <a:t>http:/</a:t>
            </a:r>
            <a:r>
              <a:rPr lang="en-US" dirty="0" smtClean="0"/>
              <a:t>/viscomp.ucsd.edu/classes/cse168/sp20</a:t>
            </a:r>
            <a:endParaRPr lang="en-US" dirty="0"/>
          </a:p>
        </p:txBody>
      </p:sp>
      <p:pic>
        <p:nvPicPr>
          <p:cNvPr id="2" name="Picture 1" descr="Screen Shot 2019-05-06 at 9.03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50" y="4455378"/>
            <a:ext cx="1703610" cy="1708240"/>
          </a:xfrm>
          <a:prstGeom prst="rect">
            <a:avLst/>
          </a:prstGeom>
        </p:spPr>
      </p:pic>
      <p:pic>
        <p:nvPicPr>
          <p:cNvPr id="14" name="Picture 4" descr="mie3p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16" y="4460151"/>
            <a:ext cx="2078855" cy="166290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663575"/>
            <a:ext cx="7316788" cy="457200"/>
          </a:xfrm>
        </p:spPr>
        <p:txBody>
          <a:bodyPr/>
          <a:lstStyle/>
          <a:p>
            <a:r>
              <a:rPr lang="en-US"/>
              <a:t>Environment Maps</a:t>
            </a:r>
          </a:p>
        </p:txBody>
      </p:sp>
      <p:sp>
        <p:nvSpPr>
          <p:cNvPr id="138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56966"/>
            <a:ext cx="9144000" cy="4724400"/>
          </a:xfrm>
        </p:spPr>
        <p:txBody>
          <a:bodyPr/>
          <a:lstStyle/>
          <a:p>
            <a:r>
              <a:rPr lang="en-US" sz="2400" dirty="0"/>
              <a:t>Light as a function of direction, from entire environment</a:t>
            </a:r>
          </a:p>
          <a:p>
            <a:r>
              <a:rPr lang="en-US" sz="2400" dirty="0"/>
              <a:t>Captured by photographing a chrome steel or mirror sphere</a:t>
            </a:r>
          </a:p>
          <a:p>
            <a:r>
              <a:rPr lang="en-US" sz="2400" dirty="0"/>
              <a:t>Accurate only for one point, but distant lighting same at other scene locations (typically use only one </a:t>
            </a:r>
            <a:r>
              <a:rPr lang="en-US" sz="2400" dirty="0" err="1"/>
              <a:t>env</a:t>
            </a:r>
            <a:r>
              <a:rPr lang="en-US" sz="2400" dirty="0"/>
              <a:t>. map)</a:t>
            </a:r>
          </a:p>
        </p:txBody>
      </p:sp>
      <p:pic>
        <p:nvPicPr>
          <p:cNvPr id="1381380" name="Picture 4" descr="miller_ball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225101"/>
            <a:ext cx="21526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1381" name="Text Box 5"/>
          <p:cNvSpPr txBox="1">
            <a:spLocks noChangeArrowheads="1"/>
          </p:cNvSpPr>
          <p:nvPr/>
        </p:nvSpPr>
        <p:spPr bwMode="auto">
          <a:xfrm>
            <a:off x="4058066" y="6146800"/>
            <a:ext cx="51847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dirty="0" err="1">
                <a:solidFill>
                  <a:srgbClr val="FFFFFF"/>
                </a:solidFill>
                <a:latin typeface="Arial"/>
                <a:cs typeface="Times New Roman" charset="0"/>
              </a:rPr>
              <a:t>Blinn</a:t>
            </a:r>
            <a:r>
              <a:rPr lang="en-US" sz="1800" dirty="0">
                <a:solidFill>
                  <a:srgbClr val="FFFFFF"/>
                </a:solidFill>
                <a:latin typeface="Arial"/>
                <a:cs typeface="Times New Roman" charset="0"/>
              </a:rPr>
              <a:t> and Newell 1976, Miller and Hoffman, 1984</a:t>
            </a:r>
          </a:p>
          <a:p>
            <a:pPr algn="l"/>
            <a:r>
              <a:rPr lang="en-US" sz="1800" dirty="0">
                <a:solidFill>
                  <a:srgbClr val="FFFFFF"/>
                </a:solidFill>
                <a:latin typeface="Arial"/>
                <a:cs typeface="Times New Roman" charset="0"/>
              </a:rPr>
              <a:t>Later, Greene 86, Cabral et al. 87</a:t>
            </a:r>
          </a:p>
        </p:txBody>
      </p:sp>
      <p:pic>
        <p:nvPicPr>
          <p:cNvPr id="1381382" name="Picture 6" descr="07-7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3137789"/>
            <a:ext cx="4611688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275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Challenge</a:t>
            </a:r>
          </a:p>
        </p:txBody>
      </p:sp>
      <p:sp>
        <p:nvSpPr>
          <p:cNvPr id="141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01813"/>
            <a:ext cx="8255000" cy="4572000"/>
          </a:xfrm>
        </p:spPr>
        <p:txBody>
          <a:bodyPr/>
          <a:lstStyle/>
          <a:p>
            <a:endParaRPr lang="en-US"/>
          </a:p>
          <a:p>
            <a:r>
              <a:rPr lang="en-US"/>
              <a:t>Computing reflectance equation requires knowing the incoming radiance from surfaces</a:t>
            </a:r>
          </a:p>
          <a:p>
            <a:endParaRPr lang="en-US"/>
          </a:p>
          <a:p>
            <a:r>
              <a:rPr lang="en-US"/>
              <a:t>But determining incoming radiance requires knowing the reflected radiance from surfaces</a:t>
            </a:r>
          </a:p>
        </p:txBody>
      </p:sp>
      <p:graphicFrame>
        <p:nvGraphicFramePr>
          <p:cNvPr id="1417220" name="Object 4"/>
          <p:cNvGraphicFramePr>
            <a:graphicFrameLocks noChangeAspect="1"/>
          </p:cNvGraphicFramePr>
          <p:nvPr/>
        </p:nvGraphicFramePr>
        <p:xfrm>
          <a:off x="242888" y="1281113"/>
          <a:ext cx="87852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6" name="Equation" r:id="rId3" imgW="3327120" imgH="368280" progId="Equation.DSMT4">
                  <p:embed/>
                </p:oleObj>
              </mc:Choice>
              <mc:Fallback>
                <p:oleObj name="Equation" r:id="rId3" imgW="3327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8" y="1281113"/>
                        <a:ext cx="8785225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96779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54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Rendering Equation</a:t>
            </a:r>
          </a:p>
        </p:txBody>
      </p:sp>
      <p:graphicFrame>
        <p:nvGraphicFramePr>
          <p:cNvPr id="18434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0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48200" y="3060700"/>
          <a:ext cx="4587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1" name="Equation" r:id="rId5" imgW="190335" imgH="215713" progId="Equation.DSMT4">
                  <p:embed/>
                </p:oleObj>
              </mc:Choice>
              <mc:Fallback>
                <p:oleObj name="Equation" r:id="rId5" imgW="190335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60700"/>
                        <a:ext cx="4587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886200"/>
          <a:ext cx="3460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2" name="Equation" r:id="rId7" imgW="126835" imgH="139518" progId="Equation.DSMT4">
                  <p:embed/>
                </p:oleObj>
              </mc:Choice>
              <mc:Fallback>
                <p:oleObj name="Equation" r:id="rId7" imgW="126835" imgH="1395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86200"/>
                        <a:ext cx="3460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8550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8438" name="Group 7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8552" name="Line 8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88553" name="Line 9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88554" name="Line 10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388555" name="Line 11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88556" name="Line 12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88557" name="Line 13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aphicFrame>
        <p:nvGraphicFramePr>
          <p:cNvPr id="18442" name="Object 1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290638" y="4840288"/>
          <a:ext cx="70961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3" name="Equation" r:id="rId9" imgW="3454400" imgH="381000" progId="Equation.DSMT4">
                  <p:embed/>
                </p:oleObj>
              </mc:Choice>
              <mc:Fallback>
                <p:oleObj name="Equation" r:id="rId9" imgW="34544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4840288"/>
                        <a:ext cx="70961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8559" name="Text Box 15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cs typeface="Arial"/>
              </a:rPr>
              <a:t>(Output Image)</a:t>
            </a:r>
          </a:p>
        </p:txBody>
      </p:sp>
      <p:sp>
        <p:nvSpPr>
          <p:cNvPr id="1388560" name="Text Box 16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8561" name="Text Box 17"/>
          <p:cNvSpPr txBox="1">
            <a:spLocks noChangeArrowheads="1"/>
          </p:cNvSpPr>
          <p:nvPr/>
        </p:nvSpPr>
        <p:spPr bwMode="auto">
          <a:xfrm>
            <a:off x="4403725" y="5573713"/>
            <a:ext cx="1257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cs typeface="Arial"/>
              </a:rPr>
              <a:t>Reflected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cs typeface="Arial"/>
              </a:rPr>
              <a:t>Light</a:t>
            </a:r>
          </a:p>
        </p:txBody>
      </p:sp>
      <p:sp>
        <p:nvSpPr>
          <p:cNvPr id="1388562" name="Text Box 18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8563" name="Text Box 19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  <p:sp>
        <p:nvSpPr>
          <p:cNvPr id="1388564" name="Line 20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88565" name="Line 21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88566" name="Line 22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88567" name="Line 23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88568" name="Oval 24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aphicFrame>
        <p:nvGraphicFramePr>
          <p:cNvPr id="18453" name="Object 25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4" name="Equation" r:id="rId11" imgW="266584" imgH="228501" progId="Equation.DSMT4">
                  <p:embed/>
                </p:oleObj>
              </mc:Choice>
              <mc:Fallback>
                <p:oleObj name="Equation" r:id="rId11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8570" name="Line 26"/>
          <p:cNvSpPr>
            <a:spLocks noChangeShapeType="1"/>
          </p:cNvSpPr>
          <p:nvPr/>
        </p:nvSpPr>
        <p:spPr bwMode="auto">
          <a:xfrm flipV="1">
            <a:off x="1676400" y="2514600"/>
            <a:ext cx="990600" cy="228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88571" name="Line 27"/>
          <p:cNvSpPr>
            <a:spLocks noChangeShapeType="1"/>
          </p:cNvSpPr>
          <p:nvPr/>
        </p:nvSpPr>
        <p:spPr bwMode="auto">
          <a:xfrm flipV="1">
            <a:off x="2514600" y="1600200"/>
            <a:ext cx="304800" cy="6858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88572" name="Text Box 28"/>
          <p:cNvSpPr txBox="1">
            <a:spLocks noChangeArrowheads="1"/>
          </p:cNvSpPr>
          <p:nvPr/>
        </p:nvSpPr>
        <p:spPr bwMode="auto">
          <a:xfrm>
            <a:off x="609600" y="1158064"/>
            <a:ext cx="4065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800" dirty="0">
                <a:solidFill>
                  <a:srgbClr val="00FFFF"/>
                </a:solidFill>
                <a:cs typeface="Arial"/>
              </a:rPr>
              <a:t>Surfaces (</a:t>
            </a:r>
            <a:r>
              <a:rPr lang="en-US" sz="2800" dirty="0" err="1">
                <a:solidFill>
                  <a:srgbClr val="00FFFF"/>
                </a:solidFill>
                <a:cs typeface="Arial"/>
              </a:rPr>
              <a:t>interreflection</a:t>
            </a:r>
            <a:r>
              <a:rPr lang="en-US" sz="2800" dirty="0">
                <a:solidFill>
                  <a:srgbClr val="00FFFF"/>
                </a:solidFill>
                <a:cs typeface="Arial"/>
              </a:rPr>
              <a:t>)</a:t>
            </a:r>
          </a:p>
        </p:txBody>
      </p:sp>
      <p:graphicFrame>
        <p:nvGraphicFramePr>
          <p:cNvPr id="18457" name="Object 29"/>
          <p:cNvGraphicFramePr>
            <a:graphicFrameLocks noChangeAspect="1"/>
          </p:cNvGraphicFramePr>
          <p:nvPr/>
        </p:nvGraphicFramePr>
        <p:xfrm>
          <a:off x="1795463" y="2124075"/>
          <a:ext cx="5746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5" name="Equation" r:id="rId13" imgW="215619" imgH="177569" progId="Equation.DSMT4">
                  <p:embed/>
                </p:oleObj>
              </mc:Choice>
              <mc:Fallback>
                <p:oleObj name="Equation" r:id="rId13" imgW="215619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2124075"/>
                        <a:ext cx="5746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8" name="Object 30"/>
          <p:cNvGraphicFramePr>
            <a:graphicFrameLocks noChangeAspect="1"/>
          </p:cNvGraphicFramePr>
          <p:nvPr/>
        </p:nvGraphicFramePr>
        <p:xfrm>
          <a:off x="2274888" y="1589088"/>
          <a:ext cx="4857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6" name="Equation" r:id="rId15" imgW="177800" imgH="165100" progId="Equation.DSMT4">
                  <p:embed/>
                </p:oleObj>
              </mc:Choice>
              <mc:Fallback>
                <p:oleObj name="Equation" r:id="rId15" imgW="1778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888" y="1589088"/>
                        <a:ext cx="4857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59" name="Group 31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8576" name="Line 32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88577" name="Oval 33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88578" name="Line 34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88579" name="Line 35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88580" name="Line 36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388581" name="Text Box 37"/>
          <p:cNvSpPr txBox="1">
            <a:spLocks noChangeArrowheads="1"/>
          </p:cNvSpPr>
          <p:nvPr/>
        </p:nvSpPr>
        <p:spPr bwMode="auto">
          <a:xfrm>
            <a:off x="898525" y="6259513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cs typeface="Arial"/>
              </a:rPr>
              <a:t>UNKNOWN</a:t>
            </a:r>
          </a:p>
        </p:txBody>
      </p:sp>
      <p:sp>
        <p:nvSpPr>
          <p:cNvPr id="1388582" name="Text Box 38"/>
          <p:cNvSpPr txBox="1">
            <a:spLocks noChangeArrowheads="1"/>
          </p:cNvSpPr>
          <p:nvPr/>
        </p:nvSpPr>
        <p:spPr bwMode="auto">
          <a:xfrm>
            <a:off x="4262438" y="6245225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cs typeface="Arial"/>
              </a:rPr>
              <a:t>UNKNOWN</a:t>
            </a:r>
          </a:p>
        </p:txBody>
      </p:sp>
      <p:sp>
        <p:nvSpPr>
          <p:cNvPr id="1388583" name="Text Box 39"/>
          <p:cNvSpPr txBox="1">
            <a:spLocks noChangeArrowheads="1"/>
          </p:cNvSpPr>
          <p:nvPr/>
        </p:nvSpPr>
        <p:spPr bwMode="auto">
          <a:xfrm>
            <a:off x="2955925" y="6259513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KNOWN</a:t>
            </a:r>
          </a:p>
        </p:txBody>
      </p:sp>
      <p:sp>
        <p:nvSpPr>
          <p:cNvPr id="1388584" name="Text Box 40"/>
          <p:cNvSpPr txBox="1">
            <a:spLocks noChangeArrowheads="1"/>
          </p:cNvSpPr>
          <p:nvPr/>
        </p:nvSpPr>
        <p:spPr bwMode="auto">
          <a:xfrm>
            <a:off x="58499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KNOWN</a:t>
            </a:r>
          </a:p>
        </p:txBody>
      </p:sp>
      <p:sp>
        <p:nvSpPr>
          <p:cNvPr id="1388585" name="Text Box 41"/>
          <p:cNvSpPr txBox="1">
            <a:spLocks noChangeArrowheads="1"/>
          </p:cNvSpPr>
          <p:nvPr/>
        </p:nvSpPr>
        <p:spPr bwMode="auto">
          <a:xfrm>
            <a:off x="72977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KNOWN</a:t>
            </a:r>
          </a:p>
        </p:txBody>
      </p:sp>
    </p:spTree>
    <p:extLst>
      <p:ext uri="{BB962C8B-B14F-4D97-AF65-F5344CB8AC3E}">
        <p14:creationId xmlns:p14="http://schemas.microsoft.com/office/powerpoint/2010/main" val="3257545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Reflectance Equation (review)</a:t>
            </a:r>
          </a:p>
          <a:p>
            <a:r>
              <a:rPr lang="en-US"/>
              <a:t>Global Illumination</a:t>
            </a:r>
          </a:p>
          <a:p>
            <a:r>
              <a:rPr lang="en-US"/>
              <a:t>Rendering Equation</a:t>
            </a:r>
          </a:p>
          <a:p>
            <a:r>
              <a:rPr lang="en-US" i="1">
                <a:solidFill>
                  <a:srgbClr val="FFFF66"/>
                </a:solidFill>
              </a:rPr>
              <a:t>As a general Integral Equation and Operator</a:t>
            </a:r>
          </a:p>
          <a:p>
            <a:r>
              <a:rPr lang="en-US" i="1">
                <a:solidFill>
                  <a:srgbClr val="FFFF66"/>
                </a:solidFill>
              </a:rPr>
              <a:t>Approximations (Ray Tracing, Radiosity)</a:t>
            </a:r>
          </a:p>
          <a:p>
            <a:r>
              <a:rPr lang="en-US"/>
              <a:t>Surface Parameterization (Standard Form)</a:t>
            </a:r>
          </a:p>
        </p:txBody>
      </p:sp>
    </p:spTree>
    <p:extLst>
      <p:ext uri="{BB962C8B-B14F-4D97-AF65-F5344CB8AC3E}">
        <p14:creationId xmlns:p14="http://schemas.microsoft.com/office/powerpoint/2010/main" val="1167518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rend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5638800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4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cs typeface="+mj-cs"/>
              </a:rPr>
              <a:t>Rendering Equation (Kajiya 86)</a:t>
            </a:r>
          </a:p>
        </p:txBody>
      </p:sp>
    </p:spTree>
    <p:extLst>
      <p:ext uri="{BB962C8B-B14F-4D97-AF65-F5344CB8AC3E}">
        <p14:creationId xmlns:p14="http://schemas.microsoft.com/office/powerpoint/2010/main" val="2413724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Rendering Equation as Integral Equation</a:t>
            </a:r>
          </a:p>
        </p:txBody>
      </p:sp>
      <p:sp>
        <p:nvSpPr>
          <p:cNvPr id="1401859" name="Text Box 3"/>
          <p:cNvSpPr txBox="1">
            <a:spLocks noChangeArrowheads="1"/>
          </p:cNvSpPr>
          <p:nvPr/>
        </p:nvSpPr>
        <p:spPr bwMode="auto">
          <a:xfrm>
            <a:off x="838200" y="2103438"/>
            <a:ext cx="19097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(Output Image</a:t>
            </a:r>
            <a:r>
              <a:rPr lang="en-US" sz="2000" dirty="0">
                <a:solidFill>
                  <a:srgbClr val="00FFFF"/>
                </a:solidFill>
                <a:latin typeface="Times New Roman" charset="0"/>
                <a:cs typeface="Arial"/>
              </a:rPr>
              <a:t>)</a:t>
            </a:r>
          </a:p>
        </p:txBody>
      </p:sp>
      <p:sp>
        <p:nvSpPr>
          <p:cNvPr id="1401860" name="Text Box 4"/>
          <p:cNvSpPr txBox="1">
            <a:spLocks noChangeArrowheads="1"/>
          </p:cNvSpPr>
          <p:nvPr/>
        </p:nvSpPr>
        <p:spPr bwMode="auto">
          <a:xfrm>
            <a:off x="2971800" y="2103438"/>
            <a:ext cx="12255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Emission</a:t>
            </a:r>
          </a:p>
        </p:txBody>
      </p:sp>
      <p:sp>
        <p:nvSpPr>
          <p:cNvPr id="1401861" name="Text Box 5"/>
          <p:cNvSpPr txBox="1">
            <a:spLocks noChangeArrowheads="1"/>
          </p:cNvSpPr>
          <p:nvPr/>
        </p:nvSpPr>
        <p:spPr bwMode="auto">
          <a:xfrm>
            <a:off x="4403725" y="2117725"/>
            <a:ext cx="12684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Reflected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Light</a:t>
            </a:r>
          </a:p>
        </p:txBody>
      </p:sp>
      <p:sp>
        <p:nvSpPr>
          <p:cNvPr id="1401862" name="Text Box 6"/>
          <p:cNvSpPr txBox="1">
            <a:spLocks noChangeArrowheads="1"/>
          </p:cNvSpPr>
          <p:nvPr/>
        </p:nvSpPr>
        <p:spPr bwMode="auto">
          <a:xfrm>
            <a:off x="5927725" y="2103438"/>
            <a:ext cx="882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BRDF</a:t>
            </a:r>
          </a:p>
        </p:txBody>
      </p:sp>
      <p:sp>
        <p:nvSpPr>
          <p:cNvPr id="1401863" name="Text Box 7"/>
          <p:cNvSpPr txBox="1">
            <a:spLocks noChangeArrowheads="1"/>
          </p:cNvSpPr>
          <p:nvPr/>
        </p:nvSpPr>
        <p:spPr bwMode="auto">
          <a:xfrm>
            <a:off x="7146925" y="2087563"/>
            <a:ext cx="17811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Incident angle</a:t>
            </a:r>
          </a:p>
        </p:txBody>
      </p:sp>
      <p:sp>
        <p:nvSpPr>
          <p:cNvPr id="1401864" name="Text Box 8"/>
          <p:cNvSpPr txBox="1">
            <a:spLocks noChangeArrowheads="1"/>
          </p:cNvSpPr>
          <p:nvPr/>
        </p:nvSpPr>
        <p:spPr bwMode="auto">
          <a:xfrm>
            <a:off x="898525" y="2803525"/>
            <a:ext cx="152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UNKNOWN</a:t>
            </a:r>
          </a:p>
        </p:txBody>
      </p:sp>
      <p:sp>
        <p:nvSpPr>
          <p:cNvPr id="1401865" name="Text Box 9"/>
          <p:cNvSpPr txBox="1">
            <a:spLocks noChangeArrowheads="1"/>
          </p:cNvSpPr>
          <p:nvPr/>
        </p:nvSpPr>
        <p:spPr bwMode="auto">
          <a:xfrm>
            <a:off x="4262438" y="2789238"/>
            <a:ext cx="1528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UNKNOWN</a:t>
            </a:r>
          </a:p>
        </p:txBody>
      </p:sp>
      <p:sp>
        <p:nvSpPr>
          <p:cNvPr id="1401866" name="Text Box 10"/>
          <p:cNvSpPr txBox="1">
            <a:spLocks noChangeArrowheads="1"/>
          </p:cNvSpPr>
          <p:nvPr/>
        </p:nvSpPr>
        <p:spPr bwMode="auto">
          <a:xfrm>
            <a:off x="2955925" y="2803525"/>
            <a:ext cx="1160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KNOWN</a:t>
            </a:r>
          </a:p>
        </p:txBody>
      </p:sp>
      <p:sp>
        <p:nvSpPr>
          <p:cNvPr id="1401867" name="Text Box 11"/>
          <p:cNvSpPr txBox="1">
            <a:spLocks noChangeArrowheads="1"/>
          </p:cNvSpPr>
          <p:nvPr/>
        </p:nvSpPr>
        <p:spPr bwMode="auto">
          <a:xfrm>
            <a:off x="5849938" y="2789238"/>
            <a:ext cx="1160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KNOWN</a:t>
            </a:r>
          </a:p>
        </p:txBody>
      </p:sp>
      <p:sp>
        <p:nvSpPr>
          <p:cNvPr id="1401868" name="Text Box 12"/>
          <p:cNvSpPr txBox="1">
            <a:spLocks noChangeArrowheads="1"/>
          </p:cNvSpPr>
          <p:nvPr/>
        </p:nvSpPr>
        <p:spPr bwMode="auto">
          <a:xfrm>
            <a:off x="7297738" y="2789238"/>
            <a:ext cx="1160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KNOWN</a:t>
            </a:r>
          </a:p>
        </p:txBody>
      </p:sp>
      <p:grpSp>
        <p:nvGrpSpPr>
          <p:cNvPr id="1401869" name="Group 13"/>
          <p:cNvGrpSpPr>
            <a:grpSpLocks/>
          </p:cNvGrpSpPr>
          <p:nvPr/>
        </p:nvGrpSpPr>
        <p:grpSpPr bwMode="auto">
          <a:xfrm>
            <a:off x="790575" y="3417888"/>
            <a:ext cx="8440738" cy="2062162"/>
            <a:chOff x="518" y="2153"/>
            <a:chExt cx="5317" cy="1299"/>
          </a:xfrm>
        </p:grpSpPr>
        <p:graphicFrame>
          <p:nvGraphicFramePr>
            <p:cNvPr id="21522" name="Object 14"/>
            <p:cNvGraphicFramePr>
              <a:graphicFrameLocks noChangeAspect="1"/>
            </p:cNvGraphicFramePr>
            <p:nvPr/>
          </p:nvGraphicFramePr>
          <p:xfrm>
            <a:off x="1043" y="2838"/>
            <a:ext cx="3714" cy="6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39" name="Equation" r:id="rId3" imgW="1765300" imgH="292100" progId="Equation.DSMT4">
                    <p:embed/>
                  </p:oleObj>
                </mc:Choice>
                <mc:Fallback>
                  <p:oleObj name="Equation" r:id="rId3" imgW="1765300" imgH="292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3" y="2838"/>
                          <a:ext cx="3714" cy="6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01871" name="Text Box 15"/>
            <p:cNvSpPr txBox="1">
              <a:spLocks noChangeArrowheads="1"/>
            </p:cNvSpPr>
            <p:nvPr/>
          </p:nvSpPr>
          <p:spPr bwMode="auto">
            <a:xfrm>
              <a:off x="518" y="2153"/>
              <a:ext cx="5317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defRPr/>
              </a:pPr>
              <a:r>
                <a:rPr lang="en-US" sz="2800">
                  <a:solidFill>
                    <a:srgbClr val="FFFFFF"/>
                  </a:solidFill>
                  <a:cs typeface="Arial"/>
                </a:rPr>
                <a:t>Is a Fredholm Integral Equation of second kind </a:t>
              </a:r>
            </a:p>
            <a:p>
              <a:pPr algn="l" eaLnBrk="1" hangingPunct="1">
                <a:defRPr/>
              </a:pPr>
              <a:r>
                <a:rPr lang="en-US" sz="2800">
                  <a:solidFill>
                    <a:srgbClr val="FFFFFF"/>
                  </a:solidFill>
                  <a:cs typeface="Arial"/>
                </a:rPr>
                <a:t>[extensively studied numerically] with canonical form</a:t>
              </a:r>
            </a:p>
          </p:txBody>
        </p:sp>
      </p:grpSp>
      <p:graphicFrame>
        <p:nvGraphicFramePr>
          <p:cNvPr id="21517" name="Object 16"/>
          <p:cNvGraphicFramePr>
            <a:graphicFrameLocks noGrp="1" noChangeAspect="1"/>
          </p:cNvGraphicFramePr>
          <p:nvPr>
            <p:ph sz="half" idx="1"/>
          </p:nvPr>
        </p:nvGraphicFramePr>
        <p:xfrm>
          <a:off x="1368425" y="1412875"/>
          <a:ext cx="72453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0" name="Equation" r:id="rId5" imgW="3556000" imgH="381000" progId="Equation.DSMT4">
                  <p:embed/>
                </p:oleObj>
              </mc:Choice>
              <mc:Fallback>
                <p:oleObj name="Equation" r:id="rId5" imgW="35560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1412875"/>
                        <a:ext cx="7245350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01873" name="Group 17"/>
          <p:cNvGrpSpPr>
            <a:grpSpLocks/>
          </p:cNvGrpSpPr>
          <p:nvPr/>
        </p:nvGrpSpPr>
        <p:grpSpPr bwMode="auto">
          <a:xfrm>
            <a:off x="5334000" y="1371600"/>
            <a:ext cx="3352800" cy="4552950"/>
            <a:chOff x="3360" y="864"/>
            <a:chExt cx="2112" cy="2868"/>
          </a:xfrm>
        </p:grpSpPr>
        <p:sp>
          <p:nvSpPr>
            <p:cNvPr id="1401874" name="Rectangle 18"/>
            <p:cNvSpPr>
              <a:spLocks noChangeArrowheads="1"/>
            </p:cNvSpPr>
            <p:nvPr/>
          </p:nvSpPr>
          <p:spPr bwMode="auto">
            <a:xfrm>
              <a:off x="3408" y="2832"/>
              <a:ext cx="1392" cy="576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401875" name="Rectangle 19"/>
            <p:cNvSpPr>
              <a:spLocks noChangeArrowheads="1"/>
            </p:cNvSpPr>
            <p:nvPr/>
          </p:nvSpPr>
          <p:spPr bwMode="auto">
            <a:xfrm>
              <a:off x="3744" y="864"/>
              <a:ext cx="1728" cy="432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401876" name="Text Box 20"/>
            <p:cNvSpPr txBox="1">
              <a:spLocks noChangeArrowheads="1"/>
            </p:cNvSpPr>
            <p:nvPr/>
          </p:nvSpPr>
          <p:spPr bwMode="auto">
            <a:xfrm>
              <a:off x="3360" y="3402"/>
              <a:ext cx="195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defRPr/>
              </a:pPr>
              <a:r>
                <a:rPr lang="en-US" sz="2800" dirty="0">
                  <a:solidFill>
                    <a:srgbClr val="FFFFFF"/>
                  </a:solidFill>
                  <a:latin typeface="Arial"/>
                  <a:cs typeface="Arial"/>
                </a:rPr>
                <a:t>Kernel of equation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72253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Operator Theory</a:t>
            </a:r>
          </a:p>
        </p:txBody>
      </p:sp>
      <p:sp>
        <p:nvSpPr>
          <p:cNvPr id="141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89038"/>
            <a:ext cx="8458200" cy="5387975"/>
          </a:xfrm>
        </p:spPr>
        <p:txBody>
          <a:bodyPr/>
          <a:lstStyle/>
          <a:p>
            <a:r>
              <a:rPr lang="en-US" dirty="0"/>
              <a:t>Linear operators act on functions like matrices act on vectors or discrete representations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Basic linearity relations hold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Examples </a:t>
            </a:r>
            <a:r>
              <a:rPr lang="en-US" dirty="0"/>
              <a:t>include integration and differentiation</a:t>
            </a:r>
          </a:p>
        </p:txBody>
      </p:sp>
      <p:graphicFrame>
        <p:nvGraphicFramePr>
          <p:cNvPr id="1418244" name="Object 4"/>
          <p:cNvGraphicFramePr>
            <a:graphicFrameLocks noChangeAspect="1"/>
          </p:cNvGraphicFramePr>
          <p:nvPr/>
        </p:nvGraphicFramePr>
        <p:xfrm>
          <a:off x="1300163" y="2300288"/>
          <a:ext cx="301625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8" name="Equation" r:id="rId3" imgW="1143000" imgH="253800" progId="Equation.DSMT4">
                  <p:embed/>
                </p:oleObj>
              </mc:Choice>
              <mc:Fallback>
                <p:oleObj name="Equation" r:id="rId3" imgW="1143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2300288"/>
                        <a:ext cx="301625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8245" name="Text Box 5"/>
          <p:cNvSpPr txBox="1">
            <a:spLocks noChangeArrowheads="1"/>
          </p:cNvSpPr>
          <p:nvPr/>
        </p:nvSpPr>
        <p:spPr bwMode="auto">
          <a:xfrm>
            <a:off x="4989513" y="2254250"/>
            <a:ext cx="3538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cs typeface="Arial"/>
              </a:rPr>
              <a:t>M is a linear operator.</a:t>
            </a:r>
          </a:p>
          <a:p>
            <a:pPr algn="l"/>
            <a:r>
              <a:rPr lang="en-US">
                <a:solidFill>
                  <a:srgbClr val="FFFFFF"/>
                </a:solidFill>
                <a:cs typeface="Arial"/>
              </a:rPr>
              <a:t>f and h are functions of u</a:t>
            </a:r>
          </a:p>
        </p:txBody>
      </p:sp>
      <p:graphicFrame>
        <p:nvGraphicFramePr>
          <p:cNvPr id="1418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421076"/>
              </p:ext>
            </p:extLst>
          </p:nvPr>
        </p:nvGraphicFramePr>
        <p:xfrm>
          <a:off x="1114425" y="4224327"/>
          <a:ext cx="609917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9" name="Equation" r:id="rId5" imgW="2311200" imgH="253800" progId="Equation.DSMT4">
                  <p:embed/>
                </p:oleObj>
              </mc:Choice>
              <mc:Fallback>
                <p:oleObj name="Equation" r:id="rId5" imgW="2311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4224327"/>
                        <a:ext cx="6099175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8247" name="Text Box 7"/>
          <p:cNvSpPr txBox="1">
            <a:spLocks noChangeArrowheads="1"/>
          </p:cNvSpPr>
          <p:nvPr/>
        </p:nvSpPr>
        <p:spPr bwMode="auto">
          <a:xfrm>
            <a:off x="5594660" y="3374206"/>
            <a:ext cx="3030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cs typeface="Arial"/>
              </a:rPr>
              <a:t>a and b are scalars</a:t>
            </a:r>
          </a:p>
          <a:p>
            <a:pPr algn="l"/>
            <a:r>
              <a:rPr lang="en-US" dirty="0">
                <a:solidFill>
                  <a:srgbClr val="FFFFFF"/>
                </a:solidFill>
                <a:cs typeface="Arial"/>
              </a:rPr>
              <a:t>f and g are functions </a:t>
            </a:r>
          </a:p>
        </p:txBody>
      </p:sp>
      <p:graphicFrame>
        <p:nvGraphicFramePr>
          <p:cNvPr id="14182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155815"/>
              </p:ext>
            </p:extLst>
          </p:nvPr>
        </p:nvGraphicFramePr>
        <p:xfrm>
          <a:off x="1125538" y="5181950"/>
          <a:ext cx="4137025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0" name="Equation" r:id="rId7" imgW="1777680" imgH="711000" progId="Equation.DSMT4">
                  <p:embed/>
                </p:oleObj>
              </mc:Choice>
              <mc:Fallback>
                <p:oleObj name="Equation" r:id="rId7" imgW="177768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5181950"/>
                        <a:ext cx="4137025" cy="165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64187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Linear Operator Equation</a:t>
            </a:r>
          </a:p>
        </p:txBody>
      </p:sp>
      <p:graphicFrame>
        <p:nvGraphicFramePr>
          <p:cNvPr id="22530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1676400" y="1401763"/>
          <a:ext cx="58547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7" name="Equation" r:id="rId3" imgW="1752600" imgH="279400" progId="Equation.DSMT4">
                  <p:embed/>
                </p:oleObj>
              </mc:Choice>
              <mc:Fallback>
                <p:oleObj name="Equation" r:id="rId3" imgW="1752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01763"/>
                        <a:ext cx="58547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884" name="Rectangle 4"/>
          <p:cNvSpPr>
            <a:spLocks noChangeArrowheads="1"/>
          </p:cNvSpPr>
          <p:nvPr/>
        </p:nvSpPr>
        <p:spPr bwMode="auto">
          <a:xfrm>
            <a:off x="5410200" y="1371600"/>
            <a:ext cx="2209800" cy="9144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402885" name="Text Box 5"/>
          <p:cNvSpPr txBox="1">
            <a:spLocks noChangeArrowheads="1"/>
          </p:cNvSpPr>
          <p:nvPr/>
        </p:nvSpPr>
        <p:spPr bwMode="auto">
          <a:xfrm>
            <a:off x="5019675" y="2274888"/>
            <a:ext cx="40862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800">
                <a:solidFill>
                  <a:srgbClr val="FFFFFF"/>
                </a:solidFill>
                <a:cs typeface="Arial"/>
              </a:rPr>
              <a:t>Kernel of equation</a:t>
            </a:r>
          </a:p>
          <a:p>
            <a:pPr algn="l" eaLnBrk="1" hangingPunct="1">
              <a:defRPr/>
            </a:pPr>
            <a:r>
              <a:rPr lang="en-US" sz="2800">
                <a:solidFill>
                  <a:srgbClr val="FFFFFF"/>
                </a:solidFill>
                <a:cs typeface="Arial"/>
              </a:rPr>
              <a:t>Light Transport Operator</a:t>
            </a:r>
          </a:p>
        </p:txBody>
      </p:sp>
      <p:graphicFrame>
        <p:nvGraphicFramePr>
          <p:cNvPr id="1402886" name="Object 6"/>
          <p:cNvGraphicFramePr>
            <a:graphicFrameLocks noChangeAspect="1"/>
          </p:cNvGraphicFramePr>
          <p:nvPr/>
        </p:nvGraphicFramePr>
        <p:xfrm>
          <a:off x="1828800" y="3397250"/>
          <a:ext cx="38862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8" name="Equation" r:id="rId5" imgW="736600" imgH="165100" progId="Equation.DSMT4">
                  <p:embed/>
                </p:oleObj>
              </mc:Choice>
              <mc:Fallback>
                <p:oleObj name="Equation" r:id="rId5" imgW="7366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397250"/>
                        <a:ext cx="3886200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887" name="Text Box 7"/>
          <p:cNvSpPr txBox="1">
            <a:spLocks noChangeArrowheads="1"/>
          </p:cNvSpPr>
          <p:nvPr/>
        </p:nvSpPr>
        <p:spPr bwMode="auto">
          <a:xfrm>
            <a:off x="455613" y="4495800"/>
            <a:ext cx="8745537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3200">
                <a:solidFill>
                  <a:srgbClr val="FFFFFF"/>
                </a:solidFill>
                <a:cs typeface="Arial"/>
              </a:rPr>
              <a:t>Can be discretized to a simple matrix equation</a:t>
            </a:r>
          </a:p>
          <a:p>
            <a:pPr algn="l" eaLnBrk="1" hangingPunct="1">
              <a:defRPr/>
            </a:pPr>
            <a:r>
              <a:rPr lang="en-US" sz="3200">
                <a:solidFill>
                  <a:srgbClr val="FFFFFF"/>
                </a:solidFill>
                <a:cs typeface="Arial"/>
              </a:rPr>
              <a:t>[or system of simultaneous linear equations] </a:t>
            </a:r>
          </a:p>
          <a:p>
            <a:pPr algn="l" eaLnBrk="1" hangingPunct="1">
              <a:defRPr/>
            </a:pPr>
            <a:r>
              <a:rPr lang="en-US" sz="3200">
                <a:solidFill>
                  <a:srgbClr val="FFFFFF"/>
                </a:solidFill>
                <a:cs typeface="Arial"/>
              </a:rPr>
              <a:t>(L, E are vectors, K is the light transport matrix)</a:t>
            </a:r>
          </a:p>
        </p:txBody>
      </p:sp>
    </p:spTree>
    <p:extLst>
      <p:ext uri="{BB962C8B-B14F-4D97-AF65-F5344CB8AC3E}">
        <p14:creationId xmlns:p14="http://schemas.microsoft.com/office/powerpoint/2010/main" val="25226944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8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Solving the Rendering Equation</a:t>
            </a:r>
          </a:p>
        </p:txBody>
      </p:sp>
      <p:sp>
        <p:nvSpPr>
          <p:cNvPr id="142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446" y="1280820"/>
            <a:ext cx="9144000" cy="4572000"/>
          </a:xfrm>
        </p:spPr>
        <p:txBody>
          <a:bodyPr/>
          <a:lstStyle/>
          <a:p>
            <a:r>
              <a:rPr lang="en-US" dirty="0"/>
              <a:t>Too hard for analytic solution, numerical methods</a:t>
            </a:r>
          </a:p>
          <a:p>
            <a:r>
              <a:rPr lang="en-US" dirty="0"/>
              <a:t>Approximations, that compute different terms, accuracies of the rendering equation</a:t>
            </a:r>
          </a:p>
          <a:p>
            <a:r>
              <a:rPr lang="en-US" dirty="0"/>
              <a:t>Two basic approaches are ray tracing, </a:t>
            </a:r>
            <a:r>
              <a:rPr lang="en-US" dirty="0" err="1"/>
              <a:t>radiosity</a:t>
            </a:r>
            <a:r>
              <a:rPr lang="en-US" dirty="0"/>
              <a:t>.  More formally, Monte Carlo and Finite </a:t>
            </a:r>
            <a:r>
              <a:rPr lang="en-US" dirty="0" smtClean="0"/>
              <a:t>Element.  Today Monte Carlo path tracing is core rendering method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Monte </a:t>
            </a:r>
            <a:r>
              <a:rPr lang="en-US" dirty="0"/>
              <a:t>Carlo techniques sample light paths, form statistical estimate (example, path tracing)</a:t>
            </a:r>
          </a:p>
          <a:p>
            <a:r>
              <a:rPr lang="en-US" dirty="0"/>
              <a:t>Finite Element methods discretize to matrix equation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1816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Solving the Rendering Equation</a:t>
            </a:r>
          </a:p>
        </p:txBody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458200" cy="55626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General linear operator solution.  Within raytracing:</a:t>
            </a:r>
          </a:p>
          <a:p>
            <a:pPr lvl="1" eaLnBrk="1" hangingPunct="1">
              <a:defRPr/>
            </a:pPr>
            <a:r>
              <a:rPr lang="en-US" dirty="0" smtClean="0"/>
              <a:t>General class numerical </a:t>
            </a:r>
            <a:r>
              <a:rPr lang="en-US" b="1" i="1" dirty="0" smtClean="0"/>
              <a:t>Monte Carlo</a:t>
            </a:r>
            <a:r>
              <a:rPr lang="en-US" dirty="0" smtClean="0"/>
              <a:t> methods</a:t>
            </a:r>
          </a:p>
          <a:p>
            <a:pPr lvl="1" eaLnBrk="1" hangingPunct="1">
              <a:defRPr/>
            </a:pPr>
            <a:r>
              <a:rPr lang="en-US" dirty="0" smtClean="0"/>
              <a:t>Approximate set of all paths of light in scene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p:graphicFrame>
        <p:nvGraphicFramePr>
          <p:cNvPr id="1415172" name="Object 4"/>
          <p:cNvGraphicFramePr>
            <a:graphicFrameLocks noChangeAspect="1"/>
          </p:cNvGraphicFramePr>
          <p:nvPr/>
        </p:nvGraphicFramePr>
        <p:xfrm>
          <a:off x="3124200" y="2514600"/>
          <a:ext cx="24384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1" name="Equation" r:id="rId3" imgW="736600" imgH="165100" progId="Equation.DSMT4">
                  <p:embed/>
                </p:oleObj>
              </mc:Choice>
              <mc:Fallback>
                <p:oleObj name="Equation" r:id="rId3" imgW="7366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514600"/>
                        <a:ext cx="243840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5173" name="Object 5"/>
          <p:cNvGraphicFramePr>
            <a:graphicFrameLocks noChangeAspect="1"/>
          </p:cNvGraphicFramePr>
          <p:nvPr/>
        </p:nvGraphicFramePr>
        <p:xfrm>
          <a:off x="1830388" y="3122613"/>
          <a:ext cx="2665412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2" name="Equation" r:id="rId5" imgW="774700" imgH="165100" progId="Equation.DSMT4">
                  <p:embed/>
                </p:oleObj>
              </mc:Choice>
              <mc:Fallback>
                <p:oleObj name="Equation" r:id="rId5" imgW="774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388" y="3122613"/>
                        <a:ext cx="2665412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5174" name="Object 6"/>
          <p:cNvGraphicFramePr>
            <a:graphicFrameLocks noChangeAspect="1"/>
          </p:cNvGraphicFramePr>
          <p:nvPr/>
        </p:nvGraphicFramePr>
        <p:xfrm>
          <a:off x="1741488" y="3717925"/>
          <a:ext cx="2690812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3" name="Equation" r:id="rId7" imgW="800100" imgH="203200" progId="Equation.DSMT4">
                  <p:embed/>
                </p:oleObj>
              </mc:Choice>
              <mc:Fallback>
                <p:oleObj name="Equation" r:id="rId7" imgW="800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3717925"/>
                        <a:ext cx="2690812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5175" name="Object 7"/>
          <p:cNvGraphicFramePr>
            <a:graphicFrameLocks noChangeAspect="1"/>
          </p:cNvGraphicFramePr>
          <p:nvPr/>
        </p:nvGraphicFramePr>
        <p:xfrm>
          <a:off x="3262313" y="4152900"/>
          <a:ext cx="29241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4" name="Equation" r:id="rId9" imgW="901700" imgH="241300" progId="Equation.DSMT4">
                  <p:embed/>
                </p:oleObj>
              </mc:Choice>
              <mc:Fallback>
                <p:oleObj name="Equation" r:id="rId9" imgW="901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13" y="4152900"/>
                        <a:ext cx="292417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5176" name="Text Box 8"/>
          <p:cNvSpPr txBox="1">
            <a:spLocks noChangeArrowheads="1"/>
          </p:cNvSpPr>
          <p:nvPr/>
        </p:nvSpPr>
        <p:spPr bwMode="auto">
          <a:xfrm>
            <a:off x="2895600" y="4772025"/>
            <a:ext cx="3076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800">
                <a:solidFill>
                  <a:srgbClr val="FFFFFF"/>
                </a:solidFill>
                <a:cs typeface="Arial"/>
              </a:rPr>
              <a:t>Binomial Theorem</a:t>
            </a:r>
          </a:p>
        </p:txBody>
      </p:sp>
      <p:graphicFrame>
        <p:nvGraphicFramePr>
          <p:cNvPr id="1415177" name="Object 9"/>
          <p:cNvGraphicFramePr>
            <a:graphicFrameLocks noChangeAspect="1"/>
          </p:cNvGraphicFramePr>
          <p:nvPr/>
        </p:nvGraphicFramePr>
        <p:xfrm>
          <a:off x="3316288" y="5168900"/>
          <a:ext cx="548163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5" name="Equation" r:id="rId11" imgW="1701800" imgH="241300" progId="Equation.DSMT4">
                  <p:embed/>
                </p:oleObj>
              </mc:Choice>
              <mc:Fallback>
                <p:oleObj name="Equation" r:id="rId11" imgW="1701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6288" y="5168900"/>
                        <a:ext cx="5481637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5178" name="Object 10"/>
          <p:cNvGraphicFramePr>
            <a:graphicFrameLocks noChangeAspect="1"/>
          </p:cNvGraphicFramePr>
          <p:nvPr/>
        </p:nvGraphicFramePr>
        <p:xfrm>
          <a:off x="3216275" y="5773738"/>
          <a:ext cx="5972175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6" name="Equation" r:id="rId13" imgW="1854200" imgH="203200" progId="Equation.DSMT4">
                  <p:embed/>
                </p:oleObj>
              </mc:Choice>
              <mc:Fallback>
                <p:oleObj name="Equation" r:id="rId13" imgW="1854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5" y="5773738"/>
                        <a:ext cx="5972175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467944" y="6305899"/>
            <a:ext cx="66595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800" dirty="0">
                <a:solidFill>
                  <a:srgbClr val="FFFFFF"/>
                </a:solidFill>
                <a:cs typeface="Arial"/>
              </a:rPr>
              <a:t>Term n corresponds to n bounces of light</a:t>
            </a:r>
          </a:p>
        </p:txBody>
      </p:sp>
    </p:spTree>
    <p:extLst>
      <p:ext uri="{BB962C8B-B14F-4D97-AF65-F5344CB8AC3E}">
        <p14:creationId xmlns:p14="http://schemas.microsoft.com/office/powerpoint/2010/main" val="32580950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5176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1 (ray tracer) </a:t>
            </a:r>
            <a:r>
              <a:rPr lang="en-US" dirty="0" smtClean="0"/>
              <a:t>due in a few days</a:t>
            </a:r>
            <a:endParaRPr lang="en-US" dirty="0" smtClean="0"/>
          </a:p>
          <a:p>
            <a:r>
              <a:rPr lang="en-US" dirty="0" smtClean="0"/>
              <a:t>Next assignment direct lighting (on edX edge).  Will cover that material next week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415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Ray Tracing</a:t>
            </a:r>
          </a:p>
        </p:txBody>
      </p:sp>
      <p:graphicFrame>
        <p:nvGraphicFramePr>
          <p:cNvPr id="25602" name="Object 3"/>
          <p:cNvGraphicFramePr>
            <a:graphicFrameLocks noChangeAspect="1"/>
          </p:cNvGraphicFramePr>
          <p:nvPr/>
        </p:nvGraphicFramePr>
        <p:xfrm>
          <a:off x="214313" y="1143000"/>
          <a:ext cx="87915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0" name="Equation" r:id="rId3" imgW="1854200" imgH="203200" progId="Equation.DSMT4">
                  <p:embed/>
                </p:oleObj>
              </mc:Choice>
              <mc:Fallback>
                <p:oleObj name="Equation" r:id="rId3" imgW="1854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143000"/>
                        <a:ext cx="879157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4932" name="Line 4"/>
          <p:cNvSpPr>
            <a:spLocks noChangeShapeType="1"/>
          </p:cNvSpPr>
          <p:nvPr/>
        </p:nvSpPr>
        <p:spPr bwMode="auto">
          <a:xfrm>
            <a:off x="1828800" y="20574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404933" name="Text Box 5"/>
          <p:cNvSpPr txBox="1">
            <a:spLocks noChangeArrowheads="1"/>
          </p:cNvSpPr>
          <p:nvPr/>
        </p:nvSpPr>
        <p:spPr bwMode="auto">
          <a:xfrm>
            <a:off x="685800" y="2528888"/>
            <a:ext cx="269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800" dirty="0">
                <a:solidFill>
                  <a:srgbClr val="FFFFFF"/>
                </a:solidFill>
                <a:cs typeface="Arial"/>
              </a:rPr>
              <a:t>Emission directly</a:t>
            </a:r>
          </a:p>
          <a:p>
            <a:pPr algn="l" eaLnBrk="1" hangingPunct="1">
              <a:defRPr/>
            </a:pPr>
            <a:r>
              <a:rPr lang="en-US" sz="1800" dirty="0">
                <a:solidFill>
                  <a:srgbClr val="FFFFFF"/>
                </a:solidFill>
                <a:cs typeface="Arial"/>
              </a:rPr>
              <a:t>From light sources</a:t>
            </a:r>
          </a:p>
        </p:txBody>
      </p:sp>
      <p:sp>
        <p:nvSpPr>
          <p:cNvPr id="1404934" name="Line 6"/>
          <p:cNvSpPr>
            <a:spLocks noChangeShapeType="1"/>
          </p:cNvSpPr>
          <p:nvPr/>
        </p:nvSpPr>
        <p:spPr bwMode="auto">
          <a:xfrm>
            <a:off x="3352800" y="2057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404935" name="Text Box 7"/>
          <p:cNvSpPr txBox="1">
            <a:spLocks noChangeArrowheads="1"/>
          </p:cNvSpPr>
          <p:nvPr/>
        </p:nvSpPr>
        <p:spPr bwMode="auto">
          <a:xfrm>
            <a:off x="2286000" y="3595688"/>
            <a:ext cx="2609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Direct Illumination</a:t>
            </a:r>
          </a:p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on surfaces</a:t>
            </a:r>
          </a:p>
        </p:txBody>
      </p:sp>
      <p:sp>
        <p:nvSpPr>
          <p:cNvPr id="1404936" name="Line 8"/>
          <p:cNvSpPr>
            <a:spLocks noChangeShapeType="1"/>
          </p:cNvSpPr>
          <p:nvPr/>
        </p:nvSpPr>
        <p:spPr bwMode="auto">
          <a:xfrm>
            <a:off x="5181600" y="2057400"/>
            <a:ext cx="0" cy="228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404937" name="Text Box 9"/>
          <p:cNvSpPr txBox="1">
            <a:spLocks noChangeArrowheads="1"/>
          </p:cNvSpPr>
          <p:nvPr/>
        </p:nvSpPr>
        <p:spPr bwMode="auto">
          <a:xfrm>
            <a:off x="4038600" y="4418013"/>
            <a:ext cx="31178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Global Illumination</a:t>
            </a:r>
          </a:p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(One bounce indirect)</a:t>
            </a:r>
          </a:p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[Mirrors, Refraction]</a:t>
            </a:r>
          </a:p>
        </p:txBody>
      </p:sp>
      <p:sp>
        <p:nvSpPr>
          <p:cNvPr id="1404938" name="Line 10"/>
          <p:cNvSpPr>
            <a:spLocks noChangeShapeType="1"/>
          </p:cNvSpPr>
          <p:nvPr/>
        </p:nvSpPr>
        <p:spPr bwMode="auto">
          <a:xfrm>
            <a:off x="7467600" y="2057400"/>
            <a:ext cx="0" cy="3657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404939" name="Text Box 11"/>
          <p:cNvSpPr txBox="1">
            <a:spLocks noChangeArrowheads="1"/>
          </p:cNvSpPr>
          <p:nvPr/>
        </p:nvSpPr>
        <p:spPr bwMode="auto">
          <a:xfrm>
            <a:off x="6097588" y="5729288"/>
            <a:ext cx="32019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(Two bounce indirect) </a:t>
            </a:r>
          </a:p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[Caustics etc]</a:t>
            </a:r>
          </a:p>
        </p:txBody>
      </p:sp>
    </p:spTree>
    <p:extLst>
      <p:ext uri="{BB962C8B-B14F-4D97-AF65-F5344CB8AC3E}">
        <p14:creationId xmlns:p14="http://schemas.microsoft.com/office/powerpoint/2010/main" val="10861851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4933" grpId="0"/>
      <p:bldP spid="1404933" grpId="1"/>
      <p:bldP spid="1404935" grpId="0"/>
      <p:bldP spid="1404937" grpId="0"/>
      <p:bldP spid="14049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Ray Tracing</a:t>
            </a:r>
          </a:p>
        </p:txBody>
      </p:sp>
      <p:graphicFrame>
        <p:nvGraphicFramePr>
          <p:cNvPr id="26626" name="Object 3"/>
          <p:cNvGraphicFramePr>
            <a:graphicFrameLocks noChangeAspect="1"/>
          </p:cNvGraphicFramePr>
          <p:nvPr/>
        </p:nvGraphicFramePr>
        <p:xfrm>
          <a:off x="214313" y="1143000"/>
          <a:ext cx="87915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4" name="Equation" r:id="rId3" imgW="1854200" imgH="203200" progId="Equation.DSMT4">
                  <p:embed/>
                </p:oleObj>
              </mc:Choice>
              <mc:Fallback>
                <p:oleObj name="Equation" r:id="rId3" imgW="1854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143000"/>
                        <a:ext cx="879157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5956" name="Line 4"/>
          <p:cNvSpPr>
            <a:spLocks noChangeShapeType="1"/>
          </p:cNvSpPr>
          <p:nvPr/>
        </p:nvSpPr>
        <p:spPr bwMode="auto">
          <a:xfrm>
            <a:off x="1828800" y="2057400"/>
            <a:ext cx="0" cy="533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405957" name="Text Box 5"/>
          <p:cNvSpPr txBox="1">
            <a:spLocks noChangeArrowheads="1"/>
          </p:cNvSpPr>
          <p:nvPr/>
        </p:nvSpPr>
        <p:spPr bwMode="auto">
          <a:xfrm>
            <a:off x="685800" y="2528888"/>
            <a:ext cx="269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800">
                <a:solidFill>
                  <a:srgbClr val="FFFF66"/>
                </a:solidFill>
                <a:cs typeface="Arial"/>
              </a:rPr>
              <a:t>Emission directly</a:t>
            </a:r>
          </a:p>
          <a:p>
            <a:pPr algn="l" eaLnBrk="1" hangingPunct="1">
              <a:defRPr/>
            </a:pPr>
            <a:r>
              <a:rPr lang="en-US" sz="1800">
                <a:solidFill>
                  <a:srgbClr val="FFFF66"/>
                </a:solidFill>
                <a:cs typeface="Arial"/>
              </a:rPr>
              <a:t>From light sources</a:t>
            </a:r>
          </a:p>
        </p:txBody>
      </p:sp>
      <p:sp>
        <p:nvSpPr>
          <p:cNvPr id="1405958" name="Line 6"/>
          <p:cNvSpPr>
            <a:spLocks noChangeShapeType="1"/>
          </p:cNvSpPr>
          <p:nvPr/>
        </p:nvSpPr>
        <p:spPr bwMode="auto">
          <a:xfrm>
            <a:off x="3352800" y="2057400"/>
            <a:ext cx="0" cy="1447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405959" name="Text Box 7"/>
          <p:cNvSpPr txBox="1">
            <a:spLocks noChangeArrowheads="1"/>
          </p:cNvSpPr>
          <p:nvPr/>
        </p:nvSpPr>
        <p:spPr bwMode="auto">
          <a:xfrm>
            <a:off x="2286000" y="3595688"/>
            <a:ext cx="2609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800">
                <a:solidFill>
                  <a:srgbClr val="FFFF66"/>
                </a:solidFill>
                <a:cs typeface="Arial"/>
              </a:rPr>
              <a:t>Direct Illumination</a:t>
            </a:r>
          </a:p>
          <a:p>
            <a:pPr algn="l" eaLnBrk="1" hangingPunct="1">
              <a:defRPr/>
            </a:pPr>
            <a:r>
              <a:rPr lang="en-US" sz="1800">
                <a:solidFill>
                  <a:srgbClr val="FFFF66"/>
                </a:solidFill>
                <a:cs typeface="Arial"/>
              </a:rPr>
              <a:t>on surfaces</a:t>
            </a:r>
          </a:p>
        </p:txBody>
      </p:sp>
      <p:sp>
        <p:nvSpPr>
          <p:cNvPr id="1405960" name="Line 8"/>
          <p:cNvSpPr>
            <a:spLocks noChangeShapeType="1"/>
          </p:cNvSpPr>
          <p:nvPr/>
        </p:nvSpPr>
        <p:spPr bwMode="auto">
          <a:xfrm>
            <a:off x="5181600" y="2057400"/>
            <a:ext cx="0" cy="228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405961" name="Text Box 9"/>
          <p:cNvSpPr txBox="1">
            <a:spLocks noChangeArrowheads="1"/>
          </p:cNvSpPr>
          <p:nvPr/>
        </p:nvSpPr>
        <p:spPr bwMode="auto">
          <a:xfrm>
            <a:off x="4038600" y="4418013"/>
            <a:ext cx="31178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Global Illumination</a:t>
            </a:r>
          </a:p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(One bounce indirect)</a:t>
            </a:r>
          </a:p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[Mirrors, Refraction]</a:t>
            </a:r>
          </a:p>
        </p:txBody>
      </p:sp>
      <p:sp>
        <p:nvSpPr>
          <p:cNvPr id="1405962" name="Line 10"/>
          <p:cNvSpPr>
            <a:spLocks noChangeShapeType="1"/>
          </p:cNvSpPr>
          <p:nvPr/>
        </p:nvSpPr>
        <p:spPr bwMode="auto">
          <a:xfrm>
            <a:off x="7467600" y="2057400"/>
            <a:ext cx="0" cy="3657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405963" name="Text Box 11"/>
          <p:cNvSpPr txBox="1">
            <a:spLocks noChangeArrowheads="1"/>
          </p:cNvSpPr>
          <p:nvPr/>
        </p:nvSpPr>
        <p:spPr bwMode="auto">
          <a:xfrm>
            <a:off x="6059488" y="5729288"/>
            <a:ext cx="32019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(Two bounce indirect) </a:t>
            </a:r>
          </a:p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[Caustics etc]</a:t>
            </a:r>
          </a:p>
        </p:txBody>
      </p:sp>
      <p:sp>
        <p:nvSpPr>
          <p:cNvPr id="1405964" name="Text Box 12"/>
          <p:cNvSpPr txBox="1">
            <a:spLocks noChangeArrowheads="1"/>
          </p:cNvSpPr>
          <p:nvPr/>
        </p:nvSpPr>
        <p:spPr bwMode="auto">
          <a:xfrm>
            <a:off x="457200" y="4572000"/>
            <a:ext cx="36877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3200">
                <a:solidFill>
                  <a:srgbClr val="FFFF66"/>
                </a:solidFill>
                <a:cs typeface="Arial"/>
              </a:rPr>
              <a:t>OpenGL Shading</a:t>
            </a:r>
          </a:p>
        </p:txBody>
      </p:sp>
    </p:spTree>
    <p:extLst>
      <p:ext uri="{BB962C8B-B14F-4D97-AF65-F5344CB8AC3E}">
        <p14:creationId xmlns:p14="http://schemas.microsoft.com/office/powerpoint/2010/main" val="25797260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2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21317" name="Picture 5" descr="slide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67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464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7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Reflectance Equation (review)</a:t>
            </a:r>
          </a:p>
          <a:p>
            <a:r>
              <a:rPr lang="en-US"/>
              <a:t>Global Illumination</a:t>
            </a:r>
          </a:p>
          <a:p>
            <a:r>
              <a:rPr lang="en-US"/>
              <a:t>Rendering Equation</a:t>
            </a:r>
          </a:p>
          <a:p>
            <a:r>
              <a:rPr lang="en-US"/>
              <a:t>As a general Integral Equation and Operator</a:t>
            </a:r>
          </a:p>
          <a:p>
            <a:r>
              <a:rPr lang="en-US"/>
              <a:t>Approximations (Ray Tracing, Radiosity)</a:t>
            </a:r>
          </a:p>
          <a:p>
            <a:r>
              <a:rPr lang="en-US" i="1">
                <a:solidFill>
                  <a:srgbClr val="FFFF66"/>
                </a:solidFill>
              </a:rPr>
              <a:t>Surface Parameterization (Standard Form)</a:t>
            </a:r>
          </a:p>
        </p:txBody>
      </p:sp>
    </p:spTree>
    <p:extLst>
      <p:ext uri="{BB962C8B-B14F-4D97-AF65-F5344CB8AC3E}">
        <p14:creationId xmlns:p14="http://schemas.microsoft.com/office/powerpoint/2010/main" val="556956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Rendering Equation</a:t>
            </a:r>
          </a:p>
        </p:txBody>
      </p:sp>
      <p:graphicFrame>
        <p:nvGraphicFramePr>
          <p:cNvPr id="141107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1800"/>
          <a:ext cx="4746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3" name="Equation" r:id="rId3" imgW="177480" imgH="228600" progId="Equation.DSMT4">
                  <p:embed/>
                </p:oleObj>
              </mc:Choice>
              <mc:Fallback>
                <p:oleObj name="Equation" r:id="rId3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1800"/>
                        <a:ext cx="4746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48200" y="3060700"/>
          <a:ext cx="4587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4" name="Equation" r:id="rId5" imgW="190440" imgH="215640" progId="Equation.DSMT4">
                  <p:embed/>
                </p:oleObj>
              </mc:Choice>
              <mc:Fallback>
                <p:oleObj name="Equation" r:id="rId5" imgW="1904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60700"/>
                        <a:ext cx="4587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886200"/>
          <a:ext cx="3460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5"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86200"/>
                        <a:ext cx="3460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78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1411079" name="Group 7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411080" name="Line 8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081" name="Line 9"/>
            <p:cNvSpPr>
              <a:spLocks noChangeShapeType="1"/>
            </p:cNvSpPr>
            <p:nvPr/>
          </p:nvSpPr>
          <p:spPr bwMode="auto">
            <a:xfrm>
              <a:off x="4320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082" name="Line 10"/>
            <p:cNvSpPr>
              <a:spLocks noChangeShapeType="1"/>
            </p:cNvSpPr>
            <p:nvPr/>
          </p:nvSpPr>
          <p:spPr bwMode="auto">
            <a:xfrm>
              <a:off x="4080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411083" name="Line 11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84" name="Line 12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85" name="Line 13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1086" name="Object 1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54113" y="4840288"/>
          <a:ext cx="7367587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6" name="Equation" r:id="rId9" imgW="3466800" imgH="368280" progId="Equation.DSMT4">
                  <p:embed/>
                </p:oleObj>
              </mc:Choice>
              <mc:Fallback>
                <p:oleObj name="Equation" r:id="rId9" imgW="3466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4840288"/>
                        <a:ext cx="7367587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87" name="Text Box 15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Reflected Light</a:t>
            </a:r>
          </a:p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(Output Image)</a:t>
            </a:r>
          </a:p>
        </p:txBody>
      </p:sp>
      <p:sp>
        <p:nvSpPr>
          <p:cNvPr id="1411088" name="Text Box 16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411089" name="Text Box 17"/>
          <p:cNvSpPr txBox="1">
            <a:spLocks noChangeArrowheads="1"/>
          </p:cNvSpPr>
          <p:nvPr/>
        </p:nvSpPr>
        <p:spPr bwMode="auto">
          <a:xfrm>
            <a:off x="4403725" y="5573713"/>
            <a:ext cx="1257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Reflected</a:t>
            </a:r>
          </a:p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Light</a:t>
            </a:r>
          </a:p>
        </p:txBody>
      </p:sp>
      <p:sp>
        <p:nvSpPr>
          <p:cNvPr id="1411090" name="Text Box 18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411091" name="Text Box 19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  <p:sp>
        <p:nvSpPr>
          <p:cNvPr id="1411092" name="Line 20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93" name="Line 21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94" name="Line 22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95" name="Line 23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96" name="Oval 24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1097" name="Object 25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7" name="Equation" r:id="rId11" imgW="266400" imgH="228600" progId="Equation.DSMT4">
                  <p:embed/>
                </p:oleObj>
              </mc:Choice>
              <mc:Fallback>
                <p:oleObj name="Equation" r:id="rId11" imgW="26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98" name="Line 26"/>
          <p:cNvSpPr>
            <a:spLocks noChangeShapeType="1"/>
          </p:cNvSpPr>
          <p:nvPr/>
        </p:nvSpPr>
        <p:spPr bwMode="auto">
          <a:xfrm flipV="1">
            <a:off x="1676400" y="2514600"/>
            <a:ext cx="990600" cy="228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99" name="Line 27"/>
          <p:cNvSpPr>
            <a:spLocks noChangeShapeType="1"/>
          </p:cNvSpPr>
          <p:nvPr/>
        </p:nvSpPr>
        <p:spPr bwMode="auto">
          <a:xfrm flipV="1">
            <a:off x="2514600" y="1600200"/>
            <a:ext cx="304800" cy="6858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100" name="Text Box 28"/>
          <p:cNvSpPr txBox="1">
            <a:spLocks noChangeArrowheads="1"/>
          </p:cNvSpPr>
          <p:nvPr/>
        </p:nvSpPr>
        <p:spPr bwMode="auto">
          <a:xfrm>
            <a:off x="609600" y="1079500"/>
            <a:ext cx="4065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800">
                <a:solidFill>
                  <a:srgbClr val="00FFFF"/>
                </a:solidFill>
                <a:cs typeface="Arial"/>
              </a:rPr>
              <a:t>Surfaces (interreflection)</a:t>
            </a:r>
          </a:p>
        </p:txBody>
      </p:sp>
      <p:graphicFrame>
        <p:nvGraphicFramePr>
          <p:cNvPr id="1411101" name="Object 29"/>
          <p:cNvGraphicFramePr>
            <a:graphicFrameLocks noChangeAspect="1"/>
          </p:cNvGraphicFramePr>
          <p:nvPr/>
        </p:nvGraphicFramePr>
        <p:xfrm>
          <a:off x="1795463" y="2124075"/>
          <a:ext cx="5746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8" name="Equation" r:id="rId13" imgW="215640" imgH="177480" progId="Equation.DSMT4">
                  <p:embed/>
                </p:oleObj>
              </mc:Choice>
              <mc:Fallback>
                <p:oleObj name="Equation" r:id="rId13" imgW="215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2124075"/>
                        <a:ext cx="5746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102" name="Object 30"/>
          <p:cNvGraphicFramePr>
            <a:graphicFrameLocks noChangeAspect="1"/>
          </p:cNvGraphicFramePr>
          <p:nvPr/>
        </p:nvGraphicFramePr>
        <p:xfrm>
          <a:off x="2292350" y="1571625"/>
          <a:ext cx="4508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9" name="Equation" r:id="rId15" imgW="164880" imgH="177480" progId="Equation.DSMT4">
                  <p:embed/>
                </p:oleObj>
              </mc:Choice>
              <mc:Fallback>
                <p:oleObj name="Equation" r:id="rId15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350" y="1571625"/>
                        <a:ext cx="4508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11103" name="Group 31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411104" name="Line 32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105" name="Oval 33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106" name="Line 34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107" name="Line 35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108" name="Line 36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411109" name="Text Box 37"/>
          <p:cNvSpPr txBox="1">
            <a:spLocks noChangeArrowheads="1"/>
          </p:cNvSpPr>
          <p:nvPr/>
        </p:nvSpPr>
        <p:spPr bwMode="auto">
          <a:xfrm>
            <a:off x="898525" y="6259513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UNKNOWN</a:t>
            </a:r>
          </a:p>
        </p:txBody>
      </p:sp>
      <p:sp>
        <p:nvSpPr>
          <p:cNvPr id="1411110" name="Text Box 38"/>
          <p:cNvSpPr txBox="1">
            <a:spLocks noChangeArrowheads="1"/>
          </p:cNvSpPr>
          <p:nvPr/>
        </p:nvSpPr>
        <p:spPr bwMode="auto">
          <a:xfrm>
            <a:off x="4262438" y="6245225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UNKNOWN</a:t>
            </a:r>
          </a:p>
        </p:txBody>
      </p:sp>
      <p:sp>
        <p:nvSpPr>
          <p:cNvPr id="1411111" name="Text Box 39"/>
          <p:cNvSpPr txBox="1">
            <a:spLocks noChangeArrowheads="1"/>
          </p:cNvSpPr>
          <p:nvPr/>
        </p:nvSpPr>
        <p:spPr bwMode="auto">
          <a:xfrm>
            <a:off x="2955925" y="6259513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KNOWN</a:t>
            </a:r>
          </a:p>
        </p:txBody>
      </p:sp>
      <p:sp>
        <p:nvSpPr>
          <p:cNvPr id="1411112" name="Text Box 40"/>
          <p:cNvSpPr txBox="1">
            <a:spLocks noChangeArrowheads="1"/>
          </p:cNvSpPr>
          <p:nvPr/>
        </p:nvSpPr>
        <p:spPr bwMode="auto">
          <a:xfrm>
            <a:off x="58499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KNOWN</a:t>
            </a:r>
          </a:p>
        </p:txBody>
      </p:sp>
      <p:sp>
        <p:nvSpPr>
          <p:cNvPr id="1411113" name="Text Box 41"/>
          <p:cNvSpPr txBox="1">
            <a:spLocks noChangeArrowheads="1"/>
          </p:cNvSpPr>
          <p:nvPr/>
        </p:nvSpPr>
        <p:spPr bwMode="auto">
          <a:xfrm>
            <a:off x="72977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KNOWN</a:t>
            </a:r>
          </a:p>
        </p:txBody>
      </p:sp>
      <p:graphicFrame>
        <p:nvGraphicFramePr>
          <p:cNvPr id="1411114" name="Object 42"/>
          <p:cNvGraphicFramePr>
            <a:graphicFrameLocks noChangeAspect="1"/>
          </p:cNvGraphicFramePr>
          <p:nvPr/>
        </p:nvGraphicFramePr>
        <p:xfrm>
          <a:off x="5319713" y="4267200"/>
          <a:ext cx="15525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0" name="Equation" r:id="rId17" imgW="672840" imgH="228600" progId="Equation.DSMT4">
                  <p:embed/>
                </p:oleObj>
              </mc:Choice>
              <mc:Fallback>
                <p:oleObj name="Equation" r:id="rId17" imgW="672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9713" y="4267200"/>
                        <a:ext cx="15525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7594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 of Variables</a:t>
            </a:r>
          </a:p>
        </p:txBody>
      </p:sp>
      <p:sp>
        <p:nvSpPr>
          <p:cNvPr id="141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>
              <a:buFontTx/>
              <a:buNone/>
            </a:pPr>
            <a:r>
              <a:rPr lang="en-US" sz="2000"/>
              <a:t>    Integral over angles sometimes insufficient.  Write integral in terms of surface radiance only (change of variables)</a:t>
            </a:r>
          </a:p>
        </p:txBody>
      </p:sp>
      <p:graphicFrame>
        <p:nvGraphicFramePr>
          <p:cNvPr id="1412100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154113" y="1295400"/>
          <a:ext cx="73675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7" name="Equation" r:id="rId3" imgW="3466800" imgH="368280" progId="Equation.DSMT4">
                  <p:embed/>
                </p:oleObj>
              </mc:Choice>
              <mc:Fallback>
                <p:oleObj name="Equation" r:id="rId3" imgW="3466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1295400"/>
                        <a:ext cx="73675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2101" name="Rectangle 5"/>
          <p:cNvSpPr>
            <a:spLocks noChangeArrowheads="1"/>
          </p:cNvSpPr>
          <p:nvPr/>
        </p:nvSpPr>
        <p:spPr bwMode="auto">
          <a:xfrm>
            <a:off x="7181850" y="1295400"/>
            <a:ext cx="1371600" cy="6096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2102" name="AutoShape 6"/>
          <p:cNvSpPr>
            <a:spLocks noChangeArrowheads="1"/>
          </p:cNvSpPr>
          <p:nvPr/>
        </p:nvSpPr>
        <p:spPr bwMode="auto">
          <a:xfrm rot="10800000">
            <a:off x="1295400" y="5562600"/>
            <a:ext cx="2057400" cy="914400"/>
          </a:xfrm>
          <a:custGeom>
            <a:avLst/>
            <a:gdLst>
              <a:gd name="G0" fmla="+- 2166 0 0"/>
              <a:gd name="G1" fmla="+- 21600 0 2166"/>
              <a:gd name="G2" fmla="*/ 2166 1 2"/>
              <a:gd name="G3" fmla="+- 21600 0 G2"/>
              <a:gd name="G4" fmla="+/ 2166 21600 2"/>
              <a:gd name="G5" fmla="+/ G1 0 2"/>
              <a:gd name="G6" fmla="*/ 21600 21600 2166"/>
              <a:gd name="G7" fmla="*/ G6 1 2"/>
              <a:gd name="G8" fmla="+- 21600 0 G7"/>
              <a:gd name="G9" fmla="*/ 21600 1 2"/>
              <a:gd name="G10" fmla="+- 2166 0 G9"/>
              <a:gd name="G11" fmla="?: G10 G8 0"/>
              <a:gd name="G12" fmla="?: G10 G7 21600"/>
              <a:gd name="T0" fmla="*/ 20517 w 21600"/>
              <a:gd name="T1" fmla="*/ 10800 h 21600"/>
              <a:gd name="T2" fmla="*/ 10800 w 21600"/>
              <a:gd name="T3" fmla="*/ 21600 h 21600"/>
              <a:gd name="T4" fmla="*/ 1083 w 21600"/>
              <a:gd name="T5" fmla="*/ 10800 h 21600"/>
              <a:gd name="T6" fmla="*/ 10800 w 21600"/>
              <a:gd name="T7" fmla="*/ 0 h 21600"/>
              <a:gd name="T8" fmla="*/ 2883 w 21600"/>
              <a:gd name="T9" fmla="*/ 2883 h 21600"/>
              <a:gd name="T10" fmla="*/ 18717 w 21600"/>
              <a:gd name="T11" fmla="*/ 1871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6" y="21600"/>
                </a:lnTo>
                <a:lnTo>
                  <a:pt x="19434" y="21600"/>
                </a:lnTo>
                <a:lnTo>
                  <a:pt x="21600" y="0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2103" name="AutoShape 7"/>
          <p:cNvSpPr>
            <a:spLocks noChangeArrowheads="1"/>
          </p:cNvSpPr>
          <p:nvPr/>
        </p:nvSpPr>
        <p:spPr bwMode="auto">
          <a:xfrm rot="4932475">
            <a:off x="3733800" y="3657600"/>
            <a:ext cx="2057400" cy="914400"/>
          </a:xfrm>
          <a:custGeom>
            <a:avLst/>
            <a:gdLst>
              <a:gd name="G0" fmla="+- 2166 0 0"/>
              <a:gd name="G1" fmla="+- 21600 0 2166"/>
              <a:gd name="G2" fmla="*/ 2166 1 2"/>
              <a:gd name="G3" fmla="+- 21600 0 G2"/>
              <a:gd name="G4" fmla="+/ 2166 21600 2"/>
              <a:gd name="G5" fmla="+/ G1 0 2"/>
              <a:gd name="G6" fmla="*/ 21600 21600 2166"/>
              <a:gd name="G7" fmla="*/ G6 1 2"/>
              <a:gd name="G8" fmla="+- 21600 0 G7"/>
              <a:gd name="G9" fmla="*/ 21600 1 2"/>
              <a:gd name="G10" fmla="+- 2166 0 G9"/>
              <a:gd name="G11" fmla="?: G10 G8 0"/>
              <a:gd name="G12" fmla="?: G10 G7 21600"/>
              <a:gd name="T0" fmla="*/ 20517 w 21600"/>
              <a:gd name="T1" fmla="*/ 10800 h 21600"/>
              <a:gd name="T2" fmla="*/ 10800 w 21600"/>
              <a:gd name="T3" fmla="*/ 21600 h 21600"/>
              <a:gd name="T4" fmla="*/ 1083 w 21600"/>
              <a:gd name="T5" fmla="*/ 10800 h 21600"/>
              <a:gd name="T6" fmla="*/ 10800 w 21600"/>
              <a:gd name="T7" fmla="*/ 0 h 21600"/>
              <a:gd name="T8" fmla="*/ 2883 w 21600"/>
              <a:gd name="T9" fmla="*/ 2883 h 21600"/>
              <a:gd name="T10" fmla="*/ 18717 w 21600"/>
              <a:gd name="T11" fmla="*/ 1871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6" y="21600"/>
                </a:lnTo>
                <a:lnTo>
                  <a:pt x="19434" y="21600"/>
                </a:lnTo>
                <a:lnTo>
                  <a:pt x="21600" y="0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2104" name="Line 8"/>
          <p:cNvSpPr>
            <a:spLocks noChangeShapeType="1"/>
          </p:cNvSpPr>
          <p:nvPr/>
        </p:nvSpPr>
        <p:spPr bwMode="auto">
          <a:xfrm flipV="1">
            <a:off x="2133600" y="4724400"/>
            <a:ext cx="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2105" name="Line 9"/>
          <p:cNvSpPr>
            <a:spLocks noChangeShapeType="1"/>
          </p:cNvSpPr>
          <p:nvPr/>
        </p:nvSpPr>
        <p:spPr bwMode="auto">
          <a:xfrm flipH="1">
            <a:off x="3657600" y="3505200"/>
            <a:ext cx="10668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2106" name="Object 10"/>
          <p:cNvGraphicFramePr>
            <a:graphicFrameLocks noChangeAspect="1"/>
          </p:cNvGraphicFramePr>
          <p:nvPr/>
        </p:nvGraphicFramePr>
        <p:xfrm>
          <a:off x="1981200" y="5943600"/>
          <a:ext cx="2778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8" name="Equation" r:id="rId5" imgW="126720" imgH="139680" progId="Equation.DSMT4">
                  <p:embed/>
                </p:oleObj>
              </mc:Choice>
              <mc:Fallback>
                <p:oleObj name="Equation" r:id="rId5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943600"/>
                        <a:ext cx="2778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07" name="Object 11"/>
          <p:cNvGraphicFramePr>
            <a:graphicFrameLocks noChangeAspect="1"/>
          </p:cNvGraphicFramePr>
          <p:nvPr/>
        </p:nvGraphicFramePr>
        <p:xfrm>
          <a:off x="4745038" y="3276600"/>
          <a:ext cx="3603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9" name="Equation" r:id="rId7" imgW="164880" imgH="177480" progId="Equation.DSMT4">
                  <p:embed/>
                </p:oleObj>
              </mc:Choice>
              <mc:Fallback>
                <p:oleObj name="Equation" r:id="rId7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38" y="3276600"/>
                        <a:ext cx="3603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2108" name="Line 12"/>
          <p:cNvSpPr>
            <a:spLocks noChangeShapeType="1"/>
          </p:cNvSpPr>
          <p:nvPr/>
        </p:nvSpPr>
        <p:spPr bwMode="auto">
          <a:xfrm flipV="1">
            <a:off x="2133600" y="3505200"/>
            <a:ext cx="2590800" cy="23622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2109" name="Object 13"/>
          <p:cNvGraphicFramePr>
            <a:graphicFrameLocks noChangeAspect="1"/>
          </p:cNvGraphicFramePr>
          <p:nvPr/>
        </p:nvGraphicFramePr>
        <p:xfrm>
          <a:off x="4464050" y="3962400"/>
          <a:ext cx="5969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0" name="Equation" r:id="rId9" imgW="241200" imgH="177480" progId="Equation.DSMT4">
                  <p:embed/>
                </p:oleObj>
              </mc:Choice>
              <mc:Fallback>
                <p:oleObj name="Equation" r:id="rId9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3962400"/>
                        <a:ext cx="59690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0" name="Object 14"/>
          <p:cNvGraphicFramePr>
            <a:graphicFrameLocks noChangeAspect="1"/>
          </p:cNvGraphicFramePr>
          <p:nvPr/>
        </p:nvGraphicFramePr>
        <p:xfrm>
          <a:off x="2895600" y="5029200"/>
          <a:ext cx="4143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1" name="Equation" r:id="rId11" imgW="177480" imgH="228600" progId="Equation.DSMT4">
                  <p:embed/>
                </p:oleObj>
              </mc:Choice>
              <mc:Fallback>
                <p:oleObj name="Equation" r:id="rId11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029200"/>
                        <a:ext cx="4143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1" name="Object 15"/>
          <p:cNvGraphicFramePr>
            <a:graphicFrameLocks noChangeAspect="1"/>
          </p:cNvGraphicFramePr>
          <p:nvPr/>
        </p:nvGraphicFramePr>
        <p:xfrm>
          <a:off x="3630613" y="4267200"/>
          <a:ext cx="622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2" name="Equation" r:id="rId13" imgW="266400" imgH="228600" progId="Equation.DSMT4">
                  <p:embed/>
                </p:oleObj>
              </mc:Choice>
              <mc:Fallback>
                <p:oleObj name="Equation" r:id="rId13" imgW="26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613" y="4267200"/>
                        <a:ext cx="622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2" name="Object 16"/>
          <p:cNvGraphicFramePr>
            <a:graphicFrameLocks noChangeAspect="1"/>
          </p:cNvGraphicFramePr>
          <p:nvPr/>
        </p:nvGraphicFramePr>
        <p:xfrm>
          <a:off x="2239963" y="4953000"/>
          <a:ext cx="3540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3" name="Equation" r:id="rId15" imgW="152280" imgH="228600" progId="Equation.DSMT4">
                  <p:embed/>
                </p:oleObj>
              </mc:Choice>
              <mc:Fallback>
                <p:oleObj name="Equation" r:id="rId15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3" y="4953000"/>
                        <a:ext cx="35401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3" name="Object 17"/>
          <p:cNvGraphicFramePr>
            <a:graphicFrameLocks noChangeAspect="1"/>
          </p:cNvGraphicFramePr>
          <p:nvPr/>
        </p:nvGraphicFramePr>
        <p:xfrm>
          <a:off x="3733800" y="3657600"/>
          <a:ext cx="3841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4" name="Equation" r:id="rId17" imgW="164880" imgH="228600" progId="Equation.DSMT4">
                  <p:embed/>
                </p:oleObj>
              </mc:Choice>
              <mc:Fallback>
                <p:oleObj name="Equation" r:id="rId17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657600"/>
                        <a:ext cx="3841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2114" name="Line 18"/>
          <p:cNvSpPr>
            <a:spLocks noChangeShapeType="1"/>
          </p:cNvSpPr>
          <p:nvPr/>
        </p:nvSpPr>
        <p:spPr bwMode="auto">
          <a:xfrm flipV="1">
            <a:off x="2133600" y="3352800"/>
            <a:ext cx="2057400" cy="25146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2115" name="Line 19"/>
          <p:cNvSpPr>
            <a:spLocks noChangeShapeType="1"/>
          </p:cNvSpPr>
          <p:nvPr/>
        </p:nvSpPr>
        <p:spPr bwMode="auto">
          <a:xfrm flipV="1">
            <a:off x="2133600" y="3048000"/>
            <a:ext cx="2971800" cy="2819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2116" name="Line 20"/>
          <p:cNvSpPr>
            <a:spLocks noChangeShapeType="1"/>
          </p:cNvSpPr>
          <p:nvPr/>
        </p:nvSpPr>
        <p:spPr bwMode="auto">
          <a:xfrm flipV="1">
            <a:off x="2133600" y="5105400"/>
            <a:ext cx="3200400" cy="762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2117" name="Line 21"/>
          <p:cNvSpPr>
            <a:spLocks noChangeShapeType="1"/>
          </p:cNvSpPr>
          <p:nvPr/>
        </p:nvSpPr>
        <p:spPr bwMode="auto">
          <a:xfrm flipV="1">
            <a:off x="2133600" y="5029200"/>
            <a:ext cx="2286000" cy="838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2118" name="Object 22"/>
          <p:cNvGraphicFramePr>
            <a:graphicFrameLocks noChangeAspect="1"/>
          </p:cNvGraphicFramePr>
          <p:nvPr/>
        </p:nvGraphicFramePr>
        <p:xfrm>
          <a:off x="3478213" y="4800600"/>
          <a:ext cx="622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5" name="Equation" r:id="rId19" imgW="266400" imgH="228600" progId="Equation.DSMT4">
                  <p:embed/>
                </p:oleObj>
              </mc:Choice>
              <mc:Fallback>
                <p:oleObj name="Equation" r:id="rId19" imgW="26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8213" y="4800600"/>
                        <a:ext cx="622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9" name="Object 23"/>
          <p:cNvGraphicFramePr>
            <a:graphicFrameLocks noChangeAspect="1"/>
          </p:cNvGraphicFramePr>
          <p:nvPr/>
        </p:nvGraphicFramePr>
        <p:xfrm>
          <a:off x="6324600" y="4800600"/>
          <a:ext cx="23622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6" name="Equation" r:id="rId21" imgW="1028520" imgH="419040" progId="Equation.DSMT4">
                  <p:embed/>
                </p:oleObj>
              </mc:Choice>
              <mc:Fallback>
                <p:oleObj name="Equation" r:id="rId21" imgW="1028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800600"/>
                        <a:ext cx="23622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9084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2102" grpId="0" animBg="1"/>
      <p:bldP spid="1412103" grpId="0" animBg="1"/>
      <p:bldP spid="1412104" grpId="0" animBg="1"/>
      <p:bldP spid="1412105" grpId="0" animBg="1"/>
      <p:bldP spid="1412108" grpId="0" animBg="1"/>
      <p:bldP spid="1412114" grpId="0" animBg="1"/>
      <p:bldP spid="1412115" grpId="0" animBg="1"/>
      <p:bldP spid="1412116" grpId="0" animBg="1"/>
      <p:bldP spid="14121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 of Variables</a:t>
            </a:r>
          </a:p>
        </p:txBody>
      </p:sp>
      <p:sp>
        <p:nvSpPr>
          <p:cNvPr id="141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>
              <a:buFontTx/>
              <a:buNone/>
            </a:pPr>
            <a:r>
              <a:rPr lang="en-US" sz="2000"/>
              <a:t>    Integral over angles sometimes insufficient.  Write integral in terms of surface radiance only (change of variables)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    </a:t>
            </a:r>
          </a:p>
        </p:txBody>
      </p:sp>
      <p:graphicFrame>
        <p:nvGraphicFramePr>
          <p:cNvPr id="1413124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154113" y="1295400"/>
          <a:ext cx="73675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1" name="Equation" r:id="rId3" imgW="3466800" imgH="368280" progId="Equation.DSMT4">
                  <p:embed/>
                </p:oleObj>
              </mc:Choice>
              <mc:Fallback>
                <p:oleObj name="Equation" r:id="rId3" imgW="3466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1295400"/>
                        <a:ext cx="73675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25" name="Rectangle 5"/>
          <p:cNvSpPr>
            <a:spLocks noChangeArrowheads="1"/>
          </p:cNvSpPr>
          <p:nvPr/>
        </p:nvSpPr>
        <p:spPr bwMode="auto">
          <a:xfrm>
            <a:off x="7167563" y="1295400"/>
            <a:ext cx="1371600" cy="6096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3126" name="Object 6"/>
          <p:cNvGraphicFramePr>
            <a:graphicFrameLocks noChangeAspect="1"/>
          </p:cNvGraphicFramePr>
          <p:nvPr/>
        </p:nvGraphicFramePr>
        <p:xfrm>
          <a:off x="6324600" y="4800600"/>
          <a:ext cx="23622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2" name="Equation" r:id="rId5" imgW="1028520" imgH="419040" progId="Equation.DSMT4">
                  <p:embed/>
                </p:oleObj>
              </mc:Choice>
              <mc:Fallback>
                <p:oleObj name="Equation" r:id="rId5" imgW="1028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800600"/>
                        <a:ext cx="23622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27" name="Object 7"/>
          <p:cNvGraphicFramePr>
            <a:graphicFrameLocks noChangeAspect="1"/>
          </p:cNvGraphicFramePr>
          <p:nvPr/>
        </p:nvGraphicFramePr>
        <p:xfrm>
          <a:off x="681038" y="2960688"/>
          <a:ext cx="82327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3" name="Equation" r:id="rId7" imgW="4495680" imgH="469800" progId="Equation.DSMT4">
                  <p:embed/>
                </p:oleObj>
              </mc:Choice>
              <mc:Fallback>
                <p:oleObj name="Equation" r:id="rId7" imgW="44956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2960688"/>
                        <a:ext cx="8232775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28" name="Rectangle 8"/>
          <p:cNvSpPr>
            <a:spLocks noChangeArrowheads="1"/>
          </p:cNvSpPr>
          <p:nvPr/>
        </p:nvSpPr>
        <p:spPr bwMode="auto">
          <a:xfrm>
            <a:off x="6888163" y="2971800"/>
            <a:ext cx="2039778" cy="8382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3129" name="Object 9"/>
          <p:cNvGraphicFramePr>
            <a:graphicFrameLocks noChangeAspect="1"/>
          </p:cNvGraphicFramePr>
          <p:nvPr/>
        </p:nvGraphicFramePr>
        <p:xfrm>
          <a:off x="4648200" y="5849938"/>
          <a:ext cx="42100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4" name="Equation" r:id="rId9" imgW="2019240" imgH="419040" progId="Equation.DSMT4">
                  <p:embed/>
                </p:oleObj>
              </mc:Choice>
              <mc:Fallback>
                <p:oleObj name="Equation" r:id="rId9" imgW="20192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849938"/>
                        <a:ext cx="42100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0262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146" name="Rectangle 2"/>
          <p:cNvSpPr>
            <a:spLocks noChangeArrowheads="1"/>
          </p:cNvSpPr>
          <p:nvPr/>
        </p:nvSpPr>
        <p:spPr bwMode="auto">
          <a:xfrm>
            <a:off x="533400" y="4191000"/>
            <a:ext cx="8382000" cy="7620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4147" name="Rectangle 3"/>
          <p:cNvSpPr>
            <a:spLocks noGrp="1" noChangeArrowheads="1"/>
          </p:cNvSpPr>
          <p:nvPr>
            <p:ph type="title"/>
          </p:nvPr>
        </p:nvSpPr>
        <p:spPr>
          <a:xfrm>
            <a:off x="175179" y="381000"/>
            <a:ext cx="8968821" cy="838200"/>
          </a:xfrm>
        </p:spPr>
        <p:txBody>
          <a:bodyPr/>
          <a:lstStyle/>
          <a:p>
            <a:r>
              <a:rPr lang="en-US" dirty="0"/>
              <a:t>Rendering Equation: Standard Form</a:t>
            </a:r>
          </a:p>
        </p:txBody>
      </p:sp>
      <p:sp>
        <p:nvSpPr>
          <p:cNvPr id="14141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>
              <a:buFontTx/>
              <a:buNone/>
            </a:pPr>
            <a:r>
              <a:rPr lang="en-US" sz="2000"/>
              <a:t>    Integral over angles sometimes insufficient.  Write integral in terms of surface radiance only (change of variables)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    Domain integral awkward.  Introduce binary visibility fn V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</p:txBody>
      </p:sp>
      <p:graphicFrame>
        <p:nvGraphicFramePr>
          <p:cNvPr id="1414149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154113" y="1295400"/>
          <a:ext cx="73675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0" name="Equation" r:id="rId3" imgW="3466800" imgH="368280" progId="Equation.DSMT4">
                  <p:embed/>
                </p:oleObj>
              </mc:Choice>
              <mc:Fallback>
                <p:oleObj name="Equation" r:id="rId3" imgW="3466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1295400"/>
                        <a:ext cx="73675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4150" name="Rectangle 6"/>
          <p:cNvSpPr>
            <a:spLocks noChangeArrowheads="1"/>
          </p:cNvSpPr>
          <p:nvPr/>
        </p:nvSpPr>
        <p:spPr bwMode="auto">
          <a:xfrm>
            <a:off x="7167563" y="1295400"/>
            <a:ext cx="1371600" cy="6096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4151" name="Object 7"/>
          <p:cNvGraphicFramePr>
            <a:graphicFrameLocks noChangeAspect="1"/>
          </p:cNvGraphicFramePr>
          <p:nvPr/>
        </p:nvGraphicFramePr>
        <p:xfrm>
          <a:off x="6324600" y="4800600"/>
          <a:ext cx="23622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1" name="Equation" r:id="rId5" imgW="1028520" imgH="419040" progId="Equation.DSMT4">
                  <p:embed/>
                </p:oleObj>
              </mc:Choice>
              <mc:Fallback>
                <p:oleObj name="Equation" r:id="rId5" imgW="1028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800600"/>
                        <a:ext cx="23622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4152" name="Object 8"/>
          <p:cNvGraphicFramePr>
            <a:graphicFrameLocks noChangeAspect="1"/>
          </p:cNvGraphicFramePr>
          <p:nvPr/>
        </p:nvGraphicFramePr>
        <p:xfrm>
          <a:off x="681038" y="2960688"/>
          <a:ext cx="82327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2" name="Equation" r:id="rId7" imgW="4495680" imgH="469800" progId="Equation.DSMT4">
                  <p:embed/>
                </p:oleObj>
              </mc:Choice>
              <mc:Fallback>
                <p:oleObj name="Equation" r:id="rId7" imgW="44956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2960688"/>
                        <a:ext cx="8232775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4153" name="Rectangle 9"/>
          <p:cNvSpPr>
            <a:spLocks noChangeArrowheads="1"/>
          </p:cNvSpPr>
          <p:nvPr/>
        </p:nvSpPr>
        <p:spPr bwMode="auto">
          <a:xfrm>
            <a:off x="6873875" y="2971800"/>
            <a:ext cx="2061581" cy="8382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4154" name="Object 10"/>
          <p:cNvGraphicFramePr>
            <a:graphicFrameLocks noChangeAspect="1"/>
          </p:cNvGraphicFramePr>
          <p:nvPr/>
        </p:nvGraphicFramePr>
        <p:xfrm>
          <a:off x="4648200" y="5849938"/>
          <a:ext cx="42100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3" name="Equation" r:id="rId9" imgW="2019240" imgH="419040" progId="Equation.DSMT4">
                  <p:embed/>
                </p:oleObj>
              </mc:Choice>
              <mc:Fallback>
                <p:oleObj name="Equation" r:id="rId9" imgW="20192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849938"/>
                        <a:ext cx="42100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4155" name="Object 11"/>
          <p:cNvGraphicFramePr>
            <a:graphicFrameLocks noChangeAspect="1"/>
          </p:cNvGraphicFramePr>
          <p:nvPr/>
        </p:nvGraphicFramePr>
        <p:xfrm>
          <a:off x="582613" y="4260850"/>
          <a:ext cx="827881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4" name="Equation" r:id="rId11" imgW="4520880" imgH="380880" progId="Equation.DSMT4">
                  <p:embed/>
                </p:oleObj>
              </mc:Choice>
              <mc:Fallback>
                <p:oleObj name="Equation" r:id="rId11" imgW="45208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4260850"/>
                        <a:ext cx="8278812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4156" name="Text Box 12"/>
          <p:cNvSpPr txBox="1">
            <a:spLocks noChangeArrowheads="1"/>
          </p:cNvSpPr>
          <p:nvPr/>
        </p:nvSpPr>
        <p:spPr bwMode="auto">
          <a:xfrm>
            <a:off x="152400" y="5132388"/>
            <a:ext cx="5873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solidFill>
                  <a:srgbClr val="FFFFFF"/>
                </a:solidFill>
                <a:cs typeface="Arial"/>
              </a:rPr>
              <a:t>Same as equation 2.52 Cohen Wallace. It swaps primed</a:t>
            </a:r>
          </a:p>
          <a:p>
            <a:pPr algn="l" eaLnBrk="1" hangingPunct="1"/>
            <a:r>
              <a:rPr lang="en-US" sz="1800">
                <a:solidFill>
                  <a:srgbClr val="FFFFFF"/>
                </a:solidFill>
                <a:cs typeface="Arial"/>
              </a:rPr>
              <a:t>And unprimed, omits angular args of BRDF, - sign.</a:t>
            </a:r>
          </a:p>
          <a:p>
            <a:pPr algn="l" eaLnBrk="1" hangingPunct="1"/>
            <a:r>
              <a:rPr lang="en-US" sz="1800">
                <a:solidFill>
                  <a:srgbClr val="FFFFFF"/>
                </a:solidFill>
                <a:cs typeface="Arial"/>
              </a:rPr>
              <a:t>Same as equation above 19.3 in Shirley, except he has </a:t>
            </a:r>
          </a:p>
          <a:p>
            <a:pPr algn="l" eaLnBrk="1" hangingPunct="1"/>
            <a:r>
              <a:rPr lang="en-US" sz="1800">
                <a:solidFill>
                  <a:srgbClr val="FFFFFF"/>
                </a:solidFill>
                <a:cs typeface="Arial"/>
              </a:rPr>
              <a:t>no emission, slightly diff. notation</a:t>
            </a:r>
          </a:p>
        </p:txBody>
      </p:sp>
    </p:spTree>
    <p:extLst>
      <p:ext uri="{BB962C8B-B14F-4D97-AF65-F5344CB8AC3E}">
        <p14:creationId xmlns:p14="http://schemas.microsoft.com/office/powerpoint/2010/main" val="2336991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Radiosity Equation</a:t>
            </a:r>
          </a:p>
        </p:txBody>
      </p:sp>
      <p:graphicFrame>
        <p:nvGraphicFramePr>
          <p:cNvPr id="1422339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304800" y="1452563"/>
          <a:ext cx="88392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6" name="Equation" r:id="rId3" imgW="4520880" imgH="380880" progId="Equation.DSMT4">
                  <p:embed/>
                </p:oleObj>
              </mc:Choice>
              <mc:Fallback>
                <p:oleObj name="Equation" r:id="rId3" imgW="45208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52563"/>
                        <a:ext cx="8839200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2340" name="Text Box 4"/>
          <p:cNvSpPr txBox="1">
            <a:spLocks noChangeArrowheads="1"/>
          </p:cNvSpPr>
          <p:nvPr/>
        </p:nvSpPr>
        <p:spPr bwMode="auto">
          <a:xfrm>
            <a:off x="822325" y="2401888"/>
            <a:ext cx="7748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Drop angular dependence (diffuse Lambertian surfaces)</a:t>
            </a:r>
          </a:p>
        </p:txBody>
      </p:sp>
      <p:graphicFrame>
        <p:nvGraphicFramePr>
          <p:cNvPr id="1422341" name="Object 5"/>
          <p:cNvGraphicFramePr>
            <a:graphicFrameLocks noChangeAspect="1"/>
          </p:cNvGraphicFramePr>
          <p:nvPr/>
        </p:nvGraphicFramePr>
        <p:xfrm>
          <a:off x="1774825" y="3048000"/>
          <a:ext cx="590073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7" name="Equation" r:id="rId5" imgW="2984400" imgH="380880" progId="Equation.DSMT4">
                  <p:embed/>
                </p:oleObj>
              </mc:Choice>
              <mc:Fallback>
                <p:oleObj name="Equation" r:id="rId5" imgW="29844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3048000"/>
                        <a:ext cx="5900738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2342" name="Text Box 6"/>
          <p:cNvSpPr txBox="1">
            <a:spLocks noChangeArrowheads="1"/>
          </p:cNvSpPr>
          <p:nvPr/>
        </p:nvSpPr>
        <p:spPr bwMode="auto">
          <a:xfrm>
            <a:off x="838200" y="3732213"/>
            <a:ext cx="6665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Change variables to radiosity (B) and albedo (</a:t>
            </a:r>
            <a:r>
              <a:rPr lang="el-GR">
                <a:solidFill>
                  <a:srgbClr val="FFFFFF"/>
                </a:solidFill>
                <a:cs typeface="Arial" charset="0"/>
              </a:rPr>
              <a:t>ρ</a:t>
            </a:r>
            <a:r>
              <a:rPr lang="en-US">
                <a:solidFill>
                  <a:srgbClr val="FFFFFF"/>
                </a:solidFill>
                <a:cs typeface="Arial" charset="0"/>
              </a:rPr>
              <a:t>)</a:t>
            </a:r>
            <a:endParaRPr lang="el-GR">
              <a:solidFill>
                <a:srgbClr val="FFFFFF"/>
              </a:solidFill>
              <a:cs typeface="Arial" charset="0"/>
            </a:endParaRPr>
          </a:p>
        </p:txBody>
      </p:sp>
      <p:graphicFrame>
        <p:nvGraphicFramePr>
          <p:cNvPr id="1422343" name="Object 7"/>
          <p:cNvGraphicFramePr>
            <a:graphicFrameLocks noChangeAspect="1"/>
          </p:cNvGraphicFramePr>
          <p:nvPr/>
        </p:nvGraphicFramePr>
        <p:xfrm>
          <a:off x="1803400" y="4281488"/>
          <a:ext cx="5878513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8" name="Equation" r:id="rId7" imgW="2971800" imgH="444240" progId="Equation.DSMT4">
                  <p:embed/>
                </p:oleObj>
              </mc:Choice>
              <mc:Fallback>
                <p:oleObj name="Equation" r:id="rId7" imgW="29718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4281488"/>
                        <a:ext cx="5878513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2344" name="Text Box 8"/>
          <p:cNvSpPr txBox="1">
            <a:spLocks noChangeArrowheads="1"/>
          </p:cNvSpPr>
          <p:nvPr/>
        </p:nvSpPr>
        <p:spPr bwMode="auto">
          <a:xfrm>
            <a:off x="42863" y="5881688"/>
            <a:ext cx="9204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Same as equation 2.54 in Cohen Wallace handout (read sec 2.6.3)</a:t>
            </a:r>
          </a:p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Ignore factors of </a:t>
            </a:r>
            <a:r>
              <a:rPr lang="el-GR">
                <a:solidFill>
                  <a:srgbClr val="FFFFFF"/>
                </a:solidFill>
                <a:cs typeface="Arial" charset="0"/>
              </a:rPr>
              <a:t>π</a:t>
            </a:r>
            <a:r>
              <a:rPr lang="en-US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>
                <a:solidFill>
                  <a:srgbClr val="FFFFFF"/>
                </a:solidFill>
                <a:cs typeface="Arial"/>
              </a:rPr>
              <a:t>which can be absorbed.  </a:t>
            </a:r>
          </a:p>
        </p:txBody>
      </p:sp>
      <p:sp>
        <p:nvSpPr>
          <p:cNvPr id="1422345" name="Text Box 9"/>
          <p:cNvSpPr txBox="1">
            <a:spLocks noChangeArrowheads="1"/>
          </p:cNvSpPr>
          <p:nvPr/>
        </p:nvSpPr>
        <p:spPr bwMode="auto">
          <a:xfrm>
            <a:off x="838200" y="5103813"/>
            <a:ext cx="8270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Expresses conservation of light energy at all points in space</a:t>
            </a:r>
          </a:p>
        </p:txBody>
      </p:sp>
    </p:spTree>
    <p:extLst>
      <p:ext uri="{BB962C8B-B14F-4D97-AF65-F5344CB8AC3E}">
        <p14:creationId xmlns:p14="http://schemas.microsoft.com/office/powerpoint/2010/main" val="3584178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2340" grpId="0"/>
      <p:bldP spid="1422342" grpId="0"/>
      <p:bldP spid="1422344" grpId="0"/>
      <p:bldP spid="142234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Discretization and Form Factors</a:t>
            </a:r>
          </a:p>
        </p:txBody>
      </p:sp>
      <p:graphicFrame>
        <p:nvGraphicFramePr>
          <p:cNvPr id="1423363" name="Object 3"/>
          <p:cNvGraphicFramePr>
            <a:graphicFrameLocks noChangeAspect="1"/>
          </p:cNvGraphicFramePr>
          <p:nvPr/>
        </p:nvGraphicFramePr>
        <p:xfrm>
          <a:off x="966788" y="1600200"/>
          <a:ext cx="7558087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5" name="Equation" r:id="rId3" imgW="2971800" imgH="444240" progId="Equation.DSMT4">
                  <p:embed/>
                </p:oleObj>
              </mc:Choice>
              <mc:Fallback>
                <p:oleObj name="Equation" r:id="rId3" imgW="29718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1600200"/>
                        <a:ext cx="7558087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396068"/>
              </p:ext>
            </p:extLst>
          </p:nvPr>
        </p:nvGraphicFramePr>
        <p:xfrm>
          <a:off x="1484313" y="2921000"/>
          <a:ext cx="4271962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6" name="Equation" r:id="rId5" imgW="1511300" imgH="495300" progId="Equation.DSMT4">
                  <p:embed/>
                </p:oleObj>
              </mc:Choice>
              <mc:Fallback>
                <p:oleObj name="Equation" r:id="rId5" imgW="15113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313" y="2921000"/>
                        <a:ext cx="4271962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365" name="Text Box 5"/>
          <p:cNvSpPr txBox="1">
            <a:spLocks noChangeArrowheads="1"/>
          </p:cNvSpPr>
          <p:nvPr/>
        </p:nvSpPr>
        <p:spPr bwMode="auto">
          <a:xfrm>
            <a:off x="533400" y="4772025"/>
            <a:ext cx="8610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F is the </a:t>
            </a:r>
            <a:r>
              <a:rPr lang="en-US" b="1" i="1">
                <a:solidFill>
                  <a:srgbClr val="FFFFFF"/>
                </a:solidFill>
                <a:cs typeface="Arial"/>
              </a:rPr>
              <a:t>form factor.  </a:t>
            </a:r>
            <a:r>
              <a:rPr lang="en-US">
                <a:solidFill>
                  <a:srgbClr val="FFFFFF"/>
                </a:solidFill>
                <a:cs typeface="Arial"/>
              </a:rPr>
              <a:t>It is dimensionless and is the fraction of energy leaving the entirety of patch j (</a:t>
            </a:r>
            <a:r>
              <a:rPr lang="en-US" i="1">
                <a:solidFill>
                  <a:srgbClr val="FFFFFF"/>
                </a:solidFill>
                <a:cs typeface="Arial"/>
              </a:rPr>
              <a:t>multiply by area of</a:t>
            </a:r>
            <a:r>
              <a:rPr lang="en-US">
                <a:solidFill>
                  <a:srgbClr val="FFFFFF"/>
                </a:solidFill>
                <a:cs typeface="Arial"/>
              </a:rPr>
              <a:t> j to get total energy) that arrives anywhere in the entirety of patch i (</a:t>
            </a:r>
            <a:r>
              <a:rPr lang="en-US" i="1">
                <a:solidFill>
                  <a:srgbClr val="FFFFFF"/>
                </a:solidFill>
                <a:cs typeface="Arial"/>
              </a:rPr>
              <a:t>divide by area of i</a:t>
            </a:r>
            <a:r>
              <a:rPr lang="en-US">
                <a:solidFill>
                  <a:srgbClr val="FFFFFF"/>
                </a:solidFill>
                <a:cs typeface="Arial"/>
              </a:rPr>
              <a:t> to get energy per unit area or radiosity).  </a:t>
            </a:r>
            <a:endParaRPr lang="en-US" b="1" i="1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8139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Illumination Models</a:t>
            </a:r>
          </a:p>
        </p:txBody>
      </p:sp>
      <p:sp>
        <p:nvSpPr>
          <p:cNvPr id="135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302625" cy="5257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L</a:t>
            </a:r>
            <a:r>
              <a:rPr lang="en-US" dirty="0" smtClean="0"/>
              <a:t>ocal </a:t>
            </a:r>
            <a:r>
              <a:rPr lang="en-US" dirty="0"/>
              <a:t>I</a:t>
            </a:r>
            <a:r>
              <a:rPr lang="en-US" dirty="0" smtClean="0"/>
              <a:t>llumination</a:t>
            </a:r>
            <a:endParaRPr lang="en-US" dirty="0"/>
          </a:p>
          <a:p>
            <a:pPr lvl="1"/>
            <a:r>
              <a:rPr lang="en-US" dirty="0"/>
              <a:t>Light directly from light sources to surface</a:t>
            </a:r>
          </a:p>
          <a:p>
            <a:pPr lvl="1"/>
            <a:r>
              <a:rPr lang="en-US" dirty="0"/>
              <a:t>No shadows (cast shadows are a global effect)</a:t>
            </a:r>
          </a:p>
          <a:p>
            <a:pPr>
              <a:buFont typeface="Wingdings" charset="0"/>
              <a:buNone/>
            </a:pPr>
            <a:r>
              <a:rPr lang="en-US" i="1" dirty="0"/>
              <a:t>Global Illumination: multiple bounces (indirect light)</a:t>
            </a:r>
          </a:p>
          <a:p>
            <a:pPr lvl="1"/>
            <a:r>
              <a:rPr lang="en-US" dirty="0"/>
              <a:t>Hard and soft shadows</a:t>
            </a:r>
          </a:p>
          <a:p>
            <a:pPr lvl="1"/>
            <a:r>
              <a:rPr lang="en-US" dirty="0"/>
              <a:t>Reflections/refractions (already seen in ray tracing)</a:t>
            </a:r>
          </a:p>
          <a:p>
            <a:pPr lvl="1"/>
            <a:r>
              <a:rPr lang="en-US" dirty="0"/>
              <a:t>Diffuse and glossy interreflections (</a:t>
            </a:r>
            <a:r>
              <a:rPr lang="en-US" dirty="0" err="1"/>
              <a:t>radiosity</a:t>
            </a:r>
            <a:r>
              <a:rPr lang="en-US" dirty="0"/>
              <a:t>, caustics)</a:t>
            </a:r>
            <a:r>
              <a:rPr lang="en-US" b="1" dirty="0">
                <a:hlinkClick r:id="rId2"/>
              </a:rPr>
              <a:t> </a:t>
            </a:r>
            <a:endParaRPr lang="en-US" b="1" dirty="0"/>
          </a:p>
          <a:p>
            <a:pPr lvl="1"/>
            <a:endParaRPr lang="en-US" b="1" dirty="0"/>
          </a:p>
          <a:p>
            <a:pPr lvl="1"/>
            <a:endParaRPr lang="en-US" dirty="0"/>
          </a:p>
        </p:txBody>
      </p:sp>
      <p:pic>
        <p:nvPicPr>
          <p:cNvPr id="1354756" name="Picture 4" descr="s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4254500"/>
            <a:ext cx="3471862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4757" name="Text Box 5"/>
          <p:cNvSpPr txBox="1">
            <a:spLocks noChangeArrowheads="1"/>
          </p:cNvSpPr>
          <p:nvPr/>
        </p:nvSpPr>
        <p:spPr bwMode="auto">
          <a:xfrm>
            <a:off x="4394200" y="6457950"/>
            <a:ext cx="469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dirty="0">
                <a:solidFill>
                  <a:srgbClr val="FFFFFF"/>
                </a:solidFill>
                <a:latin typeface="Arial"/>
              </a:rPr>
              <a:t>Some images courtesy Henrik </a:t>
            </a:r>
            <a:r>
              <a:rPr lang="en-US" sz="1800" dirty="0" err="1">
                <a:solidFill>
                  <a:srgbClr val="FFFFFF"/>
                </a:solidFill>
                <a:latin typeface="Arial"/>
              </a:rPr>
              <a:t>Wann</a:t>
            </a:r>
            <a:r>
              <a:rPr lang="en-US" sz="1800" dirty="0">
                <a:solidFill>
                  <a:srgbClr val="FFFFFF"/>
                </a:solidFill>
                <a:latin typeface="Arial"/>
              </a:rPr>
              <a:t> Jensen</a:t>
            </a:r>
          </a:p>
        </p:txBody>
      </p:sp>
    </p:spTree>
    <p:extLst>
      <p:ext uri="{BB962C8B-B14F-4D97-AF65-F5344CB8AC3E}">
        <p14:creationId xmlns:p14="http://schemas.microsoft.com/office/powerpoint/2010/main" val="3911449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 Factors</a:t>
            </a:r>
          </a:p>
        </p:txBody>
      </p:sp>
      <p:sp>
        <p:nvSpPr>
          <p:cNvPr id="1424387" name="AutoShape 3"/>
          <p:cNvSpPr>
            <a:spLocks noChangeArrowheads="1"/>
          </p:cNvSpPr>
          <p:nvPr/>
        </p:nvSpPr>
        <p:spPr bwMode="auto">
          <a:xfrm rot="10800000">
            <a:off x="3962400" y="3733800"/>
            <a:ext cx="2057400" cy="914400"/>
          </a:xfrm>
          <a:custGeom>
            <a:avLst/>
            <a:gdLst>
              <a:gd name="G0" fmla="+- 2166 0 0"/>
              <a:gd name="G1" fmla="+- 21600 0 2166"/>
              <a:gd name="G2" fmla="*/ 2166 1 2"/>
              <a:gd name="G3" fmla="+- 21600 0 G2"/>
              <a:gd name="G4" fmla="+/ 2166 21600 2"/>
              <a:gd name="G5" fmla="+/ G1 0 2"/>
              <a:gd name="G6" fmla="*/ 21600 21600 2166"/>
              <a:gd name="G7" fmla="*/ G6 1 2"/>
              <a:gd name="G8" fmla="+- 21600 0 G7"/>
              <a:gd name="G9" fmla="*/ 21600 1 2"/>
              <a:gd name="G10" fmla="+- 2166 0 G9"/>
              <a:gd name="G11" fmla="?: G10 G8 0"/>
              <a:gd name="G12" fmla="?: G10 G7 21600"/>
              <a:gd name="T0" fmla="*/ 20517 w 21600"/>
              <a:gd name="T1" fmla="*/ 10800 h 21600"/>
              <a:gd name="T2" fmla="*/ 10800 w 21600"/>
              <a:gd name="T3" fmla="*/ 21600 h 21600"/>
              <a:gd name="T4" fmla="*/ 1083 w 21600"/>
              <a:gd name="T5" fmla="*/ 10800 h 21600"/>
              <a:gd name="T6" fmla="*/ 10800 w 21600"/>
              <a:gd name="T7" fmla="*/ 0 h 21600"/>
              <a:gd name="T8" fmla="*/ 2883 w 21600"/>
              <a:gd name="T9" fmla="*/ 2883 h 21600"/>
              <a:gd name="T10" fmla="*/ 18717 w 21600"/>
              <a:gd name="T11" fmla="*/ 1871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6" y="21600"/>
                </a:lnTo>
                <a:lnTo>
                  <a:pt x="19434" y="21600"/>
                </a:lnTo>
                <a:lnTo>
                  <a:pt x="21600" y="0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24388" name="AutoShape 4"/>
          <p:cNvSpPr>
            <a:spLocks noChangeArrowheads="1"/>
          </p:cNvSpPr>
          <p:nvPr/>
        </p:nvSpPr>
        <p:spPr bwMode="auto">
          <a:xfrm rot="4932475">
            <a:off x="6400800" y="1828800"/>
            <a:ext cx="2057400" cy="914400"/>
          </a:xfrm>
          <a:custGeom>
            <a:avLst/>
            <a:gdLst>
              <a:gd name="G0" fmla="+- 2166 0 0"/>
              <a:gd name="G1" fmla="+- 21600 0 2166"/>
              <a:gd name="G2" fmla="*/ 2166 1 2"/>
              <a:gd name="G3" fmla="+- 21600 0 G2"/>
              <a:gd name="G4" fmla="+/ 2166 21600 2"/>
              <a:gd name="G5" fmla="+/ G1 0 2"/>
              <a:gd name="G6" fmla="*/ 21600 21600 2166"/>
              <a:gd name="G7" fmla="*/ G6 1 2"/>
              <a:gd name="G8" fmla="+- 21600 0 G7"/>
              <a:gd name="G9" fmla="*/ 21600 1 2"/>
              <a:gd name="G10" fmla="+- 2166 0 G9"/>
              <a:gd name="G11" fmla="?: G10 G8 0"/>
              <a:gd name="G12" fmla="?: G10 G7 21600"/>
              <a:gd name="T0" fmla="*/ 20517 w 21600"/>
              <a:gd name="T1" fmla="*/ 10800 h 21600"/>
              <a:gd name="T2" fmla="*/ 10800 w 21600"/>
              <a:gd name="T3" fmla="*/ 21600 h 21600"/>
              <a:gd name="T4" fmla="*/ 1083 w 21600"/>
              <a:gd name="T5" fmla="*/ 10800 h 21600"/>
              <a:gd name="T6" fmla="*/ 10800 w 21600"/>
              <a:gd name="T7" fmla="*/ 0 h 21600"/>
              <a:gd name="T8" fmla="*/ 2883 w 21600"/>
              <a:gd name="T9" fmla="*/ 2883 h 21600"/>
              <a:gd name="T10" fmla="*/ 18717 w 21600"/>
              <a:gd name="T11" fmla="*/ 1871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6" y="21600"/>
                </a:lnTo>
                <a:lnTo>
                  <a:pt x="19434" y="21600"/>
                </a:lnTo>
                <a:lnTo>
                  <a:pt x="21600" y="0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24389" name="Line 5"/>
          <p:cNvSpPr>
            <a:spLocks noChangeShapeType="1"/>
          </p:cNvSpPr>
          <p:nvPr/>
        </p:nvSpPr>
        <p:spPr bwMode="auto">
          <a:xfrm flipV="1">
            <a:off x="4800600" y="2895600"/>
            <a:ext cx="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24390" name="Line 6"/>
          <p:cNvSpPr>
            <a:spLocks noChangeShapeType="1"/>
          </p:cNvSpPr>
          <p:nvPr/>
        </p:nvSpPr>
        <p:spPr bwMode="auto">
          <a:xfrm flipH="1">
            <a:off x="6324600" y="1676400"/>
            <a:ext cx="10668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24391" name="Object 7"/>
          <p:cNvGraphicFramePr>
            <a:graphicFrameLocks noChangeAspect="1"/>
          </p:cNvGraphicFramePr>
          <p:nvPr/>
        </p:nvGraphicFramePr>
        <p:xfrm>
          <a:off x="7115175" y="1917700"/>
          <a:ext cx="6286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4" name="Equation" r:id="rId3" imgW="253800" imgH="241200" progId="Equation.DSMT4">
                  <p:embed/>
                </p:oleObj>
              </mc:Choice>
              <mc:Fallback>
                <p:oleObj name="Equation" r:id="rId3" imgW="253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5175" y="1917700"/>
                        <a:ext cx="62865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392" name="Object 8"/>
          <p:cNvGraphicFramePr>
            <a:graphicFrameLocks noChangeAspect="1"/>
          </p:cNvGraphicFramePr>
          <p:nvPr/>
        </p:nvGraphicFramePr>
        <p:xfrm>
          <a:off x="4906963" y="3124200"/>
          <a:ext cx="3540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5" name="Equation" r:id="rId5" imgW="152280" imgH="228600" progId="Equation.DSMT4">
                  <p:embed/>
                </p:oleObj>
              </mc:Choice>
              <mc:Fallback>
                <p:oleObj name="Equation" r:id="rId5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6963" y="3124200"/>
                        <a:ext cx="35401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393" name="Object 9"/>
          <p:cNvGraphicFramePr>
            <a:graphicFrameLocks noChangeAspect="1"/>
          </p:cNvGraphicFramePr>
          <p:nvPr/>
        </p:nvGraphicFramePr>
        <p:xfrm>
          <a:off x="6400800" y="1814513"/>
          <a:ext cx="3841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6" name="Equation" r:id="rId7" imgW="164880" imgH="241200" progId="Equation.DSMT4">
                  <p:embed/>
                </p:oleObj>
              </mc:Choice>
              <mc:Fallback>
                <p:oleObj name="Equation" r:id="rId7" imgW="164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814513"/>
                        <a:ext cx="384175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394" name="Object 10"/>
          <p:cNvGraphicFramePr>
            <a:graphicFrameLocks noChangeAspect="1"/>
          </p:cNvGraphicFramePr>
          <p:nvPr/>
        </p:nvGraphicFramePr>
        <p:xfrm>
          <a:off x="5059363" y="3902075"/>
          <a:ext cx="56673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7" name="Equation" r:id="rId9" imgW="228600" imgH="228600" progId="Equation.DSMT4">
                  <p:embed/>
                </p:oleObj>
              </mc:Choice>
              <mc:Fallback>
                <p:oleObj name="Equation" r:id="rId9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9363" y="3902075"/>
                        <a:ext cx="566737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395" name="Object 11"/>
          <p:cNvGraphicFramePr>
            <a:graphicFrameLocks noChangeAspect="1"/>
          </p:cNvGraphicFramePr>
          <p:nvPr/>
        </p:nvGraphicFramePr>
        <p:xfrm>
          <a:off x="6065838" y="2819400"/>
          <a:ext cx="342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8" name="Equation" r:id="rId11" imgW="114120" imgH="126720" progId="Equation.DSMT4">
                  <p:embed/>
                </p:oleObj>
              </mc:Choice>
              <mc:Fallback>
                <p:oleObj name="Equation" r:id="rId11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5838" y="2819400"/>
                        <a:ext cx="342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4396" name="Line 12"/>
          <p:cNvSpPr>
            <a:spLocks noChangeShapeType="1"/>
          </p:cNvSpPr>
          <p:nvPr/>
        </p:nvSpPr>
        <p:spPr bwMode="auto">
          <a:xfrm flipV="1">
            <a:off x="4800600" y="1676400"/>
            <a:ext cx="2590800" cy="23622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24397" name="Rectangle 13"/>
          <p:cNvSpPr>
            <a:spLocks noChangeArrowheads="1"/>
          </p:cNvSpPr>
          <p:nvPr/>
        </p:nvSpPr>
        <p:spPr bwMode="auto">
          <a:xfrm>
            <a:off x="4648200" y="3810000"/>
            <a:ext cx="381000" cy="38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24398" name="Rectangle 14"/>
          <p:cNvSpPr>
            <a:spLocks noChangeArrowheads="1"/>
          </p:cNvSpPr>
          <p:nvPr/>
        </p:nvSpPr>
        <p:spPr bwMode="auto">
          <a:xfrm>
            <a:off x="7162800" y="1524000"/>
            <a:ext cx="381000" cy="38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24399" name="Object 15"/>
          <p:cNvGraphicFramePr>
            <a:graphicFrameLocks noChangeAspect="1"/>
          </p:cNvGraphicFramePr>
          <p:nvPr/>
        </p:nvGraphicFramePr>
        <p:xfrm>
          <a:off x="8001000" y="2209800"/>
          <a:ext cx="47148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9" name="Equation" r:id="rId13" imgW="190440" imgH="241200" progId="Equation.DSMT4">
                  <p:embed/>
                </p:oleObj>
              </mc:Choice>
              <mc:Fallback>
                <p:oleObj name="Equation" r:id="rId13" imgW="190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2209800"/>
                        <a:ext cx="471488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400" name="Object 16"/>
          <p:cNvGraphicFramePr>
            <a:graphicFrameLocks noChangeAspect="1"/>
          </p:cNvGraphicFramePr>
          <p:nvPr/>
        </p:nvGraphicFramePr>
        <p:xfrm>
          <a:off x="6019800" y="3886200"/>
          <a:ext cx="40957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0" name="Equation" r:id="rId15" imgW="164880" imgH="228600" progId="Equation.DSMT4">
                  <p:embed/>
                </p:oleObj>
              </mc:Choice>
              <mc:Fallback>
                <p:oleObj name="Equation" r:id="rId15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886200"/>
                        <a:ext cx="40957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401" name="Object 17"/>
          <p:cNvGraphicFramePr>
            <a:graphicFrameLocks noChangeAspect="1"/>
          </p:cNvGraphicFramePr>
          <p:nvPr/>
        </p:nvGraphicFramePr>
        <p:xfrm>
          <a:off x="1276350" y="4875213"/>
          <a:ext cx="6821488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1" name="Equation" r:id="rId17" imgW="2705040" imgH="393480" progId="Equation.DSMT4">
                  <p:embed/>
                </p:oleObj>
              </mc:Choice>
              <mc:Fallback>
                <p:oleObj name="Equation" r:id="rId17" imgW="2705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4875213"/>
                        <a:ext cx="6821488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402" name="Object 18"/>
          <p:cNvGraphicFramePr>
            <a:graphicFrameLocks noChangeAspect="1"/>
          </p:cNvGraphicFramePr>
          <p:nvPr/>
        </p:nvGraphicFramePr>
        <p:xfrm>
          <a:off x="3779838" y="5778500"/>
          <a:ext cx="442277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2" name="Equation" r:id="rId19" imgW="2120760" imgH="431640" progId="Equation.DSMT4">
                  <p:embed/>
                </p:oleObj>
              </mc:Choice>
              <mc:Fallback>
                <p:oleObj name="Equation" r:id="rId19" imgW="2120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5778500"/>
                        <a:ext cx="4422775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7308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Equation</a:t>
            </a:r>
          </a:p>
        </p:txBody>
      </p:sp>
      <p:graphicFrame>
        <p:nvGraphicFramePr>
          <p:cNvPr id="1425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296713"/>
              </p:ext>
            </p:extLst>
          </p:nvPr>
        </p:nvGraphicFramePr>
        <p:xfrm>
          <a:off x="2854325" y="1216025"/>
          <a:ext cx="427355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8" name="Equation" r:id="rId3" imgW="1511300" imgH="495300" progId="Equation.DSMT4">
                  <p:embed/>
                </p:oleObj>
              </mc:Choice>
              <mc:Fallback>
                <p:oleObj name="Equation" r:id="rId3" imgW="15113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5" y="1216025"/>
                        <a:ext cx="4273550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5412" name="Object 4"/>
          <p:cNvGraphicFramePr>
            <a:graphicFrameLocks noChangeAspect="1"/>
          </p:cNvGraphicFramePr>
          <p:nvPr/>
        </p:nvGraphicFramePr>
        <p:xfrm>
          <a:off x="2114550" y="2513013"/>
          <a:ext cx="6821488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9" name="Equation" r:id="rId5" imgW="2705040" imgH="393480" progId="Equation.DSMT4">
                  <p:embed/>
                </p:oleObj>
              </mc:Choice>
              <mc:Fallback>
                <p:oleObj name="Equation" r:id="rId5" imgW="2705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2513013"/>
                        <a:ext cx="6821488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54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490285"/>
              </p:ext>
            </p:extLst>
          </p:nvPr>
        </p:nvGraphicFramePr>
        <p:xfrm>
          <a:off x="2855913" y="3487738"/>
          <a:ext cx="3697287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0" name="Equation" r:id="rId7" imgW="1308100" imgH="368300" progId="Equation.DSMT4">
                  <p:embed/>
                </p:oleObj>
              </mc:Choice>
              <mc:Fallback>
                <p:oleObj name="Equation" r:id="rId7" imgW="13081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3487738"/>
                        <a:ext cx="3697287" cy="103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54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421042"/>
              </p:ext>
            </p:extLst>
          </p:nvPr>
        </p:nvGraphicFramePr>
        <p:xfrm>
          <a:off x="382588" y="4235450"/>
          <a:ext cx="3697287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1" name="Equation" r:id="rId9" imgW="1308100" imgH="368300" progId="Equation.DSMT4">
                  <p:embed/>
                </p:oleObj>
              </mc:Choice>
              <mc:Fallback>
                <p:oleObj name="Equation" r:id="rId9" imgW="13081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4235450"/>
                        <a:ext cx="3697287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54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980990"/>
              </p:ext>
            </p:extLst>
          </p:nvPr>
        </p:nvGraphicFramePr>
        <p:xfrm>
          <a:off x="539750" y="5468938"/>
          <a:ext cx="8002588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2" name="Equation" r:id="rId11" imgW="2832100" imgH="368300" progId="Equation.DSMT4">
                  <p:embed/>
                </p:oleObj>
              </mc:Choice>
              <mc:Fallback>
                <p:oleObj name="Equation" r:id="rId11" imgW="28321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468938"/>
                        <a:ext cx="8002588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4678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Radiosity</a:t>
            </a:r>
          </a:p>
        </p:txBody>
      </p:sp>
      <p:pic>
        <p:nvPicPr>
          <p:cNvPr id="1416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6175"/>
            <a:ext cx="7056438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9701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Radiosity Epitaph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7175"/>
            <a:ext cx="8485771" cy="5029200"/>
          </a:xfrm>
        </p:spPr>
        <p:txBody>
          <a:bodyPr/>
          <a:lstStyle/>
          <a:p>
            <a:r>
              <a:rPr lang="en-US" dirty="0" smtClean="0"/>
              <a:t>Very hot topic (about 1985-1994).  Some of the most beautiful images, greatest researchers; at one point 50% of SIGGRAPH papers</a:t>
            </a:r>
          </a:p>
          <a:p>
            <a:r>
              <a:rPr lang="en-US" dirty="0" smtClean="0"/>
              <a:t>But visibility, meshing, discontinuities, complex BRDFs, volumes were all difficult problems</a:t>
            </a:r>
          </a:p>
          <a:p>
            <a:r>
              <a:rPr lang="en-US" dirty="0" smtClean="0"/>
              <a:t>Since mid-90s, Monte Carlo (rather than finite element) methods were preferred (going back to Monte Carlo Path Tracing in Kajiya86)</a:t>
            </a:r>
          </a:p>
          <a:p>
            <a:r>
              <a:rPr lang="en-US" dirty="0" smtClean="0"/>
              <a:t>Today, path tracing entirely method of choice, widely used in industry.  This is what 168 teaches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04083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/>
              <a:t>Theory</a:t>
            </a:r>
            <a:r>
              <a:rPr lang="en-US" dirty="0"/>
              <a:t> for all global illumination methods (ray tracing, path tracing, </a:t>
            </a:r>
            <a:r>
              <a:rPr lang="en-US" dirty="0" err="1"/>
              <a:t>radiosity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dirty="0"/>
              <a:t>We derive </a:t>
            </a:r>
            <a:r>
              <a:rPr lang="en-US" b="1" i="1" dirty="0"/>
              <a:t>Rendering Equation</a:t>
            </a:r>
            <a:r>
              <a:rPr lang="en-US" dirty="0"/>
              <a:t> [</a:t>
            </a:r>
            <a:r>
              <a:rPr lang="en-US" dirty="0" err="1"/>
              <a:t>Kajiya</a:t>
            </a:r>
            <a:r>
              <a:rPr lang="en-US" dirty="0"/>
              <a:t> 86]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Major theoretical development in field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Unifying framework for all global illumination</a:t>
            </a:r>
          </a:p>
          <a:p>
            <a:pPr>
              <a:lnSpc>
                <a:spcPct val="90000"/>
              </a:lnSpc>
            </a:pPr>
            <a:r>
              <a:rPr lang="en-US" dirty="0"/>
              <a:t>Discuss existing approaches as special </a:t>
            </a:r>
            <a:r>
              <a:rPr lang="en-US" dirty="0" smtClean="0"/>
              <a:t>cases</a:t>
            </a:r>
          </a:p>
          <a:p>
            <a:pPr>
              <a:lnSpc>
                <a:spcPct val="90000"/>
              </a:lnSpc>
            </a:pPr>
            <a:r>
              <a:rPr lang="en-US" i="1" dirty="0" smtClean="0"/>
              <a:t>Rest of Course: Solving the Rendering Equation (numerically using Monte Carlo Path Tracing) </a:t>
            </a:r>
            <a:endParaRPr lang="en-US" i="1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770163" y="524186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824210" y="63631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29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Caustics</a:t>
            </a:r>
          </a:p>
        </p:txBody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62075"/>
            <a:ext cx="7772400" cy="5257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Caustics: Focusing through specular surface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Major research effort in 80s, 90s till today</a:t>
            </a:r>
          </a:p>
        </p:txBody>
      </p:sp>
      <p:pic>
        <p:nvPicPr>
          <p:cNvPr id="1356804" name="Picture 4" descr="cogna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5" y="1922463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41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lecture</a:t>
            </a:r>
          </a:p>
        </p:txBody>
      </p:sp>
      <p:sp>
        <p:nvSpPr>
          <p:cNvPr id="135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/>
              <a:t>Theory</a:t>
            </a:r>
            <a:r>
              <a:rPr lang="en-US" dirty="0"/>
              <a:t> for all global illumination methods (ray tracing, </a:t>
            </a:r>
            <a:r>
              <a:rPr lang="en-US" i="1" dirty="0"/>
              <a:t>path tracing</a:t>
            </a:r>
            <a:r>
              <a:rPr lang="en-US" dirty="0"/>
              <a:t>, </a:t>
            </a:r>
            <a:r>
              <a:rPr lang="en-US" dirty="0" err="1"/>
              <a:t>radiosity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dirty="0"/>
              <a:t>We derive </a:t>
            </a:r>
            <a:r>
              <a:rPr lang="en-US" b="1" i="1" dirty="0"/>
              <a:t>Rendering Equation</a:t>
            </a:r>
            <a:r>
              <a:rPr lang="en-US" dirty="0"/>
              <a:t> [</a:t>
            </a:r>
            <a:r>
              <a:rPr lang="en-US" dirty="0" err="1"/>
              <a:t>Kajiya</a:t>
            </a:r>
            <a:r>
              <a:rPr lang="en-US" dirty="0"/>
              <a:t> 86]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Major theoretical development in field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Unifying framework for all global </a:t>
            </a:r>
            <a:r>
              <a:rPr lang="en-US" sz="2800" dirty="0" smtClean="0"/>
              <a:t>illumination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Introduced Path Tracing: core rendering method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dirty="0"/>
              <a:t>Discuss existing approaches as special cases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    </a:t>
            </a:r>
            <a:r>
              <a:rPr lang="en-US" sz="1800" dirty="0"/>
              <a:t>Fairly theoretical lecture (but important).  Not well covered in textbooks (though see Eric </a:t>
            </a:r>
            <a:r>
              <a:rPr lang="en-US" sz="1800" dirty="0" err="1"/>
              <a:t>Veach</a:t>
            </a:r>
            <a:r>
              <a:rPr lang="ja-JP" altLang="en-US" sz="1800" dirty="0">
                <a:latin typeface="Arial"/>
              </a:rPr>
              <a:t>’</a:t>
            </a:r>
            <a:r>
              <a:rPr lang="en-US" sz="1800" dirty="0"/>
              <a:t>s thesis).  </a:t>
            </a:r>
            <a:r>
              <a:rPr lang="en-US" sz="1800" dirty="0" smtClean="0"/>
              <a:t>See reading if you are interested.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9586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FFFF66"/>
                </a:solidFill>
              </a:rPr>
              <a:t>Reflectance </a:t>
            </a:r>
            <a:r>
              <a:rPr lang="en-US" i="1" dirty="0" smtClean="0">
                <a:solidFill>
                  <a:srgbClr val="FFFF66"/>
                </a:solidFill>
              </a:rPr>
              <a:t>Equation</a:t>
            </a:r>
            <a:endParaRPr lang="en-US" i="1" dirty="0">
              <a:solidFill>
                <a:srgbClr val="FFFF66"/>
              </a:solidFill>
            </a:endParaRPr>
          </a:p>
          <a:p>
            <a:r>
              <a:rPr lang="en-US" i="1" dirty="0">
                <a:solidFill>
                  <a:srgbClr val="FFFF66"/>
                </a:solidFill>
              </a:rPr>
              <a:t>Global Illumination</a:t>
            </a:r>
          </a:p>
          <a:p>
            <a:r>
              <a:rPr lang="en-US" i="1" dirty="0">
                <a:solidFill>
                  <a:srgbClr val="FFFF66"/>
                </a:solidFill>
              </a:rPr>
              <a:t>Rendering Equation</a:t>
            </a:r>
          </a:p>
          <a:p>
            <a:r>
              <a:rPr lang="en-US" dirty="0"/>
              <a:t>As a general Integral Equation and Operator</a:t>
            </a:r>
          </a:p>
          <a:p>
            <a:r>
              <a:rPr lang="en-US" dirty="0"/>
              <a:t>Approximations (Ray Tracing, </a:t>
            </a:r>
            <a:r>
              <a:rPr lang="en-US" dirty="0" err="1"/>
              <a:t>Radiosity</a:t>
            </a:r>
            <a:r>
              <a:rPr lang="en-US" dirty="0"/>
              <a:t>)</a:t>
            </a:r>
          </a:p>
          <a:p>
            <a:r>
              <a:rPr lang="en-US" dirty="0"/>
              <a:t>Surface Parameterization (Standard Form)</a:t>
            </a:r>
          </a:p>
        </p:txBody>
      </p:sp>
    </p:spTree>
    <p:extLst>
      <p:ext uri="{BB962C8B-B14F-4D97-AF65-F5344CB8AC3E}">
        <p14:creationId xmlns:p14="http://schemas.microsoft.com/office/powerpoint/2010/main" val="306573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Reflection Equation</a:t>
            </a:r>
          </a:p>
        </p:txBody>
      </p:sp>
      <p:graphicFrame>
        <p:nvGraphicFramePr>
          <p:cNvPr id="4403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114800" y="2997200"/>
          <a:ext cx="4381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9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997200"/>
                        <a:ext cx="43815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0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1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54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4039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4456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57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58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59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60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4040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4462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63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64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4465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4466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4467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384468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871663" y="5084763"/>
          <a:ext cx="55673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2" name="Equation" r:id="rId9" imgW="2959100" imgH="254000" progId="Equation.DSMT4">
                  <p:embed/>
                </p:oleObj>
              </mc:Choice>
              <mc:Fallback>
                <p:oleObj name="Equation" r:id="rId9" imgW="2959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5084763"/>
                        <a:ext cx="556736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69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(Output Image)</a:t>
            </a:r>
          </a:p>
        </p:txBody>
      </p:sp>
      <p:sp>
        <p:nvSpPr>
          <p:cNvPr id="1384470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4471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source)</a:t>
            </a:r>
          </a:p>
        </p:txBody>
      </p:sp>
      <p:sp>
        <p:nvSpPr>
          <p:cNvPr id="1384472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4473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</p:spTree>
    <p:extLst>
      <p:ext uri="{BB962C8B-B14F-4D97-AF65-F5344CB8AC3E}">
        <p14:creationId xmlns:p14="http://schemas.microsoft.com/office/powerpoint/2010/main" val="640094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4469" grpId="0"/>
      <p:bldP spid="1384470" grpId="0"/>
      <p:bldP spid="1384471" grpId="0"/>
      <p:bldP spid="1384472" grpId="0"/>
      <p:bldP spid="13844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4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Reflection Equation</a:t>
            </a:r>
          </a:p>
        </p:txBody>
      </p:sp>
      <p:graphicFrame>
        <p:nvGraphicFramePr>
          <p:cNvPr id="45059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3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4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5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78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5063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5480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1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2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3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4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5064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5486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7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8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5489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5490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5491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5068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639888" y="5084763"/>
          <a:ext cx="6096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6" name="Equation" r:id="rId9" imgW="3200400" imgH="266700" progId="Equation.DSMT4">
                  <p:embed/>
                </p:oleObj>
              </mc:Choice>
              <mc:Fallback>
                <p:oleObj name="Equation" r:id="rId9" imgW="3200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5084763"/>
                        <a:ext cx="6096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93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(Output Image)</a:t>
            </a:r>
          </a:p>
        </p:txBody>
      </p:sp>
      <p:sp>
        <p:nvSpPr>
          <p:cNvPr id="1385494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5495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source)</a:t>
            </a:r>
          </a:p>
        </p:txBody>
      </p:sp>
      <p:sp>
        <p:nvSpPr>
          <p:cNvPr id="1385496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5497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  <p:sp>
        <p:nvSpPr>
          <p:cNvPr id="1385498" name="Text Box 26"/>
          <p:cNvSpPr txBox="1">
            <a:spLocks noChangeArrowheads="1"/>
          </p:cNvSpPr>
          <p:nvPr/>
        </p:nvSpPr>
        <p:spPr bwMode="auto">
          <a:xfrm>
            <a:off x="4098925" y="4659313"/>
            <a:ext cx="3090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cs typeface="Arial"/>
              </a:rPr>
              <a:t>Sum over all light sources</a:t>
            </a:r>
          </a:p>
        </p:txBody>
      </p:sp>
      <p:grpSp>
        <p:nvGrpSpPr>
          <p:cNvPr id="45075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5500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1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2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3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4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5076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5506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7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8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9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10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5511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5512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5545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Reflection Equation</a:t>
            </a:r>
          </a:p>
        </p:txBody>
      </p:sp>
      <p:graphicFrame>
        <p:nvGraphicFramePr>
          <p:cNvPr id="4608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2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3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4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02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6087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6504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5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6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7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8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6088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6510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11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12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6513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4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5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6092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58875" y="4824413"/>
          <a:ext cx="7358063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5" name="Equation" r:id="rId9" imgW="3327400" imgH="368300" progId="Equation.DSMT4">
                  <p:embed/>
                </p:oleObj>
              </mc:Choice>
              <mc:Fallback>
                <p:oleObj name="Equation" r:id="rId9" imgW="3327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4824413"/>
                        <a:ext cx="7358063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17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(Output Image)</a:t>
            </a:r>
          </a:p>
        </p:txBody>
      </p:sp>
      <p:sp>
        <p:nvSpPr>
          <p:cNvPr id="1386518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6519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source)</a:t>
            </a:r>
          </a:p>
        </p:txBody>
      </p:sp>
      <p:sp>
        <p:nvSpPr>
          <p:cNvPr id="1386520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6521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  <p:sp>
        <p:nvSpPr>
          <p:cNvPr id="1386522" name="Text Box 26"/>
          <p:cNvSpPr txBox="1">
            <a:spLocks noChangeArrowheads="1"/>
          </p:cNvSpPr>
          <p:nvPr/>
        </p:nvSpPr>
        <p:spPr bwMode="auto">
          <a:xfrm>
            <a:off x="4327525" y="4354513"/>
            <a:ext cx="309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cs typeface="Arial"/>
              </a:rPr>
              <a:t>Replace sum with integral</a:t>
            </a:r>
          </a:p>
        </p:txBody>
      </p:sp>
      <p:grpSp>
        <p:nvGrpSpPr>
          <p:cNvPr id="46099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6524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5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6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7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8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6100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6530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1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2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3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4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6535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6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7" name="Line 41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8" name="Line 42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9" name="Oval 43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6106" name="Object 44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6" name="Equation" r:id="rId11" imgW="266584" imgH="228501" progId="Equation.DSMT4">
                  <p:embed/>
                </p:oleObj>
              </mc:Choice>
              <mc:Fallback>
                <p:oleObj name="Equation" r:id="rId11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8570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2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2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26153</TotalTime>
  <Words>1213</Words>
  <Application>Microsoft Macintosh PowerPoint</Application>
  <PresentationFormat>Letter Paper (8.5x11 in)</PresentationFormat>
  <Paragraphs>242</Paragraphs>
  <Slides>34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Default Design</vt:lpstr>
      <vt:lpstr>1_Default Design</vt:lpstr>
      <vt:lpstr>2_Default Design</vt:lpstr>
      <vt:lpstr>3_Default Design</vt:lpstr>
      <vt:lpstr>4_Default Design</vt:lpstr>
      <vt:lpstr>Equation</vt:lpstr>
      <vt:lpstr>MathType 6.0 Equation</vt:lpstr>
      <vt:lpstr>Computer Graphics II: Rendering</vt:lpstr>
      <vt:lpstr>To Do</vt:lpstr>
      <vt:lpstr>Illumination Models</vt:lpstr>
      <vt:lpstr>Caustics</vt:lpstr>
      <vt:lpstr>Overview of lecture</vt:lpstr>
      <vt:lpstr>Outline</vt:lpstr>
      <vt:lpstr>Reflection Equation</vt:lpstr>
      <vt:lpstr>Reflection Equation</vt:lpstr>
      <vt:lpstr>Reflection Equation</vt:lpstr>
      <vt:lpstr>Environment Maps</vt:lpstr>
      <vt:lpstr>The Challenge</vt:lpstr>
      <vt:lpstr>Rendering Equation</vt:lpstr>
      <vt:lpstr>Outline</vt:lpstr>
      <vt:lpstr>Rendering Equation (Kajiya 86)</vt:lpstr>
      <vt:lpstr>Rendering Equation as Integral Equation</vt:lpstr>
      <vt:lpstr>Linear Operator Theory</vt:lpstr>
      <vt:lpstr>Linear Operator Equation</vt:lpstr>
      <vt:lpstr>Solving the Rendering Equation</vt:lpstr>
      <vt:lpstr>Solving the Rendering Equation</vt:lpstr>
      <vt:lpstr>Ray Tracing</vt:lpstr>
      <vt:lpstr>Ray Tracing</vt:lpstr>
      <vt:lpstr>PowerPoint Presentation</vt:lpstr>
      <vt:lpstr>Outline</vt:lpstr>
      <vt:lpstr>Rendering Equation</vt:lpstr>
      <vt:lpstr>Change of Variables</vt:lpstr>
      <vt:lpstr>Change of Variables</vt:lpstr>
      <vt:lpstr>Rendering Equation: Standard Form</vt:lpstr>
      <vt:lpstr>Radiosity Equation</vt:lpstr>
      <vt:lpstr>Discretization and Form Factors</vt:lpstr>
      <vt:lpstr>Form Factors</vt:lpstr>
      <vt:lpstr>Matrix Equation</vt:lpstr>
      <vt:lpstr>Radiosity</vt:lpstr>
      <vt:lpstr>Radiosity Epitaph</vt:lpstr>
      <vt:lpstr>Summary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739</cp:revision>
  <cp:lastPrinted>2016-09-17T23:06:26Z</cp:lastPrinted>
  <dcterms:created xsi:type="dcterms:W3CDTF">1999-02-11T00:43:51Z</dcterms:created>
  <dcterms:modified xsi:type="dcterms:W3CDTF">2019-05-28T18:47:13Z</dcterms:modified>
</cp:coreProperties>
</file>