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p4" ContentType="video/unknown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3" r:id="rId1"/>
    <p:sldMasterId id="2147483665" r:id="rId2"/>
    <p:sldMasterId id="2147483677" r:id="rId3"/>
  </p:sldMasterIdLst>
  <p:notesMasterIdLst>
    <p:notesMasterId r:id="rId53"/>
  </p:notesMasterIdLst>
  <p:handoutMasterIdLst>
    <p:handoutMasterId r:id="rId54"/>
  </p:handoutMasterIdLst>
  <p:sldIdLst>
    <p:sldId id="751" r:id="rId4"/>
    <p:sldId id="752" r:id="rId5"/>
    <p:sldId id="753" r:id="rId6"/>
    <p:sldId id="754" r:id="rId7"/>
    <p:sldId id="755" r:id="rId8"/>
    <p:sldId id="757" r:id="rId9"/>
    <p:sldId id="758" r:id="rId10"/>
    <p:sldId id="759" r:id="rId11"/>
    <p:sldId id="760" r:id="rId12"/>
    <p:sldId id="761" r:id="rId13"/>
    <p:sldId id="762" r:id="rId14"/>
    <p:sldId id="763" r:id="rId15"/>
    <p:sldId id="764" r:id="rId16"/>
    <p:sldId id="765" r:id="rId17"/>
    <p:sldId id="766" r:id="rId18"/>
    <p:sldId id="767" r:id="rId19"/>
    <p:sldId id="768" r:id="rId20"/>
    <p:sldId id="769" r:id="rId21"/>
    <p:sldId id="770" r:id="rId22"/>
    <p:sldId id="771" r:id="rId23"/>
    <p:sldId id="772" r:id="rId24"/>
    <p:sldId id="773" r:id="rId25"/>
    <p:sldId id="774" r:id="rId26"/>
    <p:sldId id="775" r:id="rId27"/>
    <p:sldId id="776" r:id="rId28"/>
    <p:sldId id="777" r:id="rId29"/>
    <p:sldId id="778" r:id="rId30"/>
    <p:sldId id="779" r:id="rId31"/>
    <p:sldId id="780" r:id="rId32"/>
    <p:sldId id="781" r:id="rId33"/>
    <p:sldId id="782" r:id="rId34"/>
    <p:sldId id="783" r:id="rId35"/>
    <p:sldId id="784" r:id="rId36"/>
    <p:sldId id="785" r:id="rId37"/>
    <p:sldId id="786" r:id="rId38"/>
    <p:sldId id="787" r:id="rId39"/>
    <p:sldId id="788" r:id="rId40"/>
    <p:sldId id="789" r:id="rId41"/>
    <p:sldId id="790" r:id="rId42"/>
    <p:sldId id="791" r:id="rId43"/>
    <p:sldId id="792" r:id="rId44"/>
    <p:sldId id="793" r:id="rId45"/>
    <p:sldId id="794" r:id="rId46"/>
    <p:sldId id="795" r:id="rId47"/>
    <p:sldId id="796" r:id="rId48"/>
    <p:sldId id="797" r:id="rId49"/>
    <p:sldId id="798" r:id="rId50"/>
    <p:sldId id="799" r:id="rId51"/>
    <p:sldId id="800" r:id="rId52"/>
  </p:sldIdLst>
  <p:sldSz cx="9144000" cy="6858000" type="letter"/>
  <p:notesSz cx="7315200" cy="96012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browse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8867"/>
    <a:srgbClr val="FF9966"/>
    <a:srgbClr val="FFDD4B"/>
    <a:srgbClr val="0033CC"/>
    <a:srgbClr val="B4C753"/>
    <a:srgbClr val="2AABA8"/>
    <a:srgbClr val="FFFFFF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-64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9" d="100"/>
          <a:sy n="79" d="100"/>
        </p:scale>
        <p:origin x="-2220" y="-90"/>
      </p:cViewPr>
      <p:guideLst>
        <p:guide orient="horz" pos="3023"/>
        <p:guide pos="2303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notesMaster" Target="notesMasters/notesMaster1.xml"/><Relationship Id="rId54" Type="http://schemas.openxmlformats.org/officeDocument/2006/relationships/handoutMaster" Target="handoutMasters/handoutMaster1.xml"/><Relationship Id="rId55" Type="http://schemas.openxmlformats.org/officeDocument/2006/relationships/printerSettings" Target="printerSettings/printerSettings1.bin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305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>
            <a:lvl1pPr algn="l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1566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76713" y="0"/>
            <a:ext cx="31305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>
            <a:lvl1pPr algn="r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1566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44000"/>
            <a:ext cx="313055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b" anchorCtr="0" compatLnSpc="1">
            <a:prstTxWarp prst="textNoShape">
              <a:avLst/>
            </a:prstTxWarp>
          </a:bodyPr>
          <a:lstStyle>
            <a:lvl1pPr algn="l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1566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76713" y="9144000"/>
            <a:ext cx="313055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b" anchorCtr="0" compatLnSpc="1">
            <a:prstTxWarp prst="textNoShape">
              <a:avLst/>
            </a:prstTxWarp>
          </a:bodyPr>
          <a:lstStyle>
            <a:lvl1pPr algn="r" defTabSz="963613">
              <a:defRPr sz="1200">
                <a:latin typeface="Times New Roman" charset="0"/>
              </a:defRPr>
            </a:lvl1pPr>
          </a:lstStyle>
          <a:p>
            <a:fld id="{21B8CDE7-30D9-A54D-A4C4-6AD1AC94280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4602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865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>
            <a:lvl1pPr algn="l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6550" y="0"/>
            <a:ext cx="316865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>
            <a:lvl1pPr algn="r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46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799013" cy="3598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60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59300"/>
            <a:ext cx="5365750" cy="432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6865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b" anchorCtr="0" compatLnSpc="1">
            <a:prstTxWarp prst="textNoShape">
              <a:avLst/>
            </a:prstTxWarp>
          </a:bodyPr>
          <a:lstStyle>
            <a:lvl1pPr algn="l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6550" y="9121775"/>
            <a:ext cx="316865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b" anchorCtr="0" compatLnSpc="1">
            <a:prstTxWarp prst="textNoShape">
              <a:avLst/>
            </a:prstTxWarp>
          </a:bodyPr>
          <a:lstStyle>
            <a:lvl1pPr algn="r" defTabSz="963613">
              <a:defRPr sz="1200">
                <a:latin typeface="Times New Roman" charset="0"/>
              </a:defRPr>
            </a:lvl1pPr>
          </a:lstStyle>
          <a:p>
            <a:fld id="{D4D59DC6-8B1D-F64D-8AE4-0264766D681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0551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2286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4572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6858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9144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119CCE-30F9-744A-9C38-6592257150DA}" type="slidenum">
              <a:rPr lang="en-US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4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5713" y="720724"/>
            <a:ext cx="4800600" cy="3600451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4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6284" tIns="48144" rIns="96284" bIns="48144"/>
          <a:lstStyle/>
          <a:p>
            <a:r>
              <a:rPr lang="en-US"/>
              <a:t>(1:00)</a:t>
            </a:r>
          </a:p>
          <a:p>
            <a:r>
              <a:rPr lang="en-US"/>
              <a:t>First, let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s briefly consider Shade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s original formulation for the layered depth image. </a:t>
            </a:r>
          </a:p>
          <a:p>
            <a:r>
              <a:rPr lang="en-US"/>
              <a:t>To create an LDI, from a given camera location, we trace a ray thru each pixel, noting all intersections.</a:t>
            </a:r>
          </a:p>
          <a:p>
            <a:r>
              <a:rPr lang="en-US"/>
              <a:t>The LDI is just a list of layers for each pixel, with each fragment storing depth and color information.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F9CD25-F65C-0241-8BC5-D395F19D18D1}" type="slidenum">
              <a:rPr lang="en-US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4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5713" y="720724"/>
            <a:ext cx="4800600" cy="3600451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4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6284" tIns="48144" rIns="96284" bIns="48144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70A037-7743-2645-8FA9-14EA83525F21}" type="slidenum">
              <a:rPr lang="en-US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4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5713" y="720724"/>
            <a:ext cx="4800600" cy="3600451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4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6284" tIns="48144" rIns="96284" bIns="48144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 noRot="1" noChangeAspect="1"/>
          </p:cNvSpPr>
          <p:nvPr>
            <p:ph type="sldImg"/>
          </p:nvPr>
        </p:nvSpPr>
        <p:spPr>
          <a:xfrm>
            <a:off x="1226959" y="720748"/>
            <a:ext cx="4861283" cy="3600449"/>
          </a:xfrm>
          <a:prstGeom prst="rect">
            <a:avLst/>
          </a:prstGeom>
        </p:spPr>
        <p:txBody>
          <a:bodyPr lIns="96658" tIns="48329" rIns="96658" bIns="48329"/>
          <a:lstStyle/>
          <a:p>
            <a:endParaRPr/>
          </a:p>
        </p:txBody>
      </p:sp>
      <p:sp>
        <p:nvSpPr>
          <p:cNvPr id="72" name="Shape 7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We’re really interested in the problem of content capture for virtual reality, and today we’re going to talk about our system that, given a new scene, prescribes a set of input views that a user could capture in under a minute with their smartphone camera…resulting in a set of input images like this…then, after less than a minute of processing, we can render photographic-quality novel views of the scene in real time… Our system is also robust, and reliably works across a wide variety of scenes. This image-based rendering problem is called view interpolation or view synthesis, and achieving robust and high-quality results from such sparsely sampled images has traditionally been really challenging.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>
            <a:spLocks noGrp="1" noRot="1" noChangeAspect="1"/>
          </p:cNvSpPr>
          <p:nvPr>
            <p:ph type="sldImg"/>
          </p:nvPr>
        </p:nvSpPr>
        <p:spPr>
          <a:xfrm>
            <a:off x="1226959" y="720748"/>
            <a:ext cx="4861283" cy="3600449"/>
          </a:xfrm>
          <a:prstGeom prst="rect">
            <a:avLst/>
          </a:prstGeom>
        </p:spPr>
        <p:txBody>
          <a:bodyPr lIns="96658" tIns="48329" rIns="96658" bIns="48329"/>
          <a:lstStyle/>
          <a:p>
            <a:endParaRPr/>
          </a:p>
        </p:txBody>
      </p:sp>
      <p:sp>
        <p:nvSpPr>
          <p:cNvPr id="77" name="Shape 7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We’re really interested in the problem of content capture for virtual reality, and today we’re going to talk about our system that, given a new scene, prescribes a set of input views that a user could capture in under a minute with their smartphone camera…resulting in a set of input images like this…then, after less than a minute of processing, we can render photographic-quality novel views of the scene in real time… Our system is also robust, and reliably works across a wide variety of scenes. This image-based rendering problem is called view interpolation or view synthesis, and achieving robust and high-quality results from such sparsely sampled images has traditionally been really challenging.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 noRot="1" noChangeAspect="1"/>
          </p:cNvSpPr>
          <p:nvPr>
            <p:ph type="sldImg"/>
          </p:nvPr>
        </p:nvSpPr>
        <p:spPr>
          <a:xfrm>
            <a:off x="1226959" y="720748"/>
            <a:ext cx="4861283" cy="3600449"/>
          </a:xfrm>
          <a:prstGeom prst="rect">
            <a:avLst/>
          </a:prstGeom>
        </p:spPr>
        <p:txBody>
          <a:bodyPr lIns="96658" tIns="48329" rIns="96658" bIns="48329"/>
          <a:lstStyle/>
          <a:p>
            <a:endParaRPr/>
          </a:p>
        </p:txBody>
      </p:sp>
      <p:sp>
        <p:nvSpPr>
          <p:cNvPr id="82" name="Shape 8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We’re really interested in the problem of content capture for virtual reality, and today we’re going to talk about our system that, given a new scene, prescribes a set of input views that a user could capture in under a minute with their smartphone camera…resulting in a set of input images like this…then, after less than a minute of processing, we can render photographic-quality novel views of the scene in real time… Our system is also robust, and reliably works across a wide variety of scenes. This image-based rendering problem is called view interpolation or view synthesis, and achieving robust and high-quality results from such sparsely sampled images has traditionally been really challenging.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>
            <a:spLocks noGrp="1" noRot="1" noChangeAspect="1"/>
          </p:cNvSpPr>
          <p:nvPr>
            <p:ph type="sldImg"/>
          </p:nvPr>
        </p:nvSpPr>
        <p:spPr>
          <a:xfrm>
            <a:off x="1226959" y="720748"/>
            <a:ext cx="4861283" cy="3600449"/>
          </a:xfrm>
          <a:prstGeom prst="rect">
            <a:avLst/>
          </a:prstGeom>
        </p:spPr>
        <p:txBody>
          <a:bodyPr lIns="96658" tIns="48329" rIns="96658" bIns="48329"/>
          <a:lstStyle/>
          <a:p>
            <a:endParaRPr/>
          </a:p>
        </p:txBody>
      </p:sp>
      <p:sp>
        <p:nvSpPr>
          <p:cNvPr id="87" name="Shape 8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We’re really interested in the problem of content capture for virtual reality, and today we’re going to talk about our system that, given a new scene, prescribes a set of input views that a user could capture in under a minute with their smartphone camera…resulting in a set of input images like this…then, after less than a minute of processing, we can render photographic-quality novel views of the scene in real time… Our system is also robust, and reliably works across a wide variety of scenes. This image-based rendering problem is called view interpolation or view synthesis, and achieving robust and high-quality results from such sparsely sampled images has traditionally been really challenging.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371600"/>
            <a:ext cx="7772400" cy="18288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77863" y="3581400"/>
            <a:ext cx="7721600" cy="17526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876529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3"/>
            <a:ext cx="2057400" cy="6022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3"/>
            <a:ext cx="6019800" cy="6022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629486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371600"/>
            <a:ext cx="7772400" cy="18288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77863" y="3581400"/>
            <a:ext cx="7721600" cy="17526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36067590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373122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02567155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271552"/>
      </p:ext>
    </p:extLst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820403"/>
      </p:ext>
    </p:extLst>
  </p:cSld>
  <p:clrMapOvr>
    <a:masterClrMapping/>
  </p:clrMapOvr>
  <p:transition xmlns:p14="http://schemas.microsoft.com/office/powerpoint/2010/main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975161"/>
      </p:ext>
    </p:extLst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8064357"/>
      </p:ext>
    </p:extLst>
  </p:cSld>
  <p:clrMapOvr>
    <a:masterClrMapping/>
  </p:clrMapOvr>
  <p:transition xmlns:p14="http://schemas.microsoft.com/office/powerpoint/2010/main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1105351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015772"/>
      </p:ext>
    </p:extLst>
  </p:cSld>
  <p:clrMapOvr>
    <a:masterClrMapping/>
  </p:clrMapOvr>
  <p:transition xmlns:p14="http://schemas.microsoft.com/office/powerpoint/2010/main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08441193"/>
      </p:ext>
    </p:extLst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410520"/>
      </p:ext>
    </p:extLst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0"/>
            <a:ext cx="2057400" cy="6022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19800" cy="6022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089230"/>
      </p:ext>
    </p:extLst>
  </p:cSld>
  <p:clrMapOvr>
    <a:masterClrMapping/>
  </p:clrMapOvr>
  <p:transition xmlns:p14="http://schemas.microsoft.com/office/powerpoint/2010/main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371600"/>
            <a:ext cx="7772400" cy="18288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77863" y="3581401"/>
            <a:ext cx="7721600" cy="17526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26534440"/>
      </p:ext>
    </p:extLst>
  </p:cSld>
  <p:clrMapOvr>
    <a:masterClrMapping/>
  </p:clrMapOvr>
  <p:transition xmlns:p14="http://schemas.microsoft.com/office/powerpoint/2010/main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526528"/>
      </p:ext>
    </p:extLst>
  </p:cSld>
  <p:clrMapOvr>
    <a:masterClrMapping/>
  </p:clrMapOvr>
  <p:transition xmlns:p14="http://schemas.microsoft.com/office/powerpoint/2010/main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9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822" indent="0">
              <a:buNone/>
              <a:defRPr sz="1800"/>
            </a:lvl2pPr>
            <a:lvl3pPr marL="913649" indent="0">
              <a:buNone/>
              <a:defRPr sz="1600"/>
            </a:lvl3pPr>
            <a:lvl4pPr marL="1370480" indent="0">
              <a:buNone/>
              <a:defRPr sz="1400"/>
            </a:lvl4pPr>
            <a:lvl5pPr marL="1827304" indent="0">
              <a:buNone/>
              <a:defRPr sz="1400"/>
            </a:lvl5pPr>
            <a:lvl6pPr marL="2284128" indent="0">
              <a:buNone/>
              <a:defRPr sz="1400"/>
            </a:lvl6pPr>
            <a:lvl7pPr marL="2740958" indent="0">
              <a:buNone/>
              <a:defRPr sz="1400"/>
            </a:lvl7pPr>
            <a:lvl8pPr marL="3197778" indent="0">
              <a:buNone/>
              <a:defRPr sz="1400"/>
            </a:lvl8pPr>
            <a:lvl9pPr marL="365460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8773671"/>
      </p:ext>
    </p:extLst>
  </p:cSld>
  <p:clrMapOvr>
    <a:masterClrMapping/>
  </p:clrMapOvr>
  <p:transition xmlns:p14="http://schemas.microsoft.com/office/powerpoint/2010/main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280216"/>
      </p:ext>
    </p:extLst>
  </p:cSld>
  <p:clrMapOvr>
    <a:masterClrMapping/>
  </p:clrMapOvr>
  <p:transition xmlns:p14="http://schemas.microsoft.com/office/powerpoint/2010/main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22" indent="0">
              <a:buNone/>
              <a:defRPr sz="2000" b="1"/>
            </a:lvl2pPr>
            <a:lvl3pPr marL="913649" indent="0">
              <a:buNone/>
              <a:defRPr sz="1800" b="1"/>
            </a:lvl3pPr>
            <a:lvl4pPr marL="1370480" indent="0">
              <a:buNone/>
              <a:defRPr sz="1600" b="1"/>
            </a:lvl4pPr>
            <a:lvl5pPr marL="1827304" indent="0">
              <a:buNone/>
              <a:defRPr sz="1600" b="1"/>
            </a:lvl5pPr>
            <a:lvl6pPr marL="2284128" indent="0">
              <a:buNone/>
              <a:defRPr sz="1600" b="1"/>
            </a:lvl6pPr>
            <a:lvl7pPr marL="2740958" indent="0">
              <a:buNone/>
              <a:defRPr sz="1600" b="1"/>
            </a:lvl7pPr>
            <a:lvl8pPr marL="3197778" indent="0">
              <a:buNone/>
              <a:defRPr sz="1600" b="1"/>
            </a:lvl8pPr>
            <a:lvl9pPr marL="365460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22" indent="0">
              <a:buNone/>
              <a:defRPr sz="2000" b="1"/>
            </a:lvl2pPr>
            <a:lvl3pPr marL="913649" indent="0">
              <a:buNone/>
              <a:defRPr sz="1800" b="1"/>
            </a:lvl3pPr>
            <a:lvl4pPr marL="1370480" indent="0">
              <a:buNone/>
              <a:defRPr sz="1600" b="1"/>
            </a:lvl4pPr>
            <a:lvl5pPr marL="1827304" indent="0">
              <a:buNone/>
              <a:defRPr sz="1600" b="1"/>
            </a:lvl5pPr>
            <a:lvl6pPr marL="2284128" indent="0">
              <a:buNone/>
              <a:defRPr sz="1600" b="1"/>
            </a:lvl6pPr>
            <a:lvl7pPr marL="2740958" indent="0">
              <a:buNone/>
              <a:defRPr sz="1600" b="1"/>
            </a:lvl7pPr>
            <a:lvl8pPr marL="3197778" indent="0">
              <a:buNone/>
              <a:defRPr sz="1600" b="1"/>
            </a:lvl8pPr>
            <a:lvl9pPr marL="365460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395920"/>
      </p:ext>
    </p:extLst>
  </p:cSld>
  <p:clrMapOvr>
    <a:masterClrMapping/>
  </p:clrMapOvr>
  <p:transition xmlns:p14="http://schemas.microsoft.com/office/powerpoint/2010/main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81703"/>
      </p:ext>
    </p:extLst>
  </p:cSld>
  <p:clrMapOvr>
    <a:masterClrMapping/>
  </p:clrMapOvr>
  <p:transition xmlns:p14="http://schemas.microsoft.com/office/powerpoint/2010/main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5565791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414593"/>
      </p:ext>
    </p:extLst>
  </p:cSld>
  <p:clrMapOvr>
    <a:masterClrMapping/>
  </p:clrMapOvr>
  <p:transition xmlns:p14="http://schemas.microsoft.com/office/powerpoint/2010/main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822" indent="0">
              <a:buNone/>
              <a:defRPr sz="1200"/>
            </a:lvl2pPr>
            <a:lvl3pPr marL="913649" indent="0">
              <a:buNone/>
              <a:defRPr sz="1000"/>
            </a:lvl3pPr>
            <a:lvl4pPr marL="1370480" indent="0">
              <a:buNone/>
              <a:defRPr sz="900"/>
            </a:lvl4pPr>
            <a:lvl5pPr marL="1827304" indent="0">
              <a:buNone/>
              <a:defRPr sz="900"/>
            </a:lvl5pPr>
            <a:lvl6pPr marL="2284128" indent="0">
              <a:buNone/>
              <a:defRPr sz="900"/>
            </a:lvl6pPr>
            <a:lvl7pPr marL="2740958" indent="0">
              <a:buNone/>
              <a:defRPr sz="900"/>
            </a:lvl7pPr>
            <a:lvl8pPr marL="3197778" indent="0">
              <a:buNone/>
              <a:defRPr sz="900"/>
            </a:lvl8pPr>
            <a:lvl9pPr marL="365460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5795561"/>
      </p:ext>
    </p:extLst>
  </p:cSld>
  <p:clrMapOvr>
    <a:masterClrMapping/>
  </p:clrMapOvr>
  <p:transition xmlns:p14="http://schemas.microsoft.com/office/powerpoint/2010/main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822" indent="0">
              <a:buNone/>
              <a:defRPr sz="2800"/>
            </a:lvl2pPr>
            <a:lvl3pPr marL="913649" indent="0">
              <a:buNone/>
              <a:defRPr sz="2400"/>
            </a:lvl3pPr>
            <a:lvl4pPr marL="1370480" indent="0">
              <a:buNone/>
              <a:defRPr sz="2000"/>
            </a:lvl4pPr>
            <a:lvl5pPr marL="1827304" indent="0">
              <a:buNone/>
              <a:defRPr sz="2000"/>
            </a:lvl5pPr>
            <a:lvl6pPr marL="2284128" indent="0">
              <a:buNone/>
              <a:defRPr sz="2000"/>
            </a:lvl6pPr>
            <a:lvl7pPr marL="2740958" indent="0">
              <a:buNone/>
              <a:defRPr sz="2000"/>
            </a:lvl7pPr>
            <a:lvl8pPr marL="3197778" indent="0">
              <a:buNone/>
              <a:defRPr sz="2000"/>
            </a:lvl8pPr>
            <a:lvl9pPr marL="3654608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822" indent="0">
              <a:buNone/>
              <a:defRPr sz="1200"/>
            </a:lvl2pPr>
            <a:lvl3pPr marL="913649" indent="0">
              <a:buNone/>
              <a:defRPr sz="1000"/>
            </a:lvl3pPr>
            <a:lvl4pPr marL="1370480" indent="0">
              <a:buNone/>
              <a:defRPr sz="900"/>
            </a:lvl4pPr>
            <a:lvl5pPr marL="1827304" indent="0">
              <a:buNone/>
              <a:defRPr sz="900"/>
            </a:lvl5pPr>
            <a:lvl6pPr marL="2284128" indent="0">
              <a:buNone/>
              <a:defRPr sz="900"/>
            </a:lvl6pPr>
            <a:lvl7pPr marL="2740958" indent="0">
              <a:buNone/>
              <a:defRPr sz="900"/>
            </a:lvl7pPr>
            <a:lvl8pPr marL="3197778" indent="0">
              <a:buNone/>
              <a:defRPr sz="900"/>
            </a:lvl8pPr>
            <a:lvl9pPr marL="365460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15470827"/>
      </p:ext>
    </p:extLst>
  </p:cSld>
  <p:clrMapOvr>
    <a:masterClrMapping/>
  </p:clrMapOvr>
  <p:transition xmlns:p14="http://schemas.microsoft.com/office/powerpoint/2010/main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071763"/>
      </p:ext>
    </p:extLst>
  </p:cSld>
  <p:clrMapOvr>
    <a:masterClrMapping/>
  </p:clrMapOvr>
  <p:transition xmlns:p14="http://schemas.microsoft.com/office/powerpoint/2010/main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16"/>
            <a:ext cx="2057400" cy="6022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16"/>
            <a:ext cx="6019800" cy="6022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213797"/>
      </p:ext>
    </p:extLst>
  </p:cSld>
  <p:clrMapOvr>
    <a:masterClrMapping/>
  </p:clrMapOvr>
  <p:transition xmlns:p14="http://schemas.microsoft.com/office/powerpoint/2010/main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Text"/>
          <p:cNvSpPr txBox="1">
            <a:spLocks noGrp="1"/>
          </p:cNvSpPr>
          <p:nvPr>
            <p:ph type="title"/>
          </p:nvPr>
        </p:nvSpPr>
        <p:spPr>
          <a:xfrm>
            <a:off x="303330" y="234032"/>
            <a:ext cx="8537340" cy="865436"/>
          </a:xfrm>
          <a:prstGeom prst="rect">
            <a:avLst/>
          </a:prstGeom>
        </p:spPr>
        <p:txBody>
          <a:bodyPr/>
          <a:lstStyle>
            <a:lvl1pPr algn="l">
              <a:defRPr sz="3400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2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88935" y="6536532"/>
            <a:ext cx="162561" cy="233718"/>
          </a:xfrm>
          <a:prstGeom prst="rect">
            <a:avLst/>
          </a:prstGeom>
        </p:spPr>
        <p:txBody>
          <a:bodyPr lIns="38405" tIns="19202" rIns="38405" bIns="19202"/>
          <a:lstStyle/>
          <a:p>
            <a:pPr algn="l"/>
            <a:fld id="{86CB4B4D-7CA3-9044-876B-883B54F8677D}" type="slidenum">
              <a:rPr sz="1800">
                <a:solidFill>
                  <a:srgbClr val="FFFFFF"/>
                </a:solidFill>
                <a:cs typeface="ＭＳ Ｐゴシック" charset="0"/>
              </a:rPr>
              <a:pPr algn="l"/>
              <a:t>‹#›</a:t>
            </a:fld>
            <a:endParaRPr sz="1800">
              <a:solidFill>
                <a:srgbClr val="FFFFFF"/>
              </a:solidFill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3562161"/>
      </p:ext>
    </p:extLst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797565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358403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975016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1378574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5499443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1740880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9450" y="533400"/>
            <a:ext cx="774858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89803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7175"/>
            <a:ext cx="8229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227017" y="12334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89" name="Rectangle 13"/>
          <p:cNvSpPr>
            <a:spLocks noChangeArrowheads="1"/>
          </p:cNvSpPr>
          <p:nvPr/>
        </p:nvSpPr>
        <p:spPr bwMode="auto">
          <a:xfrm>
            <a:off x="227017" y="4841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Clr>
          <a:srgbClr val="2AABA8"/>
        </a:buClr>
        <a:buFont typeface="Wingdings" charset="0"/>
        <a:buChar char="§"/>
        <a:defRPr sz="28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400">
          <a:solidFill>
            <a:srgbClr val="FFFFFF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000">
          <a:solidFill>
            <a:srgbClr val="FFFFFF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9450" y="533400"/>
            <a:ext cx="774858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89803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7175"/>
            <a:ext cx="8229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227013" y="12334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01389" name="Rectangle 13"/>
          <p:cNvSpPr>
            <a:spLocks noChangeArrowheads="1"/>
          </p:cNvSpPr>
          <p:nvPr/>
        </p:nvSpPr>
        <p:spPr bwMode="auto">
          <a:xfrm>
            <a:off x="227013" y="4841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47730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Clr>
          <a:srgbClr val="2AABA8"/>
        </a:buClr>
        <a:buFont typeface="Wingdings" charset="0"/>
        <a:buChar char="§"/>
        <a:defRPr sz="28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400">
          <a:solidFill>
            <a:srgbClr val="FFFFFF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000">
          <a:solidFill>
            <a:srgbClr val="FFFFFF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9450" y="533400"/>
            <a:ext cx="774858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89803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64" tIns="45683" rIns="91364" bIns="4568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7175"/>
            <a:ext cx="8229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64" tIns="45683" rIns="91364" bIns="4568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227014" y="1233504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64" tIns="45683" rIns="91364" bIns="45683" anchor="ctr"/>
          <a:lstStyle/>
          <a:p>
            <a:pPr algn="l">
              <a:defRPr/>
            </a:pPr>
            <a:endParaRPr lang="en-US" sz="1800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1029" name="Rectangle 5"/>
          <p:cNvSpPr>
            <a:spLocks noChangeArrowheads="1"/>
          </p:cNvSpPr>
          <p:nvPr userDrawn="1"/>
        </p:nvSpPr>
        <p:spPr bwMode="auto">
          <a:xfrm>
            <a:off x="227014" y="484204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64" tIns="45683" rIns="91364" bIns="45683" anchor="ctr"/>
          <a:lstStyle/>
          <a:p>
            <a:pPr algn="l">
              <a:defRPr/>
            </a:pPr>
            <a:endParaRPr lang="en-US" sz="1800">
              <a:solidFill>
                <a:srgbClr val="FFFFFF"/>
              </a:solidFill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72333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6822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3649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048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7304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623" indent="-342623" algn="l" rtl="0" eaLnBrk="0" fontAlgn="base" hangingPunct="0">
        <a:spcBef>
          <a:spcPct val="50000"/>
        </a:spcBef>
        <a:spcAft>
          <a:spcPct val="0"/>
        </a:spcAft>
        <a:buClr>
          <a:srgbClr val="2AABA8"/>
        </a:buClr>
        <a:buFont typeface="Wingdings" charset="0"/>
        <a:buChar char="§"/>
        <a:defRPr sz="2800">
          <a:solidFill>
            <a:srgbClr val="FFFFFF"/>
          </a:solidFill>
          <a:latin typeface="+mn-lt"/>
          <a:ea typeface="+mn-ea"/>
          <a:cs typeface="ＭＳ Ｐゴシック" charset="0"/>
        </a:defRPr>
      </a:lvl1pPr>
      <a:lvl2pPr marL="742342" indent="-285518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400">
          <a:solidFill>
            <a:srgbClr val="FFFFFF"/>
          </a:solidFill>
          <a:latin typeface="+mn-lt"/>
          <a:ea typeface="+mn-ea"/>
        </a:defRPr>
      </a:lvl2pPr>
      <a:lvl3pPr marL="1142062" indent="-22841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000">
          <a:solidFill>
            <a:srgbClr val="FFFFFF"/>
          </a:solidFill>
          <a:latin typeface="+mn-lt"/>
          <a:ea typeface="+mn-ea"/>
        </a:defRPr>
      </a:lvl3pPr>
      <a:lvl4pPr marL="1598888" indent="-22841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4pPr>
      <a:lvl5pPr marL="2055720" indent="-22841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5pPr>
      <a:lvl6pPr marL="2512545" indent="-22841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6pPr>
      <a:lvl7pPr marL="2969368" indent="-22841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7pPr>
      <a:lvl8pPr marL="3426196" indent="-22841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8pPr>
      <a:lvl9pPr marL="3883017" indent="-22841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68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22" algn="l" defTabSz="4568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49" algn="l" defTabSz="4568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80" algn="l" defTabSz="4568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304" algn="l" defTabSz="4568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128" algn="l" defTabSz="4568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958" algn="l" defTabSz="4568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778" algn="l" defTabSz="4568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608" algn="l" defTabSz="4568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2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3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4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5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7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8.jpeg"/><Relationship Id="rId3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0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3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4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5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6.jpeg"/><Relationship Id="rId3" Type="http://schemas.openxmlformats.org/officeDocument/2006/relationships/image" Target="../media/image37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8.jpeg"/><Relationship Id="rId3" Type="http://schemas.openxmlformats.org/officeDocument/2006/relationships/image" Target="../media/image39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40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41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42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43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066800"/>
            <a:ext cx="7772400" cy="1143000"/>
          </a:xfrm>
        </p:spPr>
        <p:txBody>
          <a:bodyPr/>
          <a:lstStyle/>
          <a:p>
            <a:r>
              <a:rPr lang="en-US" sz="3200" dirty="0" smtClean="0"/>
              <a:t>Computer Graphics II: Rendering</a:t>
            </a:r>
            <a:endParaRPr lang="en-US" sz="3200" dirty="0"/>
          </a:p>
        </p:txBody>
      </p:sp>
      <p:sp>
        <p:nvSpPr>
          <p:cNvPr id="10455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0447" y="2295525"/>
            <a:ext cx="9319524" cy="1752600"/>
          </a:xfrm>
        </p:spPr>
        <p:txBody>
          <a:bodyPr/>
          <a:lstStyle/>
          <a:p>
            <a:r>
              <a:rPr lang="en-US" dirty="0" smtClean="0"/>
              <a:t>CSE 168 [</a:t>
            </a:r>
            <a:r>
              <a:rPr lang="en-US" dirty="0" err="1" smtClean="0"/>
              <a:t>Spr</a:t>
            </a:r>
            <a:r>
              <a:rPr lang="en-US" dirty="0" smtClean="0"/>
              <a:t> 20], </a:t>
            </a:r>
            <a:r>
              <a:rPr lang="en-US" dirty="0"/>
              <a:t>Lecture </a:t>
            </a:r>
            <a:r>
              <a:rPr lang="en-US" dirty="0" smtClean="0"/>
              <a:t>17: </a:t>
            </a:r>
            <a:r>
              <a:rPr lang="en-US" dirty="0" smtClean="0"/>
              <a:t>Image-Based Rendering      Ravi </a:t>
            </a:r>
            <a:r>
              <a:rPr lang="en-US" dirty="0"/>
              <a:t>Ramamoorthi</a:t>
            </a:r>
          </a:p>
        </p:txBody>
      </p:sp>
      <p:sp>
        <p:nvSpPr>
          <p:cNvPr id="1045508" name="Rectangle 4"/>
          <p:cNvSpPr>
            <a:spLocks noChangeArrowheads="1"/>
          </p:cNvSpPr>
          <p:nvPr/>
        </p:nvSpPr>
        <p:spPr bwMode="auto">
          <a:xfrm>
            <a:off x="133350" y="2525716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09" name="Rectangle 5"/>
          <p:cNvSpPr>
            <a:spLocks noChangeArrowheads="1"/>
          </p:cNvSpPr>
          <p:nvPr/>
        </p:nvSpPr>
        <p:spPr bwMode="auto">
          <a:xfrm>
            <a:off x="123825" y="2525716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10" name="Rectangle 6"/>
          <p:cNvSpPr>
            <a:spLocks noChangeArrowheads="1"/>
          </p:cNvSpPr>
          <p:nvPr/>
        </p:nvSpPr>
        <p:spPr bwMode="auto">
          <a:xfrm>
            <a:off x="111125" y="2525716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11" name="Rectangle 7"/>
          <p:cNvSpPr>
            <a:spLocks noChangeArrowheads="1"/>
          </p:cNvSpPr>
          <p:nvPr/>
        </p:nvSpPr>
        <p:spPr bwMode="auto">
          <a:xfrm>
            <a:off x="133350" y="2525716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1045513" name="Picture 9" descr="foley-fl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71" y="4481491"/>
            <a:ext cx="2549339" cy="1688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514" name="Picture 10" descr="kajiya-chess-sig8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509" y="4458455"/>
            <a:ext cx="2017659" cy="16813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5516" name="Text Box 12"/>
          <p:cNvSpPr txBox="1">
            <a:spLocks noChangeArrowheads="1"/>
          </p:cNvSpPr>
          <p:nvPr/>
        </p:nvSpPr>
        <p:spPr bwMode="auto">
          <a:xfrm>
            <a:off x="1553454" y="3575051"/>
            <a:ext cx="636063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dirty="0"/>
              <a:t>http:/</a:t>
            </a:r>
            <a:r>
              <a:rPr lang="en-US" dirty="0" smtClean="0"/>
              <a:t>/viscomp.ucsd.edu/classes/cse168/sp20</a:t>
            </a:r>
            <a:endParaRPr lang="en-US" dirty="0"/>
          </a:p>
        </p:txBody>
      </p:sp>
      <p:pic>
        <p:nvPicPr>
          <p:cNvPr id="2" name="Picture 1" descr="Screen Shot 2019-05-06 at 9.03.3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650" y="4455378"/>
            <a:ext cx="1703610" cy="1708240"/>
          </a:xfrm>
          <a:prstGeom prst="rect">
            <a:avLst/>
          </a:prstGeom>
        </p:spPr>
      </p:pic>
      <p:pic>
        <p:nvPicPr>
          <p:cNvPr id="14" name="Picture 4" descr="mie3p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116" y="4460151"/>
            <a:ext cx="2078855" cy="1662903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IBR: A brief history</a:t>
            </a:r>
          </a:p>
        </p:txBody>
      </p:sp>
      <p:sp>
        <p:nvSpPr>
          <p:cNvPr id="131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8288" y="1392238"/>
            <a:ext cx="8875712" cy="5029200"/>
          </a:xfrm>
        </p:spPr>
        <p:txBody>
          <a:bodyPr/>
          <a:lstStyle/>
          <a:p>
            <a:r>
              <a:rPr lang="en-US" sz="2400"/>
              <a:t>Texture maps, bump maps, environment maps [70s]</a:t>
            </a:r>
          </a:p>
          <a:p>
            <a:r>
              <a:rPr lang="en-US" sz="2400"/>
              <a:t>Poggio  MIT 90s: Faces, image-based analysis/synthesis</a:t>
            </a:r>
          </a:p>
          <a:p>
            <a:r>
              <a:rPr lang="en-US" sz="2400"/>
              <a:t>Mid-Late 90s </a:t>
            </a:r>
          </a:p>
          <a:p>
            <a:pPr lvl="1"/>
            <a:r>
              <a:rPr lang="en-US"/>
              <a:t>Chen and Williams 93, View Interpolation [Images+depth]</a:t>
            </a:r>
          </a:p>
          <a:p>
            <a:pPr lvl="1"/>
            <a:r>
              <a:rPr lang="en-US"/>
              <a:t>Chen 95 Quicktime VR [Images from many viewpoints]</a:t>
            </a:r>
          </a:p>
          <a:p>
            <a:pPr lvl="1"/>
            <a:r>
              <a:rPr lang="en-US"/>
              <a:t>McMillan and Bishop 95 Plenoptic Modeling [Images w disparity]</a:t>
            </a:r>
          </a:p>
          <a:p>
            <a:pPr lvl="1"/>
            <a:r>
              <a:rPr lang="en-US"/>
              <a:t>Gortler et al, Levoy and Hanrahan 96 Light Fields [4D]</a:t>
            </a:r>
          </a:p>
          <a:p>
            <a:pPr lvl="1"/>
            <a:r>
              <a:rPr lang="en-US"/>
              <a:t>Shade et al. 98 Layered Depth Images [2.5D]</a:t>
            </a:r>
          </a:p>
          <a:p>
            <a:pPr lvl="1"/>
            <a:r>
              <a:rPr lang="en-US"/>
              <a:t>Debevec et al. 00 Reflectance Field [4D]</a:t>
            </a:r>
          </a:p>
          <a:p>
            <a:pPr lvl="1"/>
            <a:r>
              <a:rPr lang="en-US"/>
              <a:t>Inverse rendering (Marschner,Sato,Yu,Boivin,…)</a:t>
            </a:r>
          </a:p>
          <a:p>
            <a:r>
              <a:rPr lang="en-US" sz="2400"/>
              <a:t>Today:  IBR hasn</a:t>
            </a:r>
            <a:r>
              <a:rPr lang="ja-JP" altLang="en-US" sz="2400">
                <a:latin typeface="Arial"/>
              </a:rPr>
              <a:t>’</a:t>
            </a:r>
            <a:r>
              <a:rPr lang="en-US" sz="2400"/>
              <a:t>t replaced conventional rendering, but has brought sampled and data-driven representations to graphics</a:t>
            </a:r>
          </a:p>
          <a:p>
            <a:pPr lvl="1"/>
            <a:endParaRPr lang="en-US"/>
          </a:p>
          <a:p>
            <a:pPr lvl="1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9760939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3794" name="Picture 2" descr="marc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" y="473075"/>
            <a:ext cx="8890000" cy="596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93000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4818" name="Picture 2" descr="marc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436563"/>
            <a:ext cx="8928100" cy="596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942245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135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/>
              <a:t>Overview of IBR</a:t>
            </a:r>
          </a:p>
          <a:p>
            <a:r>
              <a:rPr lang="en-US" sz="2400" dirty="0"/>
              <a:t>Basic approaches</a:t>
            </a:r>
          </a:p>
          <a:p>
            <a:pPr lvl="1"/>
            <a:r>
              <a:rPr lang="en-US" i="1" dirty="0"/>
              <a:t>Image Warping </a:t>
            </a:r>
          </a:p>
          <a:p>
            <a:pPr lvl="2"/>
            <a:r>
              <a:rPr lang="en-US" sz="2400" i="1" dirty="0"/>
              <a:t>[2D + depth.  Requires correspondence/disparity]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Light Fields [4D]</a:t>
            </a:r>
          </a:p>
          <a:p>
            <a:pPr lvl="1"/>
            <a:r>
              <a:rPr lang="en-US" dirty="0"/>
              <a:t>Survey of some </a:t>
            </a:r>
            <a:r>
              <a:rPr lang="en-US" dirty="0" smtClean="0"/>
              <a:t>early </a:t>
            </a:r>
            <a:r>
              <a:rPr lang="en-US" dirty="0"/>
              <a:t>work</a:t>
            </a:r>
          </a:p>
        </p:txBody>
      </p:sp>
    </p:spTree>
    <p:extLst>
      <p:ext uri="{BB962C8B-B14F-4D97-AF65-F5344CB8AC3E}">
        <p14:creationId xmlns:p14="http://schemas.microsoft.com/office/powerpoint/2010/main" val="330010658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6866" name="Picture 2" descr="mcmillan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22225"/>
            <a:ext cx="8716962" cy="655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16867" name="Text Box 3"/>
          <p:cNvSpPr txBox="1">
            <a:spLocks noChangeArrowheads="1"/>
          </p:cNvSpPr>
          <p:nvPr/>
        </p:nvSpPr>
        <p:spPr bwMode="auto">
          <a:xfrm>
            <a:off x="1644650" y="6491288"/>
            <a:ext cx="7499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1800">
                <a:solidFill>
                  <a:srgbClr val="FFFFFF"/>
                </a:solidFill>
              </a:rPr>
              <a:t>Warping slides courtesy Leonard McMillan, SIGGRAPH 99 course notes</a:t>
            </a:r>
          </a:p>
        </p:txBody>
      </p:sp>
    </p:spTree>
    <p:extLst>
      <p:ext uri="{BB962C8B-B14F-4D97-AF65-F5344CB8AC3E}">
        <p14:creationId xmlns:p14="http://schemas.microsoft.com/office/powerpoint/2010/main" val="11234581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7890" name="Picture 2" descr="mcmillan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179388"/>
            <a:ext cx="8820150" cy="6602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238957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8914" name="Picture 2" descr="mcmillan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" y="198438"/>
            <a:ext cx="8909050" cy="6659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16628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9938" name="Picture 2" descr="mcmillan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8" y="196850"/>
            <a:ext cx="8872537" cy="666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126012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62" name="Picture 2" descr="mcmillan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125413"/>
            <a:ext cx="8796338" cy="6621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544453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1986" name="Picture 2" descr="mcmillan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591625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 Do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Project proposals due tomorrow (May 27)</a:t>
            </a:r>
          </a:p>
          <a:p>
            <a:r>
              <a:rPr lang="en-US" dirty="0" smtClean="0"/>
              <a:t>Final </a:t>
            </a:r>
            <a:r>
              <a:rPr lang="en-US" dirty="0" smtClean="0"/>
              <a:t>Projects due Jun 9</a:t>
            </a:r>
          </a:p>
          <a:p>
            <a:r>
              <a:rPr lang="en-US" dirty="0"/>
              <a:t>PLEASE FILL OUT CAPE EVALUATIONS!</a:t>
            </a:r>
            <a:r>
              <a:rPr lang="en-US" dirty="0" smtClean="0"/>
              <a:t>!</a:t>
            </a:r>
          </a:p>
          <a:p>
            <a:r>
              <a:rPr lang="en-US" dirty="0" smtClean="0"/>
              <a:t>KEEP WORKING HARD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254159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3010" name="Picture 2" descr="mcmillan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60338"/>
            <a:ext cx="8815387" cy="661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992113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4034" name="Picture 2" descr="mcmillan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6350"/>
            <a:ext cx="9131300" cy="684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86406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5058" name="Picture 2" descr="mcmillan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6350"/>
            <a:ext cx="9118600" cy="684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321813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6082" name="Picture 2" descr="mcmillan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6350"/>
            <a:ext cx="9118600" cy="684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92832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7106" name="Picture 2" descr="mcmillan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1000"/>
            <a:ext cx="8077200" cy="604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33009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132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/>
              <a:t>Overview of IBR</a:t>
            </a:r>
          </a:p>
          <a:p>
            <a:r>
              <a:rPr lang="en-US" sz="2400" dirty="0"/>
              <a:t>Basic approaches</a:t>
            </a:r>
          </a:p>
          <a:p>
            <a:pPr lvl="1"/>
            <a:r>
              <a:rPr lang="en-US" dirty="0"/>
              <a:t>Image Warping </a:t>
            </a:r>
          </a:p>
          <a:p>
            <a:pPr lvl="2"/>
            <a:r>
              <a:rPr lang="en-US" sz="2400" dirty="0"/>
              <a:t>[2D + depth.  Requires correspondence/disparity]</a:t>
            </a:r>
          </a:p>
          <a:p>
            <a:pPr lvl="1"/>
            <a:r>
              <a:rPr lang="en-US" i="1" dirty="0">
                <a:solidFill>
                  <a:schemeClr val="tx1"/>
                </a:solidFill>
              </a:rPr>
              <a:t>Light Fields [4D]</a:t>
            </a:r>
          </a:p>
          <a:p>
            <a:pPr lvl="1"/>
            <a:r>
              <a:rPr lang="en-US" dirty="0"/>
              <a:t>Survey of some </a:t>
            </a:r>
            <a:r>
              <a:rPr lang="en-US" dirty="0" smtClean="0"/>
              <a:t>early </a:t>
            </a:r>
            <a:r>
              <a:rPr lang="en-US" dirty="0"/>
              <a:t>work</a:t>
            </a:r>
          </a:p>
        </p:txBody>
      </p:sp>
    </p:spTree>
    <p:extLst>
      <p:ext uri="{BB962C8B-B14F-4D97-AF65-F5344CB8AC3E}">
        <p14:creationId xmlns:p14="http://schemas.microsoft.com/office/powerpoint/2010/main" val="69612970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9154" name="Picture 2" descr="hanrahan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442913"/>
            <a:ext cx="8928100" cy="587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168847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0178" name="Picture 2" descr="hanrahan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8" y="563563"/>
            <a:ext cx="9021762" cy="596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24667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02" name="Picture 2" descr="hanrahan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430213"/>
            <a:ext cx="8891588" cy="5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83801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226" name="Picture 2" descr="hanrahan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77838"/>
            <a:ext cx="8915400" cy="5862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3819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Motivation for Lecture</a:t>
            </a:r>
          </a:p>
        </p:txBody>
      </p:sp>
      <p:sp>
        <p:nvSpPr>
          <p:cNvPr id="71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1350" y="1527175"/>
            <a:ext cx="8686800" cy="5029200"/>
          </a:xfrm>
        </p:spPr>
        <p:txBody>
          <a:bodyPr/>
          <a:lstStyle/>
          <a:p>
            <a:r>
              <a:rPr lang="en-US" dirty="0" smtClean="0"/>
              <a:t>Image-Based Rendering major new idea in graphics in past 25 years</a:t>
            </a:r>
          </a:p>
          <a:p>
            <a:r>
              <a:rPr lang="en-US" dirty="0"/>
              <a:t>M</a:t>
            </a:r>
            <a:r>
              <a:rPr lang="en-US" dirty="0" smtClean="0"/>
              <a:t>any </a:t>
            </a:r>
            <a:r>
              <a:rPr lang="en-US" dirty="0"/>
              <a:t>of the rendering methods, especially precomputed techniques borrow from it</a:t>
            </a:r>
          </a:p>
          <a:p>
            <a:r>
              <a:rPr lang="en-US" dirty="0"/>
              <a:t>And many methods use measured data </a:t>
            </a:r>
          </a:p>
          <a:p>
            <a:r>
              <a:rPr lang="en-US" dirty="0"/>
              <a:t>Also, images are an important source for </a:t>
            </a:r>
            <a:r>
              <a:rPr lang="en-US" dirty="0" smtClean="0"/>
              <a:t>rendering</a:t>
            </a:r>
          </a:p>
          <a:p>
            <a:r>
              <a:rPr lang="en-US" dirty="0" smtClean="0"/>
              <a:t>Sampled data rapidly becoming popular</a:t>
            </a:r>
          </a:p>
          <a:p>
            <a:r>
              <a:rPr lang="en-US" dirty="0" smtClean="0"/>
              <a:t>Core IBR problem of view synthesis/light fields renewed popularity (VR other applications)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7112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3250" name="Picture 2" descr="hanrahan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447675"/>
            <a:ext cx="8853488" cy="582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069761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4274" name="Picture 2" descr="gantry-w-bun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80" y="0"/>
            <a:ext cx="41719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lytro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99681" y="754431"/>
            <a:ext cx="6087347" cy="46453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13570" y="6316324"/>
            <a:ext cx="20376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>
                <a:solidFill>
                  <a:srgbClr val="FFFF00"/>
                </a:solidFill>
                <a:latin typeface="Arial"/>
              </a:rPr>
              <a:t>Lytro</a:t>
            </a:r>
            <a:r>
              <a:rPr lang="en-US" sz="1800" dirty="0" smtClean="0">
                <a:solidFill>
                  <a:srgbClr val="FFFF00"/>
                </a:solidFill>
                <a:latin typeface="Arial"/>
              </a:rPr>
              <a:t> Camera</a:t>
            </a:r>
            <a:endParaRPr lang="en-US" sz="1800" dirty="0">
              <a:solidFill>
                <a:srgbClr val="FFFF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4629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5298" name="Picture 2" descr="sixcameras-oblique-css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8" y="307975"/>
            <a:ext cx="8158162" cy="6332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947240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6322" name="Picture 2" descr="slide0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220663"/>
            <a:ext cx="8678863" cy="650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808240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7346" name="Picture 2" descr="slide0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8" y="309563"/>
            <a:ext cx="8720137" cy="654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69252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8370" name="Picture 2" descr="hanrahan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476250"/>
            <a:ext cx="8804275" cy="578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784554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133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/>
              <a:t>Overview of IBR</a:t>
            </a:r>
          </a:p>
          <a:p>
            <a:r>
              <a:rPr lang="en-US" sz="2400" dirty="0"/>
              <a:t>Basic approaches</a:t>
            </a:r>
          </a:p>
          <a:p>
            <a:pPr lvl="1"/>
            <a:r>
              <a:rPr lang="en-US" dirty="0"/>
              <a:t>Image Warping </a:t>
            </a:r>
          </a:p>
          <a:p>
            <a:pPr lvl="2"/>
            <a:r>
              <a:rPr lang="en-US" sz="2400" dirty="0"/>
              <a:t>[2D + depth.  Requires correspondence/disparity]</a:t>
            </a:r>
          </a:p>
          <a:p>
            <a:pPr lvl="1"/>
            <a:r>
              <a:rPr lang="en-US" dirty="0"/>
              <a:t>Light Fields [4D]</a:t>
            </a:r>
          </a:p>
          <a:p>
            <a:pPr lvl="1"/>
            <a:r>
              <a:rPr lang="en-US" i="1" dirty="0">
                <a:solidFill>
                  <a:schemeClr val="tx1"/>
                </a:solidFill>
              </a:rPr>
              <a:t>Survey of some </a:t>
            </a:r>
            <a:r>
              <a:rPr lang="en-US" i="1" dirty="0" smtClean="0">
                <a:solidFill>
                  <a:schemeClr val="tx1"/>
                </a:solidFill>
              </a:rPr>
              <a:t>early </a:t>
            </a:r>
            <a:r>
              <a:rPr lang="en-US" i="1" dirty="0">
                <a:solidFill>
                  <a:schemeClr val="tx1"/>
                </a:solidFill>
              </a:rPr>
              <a:t>work</a:t>
            </a:r>
          </a:p>
        </p:txBody>
      </p:sp>
    </p:spTree>
    <p:extLst>
      <p:ext uri="{BB962C8B-B14F-4D97-AF65-F5344CB8AC3E}">
        <p14:creationId xmlns:p14="http://schemas.microsoft.com/office/powerpoint/2010/main" val="426242571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Layered Depth Images [Shade 98]</a:t>
            </a:r>
          </a:p>
        </p:txBody>
      </p:sp>
      <p:grpSp>
        <p:nvGrpSpPr>
          <p:cNvPr id="1340420" name="Group 4"/>
          <p:cNvGrpSpPr>
            <a:grpSpLocks/>
          </p:cNvGrpSpPr>
          <p:nvPr/>
        </p:nvGrpSpPr>
        <p:grpSpPr bwMode="auto">
          <a:xfrm>
            <a:off x="2438400" y="2605088"/>
            <a:ext cx="3962400" cy="3567112"/>
            <a:chOff x="2256" y="1833"/>
            <a:chExt cx="2496" cy="2247"/>
          </a:xfrm>
        </p:grpSpPr>
        <p:sp>
          <p:nvSpPr>
            <p:cNvPr id="1340421" name="Freeform 5"/>
            <p:cNvSpPr>
              <a:spLocks/>
            </p:cNvSpPr>
            <p:nvPr/>
          </p:nvSpPr>
          <p:spPr bwMode="auto">
            <a:xfrm>
              <a:off x="3181" y="3230"/>
              <a:ext cx="1571" cy="850"/>
            </a:xfrm>
            <a:custGeom>
              <a:avLst/>
              <a:gdLst>
                <a:gd name="T0" fmla="*/ 0 w 3088"/>
                <a:gd name="T1" fmla="*/ 1478 h 1670"/>
                <a:gd name="T2" fmla="*/ 129 w 3088"/>
                <a:gd name="T3" fmla="*/ 1356 h 1670"/>
                <a:gd name="T4" fmla="*/ 475 w 3088"/>
                <a:gd name="T5" fmla="*/ 1176 h 1670"/>
                <a:gd name="T6" fmla="*/ 698 w 3088"/>
                <a:gd name="T7" fmla="*/ 1378 h 1670"/>
                <a:gd name="T8" fmla="*/ 907 w 3088"/>
                <a:gd name="T9" fmla="*/ 1666 h 1670"/>
                <a:gd name="T10" fmla="*/ 1123 w 3088"/>
                <a:gd name="T11" fmla="*/ 1356 h 1670"/>
                <a:gd name="T12" fmla="*/ 1274 w 3088"/>
                <a:gd name="T13" fmla="*/ 758 h 1670"/>
                <a:gd name="T14" fmla="*/ 1893 w 3088"/>
                <a:gd name="T15" fmla="*/ 1349 h 1670"/>
                <a:gd name="T16" fmla="*/ 2397 w 3088"/>
                <a:gd name="T17" fmla="*/ 190 h 1670"/>
                <a:gd name="T18" fmla="*/ 2887 w 3088"/>
                <a:gd name="T19" fmla="*/ 211 h 1670"/>
                <a:gd name="T20" fmla="*/ 3088 w 3088"/>
                <a:gd name="T21" fmla="*/ 550 h 1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88" h="1670">
                  <a:moveTo>
                    <a:pt x="0" y="1478"/>
                  </a:moveTo>
                  <a:cubicBezTo>
                    <a:pt x="25" y="1442"/>
                    <a:pt x="50" y="1406"/>
                    <a:pt x="129" y="1356"/>
                  </a:cubicBezTo>
                  <a:cubicBezTo>
                    <a:pt x="208" y="1306"/>
                    <a:pt x="380" y="1172"/>
                    <a:pt x="475" y="1176"/>
                  </a:cubicBezTo>
                  <a:cubicBezTo>
                    <a:pt x="570" y="1180"/>
                    <a:pt x="626" y="1296"/>
                    <a:pt x="698" y="1378"/>
                  </a:cubicBezTo>
                  <a:cubicBezTo>
                    <a:pt x="770" y="1460"/>
                    <a:pt x="836" y="1670"/>
                    <a:pt x="907" y="1666"/>
                  </a:cubicBezTo>
                  <a:cubicBezTo>
                    <a:pt x="978" y="1662"/>
                    <a:pt x="1062" y="1507"/>
                    <a:pt x="1123" y="1356"/>
                  </a:cubicBezTo>
                  <a:cubicBezTo>
                    <a:pt x="1184" y="1205"/>
                    <a:pt x="1146" y="759"/>
                    <a:pt x="1274" y="758"/>
                  </a:cubicBezTo>
                  <a:cubicBezTo>
                    <a:pt x="1402" y="757"/>
                    <a:pt x="1706" y="1444"/>
                    <a:pt x="1893" y="1349"/>
                  </a:cubicBezTo>
                  <a:cubicBezTo>
                    <a:pt x="2080" y="1254"/>
                    <a:pt x="2231" y="380"/>
                    <a:pt x="2397" y="190"/>
                  </a:cubicBezTo>
                  <a:cubicBezTo>
                    <a:pt x="2563" y="0"/>
                    <a:pt x="2772" y="151"/>
                    <a:pt x="2887" y="211"/>
                  </a:cubicBezTo>
                  <a:cubicBezTo>
                    <a:pt x="3002" y="271"/>
                    <a:pt x="3045" y="410"/>
                    <a:pt x="3088" y="550"/>
                  </a:cubicBezTo>
                </a:path>
              </a:pathLst>
            </a:cu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340422" name="Oval 6"/>
            <p:cNvSpPr>
              <a:spLocks noChangeArrowheads="1"/>
            </p:cNvSpPr>
            <p:nvPr/>
          </p:nvSpPr>
          <p:spPr bwMode="auto">
            <a:xfrm>
              <a:off x="3469" y="2798"/>
              <a:ext cx="279" cy="406"/>
            </a:xfrm>
            <a:prstGeom prst="ellips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340423" name="Oval 7"/>
            <p:cNvSpPr>
              <a:spLocks noChangeArrowheads="1"/>
            </p:cNvSpPr>
            <p:nvPr/>
          </p:nvSpPr>
          <p:spPr bwMode="auto">
            <a:xfrm rot="-1527411">
              <a:off x="3949" y="2462"/>
              <a:ext cx="289" cy="763"/>
            </a:xfrm>
            <a:prstGeom prst="ellips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340424" name="Oval 8"/>
            <p:cNvSpPr>
              <a:spLocks noChangeArrowheads="1"/>
            </p:cNvSpPr>
            <p:nvPr/>
          </p:nvSpPr>
          <p:spPr bwMode="auto">
            <a:xfrm>
              <a:off x="3517" y="3278"/>
              <a:ext cx="96" cy="144"/>
            </a:xfrm>
            <a:prstGeom prst="ellipse">
              <a:avLst/>
            </a:prstGeom>
            <a:noFill/>
            <a:ln w="38100">
              <a:solidFill>
                <a:srgbClr val="66FF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66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340425" name="Line 9"/>
            <p:cNvSpPr>
              <a:spLocks noChangeShapeType="1"/>
            </p:cNvSpPr>
            <p:nvPr/>
          </p:nvSpPr>
          <p:spPr bwMode="auto">
            <a:xfrm flipV="1">
              <a:off x="3312" y="1872"/>
              <a:ext cx="336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340426" name="Line 10"/>
            <p:cNvSpPr>
              <a:spLocks noChangeShapeType="1"/>
            </p:cNvSpPr>
            <p:nvPr/>
          </p:nvSpPr>
          <p:spPr bwMode="auto">
            <a:xfrm>
              <a:off x="3648" y="1872"/>
              <a:ext cx="336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340427" name="Line 11"/>
            <p:cNvSpPr>
              <a:spLocks noChangeShapeType="1"/>
            </p:cNvSpPr>
            <p:nvPr/>
          </p:nvSpPr>
          <p:spPr bwMode="auto">
            <a:xfrm>
              <a:off x="3456" y="2064"/>
              <a:ext cx="3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</a:endParaRPr>
            </a:p>
          </p:txBody>
        </p:sp>
        <p:grpSp>
          <p:nvGrpSpPr>
            <p:cNvPr id="1340428" name="Group 12"/>
            <p:cNvGrpSpPr>
              <a:grpSpLocks/>
            </p:cNvGrpSpPr>
            <p:nvPr/>
          </p:nvGrpSpPr>
          <p:grpSpPr bwMode="auto">
            <a:xfrm>
              <a:off x="2256" y="2880"/>
              <a:ext cx="1152" cy="960"/>
              <a:chOff x="0" y="2880"/>
              <a:chExt cx="1152" cy="960"/>
            </a:xfrm>
          </p:grpSpPr>
          <p:sp>
            <p:nvSpPr>
              <p:cNvPr id="1340429" name="Text Box 13"/>
              <p:cNvSpPr txBox="1">
                <a:spLocks noChangeArrowheads="1"/>
              </p:cNvSpPr>
              <p:nvPr/>
            </p:nvSpPr>
            <p:spPr bwMode="auto">
              <a:xfrm>
                <a:off x="0" y="2880"/>
                <a:ext cx="1011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/>
                <a:r>
                  <a:rPr lang="en-US" sz="2800">
                    <a:solidFill>
                      <a:srgbClr val="66FF33"/>
                    </a:solidFill>
                    <a:latin typeface="Times New Roman" charset="0"/>
                  </a:rPr>
                  <a:t>Geometry</a:t>
                </a:r>
              </a:p>
            </p:txBody>
          </p:sp>
          <p:sp>
            <p:nvSpPr>
              <p:cNvPr id="1340430" name="Line 14"/>
              <p:cNvSpPr>
                <a:spLocks noChangeShapeType="1"/>
              </p:cNvSpPr>
              <p:nvPr/>
            </p:nvSpPr>
            <p:spPr bwMode="auto">
              <a:xfrm>
                <a:off x="960" y="3072"/>
                <a:ext cx="192" cy="0"/>
              </a:xfrm>
              <a:prstGeom prst="line">
                <a:avLst/>
              </a:prstGeom>
              <a:noFill/>
              <a:ln w="19050">
                <a:solidFill>
                  <a:srgbClr val="66FF33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>
                  <a:solidFill>
                    <a:srgbClr val="FFFFFF"/>
                  </a:solidFill>
                  <a:latin typeface="Times New Roman" charset="0"/>
                </a:endParaRPr>
              </a:p>
            </p:txBody>
          </p:sp>
          <p:sp>
            <p:nvSpPr>
              <p:cNvPr id="1340431" name="Line 15"/>
              <p:cNvSpPr>
                <a:spLocks noChangeShapeType="1"/>
              </p:cNvSpPr>
              <p:nvPr/>
            </p:nvSpPr>
            <p:spPr bwMode="auto">
              <a:xfrm>
                <a:off x="816" y="3168"/>
                <a:ext cx="96" cy="672"/>
              </a:xfrm>
              <a:prstGeom prst="line">
                <a:avLst/>
              </a:prstGeom>
              <a:noFill/>
              <a:ln w="19050">
                <a:solidFill>
                  <a:srgbClr val="66FF33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>
                  <a:solidFill>
                    <a:srgbClr val="FFFFFF"/>
                  </a:solidFill>
                  <a:latin typeface="Times New Roman" charset="0"/>
                </a:endParaRPr>
              </a:p>
            </p:txBody>
          </p:sp>
        </p:grpSp>
        <p:sp>
          <p:nvSpPr>
            <p:cNvPr id="1340432" name="Text Box 16"/>
            <p:cNvSpPr txBox="1">
              <a:spLocks noChangeArrowheads="1"/>
            </p:cNvSpPr>
            <p:nvPr/>
          </p:nvSpPr>
          <p:spPr bwMode="auto">
            <a:xfrm>
              <a:off x="3845" y="1833"/>
              <a:ext cx="811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2800">
                  <a:solidFill>
                    <a:srgbClr val="FFFFFF"/>
                  </a:solidFill>
                  <a:latin typeface="Times New Roman" charset="0"/>
                </a:rPr>
                <a:t>Camera</a:t>
              </a:r>
            </a:p>
          </p:txBody>
        </p:sp>
      </p:grpSp>
      <p:sp>
        <p:nvSpPr>
          <p:cNvPr id="1340433" name="Text Box 17"/>
          <p:cNvSpPr txBox="1">
            <a:spLocks noChangeArrowheads="1"/>
          </p:cNvSpPr>
          <p:nvPr/>
        </p:nvSpPr>
        <p:spPr bwMode="auto">
          <a:xfrm>
            <a:off x="4413250" y="6583363"/>
            <a:ext cx="47307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1200">
                <a:solidFill>
                  <a:srgbClr val="FFFFFF"/>
                </a:solidFill>
              </a:rPr>
              <a:t>Slide from Agrawala, Ramamoorthi, Heirich, Moll, SIGGRAPH 2000</a:t>
            </a:r>
          </a:p>
        </p:txBody>
      </p:sp>
    </p:spTree>
    <p:extLst>
      <p:ext uri="{BB962C8B-B14F-4D97-AF65-F5344CB8AC3E}">
        <p14:creationId xmlns:p14="http://schemas.microsoft.com/office/powerpoint/2010/main" val="20726945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Layered Depth Images [Shade 98]</a:t>
            </a:r>
          </a:p>
        </p:txBody>
      </p:sp>
      <p:sp>
        <p:nvSpPr>
          <p:cNvPr id="1342468" name="Freeform 4"/>
          <p:cNvSpPr>
            <a:spLocks/>
          </p:cNvSpPr>
          <p:nvPr/>
        </p:nvSpPr>
        <p:spPr bwMode="auto">
          <a:xfrm>
            <a:off x="3906838" y="4822825"/>
            <a:ext cx="2493962" cy="1349375"/>
          </a:xfrm>
          <a:custGeom>
            <a:avLst/>
            <a:gdLst>
              <a:gd name="T0" fmla="*/ 0 w 3088"/>
              <a:gd name="T1" fmla="*/ 1478 h 1670"/>
              <a:gd name="T2" fmla="*/ 129 w 3088"/>
              <a:gd name="T3" fmla="*/ 1356 h 1670"/>
              <a:gd name="T4" fmla="*/ 475 w 3088"/>
              <a:gd name="T5" fmla="*/ 1176 h 1670"/>
              <a:gd name="T6" fmla="*/ 698 w 3088"/>
              <a:gd name="T7" fmla="*/ 1378 h 1670"/>
              <a:gd name="T8" fmla="*/ 907 w 3088"/>
              <a:gd name="T9" fmla="*/ 1666 h 1670"/>
              <a:gd name="T10" fmla="*/ 1123 w 3088"/>
              <a:gd name="T11" fmla="*/ 1356 h 1670"/>
              <a:gd name="T12" fmla="*/ 1274 w 3088"/>
              <a:gd name="T13" fmla="*/ 758 h 1670"/>
              <a:gd name="T14" fmla="*/ 1893 w 3088"/>
              <a:gd name="T15" fmla="*/ 1349 h 1670"/>
              <a:gd name="T16" fmla="*/ 2397 w 3088"/>
              <a:gd name="T17" fmla="*/ 190 h 1670"/>
              <a:gd name="T18" fmla="*/ 2887 w 3088"/>
              <a:gd name="T19" fmla="*/ 211 h 1670"/>
              <a:gd name="T20" fmla="*/ 3088 w 3088"/>
              <a:gd name="T21" fmla="*/ 550 h 16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088" h="1670">
                <a:moveTo>
                  <a:pt x="0" y="1478"/>
                </a:moveTo>
                <a:cubicBezTo>
                  <a:pt x="25" y="1442"/>
                  <a:pt x="50" y="1406"/>
                  <a:pt x="129" y="1356"/>
                </a:cubicBezTo>
                <a:cubicBezTo>
                  <a:pt x="208" y="1306"/>
                  <a:pt x="380" y="1172"/>
                  <a:pt x="475" y="1176"/>
                </a:cubicBezTo>
                <a:cubicBezTo>
                  <a:pt x="570" y="1180"/>
                  <a:pt x="626" y="1296"/>
                  <a:pt x="698" y="1378"/>
                </a:cubicBezTo>
                <a:cubicBezTo>
                  <a:pt x="770" y="1460"/>
                  <a:pt x="836" y="1670"/>
                  <a:pt x="907" y="1666"/>
                </a:cubicBezTo>
                <a:cubicBezTo>
                  <a:pt x="978" y="1662"/>
                  <a:pt x="1062" y="1507"/>
                  <a:pt x="1123" y="1356"/>
                </a:cubicBezTo>
                <a:cubicBezTo>
                  <a:pt x="1184" y="1205"/>
                  <a:pt x="1146" y="759"/>
                  <a:pt x="1274" y="758"/>
                </a:cubicBezTo>
                <a:cubicBezTo>
                  <a:pt x="1402" y="757"/>
                  <a:pt x="1706" y="1444"/>
                  <a:pt x="1893" y="1349"/>
                </a:cubicBezTo>
                <a:cubicBezTo>
                  <a:pt x="2080" y="1254"/>
                  <a:pt x="2231" y="380"/>
                  <a:pt x="2397" y="190"/>
                </a:cubicBezTo>
                <a:cubicBezTo>
                  <a:pt x="2563" y="0"/>
                  <a:pt x="2772" y="151"/>
                  <a:pt x="2887" y="211"/>
                </a:cubicBezTo>
                <a:cubicBezTo>
                  <a:pt x="3002" y="271"/>
                  <a:pt x="3045" y="410"/>
                  <a:pt x="3088" y="550"/>
                </a:cubicBezTo>
              </a:path>
            </a:pathLst>
          </a:cu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342469" name="Oval 5"/>
          <p:cNvSpPr>
            <a:spLocks noChangeArrowheads="1"/>
          </p:cNvSpPr>
          <p:nvPr/>
        </p:nvSpPr>
        <p:spPr bwMode="auto">
          <a:xfrm>
            <a:off x="4364038" y="4137025"/>
            <a:ext cx="442912" cy="644525"/>
          </a:xfrm>
          <a:prstGeom prst="ellips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342470" name="Oval 6"/>
          <p:cNvSpPr>
            <a:spLocks noChangeArrowheads="1"/>
          </p:cNvSpPr>
          <p:nvPr/>
        </p:nvSpPr>
        <p:spPr bwMode="auto">
          <a:xfrm rot="-1527411">
            <a:off x="5126038" y="3603625"/>
            <a:ext cx="458787" cy="1211263"/>
          </a:xfrm>
          <a:prstGeom prst="ellips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342471" name="Oval 7"/>
          <p:cNvSpPr>
            <a:spLocks noChangeArrowheads="1"/>
          </p:cNvSpPr>
          <p:nvPr/>
        </p:nvSpPr>
        <p:spPr bwMode="auto">
          <a:xfrm>
            <a:off x="4440238" y="4899025"/>
            <a:ext cx="152400" cy="228600"/>
          </a:xfrm>
          <a:prstGeom prst="ellipse">
            <a:avLst/>
          </a:prstGeom>
          <a:noFill/>
          <a:ln w="381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342472" name="Line 8"/>
          <p:cNvSpPr>
            <a:spLocks noChangeShapeType="1"/>
          </p:cNvSpPr>
          <p:nvPr/>
        </p:nvSpPr>
        <p:spPr bwMode="auto">
          <a:xfrm flipV="1">
            <a:off x="4114800" y="2667000"/>
            <a:ext cx="53340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342473" name="Line 9"/>
          <p:cNvSpPr>
            <a:spLocks noChangeShapeType="1"/>
          </p:cNvSpPr>
          <p:nvPr/>
        </p:nvSpPr>
        <p:spPr bwMode="auto">
          <a:xfrm>
            <a:off x="4648200" y="2667000"/>
            <a:ext cx="53340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342474" name="Line 10"/>
          <p:cNvSpPr>
            <a:spLocks noChangeShapeType="1"/>
          </p:cNvSpPr>
          <p:nvPr/>
        </p:nvSpPr>
        <p:spPr bwMode="auto">
          <a:xfrm>
            <a:off x="4343400" y="2971800"/>
            <a:ext cx="609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342475" name="Text Box 11"/>
          <p:cNvSpPr txBox="1">
            <a:spLocks noChangeArrowheads="1"/>
          </p:cNvSpPr>
          <p:nvPr/>
        </p:nvSpPr>
        <p:spPr bwMode="auto">
          <a:xfrm>
            <a:off x="4251325" y="2147888"/>
            <a:ext cx="7778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800">
                <a:solidFill>
                  <a:srgbClr val="FFFFFF"/>
                </a:solidFill>
                <a:latin typeface="Times New Roman" charset="0"/>
              </a:rPr>
              <a:t>LDI</a:t>
            </a:r>
          </a:p>
        </p:txBody>
      </p:sp>
      <p:grpSp>
        <p:nvGrpSpPr>
          <p:cNvPr id="1342476" name="Group 12"/>
          <p:cNvGrpSpPr>
            <a:grpSpLocks/>
          </p:cNvGrpSpPr>
          <p:nvPr/>
        </p:nvGrpSpPr>
        <p:grpSpPr bwMode="auto">
          <a:xfrm>
            <a:off x="3810000" y="2667000"/>
            <a:ext cx="838200" cy="3429000"/>
            <a:chOff x="3120" y="1872"/>
            <a:chExt cx="528" cy="2160"/>
          </a:xfrm>
        </p:grpSpPr>
        <p:sp>
          <p:nvSpPr>
            <p:cNvPr id="1342477" name="Line 13"/>
            <p:cNvSpPr>
              <a:spLocks noChangeShapeType="1"/>
            </p:cNvSpPr>
            <p:nvPr/>
          </p:nvSpPr>
          <p:spPr bwMode="auto">
            <a:xfrm flipH="1">
              <a:off x="3168" y="1872"/>
              <a:ext cx="480" cy="211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342478" name="Oval 14"/>
            <p:cNvSpPr>
              <a:spLocks noChangeArrowheads="1"/>
            </p:cNvSpPr>
            <p:nvPr/>
          </p:nvSpPr>
          <p:spPr bwMode="auto">
            <a:xfrm>
              <a:off x="3120" y="3936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</a:endParaRPr>
            </a:p>
          </p:txBody>
        </p:sp>
      </p:grpSp>
      <p:grpSp>
        <p:nvGrpSpPr>
          <p:cNvPr id="1342479" name="Group 15"/>
          <p:cNvGrpSpPr>
            <a:grpSpLocks/>
          </p:cNvGrpSpPr>
          <p:nvPr/>
        </p:nvGrpSpPr>
        <p:grpSpPr bwMode="auto">
          <a:xfrm>
            <a:off x="4419600" y="2667000"/>
            <a:ext cx="228600" cy="3352800"/>
            <a:chOff x="3504" y="1872"/>
            <a:chExt cx="144" cy="2112"/>
          </a:xfrm>
        </p:grpSpPr>
        <p:sp>
          <p:nvSpPr>
            <p:cNvPr id="1342480" name="Line 16"/>
            <p:cNvSpPr>
              <a:spLocks noChangeShapeType="1"/>
            </p:cNvSpPr>
            <p:nvPr/>
          </p:nvSpPr>
          <p:spPr bwMode="auto">
            <a:xfrm flipH="1">
              <a:off x="3552" y="1872"/>
              <a:ext cx="96" cy="206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342481" name="Oval 17"/>
            <p:cNvSpPr>
              <a:spLocks noChangeArrowheads="1"/>
            </p:cNvSpPr>
            <p:nvPr/>
          </p:nvSpPr>
          <p:spPr bwMode="auto">
            <a:xfrm>
              <a:off x="3552" y="2784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342482" name="Oval 18"/>
            <p:cNvSpPr>
              <a:spLocks noChangeArrowheads="1"/>
            </p:cNvSpPr>
            <p:nvPr/>
          </p:nvSpPr>
          <p:spPr bwMode="auto">
            <a:xfrm>
              <a:off x="3535" y="3120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342483" name="Oval 19"/>
            <p:cNvSpPr>
              <a:spLocks noChangeArrowheads="1"/>
            </p:cNvSpPr>
            <p:nvPr/>
          </p:nvSpPr>
          <p:spPr bwMode="auto">
            <a:xfrm>
              <a:off x="3524" y="3264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342484" name="Oval 20"/>
            <p:cNvSpPr>
              <a:spLocks noChangeArrowheads="1"/>
            </p:cNvSpPr>
            <p:nvPr/>
          </p:nvSpPr>
          <p:spPr bwMode="auto">
            <a:xfrm>
              <a:off x="3518" y="3408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342485" name="Oval 21"/>
            <p:cNvSpPr>
              <a:spLocks noChangeArrowheads="1"/>
            </p:cNvSpPr>
            <p:nvPr/>
          </p:nvSpPr>
          <p:spPr bwMode="auto">
            <a:xfrm>
              <a:off x="3504" y="3888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</a:endParaRPr>
            </a:p>
          </p:txBody>
        </p:sp>
      </p:grpSp>
      <p:grpSp>
        <p:nvGrpSpPr>
          <p:cNvPr id="1342486" name="Group 22"/>
          <p:cNvGrpSpPr>
            <a:grpSpLocks/>
          </p:cNvGrpSpPr>
          <p:nvPr/>
        </p:nvGrpSpPr>
        <p:grpSpPr bwMode="auto">
          <a:xfrm>
            <a:off x="4648200" y="2667000"/>
            <a:ext cx="685800" cy="3276600"/>
            <a:chOff x="3648" y="1872"/>
            <a:chExt cx="432" cy="2064"/>
          </a:xfrm>
        </p:grpSpPr>
        <p:sp>
          <p:nvSpPr>
            <p:cNvPr id="1342487" name="Line 23"/>
            <p:cNvSpPr>
              <a:spLocks noChangeShapeType="1"/>
            </p:cNvSpPr>
            <p:nvPr/>
          </p:nvSpPr>
          <p:spPr bwMode="auto">
            <a:xfrm>
              <a:off x="3648" y="1872"/>
              <a:ext cx="384" cy="201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342488" name="Oval 24"/>
            <p:cNvSpPr>
              <a:spLocks noChangeArrowheads="1"/>
            </p:cNvSpPr>
            <p:nvPr/>
          </p:nvSpPr>
          <p:spPr bwMode="auto">
            <a:xfrm>
              <a:off x="3984" y="3840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</a:endParaRPr>
            </a:p>
          </p:txBody>
        </p:sp>
      </p:grpSp>
      <p:grpSp>
        <p:nvGrpSpPr>
          <p:cNvPr id="1342489" name="Group 25"/>
          <p:cNvGrpSpPr>
            <a:grpSpLocks/>
          </p:cNvGrpSpPr>
          <p:nvPr/>
        </p:nvGrpSpPr>
        <p:grpSpPr bwMode="auto">
          <a:xfrm>
            <a:off x="4648200" y="2667000"/>
            <a:ext cx="1219200" cy="2438400"/>
            <a:chOff x="3648" y="1872"/>
            <a:chExt cx="768" cy="1536"/>
          </a:xfrm>
        </p:grpSpPr>
        <p:sp>
          <p:nvSpPr>
            <p:cNvPr id="1342490" name="Line 26"/>
            <p:cNvSpPr>
              <a:spLocks noChangeShapeType="1"/>
            </p:cNvSpPr>
            <p:nvPr/>
          </p:nvSpPr>
          <p:spPr bwMode="auto">
            <a:xfrm>
              <a:off x="3648" y="1872"/>
              <a:ext cx="720" cy="14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342491" name="Oval 27"/>
            <p:cNvSpPr>
              <a:spLocks noChangeArrowheads="1"/>
            </p:cNvSpPr>
            <p:nvPr/>
          </p:nvSpPr>
          <p:spPr bwMode="auto">
            <a:xfrm>
              <a:off x="4320" y="3312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342492" name="Oval 28"/>
            <p:cNvSpPr>
              <a:spLocks noChangeArrowheads="1"/>
            </p:cNvSpPr>
            <p:nvPr/>
          </p:nvSpPr>
          <p:spPr bwMode="auto">
            <a:xfrm>
              <a:off x="4224" y="3120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342493" name="Oval 29"/>
            <p:cNvSpPr>
              <a:spLocks noChangeArrowheads="1"/>
            </p:cNvSpPr>
            <p:nvPr/>
          </p:nvSpPr>
          <p:spPr bwMode="auto">
            <a:xfrm>
              <a:off x="3936" y="2496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</a:endParaRPr>
            </a:p>
          </p:txBody>
        </p:sp>
      </p:grpSp>
      <p:sp>
        <p:nvSpPr>
          <p:cNvPr id="1342494" name="Line 30"/>
          <p:cNvSpPr>
            <a:spLocks noChangeShapeType="1"/>
          </p:cNvSpPr>
          <p:nvPr/>
        </p:nvSpPr>
        <p:spPr bwMode="auto">
          <a:xfrm flipH="1">
            <a:off x="3276600" y="2667000"/>
            <a:ext cx="1371600" cy="3352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15824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2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2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2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2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2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249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Layered Depth Images [Shade 98]</a:t>
            </a:r>
          </a:p>
        </p:txBody>
      </p:sp>
      <p:sp>
        <p:nvSpPr>
          <p:cNvPr id="1344516" name="Freeform 4"/>
          <p:cNvSpPr>
            <a:spLocks/>
          </p:cNvSpPr>
          <p:nvPr/>
        </p:nvSpPr>
        <p:spPr bwMode="auto">
          <a:xfrm>
            <a:off x="3906838" y="4822825"/>
            <a:ext cx="2493962" cy="1349375"/>
          </a:xfrm>
          <a:custGeom>
            <a:avLst/>
            <a:gdLst>
              <a:gd name="T0" fmla="*/ 0 w 3088"/>
              <a:gd name="T1" fmla="*/ 1478 h 1670"/>
              <a:gd name="T2" fmla="*/ 129 w 3088"/>
              <a:gd name="T3" fmla="*/ 1356 h 1670"/>
              <a:gd name="T4" fmla="*/ 475 w 3088"/>
              <a:gd name="T5" fmla="*/ 1176 h 1670"/>
              <a:gd name="T6" fmla="*/ 698 w 3088"/>
              <a:gd name="T7" fmla="*/ 1378 h 1670"/>
              <a:gd name="T8" fmla="*/ 907 w 3088"/>
              <a:gd name="T9" fmla="*/ 1666 h 1670"/>
              <a:gd name="T10" fmla="*/ 1123 w 3088"/>
              <a:gd name="T11" fmla="*/ 1356 h 1670"/>
              <a:gd name="T12" fmla="*/ 1274 w 3088"/>
              <a:gd name="T13" fmla="*/ 758 h 1670"/>
              <a:gd name="T14" fmla="*/ 1893 w 3088"/>
              <a:gd name="T15" fmla="*/ 1349 h 1670"/>
              <a:gd name="T16" fmla="*/ 2397 w 3088"/>
              <a:gd name="T17" fmla="*/ 190 h 1670"/>
              <a:gd name="T18" fmla="*/ 2887 w 3088"/>
              <a:gd name="T19" fmla="*/ 211 h 1670"/>
              <a:gd name="T20" fmla="*/ 3088 w 3088"/>
              <a:gd name="T21" fmla="*/ 550 h 16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088" h="1670">
                <a:moveTo>
                  <a:pt x="0" y="1478"/>
                </a:moveTo>
                <a:cubicBezTo>
                  <a:pt x="25" y="1442"/>
                  <a:pt x="50" y="1406"/>
                  <a:pt x="129" y="1356"/>
                </a:cubicBezTo>
                <a:cubicBezTo>
                  <a:pt x="208" y="1306"/>
                  <a:pt x="380" y="1172"/>
                  <a:pt x="475" y="1176"/>
                </a:cubicBezTo>
                <a:cubicBezTo>
                  <a:pt x="570" y="1180"/>
                  <a:pt x="626" y="1296"/>
                  <a:pt x="698" y="1378"/>
                </a:cubicBezTo>
                <a:cubicBezTo>
                  <a:pt x="770" y="1460"/>
                  <a:pt x="836" y="1670"/>
                  <a:pt x="907" y="1666"/>
                </a:cubicBezTo>
                <a:cubicBezTo>
                  <a:pt x="978" y="1662"/>
                  <a:pt x="1062" y="1507"/>
                  <a:pt x="1123" y="1356"/>
                </a:cubicBezTo>
                <a:cubicBezTo>
                  <a:pt x="1184" y="1205"/>
                  <a:pt x="1146" y="759"/>
                  <a:pt x="1274" y="758"/>
                </a:cubicBezTo>
                <a:cubicBezTo>
                  <a:pt x="1402" y="757"/>
                  <a:pt x="1706" y="1444"/>
                  <a:pt x="1893" y="1349"/>
                </a:cubicBezTo>
                <a:cubicBezTo>
                  <a:pt x="2080" y="1254"/>
                  <a:pt x="2231" y="380"/>
                  <a:pt x="2397" y="190"/>
                </a:cubicBezTo>
                <a:cubicBezTo>
                  <a:pt x="2563" y="0"/>
                  <a:pt x="2772" y="151"/>
                  <a:pt x="2887" y="211"/>
                </a:cubicBezTo>
                <a:cubicBezTo>
                  <a:pt x="3002" y="271"/>
                  <a:pt x="3045" y="410"/>
                  <a:pt x="3088" y="550"/>
                </a:cubicBezTo>
              </a:path>
            </a:pathLst>
          </a:custGeom>
          <a:noFill/>
          <a:ln w="3810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344517" name="Oval 5"/>
          <p:cNvSpPr>
            <a:spLocks noChangeArrowheads="1"/>
          </p:cNvSpPr>
          <p:nvPr/>
        </p:nvSpPr>
        <p:spPr bwMode="auto">
          <a:xfrm>
            <a:off x="4364038" y="4137025"/>
            <a:ext cx="442912" cy="644525"/>
          </a:xfrm>
          <a:prstGeom prst="ellipse">
            <a:avLst/>
          </a:prstGeom>
          <a:noFill/>
          <a:ln w="3810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344518" name="Oval 6"/>
          <p:cNvSpPr>
            <a:spLocks noChangeArrowheads="1"/>
          </p:cNvSpPr>
          <p:nvPr/>
        </p:nvSpPr>
        <p:spPr bwMode="auto">
          <a:xfrm rot="-1527411">
            <a:off x="5126038" y="3603625"/>
            <a:ext cx="458787" cy="1211263"/>
          </a:xfrm>
          <a:prstGeom prst="ellipse">
            <a:avLst/>
          </a:prstGeom>
          <a:noFill/>
          <a:ln w="3810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344519" name="Oval 7"/>
          <p:cNvSpPr>
            <a:spLocks noChangeArrowheads="1"/>
          </p:cNvSpPr>
          <p:nvPr/>
        </p:nvSpPr>
        <p:spPr bwMode="auto">
          <a:xfrm>
            <a:off x="4440238" y="4899025"/>
            <a:ext cx="152400" cy="228600"/>
          </a:xfrm>
          <a:prstGeom prst="ellipse">
            <a:avLst/>
          </a:prstGeom>
          <a:noFill/>
          <a:ln w="3810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344520" name="Line 8"/>
          <p:cNvSpPr>
            <a:spLocks noChangeShapeType="1"/>
          </p:cNvSpPr>
          <p:nvPr/>
        </p:nvSpPr>
        <p:spPr bwMode="auto">
          <a:xfrm flipV="1">
            <a:off x="4114800" y="2667000"/>
            <a:ext cx="53340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344521" name="Line 9"/>
          <p:cNvSpPr>
            <a:spLocks noChangeShapeType="1"/>
          </p:cNvSpPr>
          <p:nvPr/>
        </p:nvSpPr>
        <p:spPr bwMode="auto">
          <a:xfrm>
            <a:off x="4648200" y="2667000"/>
            <a:ext cx="53340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344522" name="Line 10"/>
          <p:cNvSpPr>
            <a:spLocks noChangeShapeType="1"/>
          </p:cNvSpPr>
          <p:nvPr/>
        </p:nvSpPr>
        <p:spPr bwMode="auto">
          <a:xfrm>
            <a:off x="4343400" y="2971800"/>
            <a:ext cx="609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344523" name="Text Box 11"/>
          <p:cNvSpPr txBox="1">
            <a:spLocks noChangeArrowheads="1"/>
          </p:cNvSpPr>
          <p:nvPr/>
        </p:nvSpPr>
        <p:spPr bwMode="auto">
          <a:xfrm>
            <a:off x="4251325" y="2147888"/>
            <a:ext cx="7778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800">
                <a:solidFill>
                  <a:srgbClr val="FFFFFF"/>
                </a:solidFill>
                <a:latin typeface="Times New Roman" charset="0"/>
              </a:rPr>
              <a:t>LDI</a:t>
            </a:r>
          </a:p>
        </p:txBody>
      </p:sp>
      <p:grpSp>
        <p:nvGrpSpPr>
          <p:cNvPr id="1344524" name="Group 12"/>
          <p:cNvGrpSpPr>
            <a:grpSpLocks/>
          </p:cNvGrpSpPr>
          <p:nvPr/>
        </p:nvGrpSpPr>
        <p:grpSpPr bwMode="auto">
          <a:xfrm>
            <a:off x="3810000" y="2667000"/>
            <a:ext cx="838200" cy="3429000"/>
            <a:chOff x="3120" y="1872"/>
            <a:chExt cx="528" cy="2160"/>
          </a:xfrm>
        </p:grpSpPr>
        <p:sp>
          <p:nvSpPr>
            <p:cNvPr id="1344525" name="Line 13"/>
            <p:cNvSpPr>
              <a:spLocks noChangeShapeType="1"/>
            </p:cNvSpPr>
            <p:nvPr/>
          </p:nvSpPr>
          <p:spPr bwMode="auto">
            <a:xfrm flipH="1">
              <a:off x="3168" y="1872"/>
              <a:ext cx="480" cy="211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344526" name="Oval 14"/>
            <p:cNvSpPr>
              <a:spLocks noChangeArrowheads="1"/>
            </p:cNvSpPr>
            <p:nvPr/>
          </p:nvSpPr>
          <p:spPr bwMode="auto">
            <a:xfrm>
              <a:off x="3120" y="3936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</a:endParaRPr>
            </a:p>
          </p:txBody>
        </p:sp>
      </p:grpSp>
      <p:grpSp>
        <p:nvGrpSpPr>
          <p:cNvPr id="1344527" name="Group 15"/>
          <p:cNvGrpSpPr>
            <a:grpSpLocks/>
          </p:cNvGrpSpPr>
          <p:nvPr/>
        </p:nvGrpSpPr>
        <p:grpSpPr bwMode="auto">
          <a:xfrm>
            <a:off x="4419600" y="2667000"/>
            <a:ext cx="228600" cy="3352800"/>
            <a:chOff x="3504" y="1872"/>
            <a:chExt cx="144" cy="2112"/>
          </a:xfrm>
        </p:grpSpPr>
        <p:sp>
          <p:nvSpPr>
            <p:cNvPr id="1344528" name="Line 16"/>
            <p:cNvSpPr>
              <a:spLocks noChangeShapeType="1"/>
            </p:cNvSpPr>
            <p:nvPr/>
          </p:nvSpPr>
          <p:spPr bwMode="auto">
            <a:xfrm flipH="1">
              <a:off x="3552" y="1872"/>
              <a:ext cx="96" cy="206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344529" name="Oval 17"/>
            <p:cNvSpPr>
              <a:spLocks noChangeArrowheads="1"/>
            </p:cNvSpPr>
            <p:nvPr/>
          </p:nvSpPr>
          <p:spPr bwMode="auto">
            <a:xfrm>
              <a:off x="3552" y="2784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344530" name="Oval 18"/>
            <p:cNvSpPr>
              <a:spLocks noChangeArrowheads="1"/>
            </p:cNvSpPr>
            <p:nvPr/>
          </p:nvSpPr>
          <p:spPr bwMode="auto">
            <a:xfrm>
              <a:off x="3535" y="3120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344531" name="Oval 19"/>
            <p:cNvSpPr>
              <a:spLocks noChangeArrowheads="1"/>
            </p:cNvSpPr>
            <p:nvPr/>
          </p:nvSpPr>
          <p:spPr bwMode="auto">
            <a:xfrm>
              <a:off x="3524" y="3264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344532" name="Oval 20"/>
            <p:cNvSpPr>
              <a:spLocks noChangeArrowheads="1"/>
            </p:cNvSpPr>
            <p:nvPr/>
          </p:nvSpPr>
          <p:spPr bwMode="auto">
            <a:xfrm>
              <a:off x="3518" y="3408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344533" name="Oval 21"/>
            <p:cNvSpPr>
              <a:spLocks noChangeArrowheads="1"/>
            </p:cNvSpPr>
            <p:nvPr/>
          </p:nvSpPr>
          <p:spPr bwMode="auto">
            <a:xfrm>
              <a:off x="3504" y="3888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</a:endParaRPr>
            </a:p>
          </p:txBody>
        </p:sp>
      </p:grpSp>
      <p:grpSp>
        <p:nvGrpSpPr>
          <p:cNvPr id="1344534" name="Group 22"/>
          <p:cNvGrpSpPr>
            <a:grpSpLocks/>
          </p:cNvGrpSpPr>
          <p:nvPr/>
        </p:nvGrpSpPr>
        <p:grpSpPr bwMode="auto">
          <a:xfrm>
            <a:off x="4648200" y="2667000"/>
            <a:ext cx="685800" cy="3276600"/>
            <a:chOff x="3648" y="1872"/>
            <a:chExt cx="432" cy="2064"/>
          </a:xfrm>
        </p:grpSpPr>
        <p:sp>
          <p:nvSpPr>
            <p:cNvPr id="1344535" name="Line 23"/>
            <p:cNvSpPr>
              <a:spLocks noChangeShapeType="1"/>
            </p:cNvSpPr>
            <p:nvPr/>
          </p:nvSpPr>
          <p:spPr bwMode="auto">
            <a:xfrm>
              <a:off x="3648" y="1872"/>
              <a:ext cx="384" cy="201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344536" name="Oval 24"/>
            <p:cNvSpPr>
              <a:spLocks noChangeArrowheads="1"/>
            </p:cNvSpPr>
            <p:nvPr/>
          </p:nvSpPr>
          <p:spPr bwMode="auto">
            <a:xfrm>
              <a:off x="3984" y="3840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</a:endParaRPr>
            </a:p>
          </p:txBody>
        </p:sp>
      </p:grpSp>
      <p:grpSp>
        <p:nvGrpSpPr>
          <p:cNvPr id="1344537" name="Group 25"/>
          <p:cNvGrpSpPr>
            <a:grpSpLocks/>
          </p:cNvGrpSpPr>
          <p:nvPr/>
        </p:nvGrpSpPr>
        <p:grpSpPr bwMode="auto">
          <a:xfrm>
            <a:off x="4648200" y="2667000"/>
            <a:ext cx="1219200" cy="2438400"/>
            <a:chOff x="3648" y="1872"/>
            <a:chExt cx="768" cy="1536"/>
          </a:xfrm>
        </p:grpSpPr>
        <p:sp>
          <p:nvSpPr>
            <p:cNvPr id="1344538" name="Line 26"/>
            <p:cNvSpPr>
              <a:spLocks noChangeShapeType="1"/>
            </p:cNvSpPr>
            <p:nvPr/>
          </p:nvSpPr>
          <p:spPr bwMode="auto">
            <a:xfrm>
              <a:off x="3648" y="1872"/>
              <a:ext cx="720" cy="14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344539" name="Oval 27"/>
            <p:cNvSpPr>
              <a:spLocks noChangeArrowheads="1"/>
            </p:cNvSpPr>
            <p:nvPr/>
          </p:nvSpPr>
          <p:spPr bwMode="auto">
            <a:xfrm>
              <a:off x="4320" y="3312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344540" name="Oval 28"/>
            <p:cNvSpPr>
              <a:spLocks noChangeArrowheads="1"/>
            </p:cNvSpPr>
            <p:nvPr/>
          </p:nvSpPr>
          <p:spPr bwMode="auto">
            <a:xfrm>
              <a:off x="4224" y="3120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344541" name="Oval 29"/>
            <p:cNvSpPr>
              <a:spLocks noChangeArrowheads="1"/>
            </p:cNvSpPr>
            <p:nvPr/>
          </p:nvSpPr>
          <p:spPr bwMode="auto">
            <a:xfrm>
              <a:off x="3936" y="2496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</a:endParaRPr>
            </a:p>
          </p:txBody>
        </p:sp>
      </p:grpSp>
      <p:sp>
        <p:nvSpPr>
          <p:cNvPr id="1344542" name="Line 30"/>
          <p:cNvSpPr>
            <a:spLocks noChangeShapeType="1"/>
          </p:cNvSpPr>
          <p:nvPr/>
        </p:nvSpPr>
        <p:spPr bwMode="auto">
          <a:xfrm flipH="1">
            <a:off x="3276600" y="2667000"/>
            <a:ext cx="1371600" cy="3352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344543" name="Text Box 31"/>
          <p:cNvSpPr txBox="1">
            <a:spLocks noChangeArrowheads="1"/>
          </p:cNvSpPr>
          <p:nvPr/>
        </p:nvSpPr>
        <p:spPr bwMode="auto">
          <a:xfrm>
            <a:off x="5181600" y="3200400"/>
            <a:ext cx="22780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2800">
                <a:solidFill>
                  <a:srgbClr val="FFFFFF"/>
                </a:solidFill>
                <a:latin typeface="Times New Roman" charset="0"/>
              </a:rPr>
              <a:t>(Depth, Color)</a:t>
            </a:r>
          </a:p>
        </p:txBody>
      </p:sp>
    </p:spTree>
    <p:extLst>
      <p:ext uri="{BB962C8B-B14F-4D97-AF65-F5344CB8AC3E}">
        <p14:creationId xmlns:p14="http://schemas.microsoft.com/office/powerpoint/2010/main" val="96087088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6626" name="Picture 2" descr="slid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8218488" cy="616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06627" name="Text Box 3"/>
          <p:cNvSpPr txBox="1">
            <a:spLocks noChangeArrowheads="1"/>
          </p:cNvSpPr>
          <p:nvPr/>
        </p:nvSpPr>
        <p:spPr bwMode="auto">
          <a:xfrm>
            <a:off x="1987550" y="6491288"/>
            <a:ext cx="7156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1800">
                <a:solidFill>
                  <a:srgbClr val="FFFFFF"/>
                </a:solidFill>
              </a:rPr>
              <a:t>Next few slides courtesy Paul Debevec; SIGGRAPH 99 course notes</a:t>
            </a:r>
          </a:p>
        </p:txBody>
      </p:sp>
    </p:spTree>
    <p:extLst>
      <p:ext uri="{BB962C8B-B14F-4D97-AF65-F5344CB8AC3E}">
        <p14:creationId xmlns:p14="http://schemas.microsoft.com/office/powerpoint/2010/main" val="425431034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6562" name="Picture 2" descr="sunflower_map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57200"/>
            <a:ext cx="6324600" cy="599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973517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7586" name="Picture 2" descr="tea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113" y="3068638"/>
            <a:ext cx="4976812" cy="3681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4758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87363" y="1400175"/>
            <a:ext cx="8458200" cy="4572000"/>
          </a:xfrm>
        </p:spPr>
        <p:txBody>
          <a:bodyPr/>
          <a:lstStyle/>
          <a:p>
            <a:r>
              <a:rPr lang="en-US" sz="2400"/>
              <a:t>Miller 98, Nishino 99, Wood 00</a:t>
            </a:r>
          </a:p>
          <a:p>
            <a:r>
              <a:rPr lang="en-US" sz="2400"/>
              <a:t>Reflected light field (lumisphere) on surface</a:t>
            </a:r>
          </a:p>
          <a:p>
            <a:r>
              <a:rPr lang="en-US" sz="2400"/>
              <a:t>Explicit geometry as against light fields.  Easier compress</a:t>
            </a:r>
          </a:p>
        </p:txBody>
      </p:sp>
      <p:sp>
        <p:nvSpPr>
          <p:cNvPr id="134758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Surface Light Fields</a:t>
            </a:r>
          </a:p>
        </p:txBody>
      </p:sp>
    </p:spTree>
    <p:extLst>
      <p:ext uri="{BB962C8B-B14F-4D97-AF65-F5344CB8AC3E}">
        <p14:creationId xmlns:p14="http://schemas.microsoft.com/office/powerpoint/2010/main" val="47705724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Acquiring Reflectance Field of Human Face [Debevec et al. SIGGRAPH 00]</a:t>
            </a:r>
          </a:p>
        </p:txBody>
      </p:sp>
      <p:pic>
        <p:nvPicPr>
          <p:cNvPr id="1348611" name="Picture 3" descr="lightstag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" y="1512888"/>
            <a:ext cx="6645275" cy="496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4861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412875"/>
            <a:ext cx="8229600" cy="5029200"/>
          </a:xfrm>
        </p:spPr>
        <p:txBody>
          <a:bodyPr/>
          <a:lstStyle/>
          <a:p>
            <a:pPr>
              <a:buFont typeface="Wingdings" charset="0"/>
              <a:buNone/>
            </a:pPr>
            <a:r>
              <a:rPr lang="en-US"/>
              <a:t>Illuminate subject from many incident directions</a:t>
            </a:r>
          </a:p>
        </p:txBody>
      </p:sp>
      <p:pic>
        <p:nvPicPr>
          <p:cNvPr id="1348613" name="Picture 5" descr="lstage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388" y="2162175"/>
            <a:ext cx="2435225" cy="379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847035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9634" name="Picture 2" descr="debfig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1328738"/>
            <a:ext cx="7997825" cy="267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9635" name="Picture 3" descr="debfig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38" y="3959225"/>
            <a:ext cx="7997825" cy="265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496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 Images</a:t>
            </a:r>
          </a:p>
        </p:txBody>
      </p:sp>
    </p:spTree>
    <p:extLst>
      <p:ext uri="{BB962C8B-B14F-4D97-AF65-F5344CB8AC3E}">
        <p14:creationId xmlns:p14="http://schemas.microsoft.com/office/powerpoint/2010/main" val="168944649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135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/>
              <a:t>Overview of IBR</a:t>
            </a:r>
          </a:p>
          <a:p>
            <a:r>
              <a:rPr lang="en-US" sz="2400"/>
              <a:t>Basic approaches</a:t>
            </a:r>
          </a:p>
          <a:p>
            <a:pPr lvl="1"/>
            <a:r>
              <a:rPr lang="en-US"/>
              <a:t>Image Warping </a:t>
            </a:r>
          </a:p>
          <a:p>
            <a:pPr lvl="2"/>
            <a:r>
              <a:rPr lang="en-US" sz="2400"/>
              <a:t>[2D + depth.  Requires correspondence/disparity]</a:t>
            </a:r>
          </a:p>
          <a:p>
            <a:pPr lvl="1"/>
            <a:r>
              <a:rPr lang="en-US"/>
              <a:t>Light Fields [4D]</a:t>
            </a:r>
          </a:p>
          <a:p>
            <a:pPr lvl="1"/>
            <a:r>
              <a:rPr lang="en-US" i="1">
                <a:solidFill>
                  <a:schemeClr val="tx1"/>
                </a:solidFill>
              </a:rPr>
              <a:t>Survey of some recent work</a:t>
            </a:r>
          </a:p>
          <a:p>
            <a:pPr lvl="2"/>
            <a:r>
              <a:rPr lang="en-US" i="1">
                <a:solidFill>
                  <a:schemeClr val="tx1"/>
                </a:solidFill>
              </a:rPr>
              <a:t>Sampled data representations</a:t>
            </a:r>
          </a:p>
        </p:txBody>
      </p:sp>
    </p:spTree>
    <p:extLst>
      <p:ext uri="{BB962C8B-B14F-4D97-AF65-F5344CB8AC3E}">
        <p14:creationId xmlns:p14="http://schemas.microsoft.com/office/powerpoint/2010/main" val="29714490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 (my views)</a:t>
            </a:r>
          </a:p>
        </p:txBody>
      </p:sp>
      <p:sp>
        <p:nvSpPr>
          <p:cNvPr id="135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426" y="1348935"/>
            <a:ext cx="8826388" cy="5029200"/>
          </a:xfrm>
        </p:spPr>
        <p:txBody>
          <a:bodyPr/>
          <a:lstStyle/>
          <a:p>
            <a:r>
              <a:rPr lang="en-US" sz="2400" dirty="0"/>
              <a:t>IBR initially spurred great excitement: revolutionize pipeline</a:t>
            </a:r>
          </a:p>
          <a:p>
            <a:r>
              <a:rPr lang="en-US" sz="2400" dirty="0"/>
              <a:t>But, IBR in pure form not really practical</a:t>
            </a:r>
          </a:p>
          <a:p>
            <a:pPr lvl="1"/>
            <a:r>
              <a:rPr lang="en-US" sz="2000" dirty="0"/>
              <a:t>WYSIAYG</a:t>
            </a:r>
          </a:p>
          <a:p>
            <a:pPr lvl="1"/>
            <a:r>
              <a:rPr lang="en-US" sz="2000" dirty="0"/>
              <a:t>Explosion as increase dimensions (8D transfer function)</a:t>
            </a:r>
          </a:p>
          <a:p>
            <a:pPr lvl="1"/>
            <a:r>
              <a:rPr lang="en-US" sz="2000" dirty="0"/>
              <a:t>Good compression, flexibility needs at least implicit geometry/BRDF</a:t>
            </a:r>
          </a:p>
          <a:p>
            <a:r>
              <a:rPr lang="en-US" sz="2400" dirty="0"/>
              <a:t>Real future is sampled representations, data-driven method</a:t>
            </a:r>
          </a:p>
          <a:p>
            <a:pPr lvl="1"/>
            <a:r>
              <a:rPr lang="en-US" sz="2000" dirty="0"/>
              <a:t>Acquire (synthetic or real) data </a:t>
            </a:r>
          </a:p>
          <a:p>
            <a:pPr lvl="1"/>
            <a:r>
              <a:rPr lang="en-US" sz="2000" dirty="0"/>
              <a:t>Good representations for interpolation, fast rendering</a:t>
            </a:r>
          </a:p>
          <a:p>
            <a:pPr lvl="1"/>
            <a:r>
              <a:rPr lang="en-US" sz="2000" dirty="0"/>
              <a:t>Much of visual appearance, graphics moving in this direction</a:t>
            </a:r>
          </a:p>
          <a:p>
            <a:r>
              <a:rPr lang="en-US" sz="2400" dirty="0"/>
              <a:t>Understand from Signal-Processing Viewpoint</a:t>
            </a:r>
          </a:p>
          <a:p>
            <a:pPr lvl="1"/>
            <a:r>
              <a:rPr lang="en-US" sz="2000" dirty="0"/>
              <a:t>Sampling rates, reconstruction filters</a:t>
            </a:r>
          </a:p>
          <a:p>
            <a:pPr lvl="1"/>
            <a:r>
              <a:rPr lang="en-US" sz="2000" dirty="0"/>
              <a:t>Factored representations, Fourier analysis</a:t>
            </a:r>
          </a:p>
          <a:p>
            <a:r>
              <a:rPr lang="en-US" sz="2400" dirty="0"/>
              <a:t>Light Fields fundamental in many ways, including </a:t>
            </a:r>
            <a:r>
              <a:rPr lang="en-US" sz="2400" dirty="0" smtClean="0"/>
              <a:t>imaging</a:t>
            </a:r>
          </a:p>
          <a:p>
            <a:pPr lvl="1"/>
            <a:r>
              <a:rPr lang="en-US" sz="2000" i="1" dirty="0" smtClean="0"/>
              <a:t>Renewed interest in view synthesis (</a:t>
            </a:r>
            <a:r>
              <a:rPr lang="en-US" sz="2000" i="1" dirty="0" err="1" smtClean="0"/>
              <a:t>Mildenhall</a:t>
            </a:r>
            <a:r>
              <a:rPr lang="en-US" sz="2000" i="1" dirty="0" smtClean="0"/>
              <a:t> et al. SIGGRAPH 19)</a:t>
            </a: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462401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capture_clip_1-5x.mov" descr="capture_clip_1-5x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0" y="1639783"/>
            <a:ext cx="9144000" cy="521208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730" y="437232"/>
            <a:ext cx="8537340" cy="865436"/>
          </a:xfrm>
        </p:spPr>
        <p:txBody>
          <a:bodyPr/>
          <a:lstStyle/>
          <a:p>
            <a:r>
              <a:rPr lang="en-US" dirty="0" smtClean="0"/>
              <a:t>Virtual Experiences of Real-World Scenes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98102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5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69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motor_inputs_720p_7fps.mp4" descr="motor_inputs_720p_7fps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444500" y="1346200"/>
            <a:ext cx="8290560" cy="54864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Input Images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046532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74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wiggle2_crop.mp4" descr="wiggle2_crop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68910" y="1333500"/>
            <a:ext cx="8851392" cy="54864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Output Light Field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93899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79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testgrid1_hq.mp4" descr="testgrid1_hq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0" y="1731223"/>
            <a:ext cx="9129713" cy="5120640"/>
          </a:xfrm>
          <a:prstGeom prst="rect">
            <a:avLst/>
          </a:prstGeom>
          <a:ln w="12700">
            <a:miter lim="400000"/>
          </a:ln>
        </p:spPr>
      </p:pic>
      <p:sp>
        <p:nvSpPr>
          <p:cNvPr id="85" name="Ben Mildenhall &amp; Pratul Srinivasan, Local Light Field Fusion"/>
          <p:cNvSpPr txBox="1"/>
          <p:nvPr/>
        </p:nvSpPr>
        <p:spPr>
          <a:xfrm>
            <a:off x="5812537" y="6421937"/>
            <a:ext cx="60594" cy="4299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0004" tIns="30004" rIns="30004" bIns="30004" anchor="ctr">
            <a:spAutoFit/>
          </a:bodyPr>
          <a:lstStyle>
            <a:lvl1pPr>
              <a:defRPr sz="2400" b="0" cap="small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 algn="l"/>
            <a:endParaRPr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 Light Field Fusion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085661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8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7650" name="Picture 2" descr="slid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38" y="304800"/>
            <a:ext cx="8208962" cy="614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641040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8674" name="Picture 2" descr="slide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44488"/>
            <a:ext cx="8218488" cy="613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600049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9698" name="Picture 2" descr="slide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30200"/>
            <a:ext cx="8218488" cy="614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73331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IBR: Pros and Cons</a:t>
            </a:r>
          </a:p>
        </p:txBody>
      </p:sp>
      <p:sp>
        <p:nvSpPr>
          <p:cNvPr id="131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7175"/>
            <a:ext cx="8555038" cy="5029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Advantages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Easy to capture images:  photorealistic by definition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Simple, universal representation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Often bypass geometry estimation?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Independent of scene complexity?</a:t>
            </a:r>
          </a:p>
          <a:p>
            <a:pPr>
              <a:lnSpc>
                <a:spcPct val="90000"/>
              </a:lnSpc>
            </a:pPr>
            <a:r>
              <a:rPr lang="en-US" dirty="0"/>
              <a:t>Disadvantages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WYSIWYG but also WYSIAYG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Explosion of data as flexibility increased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Often discards intrinsic structure of model?</a:t>
            </a:r>
          </a:p>
          <a:p>
            <a:pPr>
              <a:lnSpc>
                <a:spcPct val="90000"/>
              </a:lnSpc>
            </a:pPr>
            <a:r>
              <a:rPr lang="en-US" dirty="0"/>
              <a:t>Today, IBR-type methods also often used in synthetic rendering (e.g. real-time rendering PRT) 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General concept of data-driven graphics, appearance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Also, data-driven geometry, animation, </a:t>
            </a:r>
            <a:r>
              <a:rPr lang="en-US" dirty="0" smtClean="0"/>
              <a:t>simulation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Spawned light field cameras for image capture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31485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2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2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1746" name="Picture 2" descr="slide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38" y="339725"/>
            <a:ext cx="8208962" cy="613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184177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8">
      <a:dk1>
        <a:srgbClr val="292929"/>
      </a:dk1>
      <a:lt1>
        <a:srgbClr val="FFFFFF"/>
      </a:lt1>
      <a:dk2>
        <a:srgbClr val="333333"/>
      </a:dk2>
      <a:lt2>
        <a:srgbClr val="FFFFFF"/>
      </a:lt2>
      <a:accent1>
        <a:srgbClr val="A50021"/>
      </a:accent1>
      <a:accent2>
        <a:srgbClr val="666633"/>
      </a:accent2>
      <a:accent3>
        <a:srgbClr val="ADADAD"/>
      </a:accent3>
      <a:accent4>
        <a:srgbClr val="DADADA"/>
      </a:accent4>
      <a:accent5>
        <a:srgbClr val="CFAAAB"/>
      </a:accent5>
      <a:accent6>
        <a:srgbClr val="5C5C2D"/>
      </a:accent6>
      <a:hlink>
        <a:srgbClr val="0033CC"/>
      </a:hlink>
      <a:folHlink>
        <a:srgbClr val="FFCC66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292929"/>
        </a:dk1>
        <a:lt1>
          <a:srgbClr val="FFFFFF"/>
        </a:lt1>
        <a:dk2>
          <a:srgbClr val="333333"/>
        </a:dk2>
        <a:lt2>
          <a:srgbClr val="FFFFFF"/>
        </a:lt2>
        <a:accent1>
          <a:srgbClr val="A50021"/>
        </a:accent1>
        <a:accent2>
          <a:srgbClr val="666633"/>
        </a:accent2>
        <a:accent3>
          <a:srgbClr val="ADADAD"/>
        </a:accent3>
        <a:accent4>
          <a:srgbClr val="DADADA"/>
        </a:accent4>
        <a:accent5>
          <a:srgbClr val="CFAAAB"/>
        </a:accent5>
        <a:accent6>
          <a:srgbClr val="5C5C2D"/>
        </a:accent6>
        <a:hlink>
          <a:srgbClr val="0033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8">
      <a:dk1>
        <a:srgbClr val="292929"/>
      </a:dk1>
      <a:lt1>
        <a:srgbClr val="FFFFFF"/>
      </a:lt1>
      <a:dk2>
        <a:srgbClr val="333333"/>
      </a:dk2>
      <a:lt2>
        <a:srgbClr val="FFFFFF"/>
      </a:lt2>
      <a:accent1>
        <a:srgbClr val="A50021"/>
      </a:accent1>
      <a:accent2>
        <a:srgbClr val="666633"/>
      </a:accent2>
      <a:accent3>
        <a:srgbClr val="ADADAD"/>
      </a:accent3>
      <a:accent4>
        <a:srgbClr val="DADADA"/>
      </a:accent4>
      <a:accent5>
        <a:srgbClr val="CFAAAB"/>
      </a:accent5>
      <a:accent6>
        <a:srgbClr val="5C5C2D"/>
      </a:accent6>
      <a:hlink>
        <a:srgbClr val="0033CC"/>
      </a:hlink>
      <a:folHlink>
        <a:srgbClr val="FFCC6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292929"/>
        </a:dk1>
        <a:lt1>
          <a:srgbClr val="FFFFFF"/>
        </a:lt1>
        <a:dk2>
          <a:srgbClr val="333333"/>
        </a:dk2>
        <a:lt2>
          <a:srgbClr val="FFFFFF"/>
        </a:lt2>
        <a:accent1>
          <a:srgbClr val="A50021"/>
        </a:accent1>
        <a:accent2>
          <a:srgbClr val="666633"/>
        </a:accent2>
        <a:accent3>
          <a:srgbClr val="ADADAD"/>
        </a:accent3>
        <a:accent4>
          <a:srgbClr val="DADADA"/>
        </a:accent4>
        <a:accent5>
          <a:srgbClr val="CFAAAB"/>
        </a:accent5>
        <a:accent6>
          <a:srgbClr val="5C5C2D"/>
        </a:accent6>
        <a:hlink>
          <a:srgbClr val="0033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8">
      <a:dk1>
        <a:srgbClr val="292929"/>
      </a:dk1>
      <a:lt1>
        <a:srgbClr val="FFFFFF"/>
      </a:lt1>
      <a:dk2>
        <a:srgbClr val="333333"/>
      </a:dk2>
      <a:lt2>
        <a:srgbClr val="FFFFFF"/>
      </a:lt2>
      <a:accent1>
        <a:srgbClr val="A50021"/>
      </a:accent1>
      <a:accent2>
        <a:srgbClr val="666633"/>
      </a:accent2>
      <a:accent3>
        <a:srgbClr val="ADADAD"/>
      </a:accent3>
      <a:accent4>
        <a:srgbClr val="DADADA"/>
      </a:accent4>
      <a:accent5>
        <a:srgbClr val="CFAAAB"/>
      </a:accent5>
      <a:accent6>
        <a:srgbClr val="5C5C2D"/>
      </a:accent6>
      <a:hlink>
        <a:srgbClr val="0033CC"/>
      </a:hlink>
      <a:folHlink>
        <a:srgbClr val="FFCC66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292929"/>
        </a:dk1>
        <a:lt1>
          <a:srgbClr val="FFFFFF"/>
        </a:lt1>
        <a:dk2>
          <a:srgbClr val="333333"/>
        </a:dk2>
        <a:lt2>
          <a:srgbClr val="FFFFFF"/>
        </a:lt2>
        <a:accent1>
          <a:srgbClr val="A50021"/>
        </a:accent1>
        <a:accent2>
          <a:srgbClr val="666633"/>
        </a:accent2>
        <a:accent3>
          <a:srgbClr val="ADADAD"/>
        </a:accent3>
        <a:accent4>
          <a:srgbClr val="DADADA"/>
        </a:accent4>
        <a:accent5>
          <a:srgbClr val="CFAAAB"/>
        </a:accent5>
        <a:accent6>
          <a:srgbClr val="5C5C2D"/>
        </a:accent6>
        <a:hlink>
          <a:srgbClr val="0033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26205</TotalTime>
  <Words>1304</Words>
  <Application>Microsoft Macintosh PowerPoint</Application>
  <PresentationFormat>Letter Paper (8.5x11 in)</PresentationFormat>
  <Paragraphs>119</Paragraphs>
  <Slides>49</Slides>
  <Notes>7</Notes>
  <HiddenSlides>0</HiddenSlides>
  <MMClips>4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49</vt:i4>
      </vt:variant>
    </vt:vector>
  </HeadingPairs>
  <TitlesOfParts>
    <vt:vector size="52" baseType="lpstr">
      <vt:lpstr>Default Design</vt:lpstr>
      <vt:lpstr>1_Default Design</vt:lpstr>
      <vt:lpstr>2_Default Design</vt:lpstr>
      <vt:lpstr>Computer Graphics II: Rendering</vt:lpstr>
      <vt:lpstr>To Do</vt:lpstr>
      <vt:lpstr>Motivation for Lecture</vt:lpstr>
      <vt:lpstr>PowerPoint Presentation</vt:lpstr>
      <vt:lpstr>PowerPoint Presentation</vt:lpstr>
      <vt:lpstr>PowerPoint Presentation</vt:lpstr>
      <vt:lpstr>PowerPoint Presentation</vt:lpstr>
      <vt:lpstr>IBR: Pros and Cons</vt:lpstr>
      <vt:lpstr>PowerPoint Presentation</vt:lpstr>
      <vt:lpstr>IBR: A brief history</vt:lpstr>
      <vt:lpstr>PowerPoint Presentation</vt:lpstr>
      <vt:lpstr>PowerPoint Presentation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Outline</vt:lpstr>
      <vt:lpstr>Layered Depth Images [Shade 98]</vt:lpstr>
      <vt:lpstr>Layered Depth Images [Shade 98]</vt:lpstr>
      <vt:lpstr>Layered Depth Images [Shade 98]</vt:lpstr>
      <vt:lpstr>PowerPoint Presentation</vt:lpstr>
      <vt:lpstr>Surface Light Fields</vt:lpstr>
      <vt:lpstr>Acquiring Reflectance Field of Human Face [Debevec et al. SIGGRAPH 00]</vt:lpstr>
      <vt:lpstr>Example Images</vt:lpstr>
      <vt:lpstr>Outline</vt:lpstr>
      <vt:lpstr>Conclusion (my views)</vt:lpstr>
      <vt:lpstr>Virtual Experiences of Real-World Scenes</vt:lpstr>
      <vt:lpstr>Input Images</vt:lpstr>
      <vt:lpstr>Output Light Field</vt:lpstr>
      <vt:lpstr>Local Light Field Fusion</vt:lpstr>
    </vt:vector>
  </TitlesOfParts>
  <Company>Columbia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Signal-Theoretic Representations of Appearance</dc:title>
  <dc:creator>Ravi Ramamoorthi</dc:creator>
  <cp:lastModifiedBy>Ravi Ramamoorthi</cp:lastModifiedBy>
  <cp:revision>756</cp:revision>
  <cp:lastPrinted>2016-09-17T23:06:26Z</cp:lastPrinted>
  <dcterms:created xsi:type="dcterms:W3CDTF">1999-02-11T00:43:51Z</dcterms:created>
  <dcterms:modified xsi:type="dcterms:W3CDTF">2019-11-23T19:57:19Z</dcterms:modified>
</cp:coreProperties>
</file>