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53"/>
  </p:notesMasterIdLst>
  <p:handoutMasterIdLst>
    <p:handoutMasterId r:id="rId54"/>
  </p:handoutMasterIdLst>
  <p:sldIdLst>
    <p:sldId id="751" r:id="rId7"/>
    <p:sldId id="752" r:id="rId8"/>
    <p:sldId id="817" r:id="rId9"/>
    <p:sldId id="818" r:id="rId10"/>
    <p:sldId id="821" r:id="rId11"/>
    <p:sldId id="819" r:id="rId12"/>
    <p:sldId id="820" r:id="rId13"/>
    <p:sldId id="822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9" r:id="rId30"/>
    <p:sldId id="840" r:id="rId31"/>
    <p:sldId id="841" r:id="rId32"/>
    <p:sldId id="842" r:id="rId33"/>
    <p:sldId id="843" r:id="rId34"/>
    <p:sldId id="844" r:id="rId35"/>
    <p:sldId id="845" r:id="rId36"/>
    <p:sldId id="846" r:id="rId37"/>
    <p:sldId id="847" r:id="rId38"/>
    <p:sldId id="848" r:id="rId39"/>
    <p:sldId id="849" r:id="rId40"/>
    <p:sldId id="850" r:id="rId41"/>
    <p:sldId id="851" r:id="rId42"/>
    <p:sldId id="852" r:id="rId43"/>
    <p:sldId id="853" r:id="rId44"/>
    <p:sldId id="854" r:id="rId45"/>
    <p:sldId id="855" r:id="rId46"/>
    <p:sldId id="856" r:id="rId47"/>
    <p:sldId id="857" r:id="rId48"/>
    <p:sldId id="858" r:id="rId49"/>
    <p:sldId id="859" r:id="rId50"/>
    <p:sldId id="860" r:id="rId51"/>
    <p:sldId id="861" r:id="rId52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Relationship Id="rId2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40675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664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05158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103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508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831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726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2048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01075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696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007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3847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70558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78958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14909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18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950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743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30995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29099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6111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688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15484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77784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28065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0012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7595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019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17537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34280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5767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3632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7034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7198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9285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0100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2612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03868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084906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87701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57720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95051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14157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2738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0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5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014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3497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64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6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pauldebevec.com/ReflectionMapping/Williams/williams_robot3a.mov" TargetMode="Externa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 smtClean="0"/>
              <a:t>CSE 168[</a:t>
            </a:r>
            <a:r>
              <a:rPr lang="en-US" dirty="0" err="1" smtClean="0"/>
              <a:t>Spr</a:t>
            </a:r>
            <a:r>
              <a:rPr lang="en-US" dirty="0" smtClean="0"/>
              <a:t> 20],Lecture </a:t>
            </a:r>
            <a:r>
              <a:rPr lang="en-US" dirty="0" smtClean="0"/>
              <a:t>14: </a:t>
            </a:r>
            <a:r>
              <a:rPr lang="en-US" dirty="0" smtClean="0"/>
              <a:t>Environment, Texture Maps  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/viscomp.ucsd.edu/classes/cse168/sp20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of brightest to darkest environment regions can be a million to 1.  High Dynamic Range HDR</a:t>
            </a:r>
          </a:p>
          <a:p>
            <a:r>
              <a:rPr lang="en-US" dirty="0" smtClean="0"/>
              <a:t>Acquiring (floating point) HDR </a:t>
            </a:r>
            <a:r>
              <a:rPr lang="en-US" dirty="0" err="1" smtClean="0"/>
              <a:t>envmaps</a:t>
            </a:r>
            <a:r>
              <a:rPr lang="en-US" dirty="0" smtClean="0"/>
              <a:t> is good</a:t>
            </a:r>
            <a:endParaRPr lang="en-US" dirty="0"/>
          </a:p>
          <a:p>
            <a:r>
              <a:rPr lang="en-US" dirty="0" err="1" smtClean="0"/>
              <a:t>Tonemap</a:t>
            </a:r>
            <a:r>
              <a:rPr lang="en-US" dirty="0" smtClean="0"/>
              <a:t> as needed for display (large topic)</a:t>
            </a:r>
          </a:p>
          <a:p>
            <a:r>
              <a:rPr lang="en-US" dirty="0" smtClean="0"/>
              <a:t>Accurate HDR values needed for accuracy</a:t>
            </a:r>
          </a:p>
          <a:p>
            <a:pPr lvl="1"/>
            <a:r>
              <a:rPr lang="en-US" dirty="0" smtClean="0"/>
              <a:t>When considering diffuse/specular BRDFs</a:t>
            </a:r>
          </a:p>
          <a:p>
            <a:pPr lvl="1"/>
            <a:r>
              <a:rPr lang="en-US" dirty="0" err="1" smtClean="0"/>
              <a:t>Tonemap</a:t>
            </a:r>
            <a:r>
              <a:rPr lang="en-US" dirty="0" smtClean="0"/>
              <a:t> mirror reflections, viewing environment</a:t>
            </a:r>
          </a:p>
          <a:p>
            <a:pPr lvl="1"/>
            <a:r>
              <a:rPr lang="en-US" dirty="0" smtClean="0"/>
              <a:t>Photograph a mirror ball with HDR or use many HDR </a:t>
            </a:r>
            <a:r>
              <a:rPr lang="en-US" dirty="0" err="1" smtClean="0"/>
              <a:t>envmaps</a:t>
            </a:r>
            <a:r>
              <a:rPr lang="en-US" dirty="0" smtClean="0"/>
              <a:t> found online</a:t>
            </a:r>
          </a:p>
          <a:p>
            <a:pPr lvl="1"/>
            <a:r>
              <a:rPr lang="en-US" dirty="0" smtClean="0"/>
              <a:t>See </a:t>
            </a:r>
            <a:r>
              <a:rPr lang="en-US" dirty="0" err="1" smtClean="0"/>
              <a:t>Debevec</a:t>
            </a:r>
            <a:r>
              <a:rPr lang="en-US" dirty="0" smtClean="0"/>
              <a:t> 97, 98 for discussion of HDR</a:t>
            </a:r>
          </a:p>
          <a:p>
            <a:pPr lvl="1"/>
            <a:r>
              <a:rPr lang="en-US" dirty="0" smtClean="0"/>
              <a:t>(HDR Imaging images from Wikipedia)</a:t>
            </a:r>
          </a:p>
        </p:txBody>
      </p:sp>
    </p:spTree>
    <p:extLst>
      <p:ext uri="{BB962C8B-B14F-4D97-AF65-F5344CB8AC3E}">
        <p14:creationId xmlns:p14="http://schemas.microsoft.com/office/powerpoint/2010/main" val="3449362316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1425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527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Maps Generally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62" y="1358853"/>
            <a:ext cx="8728972" cy="5029200"/>
          </a:xfrm>
        </p:spPr>
        <p:txBody>
          <a:bodyPr/>
          <a:lstStyle/>
          <a:p>
            <a:r>
              <a:rPr lang="en-US" dirty="0" smtClean="0"/>
              <a:t>Mirror reflections good but not general</a:t>
            </a:r>
          </a:p>
          <a:p>
            <a:r>
              <a:rPr lang="en-US" dirty="0" smtClean="0"/>
              <a:t>Can we render all effects with </a:t>
            </a:r>
            <a:r>
              <a:rPr lang="en-US" dirty="0" err="1" smtClean="0"/>
              <a:t>envmap</a:t>
            </a:r>
            <a:r>
              <a:rPr lang="en-US" dirty="0" smtClean="0"/>
              <a:t>?</a:t>
            </a:r>
          </a:p>
          <a:p>
            <a:r>
              <a:rPr lang="en-US" dirty="0" smtClean="0"/>
              <a:t>Simple idea, </a:t>
            </a:r>
            <a:r>
              <a:rPr lang="en-US" dirty="0" err="1" smtClean="0"/>
              <a:t>envmap</a:t>
            </a:r>
            <a:r>
              <a:rPr lang="en-US" dirty="0" smtClean="0"/>
              <a:t> on large sphere around scene</a:t>
            </a:r>
          </a:p>
          <a:p>
            <a:pPr lvl="1"/>
            <a:r>
              <a:rPr lang="en-US" dirty="0" smtClean="0"/>
              <a:t>When path leaves scene, it hits </a:t>
            </a:r>
            <a:r>
              <a:rPr lang="en-US" dirty="0" err="1" smtClean="0"/>
              <a:t>envmap</a:t>
            </a:r>
            <a:endParaRPr lang="en-US" dirty="0" smtClean="0"/>
          </a:p>
          <a:p>
            <a:pPr lvl="1"/>
            <a:r>
              <a:rPr lang="en-US" dirty="0" smtClean="0"/>
              <a:t>Consider emission (radiance) from given </a:t>
            </a:r>
            <a:r>
              <a:rPr lang="en-US" dirty="0" err="1" smtClean="0"/>
              <a:t>envmap</a:t>
            </a:r>
            <a:r>
              <a:rPr lang="en-US" dirty="0" smtClean="0"/>
              <a:t> pixel</a:t>
            </a:r>
          </a:p>
          <a:p>
            <a:pPr lvl="1"/>
            <a:r>
              <a:rPr lang="en-US" dirty="0" smtClean="0"/>
              <a:t>Significant noise/aliasing for high-frequency HDR </a:t>
            </a:r>
            <a:r>
              <a:rPr lang="en-US" dirty="0" err="1" smtClean="0"/>
              <a:t>envmaps</a:t>
            </a:r>
            <a:r>
              <a:rPr lang="en-US" dirty="0" smtClean="0"/>
              <a:t> (e.g. you may almost always miss the sun)</a:t>
            </a:r>
          </a:p>
          <a:p>
            <a:r>
              <a:rPr lang="en-US" dirty="0" smtClean="0"/>
              <a:t>Challenge is we effectively have millions of lights</a:t>
            </a:r>
          </a:p>
          <a:p>
            <a:pPr lvl="1"/>
            <a:r>
              <a:rPr lang="en-US" dirty="0" smtClean="0"/>
              <a:t>Need to importance sample the environment map</a:t>
            </a:r>
          </a:p>
          <a:p>
            <a:pPr lvl="1"/>
            <a:r>
              <a:rPr lang="en-US" dirty="0" smtClean="0"/>
              <a:t>Effectively extend next-event estimation to </a:t>
            </a:r>
            <a:r>
              <a:rPr lang="en-US" dirty="0" err="1" smtClean="0"/>
              <a:t>envmaps</a:t>
            </a:r>
            <a:endParaRPr lang="en-US" dirty="0" smtClean="0"/>
          </a:p>
          <a:p>
            <a:pPr lvl="1"/>
            <a:r>
              <a:rPr lang="en-US" dirty="0" smtClean="0"/>
              <a:t>Or identify bright lights (</a:t>
            </a:r>
            <a:r>
              <a:rPr lang="en-US" dirty="0" err="1" smtClean="0"/>
              <a:t>Debevec</a:t>
            </a:r>
            <a:r>
              <a:rPr lang="en-US" dirty="0" smtClean="0"/>
              <a:t> 98,99 asked undergraduates to trace this out manually!)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86287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HDR Environment Illumination</a:t>
            </a:r>
          </a:p>
        </p:txBody>
      </p:sp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363663"/>
            <a:ext cx="7466012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9050"/>
            <a:ext cx="8229600" cy="5029200"/>
          </a:xfrm>
        </p:spPr>
        <p:txBody>
          <a:bodyPr/>
          <a:lstStyle/>
          <a:p>
            <a:r>
              <a:rPr lang="en-US"/>
              <a:t>Goal</a:t>
            </a:r>
            <a:r>
              <a:rPr lang="en-US" sz="2400"/>
              <a:t>: </a:t>
            </a:r>
            <a:r>
              <a:rPr lang="en-US"/>
              <a:t>Reduce environment to point lights</a:t>
            </a:r>
            <a:endParaRPr lang="en-US" sz="2400"/>
          </a:p>
        </p:txBody>
      </p:sp>
      <p:pic>
        <p:nvPicPr>
          <p:cNvPr id="1276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819275"/>
            <a:ext cx="66770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918966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Stratification</a:t>
            </a:r>
          </a:p>
        </p:txBody>
      </p:sp>
      <p:pic>
        <p:nvPicPr>
          <p:cNvPr id="1280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8407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135017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working on final projects (initial results and proposal due in </a:t>
            </a:r>
            <a:r>
              <a:rPr lang="en-US" dirty="0" smtClean="0"/>
              <a:t>&lt; 2 weeks)</a:t>
            </a:r>
            <a:r>
              <a:rPr lang="en-US" dirty="0" smtClean="0"/>
              <a:t>.  Ask me if problems</a:t>
            </a:r>
          </a:p>
          <a:p>
            <a:r>
              <a:rPr lang="en-US" dirty="0" smtClean="0"/>
              <a:t>Adding HDR/</a:t>
            </a:r>
            <a:r>
              <a:rPr lang="en-US" dirty="0" err="1" smtClean="0"/>
              <a:t>Envmaps</a:t>
            </a:r>
            <a:r>
              <a:rPr lang="en-US" dirty="0" smtClean="0"/>
              <a:t> (this lecture) may be one component of the final project</a:t>
            </a:r>
          </a:p>
          <a:p>
            <a:r>
              <a:rPr lang="en-US" dirty="0" smtClean="0"/>
              <a:t>Will briefly also talk about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38263"/>
            <a:ext cx="7396163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07608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</a:t>
            </a:r>
            <a:r>
              <a:rPr lang="en-US" dirty="0" smtClean="0"/>
              <a:t>-Long Importance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343"/>
            <a:ext cx="8229600" cy="5029200"/>
          </a:xfrm>
        </p:spPr>
        <p:txBody>
          <a:bodyPr/>
          <a:lstStyle/>
          <a:p>
            <a:r>
              <a:rPr lang="en-US" dirty="0" smtClean="0"/>
              <a:t>Simple alternative (PBRT book)</a:t>
            </a:r>
          </a:p>
          <a:p>
            <a:r>
              <a:rPr lang="en-US" dirty="0" smtClean="0"/>
              <a:t>Multidimensional importance sampling </a:t>
            </a:r>
            <a:r>
              <a:rPr lang="en-US" dirty="0" err="1" smtClean="0"/>
              <a:t>θ,φ</a:t>
            </a:r>
            <a:endParaRPr lang="en-US" dirty="0" smtClean="0"/>
          </a:p>
          <a:p>
            <a:pPr lvl="1"/>
            <a:r>
              <a:rPr lang="en-US" dirty="0" smtClean="0"/>
              <a:t>Generate a numerical 1D CDF along </a:t>
            </a:r>
            <a:r>
              <a:rPr lang="en-US" dirty="0" err="1"/>
              <a:t>φ</a:t>
            </a:r>
            <a:r>
              <a:rPr lang="en-US" dirty="0" smtClean="0"/>
              <a:t> integrating over all </a:t>
            </a:r>
            <a:r>
              <a:rPr lang="en-US" dirty="0" err="1"/>
              <a:t>θ</a:t>
            </a:r>
            <a:endParaRPr lang="en-US" dirty="0" smtClean="0"/>
          </a:p>
          <a:p>
            <a:pPr lvl="1"/>
            <a:r>
              <a:rPr lang="en-US" dirty="0" smtClean="0"/>
              <a:t>For each </a:t>
            </a:r>
            <a:r>
              <a:rPr lang="en-US" dirty="0" err="1" smtClean="0"/>
              <a:t>φ</a:t>
            </a:r>
            <a:r>
              <a:rPr lang="en-US" dirty="0" smtClean="0"/>
              <a:t> generate a numerical CDF over </a:t>
            </a:r>
            <a:r>
              <a:rPr lang="en-US" dirty="0" err="1"/>
              <a:t>θ</a:t>
            </a:r>
            <a:endParaRPr lang="en-US" dirty="0" smtClean="0"/>
          </a:p>
          <a:p>
            <a:pPr lvl="1"/>
            <a:r>
              <a:rPr lang="en-US" dirty="0" smtClean="0"/>
              <a:t>Essentially creates axis-aligned (</a:t>
            </a:r>
            <a:r>
              <a:rPr lang="en-US" dirty="0" err="1" smtClean="0"/>
              <a:t>lat</a:t>
            </a:r>
            <a:r>
              <a:rPr lang="en-US" dirty="0" smtClean="0"/>
              <a:t>-long) cells</a:t>
            </a:r>
          </a:p>
          <a:p>
            <a:pPr lvl="1"/>
            <a:r>
              <a:rPr lang="en-US" dirty="0" smtClean="0"/>
              <a:t>Compatible with any sampling scheme (stratified)</a:t>
            </a:r>
          </a:p>
          <a:p>
            <a:pPr lvl="1"/>
            <a:r>
              <a:rPr lang="en-US" dirty="0" smtClean="0"/>
              <a:t>I implemented this at Pixar (circa 2011)</a:t>
            </a:r>
          </a:p>
          <a:p>
            <a:pPr lvl="1"/>
            <a:r>
              <a:rPr lang="en-US" dirty="0" smtClean="0"/>
              <a:t>Done properly, PDF (almost) cancels lighting (can work out on board).  Many subtleties involved, MIS</a:t>
            </a:r>
          </a:p>
          <a:p>
            <a:r>
              <a:rPr lang="en-US" dirty="0" smtClean="0"/>
              <a:t>Other Simplifications</a:t>
            </a:r>
          </a:p>
          <a:p>
            <a:pPr lvl="1"/>
            <a:r>
              <a:rPr lang="en-US" dirty="0" smtClean="0"/>
              <a:t>Integrate lighting in strata to create point lights</a:t>
            </a:r>
          </a:p>
          <a:p>
            <a:pPr lvl="1"/>
            <a:r>
              <a:rPr lang="en-US" dirty="0" smtClean="0"/>
              <a:t>Jitter only for visibility (if at all)</a:t>
            </a:r>
          </a:p>
        </p:txBody>
      </p:sp>
    </p:spTree>
    <p:extLst>
      <p:ext uri="{BB962C8B-B14F-4D97-AF65-F5344CB8AC3E}">
        <p14:creationId xmlns:p14="http://schemas.microsoft.com/office/powerpoint/2010/main" val="625415281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General 2D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9" y="1236437"/>
            <a:ext cx="8899191" cy="5029200"/>
          </a:xfrm>
        </p:spPr>
        <p:txBody>
          <a:bodyPr/>
          <a:lstStyle/>
          <a:p>
            <a:r>
              <a:rPr lang="en-US" dirty="0" smtClean="0"/>
              <a:t>Treat Lighting as general 2D distribution</a:t>
            </a:r>
          </a:p>
          <a:p>
            <a:pPr lvl="1"/>
            <a:r>
              <a:rPr lang="en-US" dirty="0" smtClean="0"/>
              <a:t>Doing this for 1 color channel, take </a:t>
            </a:r>
            <a:r>
              <a:rPr lang="en-US" dirty="0" err="1" smtClean="0"/>
              <a:t>avg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probs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Normalize to convert to probability to sample from</a:t>
            </a:r>
          </a:p>
          <a:p>
            <a:pPr lvl="1"/>
            <a:r>
              <a:rPr lang="en-US" dirty="0" smtClean="0"/>
              <a:t>Note that probability distribution also enables MIS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For direct lighting, illumination cancels out (careful re color)</a:t>
            </a:r>
          </a:p>
          <a:p>
            <a:pPr lvl="2"/>
            <a:r>
              <a:rPr lang="en-US" dirty="0" smtClean="0"/>
              <a:t>Will bring down a term of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/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avg</a:t>
            </a:r>
            <a:endParaRPr lang="en-US" baseline="-25000" dirty="0" smtClean="0"/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77064"/>
              </p:ext>
            </p:extLst>
          </p:nvPr>
        </p:nvGraphicFramePr>
        <p:xfrm>
          <a:off x="919983" y="2234790"/>
          <a:ext cx="6304064" cy="49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3" imgW="3708400" imgH="292100" progId="Equation.DSMT4">
                  <p:embed/>
                </p:oleObj>
              </mc:Choice>
              <mc:Fallback>
                <p:oleObj name="Equation" r:id="rId3" imgW="37084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9983" y="2234790"/>
                        <a:ext cx="6304064" cy="496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85934"/>
              </p:ext>
            </p:extLst>
          </p:nvPr>
        </p:nvGraphicFramePr>
        <p:xfrm>
          <a:off x="1836743" y="3807416"/>
          <a:ext cx="3870367" cy="77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5" imgW="2425700" imgH="482600" progId="Equation.DSMT4">
                  <p:embed/>
                </p:oleObj>
              </mc:Choice>
              <mc:Fallback>
                <p:oleObj name="Equation" r:id="rId5" imgW="2425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6743" y="3807416"/>
                        <a:ext cx="3870367" cy="77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77698"/>
              </p:ext>
            </p:extLst>
          </p:nvPr>
        </p:nvGraphicFramePr>
        <p:xfrm>
          <a:off x="677610" y="5568408"/>
          <a:ext cx="8100280" cy="68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7" imgW="5880100" imgH="495300" progId="Equation.DSMT4">
                  <p:embed/>
                </p:oleObj>
              </mc:Choice>
              <mc:Fallback>
                <p:oleObj name="Equation" r:id="rId7" imgW="58801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7610" y="5568408"/>
                        <a:ext cx="8100280" cy="68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930736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 2D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70133" cy="5029200"/>
          </a:xfrm>
        </p:spPr>
        <p:txBody>
          <a:bodyPr/>
          <a:lstStyle/>
          <a:p>
            <a:r>
              <a:rPr lang="en-US" dirty="0" smtClean="0"/>
              <a:t>Form (numerical) 1D CDFs</a:t>
            </a:r>
          </a:p>
          <a:p>
            <a:r>
              <a:rPr lang="en-US" dirty="0" smtClean="0"/>
              <a:t>Generate 2 random numbers in standard way</a:t>
            </a:r>
          </a:p>
          <a:p>
            <a:pPr lvl="1"/>
            <a:r>
              <a:rPr lang="en-US" dirty="0" smtClean="0"/>
              <a:t>Use numerical 1D CDF inversion to find v, then u</a:t>
            </a:r>
          </a:p>
          <a:p>
            <a:pPr lvl="1"/>
            <a:r>
              <a:rPr lang="en-US" dirty="0" smtClean="0"/>
              <a:t>Works with any sampling scheme (stratified etc.)</a:t>
            </a:r>
          </a:p>
          <a:p>
            <a:r>
              <a:rPr lang="en-US" dirty="0" smtClean="0"/>
              <a:t>Note that I’ve done everything in integrals, but you will need to discretely sum, dividing by resolution (and consider factors of Pi for environment maps)</a:t>
            </a:r>
          </a:p>
          <a:p>
            <a:endParaRPr lang="en-US" dirty="0" smtClean="0"/>
          </a:p>
          <a:p>
            <a:r>
              <a:rPr lang="en-US" dirty="0" smtClean="0"/>
              <a:t>Or look up SIS paper, code (Agarwal et al. 03)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634074"/>
              </p:ext>
            </p:extLst>
          </p:nvPr>
        </p:nvGraphicFramePr>
        <p:xfrm>
          <a:off x="5226268" y="1431760"/>
          <a:ext cx="3712581" cy="687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3" imgW="2400300" imgH="444500" progId="Equation.DSMT4">
                  <p:embed/>
                </p:oleObj>
              </mc:Choice>
              <mc:Fallback>
                <p:oleObj name="Equation" r:id="rId3" imgW="2400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6268" y="1431760"/>
                        <a:ext cx="3712581" cy="687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363378"/>
              </p:ext>
            </p:extLst>
          </p:nvPr>
        </p:nvGraphicFramePr>
        <p:xfrm>
          <a:off x="1818904" y="4846627"/>
          <a:ext cx="5380432" cy="82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5" imgW="3073400" imgH="469900" progId="Equation.DSMT4">
                  <p:embed/>
                </p:oleObj>
              </mc:Choice>
              <mc:Fallback>
                <p:oleObj name="Equation" r:id="rId5" imgW="3073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8904" y="4846627"/>
                        <a:ext cx="5380432" cy="822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742235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UCB class many years ago</a:t>
            </a:r>
            <a:endParaRPr lang="en-US" dirty="0"/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40396" y="3215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7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72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 smtClean="0"/>
              <a:t>Wood grain, faces, bricks and so on</a:t>
            </a:r>
          </a:p>
          <a:p>
            <a:pPr lvl="1">
              <a:defRPr/>
            </a:pPr>
            <a:r>
              <a:rPr lang="en-US" smtClean="0"/>
              <a:t>Adds visual detail to scenes</a:t>
            </a:r>
          </a:p>
          <a:p>
            <a:pPr>
              <a:defRPr/>
            </a:pPr>
            <a:r>
              <a:rPr lang="en-US" smtClean="0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939231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21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248169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 smtClean="0">
                <a:cs typeface="+mn-cs"/>
              </a:rPr>
              <a:t>So texture fits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nicely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38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2" descr="TPOTW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7138"/>
            <a:ext cx="7315200" cy="55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1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Maps</a:t>
            </a:r>
          </a:p>
        </p:txBody>
      </p:sp>
      <p:pic>
        <p:nvPicPr>
          <p:cNvPr id="1191940" name="Picture 4" descr="RO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6500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1941" name="Text Box 5"/>
          <p:cNvSpPr txBox="1">
            <a:spLocks noChangeArrowheads="1"/>
          </p:cNvSpPr>
          <p:nvPr/>
        </p:nvSpPr>
        <p:spPr bwMode="auto">
          <a:xfrm>
            <a:off x="312738" y="6324600"/>
            <a:ext cx="347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Blinn and Newell, 1976</a:t>
            </a:r>
          </a:p>
        </p:txBody>
      </p:sp>
    </p:spTree>
    <p:extLst>
      <p:ext uri="{BB962C8B-B14F-4D97-AF65-F5344CB8AC3E}">
        <p14:creationId xmlns:p14="http://schemas.microsoft.com/office/powerpoint/2010/main" val="417347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it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the artist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problem</a:t>
            </a:r>
            <a:endParaRPr lang="en-US" sz="2800" smtClean="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1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 smtClean="0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19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Cylinder: r, 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+mn-cs"/>
              </a:rPr>
              <a:t>, z with (s,t) =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Times New Roman" charset="0"/>
              </a:rPr>
              <a:t>/(2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>
                <a:cs typeface="Times New Roman" charset="0"/>
              </a:rPr>
              <a:t>)</a:t>
            </a:r>
            <a:r>
              <a:rPr lang="en-US" smtClean="0">
                <a:cs typeface="+mn-cs"/>
              </a:rPr>
              <a:t>,z)</a:t>
            </a:r>
          </a:p>
          <a:p>
            <a:pPr lvl="1">
              <a:defRPr/>
            </a:pPr>
            <a:r>
              <a:rPr lang="en-US" smtClean="0"/>
              <a:t>Note seams when wrapping around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/>
              <a:t> = 0 or 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79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 smtClean="0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Texture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24717" cy="5029200"/>
          </a:xfrm>
        </p:spPr>
        <p:txBody>
          <a:bodyPr/>
          <a:lstStyle/>
          <a:p>
            <a:r>
              <a:rPr lang="en-US" dirty="0" smtClean="0"/>
              <a:t>Texture Coordinates at Vertices of Triangle</a:t>
            </a:r>
          </a:p>
          <a:p>
            <a:r>
              <a:rPr lang="en-US" dirty="0" smtClean="0"/>
              <a:t>How to compute coordinate at intersection?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barycentric</a:t>
            </a:r>
            <a:r>
              <a:rPr lang="en-US" dirty="0" smtClean="0"/>
              <a:t> coordinates from in triangle test</a:t>
            </a:r>
          </a:p>
          <a:p>
            <a:r>
              <a:rPr lang="en-US" dirty="0" smtClean="0"/>
              <a:t>Same weights to combine texture coordinates</a:t>
            </a:r>
          </a:p>
          <a:p>
            <a:r>
              <a:rPr lang="en-US" dirty="0" smtClean="0"/>
              <a:t>Then use texture coordinates to look up texture</a:t>
            </a:r>
          </a:p>
          <a:p>
            <a:endParaRPr lang="en-US" dirty="0"/>
          </a:p>
          <a:p>
            <a:r>
              <a:rPr lang="en-US" dirty="0" smtClean="0"/>
              <a:t>Textures can also be procedural (use a formula)</a:t>
            </a:r>
          </a:p>
        </p:txBody>
      </p:sp>
    </p:spTree>
    <p:extLst>
      <p:ext uri="{BB962C8B-B14F-4D97-AF65-F5344CB8AC3E}">
        <p14:creationId xmlns:p14="http://schemas.microsoft.com/office/powerpoint/2010/main" val="1503169549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601183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3" imgW="1193800" imgH="673100" progId="Equation.DSMT4">
                  <p:embed/>
                </p:oleObj>
              </mc:Choice>
              <mc:Fallback>
                <p:oleObj name="Equation" r:id="rId3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10855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5" imgW="1778000" imgH="203200" progId="Equation.DSMT4">
                  <p:embed/>
                </p:oleObj>
              </mc:Choice>
              <mc:Fallback>
                <p:oleObj name="Equation" r:id="rId5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055295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7" imgW="1308100" imgH="444500" progId="Equation.DSMT4">
                  <p:embed/>
                </p:oleObj>
              </mc:Choice>
              <mc:Fallback>
                <p:oleObj name="Equation" r:id="rId7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31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 smtClean="0">
                <a:cs typeface="+mn-cs"/>
              </a:rPr>
              <a:t>Look familiar?</a:t>
            </a:r>
            <a:r>
              <a:rPr lang="en-US" sz="1400" b="1" smtClean="0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pix = texture.getPixel(uval, vval);</a:t>
            </a: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 smtClean="0"/>
              <a:t>|PIX| &lt; |TEX| </a:t>
            </a:r>
          </a:p>
          <a:p>
            <a:pPr lvl="2">
              <a:defRPr/>
            </a:pPr>
            <a:r>
              <a:rPr lang="en-US" smtClean="0"/>
              <a:t>Easy: interpolate (bilinear) between texel values </a:t>
            </a:r>
          </a:p>
          <a:p>
            <a:pPr lvl="1">
              <a:defRPr/>
            </a:pPr>
            <a:r>
              <a:rPr lang="en-US" smtClean="0"/>
              <a:t>|PIX| &gt; |TEX|</a:t>
            </a:r>
          </a:p>
          <a:p>
            <a:pPr lvl="2">
              <a:defRPr/>
            </a:pPr>
            <a:r>
              <a:rPr lang="en-US" smtClean="0"/>
              <a:t>Hard: average the contribution from multiple texels</a:t>
            </a:r>
          </a:p>
          <a:p>
            <a:pPr lvl="1">
              <a:defRPr/>
            </a:pPr>
            <a:r>
              <a:rPr lang="en-US" smtClean="0"/>
              <a:t>|PIX| ~ |TEX|</a:t>
            </a:r>
          </a:p>
          <a:p>
            <a:pPr lvl="2">
              <a:defRPr/>
            </a:pPr>
            <a:r>
              <a:rPr lang="en-US" smtClean="0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10552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 smtClean="0"/>
              <a:t>For each pixel, linearly interpolate between </a:t>
            </a:r>
            <a:br>
              <a:rPr lang="en-US" smtClean="0"/>
            </a:br>
            <a:r>
              <a:rPr lang="en-US" smtClean="0"/>
              <a:t>two closest levels (e.g., trilinear filtering) </a:t>
            </a:r>
          </a:p>
          <a:p>
            <a:pPr lvl="1">
              <a:defRPr/>
            </a:pPr>
            <a:r>
              <a:rPr lang="en-US" smtClean="0"/>
              <a:t>Fast, easy for hardware</a:t>
            </a:r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Why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Mip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" name="Image" r:id="rId4" imgW="6353689" imgH="4765267" progId="Photoshop.Image.5">
                    <p:embed/>
                  </p:oleObj>
                </mc:Choice>
                <mc:Fallback>
                  <p:oleObj name="Image" r:id="rId4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58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2963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550"/>
            <a:ext cx="2152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2964" name="Text Box 4"/>
          <p:cNvSpPr txBox="1">
            <a:spLocks noChangeArrowheads="1"/>
          </p:cNvSpPr>
          <p:nvPr/>
        </p:nvSpPr>
        <p:spPr bwMode="auto">
          <a:xfrm>
            <a:off x="525463" y="5715000"/>
            <a:ext cx="435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Miller and Hoffman, 1984</a:t>
            </a:r>
          </a:p>
        </p:txBody>
      </p:sp>
      <p:pic>
        <p:nvPicPr>
          <p:cNvPr id="1192965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447800"/>
            <a:ext cx="5849937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No filtering: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MIP-map texturing: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326008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And many more</a:t>
            </a:r>
          </a:p>
          <a:p>
            <a:pPr marL="0" indent="0">
              <a:buNone/>
              <a:defRPr/>
            </a:pPr>
            <a:r>
              <a:rPr lang="en-US" dirty="0" smtClean="0">
                <a:cs typeface="+mn-cs"/>
              </a:rPr>
              <a:t>In physically-based rendering, texture doesn’t give color directly, rather controls some attribute (like diffuse/specular BRDF coefficient, roughness etc.)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7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71045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33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6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71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533400"/>
            <a:ext cx="8698372" cy="685800"/>
          </a:xfrm>
        </p:spPr>
        <p:txBody>
          <a:bodyPr/>
          <a:lstStyle/>
          <a:p>
            <a:r>
              <a:rPr lang="en-US" dirty="0" smtClean="0"/>
              <a:t>Using Environment for Reflection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11" y="1374155"/>
            <a:ext cx="8736622" cy="5029200"/>
          </a:xfrm>
        </p:spPr>
        <p:txBody>
          <a:bodyPr/>
          <a:lstStyle/>
          <a:p>
            <a:r>
              <a:rPr lang="en-US" dirty="0" smtClean="0"/>
              <a:t>Simplest: Mirror reflections (refraction)</a:t>
            </a:r>
          </a:p>
          <a:p>
            <a:pPr lvl="1"/>
            <a:r>
              <a:rPr lang="en-US" dirty="0" smtClean="0"/>
              <a:t>Start with a simple ray tracer</a:t>
            </a:r>
          </a:p>
          <a:p>
            <a:pPr lvl="1"/>
            <a:r>
              <a:rPr lang="en-US" dirty="0" smtClean="0"/>
              <a:t>Reflected ray traced to environment (is emission/color)</a:t>
            </a:r>
          </a:p>
          <a:p>
            <a:pPr lvl="1"/>
            <a:r>
              <a:rPr lang="en-US" dirty="0"/>
              <a:t>Color += reflectivity * Color of reflected </a:t>
            </a:r>
            <a:r>
              <a:rPr lang="en-US" dirty="0" smtClean="0"/>
              <a:t>ray </a:t>
            </a:r>
          </a:p>
          <a:p>
            <a:pPr lvl="1"/>
            <a:r>
              <a:rPr lang="en-US" dirty="0" smtClean="0"/>
              <a:t>Directly use </a:t>
            </a:r>
            <a:r>
              <a:rPr lang="en-US" dirty="0" err="1" smtClean="0"/>
              <a:t>envmap</a:t>
            </a:r>
            <a:r>
              <a:rPr lang="en-US" dirty="0" smtClean="0"/>
              <a:t> if miss geometry, otherwise </a:t>
            </a:r>
            <a:r>
              <a:rPr lang="en-US" dirty="0" err="1" smtClean="0"/>
              <a:t>recurse</a:t>
            </a:r>
            <a:endParaRPr lang="en-US" dirty="0" smtClean="0"/>
          </a:p>
          <a:p>
            <a:pPr lvl="1"/>
            <a:r>
              <a:rPr lang="en-US" dirty="0" smtClean="0"/>
              <a:t>(As opposed to zeroing reflections if miss geometry)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Easy to do in ray tracer.  For path tracer, if reflected ray is sampled (BRDF has mirror component)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84156" y="5171951"/>
            <a:ext cx="2891807" cy="765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4307109" y="4070234"/>
            <a:ext cx="7650" cy="10864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Block Arc 7"/>
          <p:cNvSpPr/>
          <p:nvPr/>
        </p:nvSpPr>
        <p:spPr bwMode="auto">
          <a:xfrm>
            <a:off x="2838256" y="3848362"/>
            <a:ext cx="2945359" cy="1285337"/>
          </a:xfrm>
          <a:prstGeom prst="blockArc">
            <a:avLst>
              <a:gd name="adj1" fmla="val 10997264"/>
              <a:gd name="adj2" fmla="val 19155"/>
              <a:gd name="adj3" fmla="val 77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57381" y="4322711"/>
            <a:ext cx="734427" cy="833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353011" y="4123790"/>
            <a:ext cx="933334" cy="10175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Donut 15"/>
          <p:cNvSpPr/>
          <p:nvPr/>
        </p:nvSpPr>
        <p:spPr bwMode="auto">
          <a:xfrm>
            <a:off x="5186891" y="4651696"/>
            <a:ext cx="359564" cy="336636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228419" y="4865919"/>
            <a:ext cx="1009838" cy="283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6" idx="3"/>
          </p:cNvCxnSpPr>
          <p:nvPr/>
        </p:nvCxnSpPr>
        <p:spPr bwMode="auto">
          <a:xfrm flipV="1">
            <a:off x="4360661" y="4939033"/>
            <a:ext cx="878887" cy="2099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07623" y="4735856"/>
            <a:ext cx="360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Reflected ray color of object (</a:t>
            </a:r>
            <a:r>
              <a:rPr lang="en-US" sz="1600" dirty="0" err="1" smtClean="0"/>
              <a:t>recurse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369312" y="3794190"/>
            <a:ext cx="350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Reflected ray color look into </a:t>
            </a:r>
            <a:r>
              <a:rPr lang="en-US" sz="1600" dirty="0" err="1" smtClean="0"/>
              <a:t>envmap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068234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3987" name="Picture 3" descr="williams-interfa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193800"/>
            <a:ext cx="568007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3988" name="Text Box 4"/>
          <p:cNvSpPr txBox="1">
            <a:spLocks noChangeArrowheads="1"/>
          </p:cNvSpPr>
          <p:nvPr/>
        </p:nvSpPr>
        <p:spPr bwMode="auto">
          <a:xfrm>
            <a:off x="1312863" y="6096000"/>
            <a:ext cx="5821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FFFFFF"/>
                </a:solidFill>
                <a:latin typeface="Futura Book" charset="0"/>
              </a:rPr>
              <a:t>Interface</a:t>
            </a:r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, Chou and Williams (ca. 1985)</a:t>
            </a:r>
          </a:p>
        </p:txBody>
      </p:sp>
    </p:spTree>
    <p:extLst>
      <p:ext uri="{BB962C8B-B14F-4D97-AF65-F5344CB8AC3E}">
        <p14:creationId xmlns:p14="http://schemas.microsoft.com/office/powerpoint/2010/main" val="371121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5010" name="Object 2"/>
          <p:cNvGraphicFramePr>
            <a:graphicFrameLocks noChangeAspect="1"/>
          </p:cNvGraphicFramePr>
          <p:nvPr/>
        </p:nvGraphicFramePr>
        <p:xfrm>
          <a:off x="5638800" y="3276600"/>
          <a:ext cx="2744788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Image" r:id="rId3" imgW="2744019" imgH="2728196" progId="Photoshop.Image.5">
                  <p:embed/>
                </p:oleObj>
              </mc:Choice>
              <mc:Fallback>
                <p:oleObj name="Image" r:id="rId3" imgW="2744019" imgH="272819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76600"/>
                        <a:ext cx="2744788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501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Environment Maps</a:t>
            </a:r>
          </a:p>
        </p:txBody>
      </p:sp>
      <p:sp>
        <p:nvSpPr>
          <p:cNvPr id="11950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  <a:p>
            <a:endParaRPr lang="en-US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50000"/>
              </a:lnSpc>
            </a:pPr>
            <a:endParaRPr lang="en-US" sz="2400"/>
          </a:p>
        </p:txBody>
      </p:sp>
      <p:grpSp>
        <p:nvGrpSpPr>
          <p:cNvPr id="1195013" name="Group 5"/>
          <p:cNvGrpSpPr>
            <a:grpSpLocks noChangeAspect="1"/>
          </p:cNvGrpSpPr>
          <p:nvPr/>
        </p:nvGrpSpPr>
        <p:grpSpPr bwMode="auto">
          <a:xfrm>
            <a:off x="609600" y="2971800"/>
            <a:ext cx="3894138" cy="3262313"/>
            <a:chOff x="739" y="950"/>
            <a:chExt cx="3447" cy="2567"/>
          </a:xfrm>
        </p:grpSpPr>
        <p:pic>
          <p:nvPicPr>
            <p:cNvPr id="119501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2704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95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95020" name="Text Box 12"/>
          <p:cNvSpPr txBox="1">
            <a:spLocks noChangeArrowheads="1"/>
          </p:cNvSpPr>
          <p:nvPr/>
        </p:nvSpPr>
        <p:spPr bwMode="auto">
          <a:xfrm>
            <a:off x="471488" y="63373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Cubical Environment Map</a:t>
            </a:r>
          </a:p>
        </p:txBody>
      </p:sp>
      <p:sp>
        <p:nvSpPr>
          <p:cNvPr id="1195021" name="Text Box 13"/>
          <p:cNvSpPr txBox="1">
            <a:spLocks noChangeArrowheads="1"/>
          </p:cNvSpPr>
          <p:nvPr/>
        </p:nvSpPr>
        <p:spPr bwMode="auto">
          <a:xfrm>
            <a:off x="5570538" y="6002338"/>
            <a:ext cx="2913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180 degree fisheye</a:t>
            </a:r>
          </a:p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Photo by R. Packo</a:t>
            </a:r>
          </a:p>
        </p:txBody>
      </p:sp>
      <p:pic>
        <p:nvPicPr>
          <p:cNvPr id="1195022" name="Picture 14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3800"/>
            <a:ext cx="720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5023" name="Text Box 15"/>
          <p:cNvSpPr txBox="1">
            <a:spLocks noChangeArrowheads="1"/>
          </p:cNvSpPr>
          <p:nvPr/>
        </p:nvSpPr>
        <p:spPr bwMode="auto">
          <a:xfrm>
            <a:off x="3006725" y="2714625"/>
            <a:ext cx="347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Cylindrical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1701445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Maps in the Movies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From history, </a:t>
            </a:r>
            <a:r>
              <a:rPr lang="en-US" sz="2400" dirty="0" err="1" smtClean="0"/>
              <a:t>pauldebevec.com</a:t>
            </a:r>
            <a:r>
              <a:rPr lang="en-US" sz="2400" dirty="0" smtClean="0"/>
              <a:t>/</a:t>
            </a:r>
            <a:r>
              <a:rPr lang="en-US" sz="2400" dirty="0" err="1" smtClean="0"/>
              <a:t>ReflectionMapping</a:t>
            </a:r>
            <a:endParaRPr lang="en-US" sz="2400" dirty="0" smtClean="0"/>
          </a:p>
          <a:p>
            <a:r>
              <a:rPr lang="en-US" sz="2400" dirty="0" smtClean="0"/>
              <a:t>First movie, Flight of the Navigator 1986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1" y="2511984"/>
            <a:ext cx="3643448" cy="2052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30" y="2512521"/>
            <a:ext cx="3647653" cy="2055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1" y="4680156"/>
            <a:ext cx="3637191" cy="204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70" y="4682299"/>
            <a:ext cx="3617425" cy="20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535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437"/>
            <a:ext cx="8229600" cy="5029200"/>
          </a:xfrm>
        </p:spPr>
        <p:txBody>
          <a:bodyPr/>
          <a:lstStyle/>
          <a:p>
            <a:r>
              <a:rPr lang="en-US" dirty="0" smtClean="0"/>
              <a:t>Simplest </a:t>
            </a:r>
            <a:r>
              <a:rPr lang="en-US" dirty="0" err="1" smtClean="0"/>
              <a:t>lat</a:t>
            </a:r>
            <a:r>
              <a:rPr lang="en-US" dirty="0" smtClean="0"/>
              <a:t>-long spherical </a:t>
            </a:r>
            <a:r>
              <a:rPr lang="en-US" dirty="0" err="1" smtClean="0"/>
              <a:t>coords</a:t>
            </a:r>
            <a:r>
              <a:rPr lang="en-US" dirty="0" smtClean="0"/>
              <a:t> (</a:t>
            </a:r>
            <a:r>
              <a:rPr lang="en-US" dirty="0" err="1" smtClean="0"/>
              <a:t>θ,φ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Convert direction to spherical </a:t>
            </a:r>
            <a:r>
              <a:rPr lang="en-US" dirty="0" err="1" smtClean="0"/>
              <a:t>coords</a:t>
            </a:r>
            <a:r>
              <a:rPr lang="en-US" dirty="0" smtClean="0"/>
              <a:t>, direct lookup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Cubemaps</a:t>
            </a:r>
            <a:r>
              <a:rPr lang="en-US" dirty="0" smtClean="0"/>
              <a:t> popular (6 faces of cube)</a:t>
            </a:r>
          </a:p>
          <a:p>
            <a:pPr lvl="1"/>
            <a:r>
              <a:rPr lang="en-US" dirty="0" smtClean="0"/>
              <a:t>Take biggest (abs) of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Divide/</a:t>
            </a:r>
            <a:r>
              <a:rPr lang="en-US" dirty="0" err="1" smtClean="0"/>
              <a:t>renorm</a:t>
            </a:r>
            <a:r>
              <a:rPr lang="en-US" dirty="0" smtClean="0"/>
              <a:t> by it to get </a:t>
            </a:r>
            <a:r>
              <a:rPr lang="en-US" dirty="0" err="1" smtClean="0"/>
              <a:t>coords</a:t>
            </a:r>
            <a:endParaRPr lang="en-US" dirty="0" smtClean="0"/>
          </a:p>
          <a:p>
            <a:pPr lvl="1"/>
            <a:r>
              <a:rPr lang="en-US" dirty="0" smtClean="0"/>
              <a:t>E.g. if +z, use x/z, y/z, z=+1</a:t>
            </a:r>
          </a:p>
          <a:p>
            <a:pPr lvl="1"/>
            <a:r>
              <a:rPr lang="en-US" dirty="0" err="1" smtClean="0"/>
              <a:t>Cubemap</a:t>
            </a:r>
            <a:r>
              <a:rPr lang="en-US" dirty="0" smtClean="0"/>
              <a:t> </a:t>
            </a:r>
            <a:r>
              <a:rPr lang="en-US" dirty="0" err="1" smtClean="0"/>
              <a:t>coord</a:t>
            </a:r>
            <a:r>
              <a:rPr lang="en-US" dirty="0" smtClean="0"/>
              <a:t> to </a:t>
            </a:r>
            <a:r>
              <a:rPr lang="en-US" dirty="0" err="1" smtClean="0"/>
              <a:t>vec</a:t>
            </a:r>
            <a:r>
              <a:rPr lang="en-US" dirty="0" smtClean="0"/>
              <a:t>: normalize</a:t>
            </a:r>
          </a:p>
          <a:p>
            <a:pPr lvl="1"/>
            <a:r>
              <a:rPr lang="en-US" dirty="0" smtClean="0"/>
              <a:t>Easy convert bet cube, </a:t>
            </a:r>
            <a:r>
              <a:rPr lang="en-US" dirty="0" err="1" smtClean="0"/>
              <a:t>latlong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79" y="2086479"/>
            <a:ext cx="4302158" cy="215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79" y="4653285"/>
            <a:ext cx="2939621" cy="2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35074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27764</TotalTime>
  <Words>1224</Words>
  <Application>Microsoft Macintosh PowerPoint</Application>
  <PresentationFormat>Letter Paper (8.5x11 in)</PresentationFormat>
  <Paragraphs>240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Default Design</vt:lpstr>
      <vt:lpstr>1_Custom Design</vt:lpstr>
      <vt:lpstr>1_Default Design</vt:lpstr>
      <vt:lpstr>2_Default Design</vt:lpstr>
      <vt:lpstr>3_Default Design</vt:lpstr>
      <vt:lpstr>4_Default Design</vt:lpstr>
      <vt:lpstr>Image</vt:lpstr>
      <vt:lpstr>Equation</vt:lpstr>
      <vt:lpstr>Computer Graphics II: Rendering</vt:lpstr>
      <vt:lpstr>To Do</vt:lpstr>
      <vt:lpstr>Reflection Maps</vt:lpstr>
      <vt:lpstr>Environment Maps</vt:lpstr>
      <vt:lpstr>Using Environment for Reflection Map</vt:lpstr>
      <vt:lpstr>Environment Maps</vt:lpstr>
      <vt:lpstr>Environment Maps</vt:lpstr>
      <vt:lpstr>Reflection Maps in the Movies</vt:lpstr>
      <vt:lpstr>Environment Map Representations</vt:lpstr>
      <vt:lpstr>High Dynamic Range</vt:lpstr>
      <vt:lpstr>HDR Imaging</vt:lpstr>
      <vt:lpstr>HDR Imaging</vt:lpstr>
      <vt:lpstr>HDR Imaging</vt:lpstr>
      <vt:lpstr>HDR Imaging</vt:lpstr>
      <vt:lpstr>HDR Imaging</vt:lpstr>
      <vt:lpstr>Environment Maps Generally</vt:lpstr>
      <vt:lpstr>HDR Environment Illumination</vt:lpstr>
      <vt:lpstr>Structured Importance Sampling</vt:lpstr>
      <vt:lpstr>Hierarchical Stratification</vt:lpstr>
      <vt:lpstr>Structured Importance Sampling</vt:lpstr>
      <vt:lpstr>Lat-Long Importance Sampling</vt:lpstr>
      <vt:lpstr>Sampling General 2D Distributions</vt:lpstr>
      <vt:lpstr>How to Sample 2D Distribution</vt:lpstr>
      <vt:lpstr>From UCB class many years ago</vt:lpstr>
      <vt:lpstr>Mies House:  Swimming Pool</vt:lpstr>
      <vt:lpstr>Texture Mapping</vt:lpstr>
      <vt:lpstr>Adding Visual Detail</vt:lpstr>
      <vt:lpstr>Parameterization</vt:lpstr>
      <vt:lpstr>How to map object to texture?</vt:lpstr>
      <vt:lpstr>Option: it’s the artist’s problem</vt:lpstr>
      <vt:lpstr>Planar mapping</vt:lpstr>
      <vt:lpstr>Cylindrical Mapping</vt:lpstr>
      <vt:lpstr>Spherical Mapping</vt:lpstr>
      <vt:lpstr>Cube Mapping</vt:lpstr>
      <vt:lpstr>Cube Mapping</vt:lpstr>
      <vt:lpstr>Interpolating Texture Coordinates</vt:lpstr>
      <vt:lpstr>Ray inside Triangle</vt:lpstr>
      <vt:lpstr>Texture Map Filtering</vt:lpstr>
      <vt:lpstr>Mip Maps</vt:lpstr>
      <vt:lpstr>MIP-map Example</vt:lpstr>
      <vt:lpstr>Texture Mapping Applications</vt:lpstr>
      <vt:lpstr>Bump Mapping</vt:lpstr>
      <vt:lpstr>Displacement Mapping</vt:lpstr>
      <vt:lpstr>Environment Maps</vt:lpstr>
      <vt:lpstr>Solid textures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793</cp:revision>
  <cp:lastPrinted>2016-09-17T23:06:26Z</cp:lastPrinted>
  <dcterms:created xsi:type="dcterms:W3CDTF">1999-02-11T00:43:51Z</dcterms:created>
  <dcterms:modified xsi:type="dcterms:W3CDTF">2019-11-23T19:54:34Z</dcterms:modified>
</cp:coreProperties>
</file>