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701" r:id="rId2"/>
    <p:sldMasterId id="2147483714" r:id="rId3"/>
  </p:sldMasterIdLst>
  <p:notesMasterIdLst>
    <p:notesMasterId r:id="rId43"/>
  </p:notesMasterIdLst>
  <p:handoutMasterIdLst>
    <p:handoutMasterId r:id="rId44"/>
  </p:handoutMasterIdLst>
  <p:sldIdLst>
    <p:sldId id="751" r:id="rId4"/>
    <p:sldId id="752" r:id="rId5"/>
    <p:sldId id="781" r:id="rId6"/>
    <p:sldId id="782" r:id="rId7"/>
    <p:sldId id="783" r:id="rId8"/>
    <p:sldId id="753" r:id="rId9"/>
    <p:sldId id="754" r:id="rId10"/>
    <p:sldId id="755" r:id="rId11"/>
    <p:sldId id="756" r:id="rId12"/>
    <p:sldId id="784" r:id="rId13"/>
    <p:sldId id="757" r:id="rId14"/>
    <p:sldId id="758" r:id="rId15"/>
    <p:sldId id="760" r:id="rId16"/>
    <p:sldId id="761" r:id="rId17"/>
    <p:sldId id="762" r:id="rId18"/>
    <p:sldId id="763" r:id="rId19"/>
    <p:sldId id="764" r:id="rId20"/>
    <p:sldId id="765" r:id="rId21"/>
    <p:sldId id="766" r:id="rId22"/>
    <p:sldId id="767" r:id="rId23"/>
    <p:sldId id="768" r:id="rId24"/>
    <p:sldId id="769" r:id="rId25"/>
    <p:sldId id="770" r:id="rId26"/>
    <p:sldId id="771" r:id="rId27"/>
    <p:sldId id="772" r:id="rId28"/>
    <p:sldId id="774" r:id="rId29"/>
    <p:sldId id="775" r:id="rId30"/>
    <p:sldId id="776" r:id="rId31"/>
    <p:sldId id="777" r:id="rId32"/>
    <p:sldId id="778" r:id="rId33"/>
    <p:sldId id="779" r:id="rId34"/>
    <p:sldId id="780" r:id="rId35"/>
    <p:sldId id="785" r:id="rId36"/>
    <p:sldId id="786" r:id="rId37"/>
    <p:sldId id="791" r:id="rId38"/>
    <p:sldId id="787" r:id="rId39"/>
    <p:sldId id="788" r:id="rId40"/>
    <p:sldId id="789" r:id="rId41"/>
    <p:sldId id="790" r:id="rId42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2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48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01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90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3" y="1524000"/>
            <a:ext cx="413067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524000"/>
            <a:ext cx="413226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76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12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43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043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97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2029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83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25450"/>
            <a:ext cx="2114550" cy="6127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25450"/>
            <a:ext cx="6191250" cy="6127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15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425450"/>
            <a:ext cx="8458200" cy="6127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88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99423791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70837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537620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62344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38841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38110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414485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483290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142904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97891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1035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25450"/>
            <a:ext cx="6934200" cy="94615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7663" y="1524000"/>
            <a:ext cx="841533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0180" name="Line 4"/>
          <p:cNvSpPr>
            <a:spLocks noChangeShapeType="1"/>
          </p:cNvSpPr>
          <p:nvPr/>
        </p:nvSpPr>
        <p:spPr bwMode="auto">
          <a:xfrm>
            <a:off x="381000" y="1295400"/>
            <a:ext cx="8477250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330181" name="Picture 5" descr="LCIc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92088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0182" name="Text Box 6"/>
          <p:cNvSpPr txBox="1">
            <a:spLocks noChangeArrowheads="1"/>
          </p:cNvSpPr>
          <p:nvPr/>
        </p:nvSpPr>
        <p:spPr bwMode="auto">
          <a:xfrm>
            <a:off x="7894638" y="1022350"/>
            <a:ext cx="977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100">
                <a:solidFill>
                  <a:srgbClr val="D9917B"/>
                </a:solidFill>
              </a:rPr>
              <a:t>LIGHTCUTS</a:t>
            </a:r>
          </a:p>
        </p:txBody>
      </p:sp>
      <p:sp>
        <p:nvSpPr>
          <p:cNvPr id="1330183" name="Text Box 7"/>
          <p:cNvSpPr txBox="1">
            <a:spLocks noChangeArrowheads="1"/>
          </p:cNvSpPr>
          <p:nvPr/>
        </p:nvSpPr>
        <p:spPr bwMode="auto">
          <a:xfrm>
            <a:off x="7783513" y="22225"/>
            <a:ext cx="11668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solidFill>
                  <a:srgbClr val="DDDDDD"/>
                </a:solidFill>
              </a:rPr>
              <a:t>SIGGRAPH 2005</a:t>
            </a:r>
          </a:p>
        </p:txBody>
      </p:sp>
      <p:sp>
        <p:nvSpPr>
          <p:cNvPr id="1330184" name="Text Box 8"/>
          <p:cNvSpPr txBox="1">
            <a:spLocks noChangeArrowheads="1"/>
          </p:cNvSpPr>
          <p:nvPr/>
        </p:nvSpPr>
        <p:spPr bwMode="auto">
          <a:xfrm>
            <a:off x="8743950" y="6542088"/>
            <a:ext cx="400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fld id="{5481DED0-20A4-B340-8902-B19257C9FCBF}" type="slidenum">
              <a:rPr lang="en-US" sz="1400">
                <a:solidFill>
                  <a:srgbClr val="DDDDDD"/>
                </a:solidFill>
              </a:rPr>
              <a:pPr algn="l" eaLnBrk="1" hangingPunct="1"/>
              <a:t>‹#›</a:t>
            </a:fld>
            <a:endParaRPr lang="en-US" sz="1400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83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–"/>
        <a:defRPr sz="23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Char char="•"/>
        <a:defRPr sz="21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–"/>
        <a:defRPr sz="2000"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5280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oleObject" Target="../embeddings/oleObject6.bin"/><Relationship Id="rId5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2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29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3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1.wmf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39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4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 II: Rendering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355607" y="2295525"/>
            <a:ext cx="9472573" cy="1752600"/>
          </a:xfrm>
        </p:spPr>
        <p:txBody>
          <a:bodyPr/>
          <a:lstStyle/>
          <a:p>
            <a:r>
              <a:rPr lang="en-US" dirty="0" smtClean="0"/>
              <a:t>    CSE 168[</a:t>
            </a:r>
            <a:r>
              <a:rPr lang="en-US" dirty="0" err="1" smtClean="0"/>
              <a:t>Spr</a:t>
            </a:r>
            <a:r>
              <a:rPr lang="en-US" dirty="0" smtClean="0"/>
              <a:t> 20],Lecture </a:t>
            </a:r>
            <a:r>
              <a:rPr lang="en-US" dirty="0" smtClean="0"/>
              <a:t>11: </a:t>
            </a:r>
            <a:r>
              <a:rPr lang="en-US" dirty="0" smtClean="0"/>
              <a:t>Fourier Analysis,</a:t>
            </a:r>
            <a:r>
              <a:rPr lang="en-US" dirty="0"/>
              <a:t> </a:t>
            </a:r>
            <a:r>
              <a:rPr lang="en-US" dirty="0" smtClean="0"/>
              <a:t>Sampling        Ravi </a:t>
            </a:r>
            <a:r>
              <a:rPr lang="en-US" dirty="0"/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</a:t>
            </a:r>
            <a:r>
              <a:rPr lang="en-US" dirty="0" smtClean="0"/>
              <a:t>/viscomp.ucsd.edu/classes/cse168/sp20</a:t>
            </a:r>
            <a:endParaRPr lang="en-US" dirty="0"/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a Zone Plate</a:t>
            </a:r>
            <a:endParaRPr lang="en-US" dirty="0"/>
          </a:p>
        </p:txBody>
      </p:sp>
      <p:pic>
        <p:nvPicPr>
          <p:cNvPr id="4" name="Content Placeholder 3" descr="Screen Shot 2019-11-16 at 8.38.0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2" b="101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45213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and Aliasing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/>
              <a:t>Artifacts due to undersampling or poor reconstruction</a:t>
            </a:r>
          </a:p>
          <a:p>
            <a:r>
              <a:rPr lang="en-US"/>
              <a:t>Formally, high frequencies masquerading as low</a:t>
            </a:r>
          </a:p>
          <a:p>
            <a:r>
              <a:rPr lang="en-US"/>
              <a:t>E.g. high frequency line as low freq jaggies</a:t>
            </a:r>
          </a:p>
        </p:txBody>
      </p:sp>
      <p:pic>
        <p:nvPicPr>
          <p:cNvPr id="11479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3627438"/>
            <a:ext cx="82962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9121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Processing pipeline</a:t>
            </a:r>
          </a:p>
        </p:txBody>
      </p:sp>
      <p:pic>
        <p:nvPicPr>
          <p:cNvPr id="1152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1462088"/>
            <a:ext cx="4037013" cy="516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8285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14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527175"/>
            <a:ext cx="8478945" cy="5029200"/>
          </a:xfrm>
        </p:spPr>
        <p:txBody>
          <a:bodyPr/>
          <a:lstStyle/>
          <a:p>
            <a:r>
              <a:rPr lang="en-US" dirty="0"/>
              <a:t>Formal analysis of sampling and reconstruction</a:t>
            </a:r>
          </a:p>
          <a:p>
            <a:r>
              <a:rPr lang="en-US" dirty="0"/>
              <a:t>Important theory (signal-processing) for graphics</a:t>
            </a:r>
          </a:p>
          <a:p>
            <a:r>
              <a:rPr lang="en-US" dirty="0"/>
              <a:t>Also relevant in rendering, modeling, </a:t>
            </a:r>
            <a:r>
              <a:rPr lang="en-US" dirty="0" smtClean="0"/>
              <a:t>animation</a:t>
            </a:r>
          </a:p>
          <a:p>
            <a:endParaRPr lang="en-US" dirty="0"/>
          </a:p>
          <a:p>
            <a:r>
              <a:rPr lang="en-US" dirty="0" smtClean="0"/>
              <a:t>Note: Fourier Analysis useful for understanding, but image processing often done in spatial domain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332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Ideas</a:t>
            </a:r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5250" y="1527175"/>
            <a:ext cx="9337675" cy="5029200"/>
          </a:xfrm>
        </p:spPr>
        <p:txBody>
          <a:bodyPr/>
          <a:lstStyle/>
          <a:p>
            <a:r>
              <a:rPr lang="en-US"/>
              <a:t>Signal (function of time generally, here of space)</a:t>
            </a:r>
          </a:p>
          <a:p>
            <a:r>
              <a:rPr lang="en-US"/>
              <a:t>Continuous: defined at all points; discrete: on a grid</a:t>
            </a:r>
          </a:p>
          <a:p>
            <a:r>
              <a:rPr lang="en-US"/>
              <a:t>High frequency: rapid variation; Low Freq: slow variation</a:t>
            </a:r>
          </a:p>
          <a:p>
            <a:r>
              <a:rPr lang="en-US"/>
              <a:t>Images are converting continuous to discrete.  Do this sampling as best as possible.</a:t>
            </a:r>
          </a:p>
          <a:p>
            <a:r>
              <a:rPr lang="en-US"/>
              <a:t>Signal processing theory tells us how best to do this</a:t>
            </a:r>
          </a:p>
          <a:p>
            <a:r>
              <a:rPr lang="en-US"/>
              <a:t>Based on concept of frequency domain Fourier analysis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163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Theory</a:t>
            </a:r>
          </a:p>
        </p:txBody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Analysis in the frequency (not spatial) domain</a:t>
            </a:r>
          </a:p>
          <a:p>
            <a:pPr lvl="1"/>
            <a:r>
              <a:rPr lang="en-US"/>
              <a:t>Sum of sine waves, with possibly different offsets (phase)</a:t>
            </a:r>
          </a:p>
          <a:p>
            <a:pPr lvl="1"/>
            <a:r>
              <a:rPr lang="en-US"/>
              <a:t>Each wave different frequency, amplitude</a:t>
            </a:r>
          </a:p>
          <a:p>
            <a:pPr lvl="1"/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53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560638"/>
            <a:ext cx="64897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3817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</a:t>
            </a:r>
          </a:p>
        </p:txBody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 dirty="0"/>
              <a:t>Tool for converting from spatial to frequency domain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Or </a:t>
            </a:r>
            <a:r>
              <a:rPr lang="en-US" dirty="0"/>
              <a:t>vice versa</a:t>
            </a:r>
          </a:p>
          <a:p>
            <a:r>
              <a:rPr lang="en-US" dirty="0"/>
              <a:t>One of most important mathematical ideas</a:t>
            </a:r>
          </a:p>
          <a:p>
            <a:r>
              <a:rPr lang="en-US" dirty="0"/>
              <a:t>Computational algorithm: Fast Fourier Transform</a:t>
            </a:r>
          </a:p>
          <a:p>
            <a:pPr lvl="1"/>
            <a:r>
              <a:rPr lang="en-US" dirty="0"/>
              <a:t>One of 10 great algorithms scientific computing</a:t>
            </a:r>
          </a:p>
          <a:p>
            <a:pPr lvl="1"/>
            <a:r>
              <a:rPr lang="en-US" dirty="0"/>
              <a:t>Makes Fourier processing possible (images etc.)</a:t>
            </a:r>
          </a:p>
          <a:p>
            <a:pPr lvl="1"/>
            <a:r>
              <a:rPr lang="en-US" dirty="0"/>
              <a:t>Not discussed here, but look up if interested</a:t>
            </a:r>
          </a:p>
          <a:p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620340"/>
              </p:ext>
            </p:extLst>
          </p:nvPr>
        </p:nvGraphicFramePr>
        <p:xfrm>
          <a:off x="3869601" y="2074349"/>
          <a:ext cx="4028353" cy="1915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Equation" r:id="rId3" imgW="2032000" imgH="965200" progId="Equation.DSMT4">
                  <p:embed/>
                </p:oleObj>
              </mc:Choice>
              <mc:Fallback>
                <p:oleObj name="Equation" r:id="rId3" imgW="2032000" imgH="965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9601" y="2074349"/>
                        <a:ext cx="4028353" cy="19152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89223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</a:t>
            </a:r>
          </a:p>
        </p:txBody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case, function sum of sines, cosines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Continuous infinite case </a:t>
            </a:r>
          </a:p>
        </p:txBody>
      </p:sp>
      <p:graphicFrame>
        <p:nvGraphicFramePr>
          <p:cNvPr id="1157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996884"/>
              </p:ext>
            </p:extLst>
          </p:nvPr>
        </p:nvGraphicFramePr>
        <p:xfrm>
          <a:off x="2644775" y="1982788"/>
          <a:ext cx="3602038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Equation" r:id="rId3" imgW="1397000" imgH="800100" progId="Equation.DSMT4">
                  <p:embed/>
                </p:oleObj>
              </mc:Choice>
              <mc:Fallback>
                <p:oleObj name="Equation" r:id="rId3" imgW="1397000" imgH="800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1982788"/>
                        <a:ext cx="3602038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56288"/>
              </p:ext>
            </p:extLst>
          </p:nvPr>
        </p:nvGraphicFramePr>
        <p:xfrm>
          <a:off x="1289050" y="4662488"/>
          <a:ext cx="629285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Equation" r:id="rId5" imgW="2438400" imgH="685800" progId="Equation.DSMT4">
                  <p:embed/>
                </p:oleObj>
              </mc:Choice>
              <mc:Fallback>
                <p:oleObj name="Equation" r:id="rId5" imgW="24384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4662488"/>
                        <a:ext cx="629285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12431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</a:t>
            </a:r>
          </a:p>
        </p:txBody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Simple case, function sum of sines, cosines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Discrete case </a:t>
            </a:r>
          </a:p>
        </p:txBody>
      </p:sp>
      <p:graphicFrame>
        <p:nvGraphicFramePr>
          <p:cNvPr id="1177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628501"/>
              </p:ext>
            </p:extLst>
          </p:nvPr>
        </p:nvGraphicFramePr>
        <p:xfrm>
          <a:off x="2644775" y="1982788"/>
          <a:ext cx="3602038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Equation" r:id="rId3" imgW="1397000" imgH="800100" progId="Equation.DSMT4">
                  <p:embed/>
                </p:oleObj>
              </mc:Choice>
              <mc:Fallback>
                <p:oleObj name="Equation" r:id="rId3" imgW="1397000" imgH="800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1982788"/>
                        <a:ext cx="3602038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782020"/>
              </p:ext>
            </p:extLst>
          </p:nvPr>
        </p:nvGraphicFramePr>
        <p:xfrm>
          <a:off x="220663" y="4630738"/>
          <a:ext cx="8696325" cy="219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Equation" r:id="rId5" imgW="4368800" imgH="1104900" progId="Equation.DSMT4">
                  <p:embed/>
                </p:oleObj>
              </mc:Choice>
              <mc:Fallback>
                <p:oleObj name="Equation" r:id="rId5" imgW="4368800" imgH="1104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3" y="4630738"/>
                        <a:ext cx="8696325" cy="219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48631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Transform: Examples 1</a:t>
            </a:r>
          </a:p>
        </p:txBody>
      </p:sp>
      <p:pic>
        <p:nvPicPr>
          <p:cNvPr id="11786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1566863"/>
            <a:ext cx="4937125" cy="50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1178631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153931"/>
              </p:ext>
            </p:extLst>
          </p:nvPr>
        </p:nvGraphicFramePr>
        <p:xfrm>
          <a:off x="681038" y="5010150"/>
          <a:ext cx="2713037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Equation" r:id="rId4" imgW="1397000" imgH="800100" progId="Equation.DSMT4">
                  <p:embed/>
                </p:oleObj>
              </mc:Choice>
              <mc:Fallback>
                <p:oleObj name="Equation" r:id="rId4" imgW="1397000" imgH="800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5010150"/>
                        <a:ext cx="2713037" cy="155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8633" name="Text Box 9"/>
          <p:cNvSpPr txBox="1">
            <a:spLocks noChangeArrowheads="1"/>
          </p:cNvSpPr>
          <p:nvPr/>
        </p:nvSpPr>
        <p:spPr bwMode="auto">
          <a:xfrm>
            <a:off x="750888" y="1768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8634" name="Text Box 10"/>
          <p:cNvSpPr txBox="1">
            <a:spLocks noChangeArrowheads="1"/>
          </p:cNvSpPr>
          <p:nvPr/>
        </p:nvSpPr>
        <p:spPr bwMode="auto">
          <a:xfrm>
            <a:off x="525463" y="1708150"/>
            <a:ext cx="33337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Single sine curve    (+constant DC term)</a:t>
            </a:r>
          </a:p>
          <a:p>
            <a:pPr algn="l"/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/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978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52" y="1527175"/>
            <a:ext cx="8910047" cy="5029200"/>
          </a:xfrm>
        </p:spPr>
        <p:txBody>
          <a:bodyPr/>
          <a:lstStyle/>
          <a:p>
            <a:r>
              <a:rPr lang="en-US" dirty="0" smtClean="0"/>
              <a:t>Submit homework 3 by </a:t>
            </a:r>
            <a:r>
              <a:rPr lang="en-US" dirty="0" smtClean="0"/>
              <a:t>Thu</a:t>
            </a:r>
            <a:endParaRPr lang="en-US" dirty="0" smtClean="0"/>
          </a:p>
          <a:p>
            <a:r>
              <a:rPr lang="en-US" dirty="0" smtClean="0"/>
              <a:t>Start immediately on homework 4. </a:t>
            </a:r>
          </a:p>
          <a:p>
            <a:r>
              <a:rPr lang="en-US" dirty="0" smtClean="0"/>
              <a:t>Start thinking about final project</a:t>
            </a:r>
          </a:p>
          <a:p>
            <a:endParaRPr lang="en-US" dirty="0"/>
          </a:p>
          <a:p>
            <a:r>
              <a:rPr lang="en-US" dirty="0" smtClean="0"/>
              <a:t>This lecture gives core background on sampling and signal-processing (bear in mind image processing)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76948" y="6488668"/>
            <a:ext cx="3867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Some slides courtesy Pat Hanrahan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 Examples 2</a:t>
            </a:r>
          </a:p>
        </p:txBody>
      </p:sp>
      <p:graphicFrame>
        <p:nvGraphicFramePr>
          <p:cNvPr id="1181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933547"/>
              </p:ext>
            </p:extLst>
          </p:nvPr>
        </p:nvGraphicFramePr>
        <p:xfrm>
          <a:off x="1322388" y="1195388"/>
          <a:ext cx="6291262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Equation" r:id="rId3" imgW="2438400" imgH="685800" progId="Equation.DSMT4">
                  <p:embed/>
                </p:oleObj>
              </mc:Choice>
              <mc:Fallback>
                <p:oleObj name="Equation" r:id="rId3" imgW="24384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1195388"/>
                        <a:ext cx="6291262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17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Common examples</a:t>
            </a:r>
          </a:p>
        </p:txBody>
      </p:sp>
      <p:graphicFrame>
        <p:nvGraphicFramePr>
          <p:cNvPr id="11817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721334"/>
              </p:ext>
            </p:extLst>
          </p:nvPr>
        </p:nvGraphicFramePr>
        <p:xfrm>
          <a:off x="2924175" y="4071938"/>
          <a:ext cx="3562350" cy="296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Equation" r:id="rId5" imgW="1663700" imgH="1384300" progId="Equation.DSMT4">
                  <p:embed/>
                </p:oleObj>
              </mc:Choice>
              <mc:Fallback>
                <p:oleObj name="Equation" r:id="rId5" imgW="1663700" imgH="1384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5" y="4071938"/>
                        <a:ext cx="3562350" cy="296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430850"/>
              </p:ext>
            </p:extLst>
          </p:nvPr>
        </p:nvGraphicFramePr>
        <p:xfrm>
          <a:off x="3405188" y="3641725"/>
          <a:ext cx="225901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Equation" r:id="rId7" imgW="1143000" imgH="203200" progId="Equation.DSMT4">
                  <p:embed/>
                </p:oleObj>
              </mc:Choice>
              <mc:Fallback>
                <p:oleObj name="Equation" r:id="rId7" imgW="1143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8" y="3641725"/>
                        <a:ext cx="2259012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70173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 Properties</a:t>
            </a:r>
          </a:p>
        </p:txBody>
      </p:sp>
      <p:graphicFrame>
        <p:nvGraphicFramePr>
          <p:cNvPr id="1182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183030"/>
              </p:ext>
            </p:extLst>
          </p:nvPr>
        </p:nvGraphicFramePr>
        <p:xfrm>
          <a:off x="1322388" y="1195388"/>
          <a:ext cx="6291262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Equation" r:id="rId3" imgW="2438400" imgH="685800" progId="Equation.DSMT4">
                  <p:embed/>
                </p:oleObj>
              </mc:Choice>
              <mc:Fallback>
                <p:oleObj name="Equation" r:id="rId3" imgW="24384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1195388"/>
                        <a:ext cx="6291262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2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229600" cy="53308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Common properties</a:t>
            </a:r>
          </a:p>
          <a:p>
            <a:pPr lvl="1"/>
            <a:r>
              <a:rPr lang="en-US" dirty="0"/>
              <a:t>Linearity: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Derivatives: [integrate by parts]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2D Fourier Transform</a:t>
            </a:r>
          </a:p>
          <a:p>
            <a:pPr lvl="1"/>
            <a:endParaRPr lang="en-US" dirty="0"/>
          </a:p>
          <a:p>
            <a:r>
              <a:rPr lang="en-US" dirty="0"/>
              <a:t>Convolution (next)</a:t>
            </a:r>
          </a:p>
        </p:txBody>
      </p:sp>
      <p:graphicFrame>
        <p:nvGraphicFramePr>
          <p:cNvPr id="1182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05502"/>
              </p:ext>
            </p:extLst>
          </p:nvPr>
        </p:nvGraphicFramePr>
        <p:xfrm>
          <a:off x="5840413" y="3876675"/>
          <a:ext cx="3090862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Equation" r:id="rId5" imgW="1714500" imgH="571500" progId="Equation.DSMT4">
                  <p:embed/>
                </p:oleObj>
              </mc:Choice>
              <mc:Fallback>
                <p:oleObj name="Equation" r:id="rId5" imgW="17145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3876675"/>
                        <a:ext cx="3090862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2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463721"/>
              </p:ext>
            </p:extLst>
          </p:nvPr>
        </p:nvGraphicFramePr>
        <p:xfrm>
          <a:off x="2774950" y="3340100"/>
          <a:ext cx="442118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Equation" r:id="rId7" imgW="2451100" imgH="203200" progId="Equation.DSMT4">
                  <p:embed/>
                </p:oleObj>
              </mc:Choice>
              <mc:Fallback>
                <p:oleObj name="Equation" r:id="rId7" imgW="2451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3340100"/>
                        <a:ext cx="4421188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27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847430"/>
              </p:ext>
            </p:extLst>
          </p:nvPr>
        </p:nvGraphicFramePr>
        <p:xfrm>
          <a:off x="3729038" y="4887913"/>
          <a:ext cx="5395912" cy="153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Equation" r:id="rId9" imgW="3390900" imgH="965200" progId="Equation.DSMT4">
                  <p:embed/>
                </p:oleObj>
              </mc:Choice>
              <mc:Fallback>
                <p:oleObj name="Equation" r:id="rId9" imgW="3390900" imgH="965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38" y="4887913"/>
                        <a:ext cx="5395912" cy="153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392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Theorem, Bandlimiting</a:t>
            </a:r>
          </a:p>
        </p:txBody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2550"/>
            <a:ext cx="8229600" cy="5029200"/>
          </a:xfrm>
        </p:spPr>
        <p:txBody>
          <a:bodyPr/>
          <a:lstStyle/>
          <a:p>
            <a:r>
              <a:rPr lang="en-US"/>
              <a:t>A signal can be reconstructed from its samples, if the original signal has no frequencies above half the sampling frequency – Shannon</a:t>
            </a:r>
          </a:p>
          <a:p>
            <a:r>
              <a:rPr lang="en-US"/>
              <a:t>The minimum sampling rate for a bandlimited function is called the Nyquist rate</a:t>
            </a:r>
          </a:p>
          <a:p>
            <a:endParaRPr lang="en-US"/>
          </a:p>
        </p:txBody>
      </p:sp>
      <p:pic>
        <p:nvPicPr>
          <p:cNvPr id="1158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822700"/>
            <a:ext cx="3751263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58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4394200"/>
            <a:ext cx="4668837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2582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Theorem, Bandlimiting</a:t>
            </a:r>
          </a:p>
        </p:txBody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A signal can be reconstructed from its samples, if the original signal has no frequencies above half the sampling frequency – Shannon</a:t>
            </a:r>
          </a:p>
          <a:p>
            <a:r>
              <a:rPr lang="en-US"/>
              <a:t>The minimum sampling rate for a bandlimited function is called the Nyquist rate</a:t>
            </a:r>
          </a:p>
          <a:p>
            <a:r>
              <a:rPr lang="en-US"/>
              <a:t>A signal is bandlimited if the highest frequency is bounded.  This frequency is called the bandwidth</a:t>
            </a:r>
          </a:p>
          <a:p>
            <a:r>
              <a:rPr lang="en-US"/>
              <a:t>In general, when we transform, we want to filter to bandlimit before sampling, to avoid aliasing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360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Antialiasing</a:t>
            </a:r>
          </a:p>
        </p:txBody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Sample at higher rate</a:t>
            </a:r>
          </a:p>
          <a:p>
            <a:pPr lvl="1"/>
            <a:r>
              <a:rPr lang="en-US"/>
              <a:t>Not always possible </a:t>
            </a:r>
          </a:p>
          <a:p>
            <a:pPr lvl="1"/>
            <a:r>
              <a:rPr lang="en-US"/>
              <a:t>Real world: lines have infinitely high frequencies, can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sample at high enough resolution</a:t>
            </a:r>
          </a:p>
          <a:p>
            <a:r>
              <a:rPr lang="en-US"/>
              <a:t>Prefilter to bandlimit signal</a:t>
            </a:r>
          </a:p>
          <a:p>
            <a:pPr lvl="1"/>
            <a:r>
              <a:rPr lang="en-US"/>
              <a:t>Low-pass filtering (blurring)</a:t>
            </a:r>
          </a:p>
          <a:p>
            <a:pPr lvl="1"/>
            <a:r>
              <a:rPr lang="en-US"/>
              <a:t>Trade blurriness for aliasing</a:t>
            </a:r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07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Ideal bandlimiting filter</a:t>
            </a:r>
          </a:p>
        </p:txBody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Formal derivation is homework exercise</a:t>
            </a:r>
          </a:p>
        </p:txBody>
      </p:sp>
      <p:pic>
        <p:nvPicPr>
          <p:cNvPr id="1160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2151063"/>
            <a:ext cx="7031037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3595037" y="4080948"/>
            <a:ext cx="1120531" cy="186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5713795" y="4678614"/>
            <a:ext cx="2072728" cy="369332"/>
          </a:xfrm>
          <a:prstGeom prst="rect">
            <a:avLst/>
          </a:prstGeom>
          <a:noFill/>
          <a:ln w="0">
            <a:solidFill>
              <a:srgbClr val="333333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333333"/>
                </a:solidFill>
                <a:latin typeface="Arial"/>
              </a:rPr>
              <a:t>if full width </a:t>
            </a:r>
            <a:r>
              <a:rPr lang="en-US" sz="1800" dirty="0" err="1" smtClean="0">
                <a:solidFill>
                  <a:srgbClr val="333333"/>
                </a:solidFill>
                <a:latin typeface="Arial"/>
              </a:rPr>
              <a:t>f</a:t>
            </a:r>
            <a:r>
              <a:rPr lang="en-US" sz="1800" baseline="-25000" dirty="0" err="1" smtClean="0">
                <a:solidFill>
                  <a:srgbClr val="333333"/>
                </a:solidFill>
                <a:latin typeface="Arial"/>
              </a:rPr>
              <a:t>max</a:t>
            </a:r>
            <a:r>
              <a:rPr lang="en-US" sz="1800" dirty="0" smtClean="0">
                <a:solidFill>
                  <a:srgbClr val="333333"/>
                </a:solidFill>
                <a:latin typeface="Arial"/>
              </a:rPr>
              <a:t> = 1</a:t>
            </a:r>
            <a:endParaRPr lang="en-US" sz="1800" dirty="0">
              <a:solidFill>
                <a:srgbClr val="33333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85738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1</a:t>
            </a:r>
          </a:p>
        </p:txBody>
      </p:sp>
      <p:pic>
        <p:nvPicPr>
          <p:cNvPr id="1165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546225"/>
            <a:ext cx="8602662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7426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2</a:t>
            </a:r>
          </a:p>
        </p:txBody>
      </p:sp>
      <p:pic>
        <p:nvPicPr>
          <p:cNvPr id="1166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762125"/>
            <a:ext cx="8775700" cy="47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0056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3</a:t>
            </a:r>
          </a:p>
        </p:txBody>
      </p:sp>
      <p:pic>
        <p:nvPicPr>
          <p:cNvPr id="1167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825625"/>
            <a:ext cx="8599487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989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4</a:t>
            </a:r>
          </a:p>
        </p:txBody>
      </p:sp>
      <p:pic>
        <p:nvPicPr>
          <p:cNvPr id="1168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782763"/>
            <a:ext cx="8543925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9632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Improves with More Rays</a:t>
            </a:r>
            <a:endParaRPr lang="en-US" dirty="0"/>
          </a:p>
        </p:txBody>
      </p:sp>
      <p:pic>
        <p:nvPicPr>
          <p:cNvPr id="4" name="Content Placeholder 3" descr="Screen Shot 2019-11-16 at 8.35.1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4" b="101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18861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5</a:t>
            </a:r>
          </a:p>
        </p:txBody>
      </p:sp>
      <p:pic>
        <p:nvPicPr>
          <p:cNvPr id="1169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31963"/>
            <a:ext cx="900112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5479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in Frequency Domain</a:t>
            </a:r>
          </a:p>
        </p:txBody>
      </p:sp>
      <p:graphicFrame>
        <p:nvGraphicFramePr>
          <p:cNvPr id="1171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35104"/>
              </p:ext>
            </p:extLst>
          </p:nvPr>
        </p:nvGraphicFramePr>
        <p:xfrm>
          <a:off x="1314450" y="1201738"/>
          <a:ext cx="6291263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4" name="Equation" r:id="rId3" imgW="2438400" imgH="685800" progId="Equation.DSMT4">
                  <p:embed/>
                </p:oleObj>
              </mc:Choice>
              <mc:Fallback>
                <p:oleObj name="Equation" r:id="rId3" imgW="24384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201738"/>
                        <a:ext cx="6291263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14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Convolution (f is signal ; g is filter [or vice versa])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Fourier analysis (frequency domain multiplication)</a:t>
            </a:r>
          </a:p>
        </p:txBody>
      </p:sp>
      <p:graphicFrame>
        <p:nvGraphicFramePr>
          <p:cNvPr id="1171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358021"/>
              </p:ext>
            </p:extLst>
          </p:nvPr>
        </p:nvGraphicFramePr>
        <p:xfrm>
          <a:off x="1998663" y="3209925"/>
          <a:ext cx="611505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Equation" r:id="rId5" imgW="2743200" imgH="711200" progId="Equation.DSMT4">
                  <p:embed/>
                </p:oleObj>
              </mc:Choice>
              <mc:Fallback>
                <p:oleObj name="Equation" r:id="rId5" imgW="27432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663" y="3209925"/>
                        <a:ext cx="6115050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1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795163"/>
              </p:ext>
            </p:extLst>
          </p:nvPr>
        </p:nvGraphicFramePr>
        <p:xfrm>
          <a:off x="3152775" y="5346700"/>
          <a:ext cx="24066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Equation" r:id="rId7" imgW="1079500" imgH="203200" progId="Equation.DSMT4">
                  <p:embed/>
                </p:oleObj>
              </mc:Choice>
              <mc:Fallback>
                <p:oleObj name="Equation" r:id="rId7" imgW="1079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5346700"/>
                        <a:ext cx="240665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72447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Image Processing</a:t>
            </a:r>
          </a:p>
        </p:txBody>
      </p:sp>
      <p:pic>
        <p:nvPicPr>
          <p:cNvPr id="1173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3082925"/>
            <a:ext cx="5497512" cy="361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73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20800"/>
            <a:ext cx="8229600" cy="5029200"/>
          </a:xfrm>
        </p:spPr>
        <p:txBody>
          <a:bodyPr/>
          <a:lstStyle/>
          <a:p>
            <a:r>
              <a:rPr lang="en-US" sz="2400"/>
              <a:t>Discrete convolution (in spatial domain) with filters for various digital signal processing operations</a:t>
            </a:r>
          </a:p>
          <a:p>
            <a:r>
              <a:rPr lang="en-US" sz="2400"/>
              <a:t>Easy to analyze, understand effects in frequency domain</a:t>
            </a:r>
          </a:p>
          <a:p>
            <a:pPr lvl="1"/>
            <a:r>
              <a:rPr lang="en-US" sz="2000"/>
              <a:t>E.g. blurring or bandlimiting by convolving with low pass filter </a:t>
            </a:r>
          </a:p>
        </p:txBody>
      </p:sp>
    </p:spTree>
    <p:extLst>
      <p:ext uri="{BB962C8B-B14F-4D97-AF65-F5344CB8AC3E}">
        <p14:creationId xmlns:p14="http://schemas.microsoft.com/office/powerpoint/2010/main" val="12981374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</a:t>
            </a:r>
            <a:r>
              <a:rPr lang="en-US" dirty="0" err="1" smtClean="0"/>
              <a:t>vs</a:t>
            </a:r>
            <a:r>
              <a:rPr lang="en-US" dirty="0" smtClean="0"/>
              <a:t> Area Sampling</a:t>
            </a:r>
            <a:endParaRPr lang="en-US" dirty="0"/>
          </a:p>
        </p:txBody>
      </p:sp>
      <p:pic>
        <p:nvPicPr>
          <p:cNvPr id="4" name="Content Placeholder 3" descr="Screen Shot 2019-11-16 at 8.39.3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9" b="104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38876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Supersampling</a:t>
            </a:r>
            <a:endParaRPr lang="en-US" dirty="0"/>
          </a:p>
        </p:txBody>
      </p:sp>
      <p:pic>
        <p:nvPicPr>
          <p:cNvPr id="4" name="Content Placeholder 3" descr="Screen Shot 2019-11-16 at 8.41.0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5" b="102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2311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11-16 at 8.47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4808"/>
      </p:ext>
    </p:extLst>
  </p:cSld>
  <p:clrMapOvr>
    <a:masterClrMapping/>
  </p:clrMapOvr>
  <p:transition xmlns:p14="http://schemas.microsoft.com/office/powerpoint/2010/main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Jittered Sampling</a:t>
            </a:r>
            <a:endParaRPr lang="en-US" dirty="0"/>
          </a:p>
        </p:txBody>
      </p:sp>
      <p:pic>
        <p:nvPicPr>
          <p:cNvPr id="4" name="Content Placeholder 3" descr="Screen Shot 2019-11-16 at 8.41.4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2" b="103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0375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33400"/>
            <a:ext cx="8339666" cy="685800"/>
          </a:xfrm>
        </p:spPr>
        <p:txBody>
          <a:bodyPr/>
          <a:lstStyle/>
          <a:p>
            <a:r>
              <a:rPr lang="en-US" dirty="0" smtClean="0"/>
              <a:t>Jittered </a:t>
            </a:r>
            <a:r>
              <a:rPr lang="en-US" dirty="0" err="1" smtClean="0"/>
              <a:t>vs</a:t>
            </a:r>
            <a:r>
              <a:rPr lang="en-US" dirty="0" smtClean="0"/>
              <a:t> Uniform Supersampling</a:t>
            </a:r>
            <a:endParaRPr lang="en-US" dirty="0"/>
          </a:p>
        </p:txBody>
      </p:sp>
      <p:pic>
        <p:nvPicPr>
          <p:cNvPr id="4" name="Content Placeholder 3" descr="Screen Shot 2019-11-16 at 8.43.1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9" b="104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60892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</a:t>
            </a:r>
            <a:r>
              <a:rPr lang="en-US" dirty="0" err="1" smtClean="0"/>
              <a:t>Extrafoveal</a:t>
            </a:r>
            <a:r>
              <a:rPr lang="en-US" dirty="0" smtClean="0"/>
              <a:t> Cones</a:t>
            </a:r>
            <a:endParaRPr lang="en-US" dirty="0"/>
          </a:p>
        </p:txBody>
      </p:sp>
      <p:pic>
        <p:nvPicPr>
          <p:cNvPr id="4" name="Content Placeholder 3" descr="Screen Shot 2019-11-16 at 8.44.1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0" b="101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34751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Poisson Disk Sampling</a:t>
            </a:r>
            <a:endParaRPr lang="en-US" dirty="0"/>
          </a:p>
        </p:txBody>
      </p:sp>
      <p:pic>
        <p:nvPicPr>
          <p:cNvPr id="4" name="Content Placeholder 3" descr="Screen Shot 2019-11-16 at 8.44.5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9" b="102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27830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11-16 at 8.35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811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1-16 at 8.36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5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740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and Reconstruction</a:t>
            </a:r>
          </a:p>
        </p:txBody>
      </p:sp>
      <p:sp>
        <p:nvSpPr>
          <p:cNvPr id="11366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1450" y="1327150"/>
            <a:ext cx="8972550" cy="5029200"/>
          </a:xfrm>
        </p:spPr>
        <p:txBody>
          <a:bodyPr/>
          <a:lstStyle/>
          <a:p>
            <a:r>
              <a:rPr lang="en-US"/>
              <a:t>An image is a 2D array of samples</a:t>
            </a:r>
          </a:p>
          <a:p>
            <a:r>
              <a:rPr lang="en-US"/>
              <a:t>Discrete samples from real-world continuous signal</a:t>
            </a:r>
          </a:p>
        </p:txBody>
      </p:sp>
      <p:pic>
        <p:nvPicPr>
          <p:cNvPr id="11366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2603500"/>
            <a:ext cx="5543550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37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and Reconstruction</a:t>
            </a:r>
          </a:p>
        </p:txBody>
      </p:sp>
      <p:pic>
        <p:nvPicPr>
          <p:cNvPr id="11397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577975"/>
            <a:ext cx="7062788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473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(Spatial) Aliasing</a:t>
            </a:r>
          </a:p>
        </p:txBody>
      </p:sp>
      <p:pic>
        <p:nvPicPr>
          <p:cNvPr id="11417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1635125"/>
            <a:ext cx="55911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8581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(Spatial) Aliasing</a:t>
            </a:r>
          </a:p>
        </p:txBody>
      </p:sp>
      <p:sp>
        <p:nvSpPr>
          <p:cNvPr id="11458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Jaggies probably biggest aliasing problem</a:t>
            </a:r>
          </a:p>
        </p:txBody>
      </p:sp>
      <p:pic>
        <p:nvPicPr>
          <p:cNvPr id="1145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2160588"/>
            <a:ext cx="5010150" cy="448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4084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993399"/>
      </a:dk1>
      <a:lt1>
        <a:srgbClr val="FFFFFF"/>
      </a:lt1>
      <a:dk2>
        <a:srgbClr val="000000"/>
      </a:dk2>
      <a:lt2>
        <a:srgbClr val="FFFFFF"/>
      </a:lt2>
      <a:accent1>
        <a:srgbClr val="FF6633"/>
      </a:accent1>
      <a:accent2>
        <a:srgbClr val="B9D300"/>
      </a:accent2>
      <a:accent3>
        <a:srgbClr val="AAAAAA"/>
      </a:accent3>
      <a:accent4>
        <a:srgbClr val="DADADA"/>
      </a:accent4>
      <a:accent5>
        <a:srgbClr val="FFB8AD"/>
      </a:accent5>
      <a:accent6>
        <a:srgbClr val="A7BF00"/>
      </a:accent6>
      <a:hlink>
        <a:srgbClr val="62BD19"/>
      </a:hlink>
      <a:folHlink>
        <a:srgbClr val="993399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Custom Design 1">
        <a:dk1>
          <a:srgbClr val="993399"/>
        </a:dk1>
        <a:lt1>
          <a:srgbClr val="FFFFFF"/>
        </a:lt1>
        <a:dk2>
          <a:srgbClr val="000000"/>
        </a:dk2>
        <a:lt2>
          <a:srgbClr val="FFFFFF"/>
        </a:lt2>
        <a:accent1>
          <a:srgbClr val="FF6633"/>
        </a:accent1>
        <a:accent2>
          <a:srgbClr val="B9D300"/>
        </a:accent2>
        <a:accent3>
          <a:srgbClr val="AAAAAA"/>
        </a:accent3>
        <a:accent4>
          <a:srgbClr val="DADADA"/>
        </a:accent4>
        <a:accent5>
          <a:srgbClr val="FFB8AD"/>
        </a:accent5>
        <a:accent6>
          <a:srgbClr val="A7BF00"/>
        </a:accent6>
        <a:hlink>
          <a:srgbClr val="62BD19"/>
        </a:hlink>
        <a:folHlink>
          <a:srgbClr val="9933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38749</TotalTime>
  <Words>663</Words>
  <Application>Microsoft Macintosh PowerPoint</Application>
  <PresentationFormat>Letter Paper (8.5x11 in)</PresentationFormat>
  <Paragraphs>131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Default Design</vt:lpstr>
      <vt:lpstr>1_Custom Design</vt:lpstr>
      <vt:lpstr>1_Default Design</vt:lpstr>
      <vt:lpstr>Equation</vt:lpstr>
      <vt:lpstr>Computer Graphics II: Rendering</vt:lpstr>
      <vt:lpstr>To Do</vt:lpstr>
      <vt:lpstr>Quality Improves with More Rays</vt:lpstr>
      <vt:lpstr>PowerPoint Presentation</vt:lpstr>
      <vt:lpstr>PowerPoint Presentation</vt:lpstr>
      <vt:lpstr>Sampling and Reconstruction</vt:lpstr>
      <vt:lpstr>Sampling and Reconstruction</vt:lpstr>
      <vt:lpstr>(Spatial) Aliasing</vt:lpstr>
      <vt:lpstr>(Spatial) Aliasing</vt:lpstr>
      <vt:lpstr>Sampling a Zone Plate</vt:lpstr>
      <vt:lpstr>Sampling and Aliasing</vt:lpstr>
      <vt:lpstr>Image Processing pipeline</vt:lpstr>
      <vt:lpstr>Motivation</vt:lpstr>
      <vt:lpstr>Ideas</vt:lpstr>
      <vt:lpstr>Sampling Theory</vt:lpstr>
      <vt:lpstr>Fourier Transform</vt:lpstr>
      <vt:lpstr>Fourier Transform</vt:lpstr>
      <vt:lpstr>Fourier Transform</vt:lpstr>
      <vt:lpstr>Fourier Transform: Examples 1</vt:lpstr>
      <vt:lpstr>Fourier Transform Examples 2</vt:lpstr>
      <vt:lpstr>Fourier Transform Properties</vt:lpstr>
      <vt:lpstr>Sampling Theorem, Bandlimiting</vt:lpstr>
      <vt:lpstr>Sampling Theorem, Bandlimiting</vt:lpstr>
      <vt:lpstr>Antialiasing</vt:lpstr>
      <vt:lpstr>Ideal bandlimiting filter</vt:lpstr>
      <vt:lpstr>Convolution 1</vt:lpstr>
      <vt:lpstr>Convolution 2</vt:lpstr>
      <vt:lpstr>Convolution 3</vt:lpstr>
      <vt:lpstr>Convolution 4</vt:lpstr>
      <vt:lpstr>Convolution 5</vt:lpstr>
      <vt:lpstr>Convolution in Frequency Domain</vt:lpstr>
      <vt:lpstr>Practical Image Processing</vt:lpstr>
      <vt:lpstr>Point vs Area Sampling</vt:lpstr>
      <vt:lpstr>Uniform Supersampling</vt:lpstr>
      <vt:lpstr>PowerPoint Presentation</vt:lpstr>
      <vt:lpstr>Jittered Sampling</vt:lpstr>
      <vt:lpstr>Jittered vs Uniform Supersampling</vt:lpstr>
      <vt:lpstr>Distribution of Extrafoveal Cones</vt:lpstr>
      <vt:lpstr>Poisson Disk Sampling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887</cp:revision>
  <cp:lastPrinted>2016-09-17T23:06:26Z</cp:lastPrinted>
  <dcterms:created xsi:type="dcterms:W3CDTF">1999-02-11T00:43:51Z</dcterms:created>
  <dcterms:modified xsi:type="dcterms:W3CDTF">2019-11-23T19:50:36Z</dcterms:modified>
</cp:coreProperties>
</file>