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105"/>
  </p:notesMasterIdLst>
  <p:handoutMasterIdLst>
    <p:handoutMasterId r:id="rId106"/>
  </p:handoutMasterIdLst>
  <p:sldIdLst>
    <p:sldId id="751" r:id="rId5"/>
    <p:sldId id="752" r:id="rId6"/>
    <p:sldId id="812" r:id="rId7"/>
    <p:sldId id="790" r:id="rId8"/>
    <p:sldId id="816" r:id="rId9"/>
    <p:sldId id="817" r:id="rId10"/>
    <p:sldId id="818" r:id="rId11"/>
    <p:sldId id="799" r:id="rId12"/>
    <p:sldId id="784" r:id="rId13"/>
    <p:sldId id="819" r:id="rId14"/>
    <p:sldId id="820" r:id="rId15"/>
    <p:sldId id="821" r:id="rId16"/>
    <p:sldId id="764" r:id="rId17"/>
    <p:sldId id="807" r:id="rId18"/>
    <p:sldId id="809" r:id="rId19"/>
    <p:sldId id="810" r:id="rId20"/>
    <p:sldId id="765" r:id="rId21"/>
    <p:sldId id="956" r:id="rId22"/>
    <p:sldId id="815" r:id="rId23"/>
    <p:sldId id="767" r:id="rId24"/>
    <p:sldId id="822" r:id="rId25"/>
    <p:sldId id="823" r:id="rId26"/>
    <p:sldId id="824" r:id="rId27"/>
    <p:sldId id="825" r:id="rId28"/>
    <p:sldId id="826" r:id="rId29"/>
    <p:sldId id="827" r:id="rId30"/>
    <p:sldId id="828" r:id="rId31"/>
    <p:sldId id="829" r:id="rId32"/>
    <p:sldId id="831" r:id="rId33"/>
    <p:sldId id="832" r:id="rId34"/>
    <p:sldId id="867" r:id="rId35"/>
    <p:sldId id="868" r:id="rId36"/>
    <p:sldId id="905" r:id="rId37"/>
    <p:sldId id="900" r:id="rId38"/>
    <p:sldId id="901" r:id="rId39"/>
    <p:sldId id="902" r:id="rId40"/>
    <p:sldId id="903" r:id="rId41"/>
    <p:sldId id="904" r:id="rId42"/>
    <p:sldId id="906" r:id="rId43"/>
    <p:sldId id="926" r:id="rId44"/>
    <p:sldId id="907" r:id="rId45"/>
    <p:sldId id="908" r:id="rId46"/>
    <p:sldId id="909" r:id="rId47"/>
    <p:sldId id="910" r:id="rId48"/>
    <p:sldId id="911" r:id="rId49"/>
    <p:sldId id="912" r:id="rId50"/>
    <p:sldId id="913" r:id="rId51"/>
    <p:sldId id="914" r:id="rId52"/>
    <p:sldId id="915" r:id="rId53"/>
    <p:sldId id="916" r:id="rId54"/>
    <p:sldId id="918" r:id="rId55"/>
    <p:sldId id="919" r:id="rId56"/>
    <p:sldId id="920" r:id="rId57"/>
    <p:sldId id="869" r:id="rId58"/>
    <p:sldId id="870" r:id="rId59"/>
    <p:sldId id="871" r:id="rId60"/>
    <p:sldId id="921" r:id="rId61"/>
    <p:sldId id="922" r:id="rId62"/>
    <p:sldId id="923" r:id="rId63"/>
    <p:sldId id="924" r:id="rId64"/>
    <p:sldId id="872" r:id="rId65"/>
    <p:sldId id="873" r:id="rId66"/>
    <p:sldId id="925" r:id="rId67"/>
    <p:sldId id="874" r:id="rId68"/>
    <p:sldId id="875" r:id="rId69"/>
    <p:sldId id="876" r:id="rId70"/>
    <p:sldId id="927" r:id="rId71"/>
    <p:sldId id="890" r:id="rId72"/>
    <p:sldId id="891" r:id="rId73"/>
    <p:sldId id="892" r:id="rId74"/>
    <p:sldId id="937" r:id="rId75"/>
    <p:sldId id="928" r:id="rId76"/>
    <p:sldId id="929" r:id="rId77"/>
    <p:sldId id="930" r:id="rId78"/>
    <p:sldId id="931" r:id="rId79"/>
    <p:sldId id="894" r:id="rId80"/>
    <p:sldId id="932" r:id="rId81"/>
    <p:sldId id="933" r:id="rId82"/>
    <p:sldId id="934" r:id="rId83"/>
    <p:sldId id="938" r:id="rId84"/>
    <p:sldId id="939" r:id="rId85"/>
    <p:sldId id="940" r:id="rId86"/>
    <p:sldId id="941" r:id="rId87"/>
    <p:sldId id="955" r:id="rId88"/>
    <p:sldId id="942" r:id="rId89"/>
    <p:sldId id="943" r:id="rId90"/>
    <p:sldId id="944" r:id="rId91"/>
    <p:sldId id="945" r:id="rId92"/>
    <p:sldId id="946" r:id="rId93"/>
    <p:sldId id="947" r:id="rId94"/>
    <p:sldId id="948" r:id="rId95"/>
    <p:sldId id="949" r:id="rId96"/>
    <p:sldId id="950" r:id="rId97"/>
    <p:sldId id="951" r:id="rId98"/>
    <p:sldId id="935" r:id="rId99"/>
    <p:sldId id="895" r:id="rId100"/>
    <p:sldId id="897" r:id="rId101"/>
    <p:sldId id="952" r:id="rId102"/>
    <p:sldId id="953" r:id="rId103"/>
    <p:sldId id="954" r:id="rId104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30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7.xml"/><Relationship Id="rId102" Type="http://schemas.openxmlformats.org/officeDocument/2006/relationships/slide" Target="slides/slide98.xml"/><Relationship Id="rId103" Type="http://schemas.openxmlformats.org/officeDocument/2006/relationships/slide" Target="slides/slide99.xml"/><Relationship Id="rId104" Type="http://schemas.openxmlformats.org/officeDocument/2006/relationships/slide" Target="slides/slide100.xml"/><Relationship Id="rId105" Type="http://schemas.openxmlformats.org/officeDocument/2006/relationships/notesMaster" Target="notesMasters/notesMaster1.xml"/><Relationship Id="rId106" Type="http://schemas.openxmlformats.org/officeDocument/2006/relationships/handoutMaster" Target="handoutMasters/handout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110" Type="http://schemas.openxmlformats.org/officeDocument/2006/relationships/theme" Target="theme/theme1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<Relationship Id="rId97" Type="http://schemas.openxmlformats.org/officeDocument/2006/relationships/slide" Target="slides/slide93.xml"/><Relationship Id="rId98" Type="http://schemas.openxmlformats.org/officeDocument/2006/relationships/slide" Target="slides/slide94.xml"/><Relationship Id="rId99" Type="http://schemas.openxmlformats.org/officeDocument/2006/relationships/slide" Target="slides/slide95.xml"/><Relationship Id="rId111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100" Type="http://schemas.openxmlformats.org/officeDocument/2006/relationships/slide" Target="slides/slide96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wmf"/><Relationship Id="rId3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799013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A64E-E34D-6844-891B-1DAEF933D2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D0CEB-0665-C84D-B0A8-0FFBB4C6123E}" type="slidenum">
              <a:rPr lang="en-US"/>
              <a:pPr/>
              <a:t>5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 lIns="96289" tIns="48145" rIns="96289" bIns="48145"/>
          <a:lstStyle/>
          <a:p>
            <a:r>
              <a:rPr lang="en-US"/>
              <a:t>1970s</a:t>
            </a:r>
          </a:p>
          <a:p>
            <a:pPr marL="457200" lvl="1"/>
            <a:r>
              <a:rPr lang="en-US"/>
              <a:t>illustrations taken from FvDFH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EC834-B68F-3945-90E2-7B962D9ADB84}" type="slidenum">
              <a:rPr lang="en-US"/>
              <a:pPr/>
              <a:t>6</a:t>
            </a:fld>
            <a:endParaRPr lang="en-US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 lIns="96289" tIns="48145" rIns="96289" bIns="48145"/>
          <a:lstStyle/>
          <a:p>
            <a:r>
              <a:rPr lang="en-US"/>
              <a:t>1970s</a:t>
            </a:r>
          </a:p>
          <a:p>
            <a:pPr marL="457200" lvl="1"/>
            <a:r>
              <a:rPr lang="en-US"/>
              <a:t>illustrations taken from FvDFH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833B1-A4DE-664E-8249-7BBA47BA0B0B}" type="slidenum">
              <a:rPr lang="en-US"/>
              <a:pPr/>
              <a:t>7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/>
          <a:lstStyle/>
          <a:p>
            <a:r>
              <a:rPr lang="en-US"/>
              <a:t>1980s</a:t>
            </a:r>
          </a:p>
          <a:p>
            <a:pPr marL="457200" lvl="1"/>
            <a:r>
              <a:rPr lang="en-US"/>
              <a:t>illustrations taken from Siggraph proceedings</a:t>
            </a:r>
          </a:p>
          <a:p>
            <a:r>
              <a:rPr lang="en-US"/>
              <a:t>global illumination</a:t>
            </a:r>
          </a:p>
          <a:p>
            <a:pPr marL="457200" lvl="1"/>
            <a:r>
              <a:rPr lang="en-US"/>
              <a:t>ray tracing = </a:t>
            </a:r>
            <a:r>
              <a:rPr lang="en-US" b="1"/>
              <a:t>Monte Carlo</a:t>
            </a:r>
            <a:r>
              <a:rPr lang="en-US"/>
              <a:t> evaluation of the rendering equation</a:t>
            </a:r>
          </a:p>
          <a:p>
            <a:pPr marL="457200" lvl="1"/>
            <a:r>
              <a:rPr lang="en-US"/>
              <a:t>radiosity = </a:t>
            </a:r>
            <a:r>
              <a:rPr lang="en-US" b="1"/>
              <a:t>finite element</a:t>
            </a:r>
            <a:r>
              <a:rPr lang="en-US"/>
              <a:t> evaluation of the rendering equation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55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44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77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76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8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6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640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5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77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30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52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301504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3012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10623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226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650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5487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49834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16653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91358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9616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912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424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62507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9558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63754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297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1312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904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70083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69964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4850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488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415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56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365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64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02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5871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comp.ucsd.edu/classes/cse168/sp2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jb3flTRykQ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d.edu/~ravir" TargetMode="External"/><Relationship Id="rId4" Type="http://schemas.openxmlformats.org/officeDocument/2006/relationships/hyperlink" Target="http://viscomp.ucsd.edu" TargetMode="External"/><Relationship Id="rId5" Type="http://schemas.openxmlformats.org/officeDocument/2006/relationships/hyperlink" Target="https://www.youtube.com/watch?v=qpyCXqXGe7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vir@cs.ucsd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69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4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62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6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8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s://www.youtube.com/watch?v=rpUm0N4Hsd8" TargetMode="Externa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2273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20], </a:t>
            </a:r>
            <a:r>
              <a:rPr lang="en-US" dirty="0"/>
              <a:t>Lecture 1: Overview </a:t>
            </a:r>
            <a:r>
              <a:rPr lang="en-US" dirty="0" smtClean="0"/>
              <a:t>and Ray Tracing</a:t>
            </a:r>
            <a:endParaRPr lang="en-US" dirty="0"/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UCB CS 294 a decade ago</a:t>
            </a:r>
            <a:endParaRPr lang="en-US" dirty="0"/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3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2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1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3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0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168 Contest 2007: Butterfly </a:t>
            </a:r>
            <a:endParaRPr lang="en-US" dirty="0"/>
          </a:p>
        </p:txBody>
      </p:sp>
      <p:pic>
        <p:nvPicPr>
          <p:cNvPr id="4" name="Content Placeholder 3" descr="Screen Shot 2019-05-06 at 9.37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 b="9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5604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645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31634"/>
            <a:ext cx="8508059" cy="5029200"/>
          </a:xfrm>
        </p:spPr>
        <p:txBody>
          <a:bodyPr/>
          <a:lstStyle/>
          <a:p>
            <a:endParaRPr lang="en-US" sz="2400" dirty="0"/>
          </a:p>
          <a:p>
            <a:r>
              <a:rPr lang="en-US" sz="2000" dirty="0" smtClean="0"/>
              <a:t>Website  </a:t>
            </a:r>
            <a:r>
              <a:rPr lang="en-US" sz="2000" dirty="0" smtClean="0">
                <a:hlinkClick r:id="rId2"/>
              </a:rPr>
              <a:t>http://viscomp.ucsd.edu/classes/cse168/sp20</a:t>
            </a:r>
            <a:r>
              <a:rPr lang="en-US" sz="2000" dirty="0" smtClean="0"/>
              <a:t>   has </a:t>
            </a:r>
            <a:r>
              <a:rPr lang="en-US" sz="2000" dirty="0"/>
              <a:t>most of the information (look at </a:t>
            </a:r>
            <a:r>
              <a:rPr lang="en-US" sz="2000" dirty="0" smtClean="0"/>
              <a:t>it carefully) </a:t>
            </a:r>
          </a:p>
          <a:p>
            <a:r>
              <a:rPr lang="en-US" sz="2000" i="1" dirty="0" smtClean="0"/>
              <a:t>We will be leveraging MOOC infrastructure in a SPOC</a:t>
            </a:r>
          </a:p>
          <a:p>
            <a:pPr lvl="1"/>
            <a:r>
              <a:rPr lang="en-US" sz="2000" dirty="0" smtClean="0"/>
              <a:t>Please sign up for account at edX edge, join course: </a:t>
            </a:r>
            <a:r>
              <a:rPr lang="en-US" sz="2000" b="1" dirty="0" smtClean="0"/>
              <a:t>DEMO</a:t>
            </a:r>
          </a:p>
          <a:p>
            <a:pPr lvl="1"/>
            <a:r>
              <a:rPr lang="en-US" sz="2000" dirty="0" smtClean="0"/>
              <a:t>edX edge is compulsory for most assignments, feedback systems</a:t>
            </a:r>
          </a:p>
          <a:p>
            <a:pPr lvl="1"/>
            <a:r>
              <a:rPr lang="en-US" sz="2000" i="1" dirty="0" smtClean="0"/>
              <a:t>Must still submit “official” CSE 168 assignment (see website)</a:t>
            </a:r>
          </a:p>
          <a:p>
            <a:pPr lvl="1"/>
            <a:r>
              <a:rPr lang="en-US" sz="2000" dirty="0" smtClean="0"/>
              <a:t>Please do ask us if you are confused; we are here to help</a:t>
            </a:r>
          </a:p>
          <a:p>
            <a:pPr lvl="1"/>
            <a:r>
              <a:rPr lang="en-US" sz="2000" dirty="0" smtClean="0"/>
              <a:t>No required texts; optional PBRT book, Digital Image Synthesis</a:t>
            </a:r>
          </a:p>
          <a:p>
            <a:pPr lvl="1"/>
            <a:r>
              <a:rPr lang="en-US" sz="2000" dirty="0" smtClean="0"/>
              <a:t>Office </a:t>
            </a:r>
            <a:r>
              <a:rPr lang="en-US" sz="2000" dirty="0"/>
              <a:t>hours</a:t>
            </a:r>
            <a:r>
              <a:rPr lang="en-US" sz="2000" dirty="0" smtClean="0"/>
              <a:t>: </a:t>
            </a:r>
            <a:r>
              <a:rPr lang="en-US" sz="2000" dirty="0" smtClean="0"/>
              <a:t>after class (11-12) but change zoom ID</a:t>
            </a:r>
            <a:endParaRPr lang="en-US" sz="2000" b="1" i="1" dirty="0"/>
          </a:p>
          <a:p>
            <a:r>
              <a:rPr lang="en-US" sz="2000" dirty="0"/>
              <a:t>Course newsgroup on </a:t>
            </a:r>
            <a:r>
              <a:rPr lang="en-US" sz="2000" dirty="0" smtClean="0"/>
              <a:t>Piazza </a:t>
            </a:r>
            <a:endParaRPr lang="en-US" sz="2000" dirty="0"/>
          </a:p>
          <a:p>
            <a:r>
              <a:rPr lang="en-US" sz="2000" dirty="0" smtClean="0"/>
              <a:t>Website </a:t>
            </a:r>
            <a:r>
              <a:rPr lang="en-US" sz="2000" dirty="0"/>
              <a:t>for late, collaboration </a:t>
            </a:r>
            <a:r>
              <a:rPr lang="en-US" sz="2000" dirty="0" smtClean="0"/>
              <a:t>policy (groups of 2),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2000" dirty="0" smtClean="0"/>
              <a:t>Obviously, will relax “no late” policy as needed, but give notice</a:t>
            </a:r>
            <a:endParaRPr lang="en-US" sz="2000" dirty="0" smtClean="0"/>
          </a:p>
          <a:p>
            <a:r>
              <a:rPr lang="en-US" sz="2000" dirty="0" smtClean="0"/>
              <a:t>Do try to attend </a:t>
            </a:r>
            <a:r>
              <a:rPr lang="en-US" sz="2000" dirty="0" smtClean="0"/>
              <a:t>class sessions on zoom (will record, post)</a:t>
            </a:r>
            <a:endParaRPr lang="en-US" sz="2000" dirty="0"/>
          </a:p>
          <a:p>
            <a:r>
              <a:rPr lang="en-US" sz="2000" dirty="0"/>
              <a:t>Questions</a:t>
            </a:r>
            <a:r>
              <a:rPr lang="en-US" sz="2000" dirty="0" smtClean="0"/>
              <a:t>? (Try various ways in zoom, unmute, chat, raise hands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Modernized Course</a:t>
            </a:r>
            <a:endParaRPr lang="en-US" dirty="0"/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317625"/>
            <a:ext cx="8504823" cy="5029200"/>
          </a:xfrm>
        </p:spPr>
        <p:txBody>
          <a:bodyPr/>
          <a:lstStyle/>
          <a:p>
            <a:r>
              <a:rPr lang="en-US" sz="2400" dirty="0" smtClean="0"/>
              <a:t>Teach Modern Physically-Based Rendering and Path Tracing, as used in industry (Prof. consulted with Pixar on change to physically-based shading, importance sampling in 2011, written many key papers; TA has worked at Pixar)</a:t>
            </a:r>
          </a:p>
          <a:p>
            <a:r>
              <a:rPr lang="en-US" sz="2400" dirty="0" smtClean="0"/>
              <a:t>Emphasis on step-by-step development, get it right (lots of subtle math, compare to reference solutions)</a:t>
            </a:r>
          </a:p>
          <a:p>
            <a:r>
              <a:rPr lang="en-US" sz="2400" dirty="0" smtClean="0"/>
              <a:t>Focus on offline but discuss real-time, image-based, PRT</a:t>
            </a:r>
          </a:p>
          <a:p>
            <a:r>
              <a:rPr lang="en-US" sz="2400" dirty="0" smtClean="0"/>
              <a:t>Homework starts right away, due in 2 weeks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400" dirty="0" smtClean="0"/>
              <a:t>New developments: NVIDIA </a:t>
            </a:r>
            <a:r>
              <a:rPr lang="en-US" sz="2400" dirty="0" err="1" smtClean="0"/>
              <a:t>OptiX</a:t>
            </a:r>
            <a:r>
              <a:rPr lang="en-US" sz="2400" dirty="0" smtClean="0"/>
              <a:t> ray-tracing API like OpenGL, since 2018 RTX cards 10G rays/second 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r>
              <a:rPr lang="en-US" sz="2400" dirty="0" smtClean="0"/>
              <a:t>Encourage (but optional) use of </a:t>
            </a:r>
            <a:r>
              <a:rPr lang="en-US" sz="2400" dirty="0" err="1" smtClean="0"/>
              <a:t>OptiX</a:t>
            </a:r>
            <a:r>
              <a:rPr lang="en-US" sz="2400" dirty="0" smtClean="0"/>
              <a:t>.  If you use this, setup yourself but basic skeleton provided.  Or really slow.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Innovation: Feedback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070"/>
            <a:ext cx="8229600" cy="5029200"/>
          </a:xfrm>
        </p:spPr>
        <p:txBody>
          <a:bodyPr/>
          <a:lstStyle/>
          <a:p>
            <a:r>
              <a:rPr lang="en-US" dirty="0" smtClean="0"/>
              <a:t>Feedback/Grading servers for all homeworks</a:t>
            </a:r>
          </a:p>
          <a:p>
            <a:r>
              <a:rPr lang="en-US" dirty="0" smtClean="0"/>
              <a:t>Submit images, compare to original</a:t>
            </a:r>
          </a:p>
          <a:p>
            <a:pPr lvl="1"/>
            <a:r>
              <a:rPr lang="en-US" dirty="0" smtClean="0"/>
              <a:t>Program generates difference images, report </a:t>
            </a:r>
            <a:r>
              <a:rPr lang="en-US" dirty="0" err="1" smtClean="0"/>
              <a:t>url</a:t>
            </a:r>
            <a:endParaRPr lang="en-US" dirty="0" smtClean="0"/>
          </a:p>
          <a:p>
            <a:pPr lvl="1"/>
            <a:r>
              <a:rPr lang="en-US" dirty="0" smtClean="0"/>
              <a:t>Can get feedback multiple times; submit final </a:t>
            </a:r>
            <a:r>
              <a:rPr lang="en-US" dirty="0" err="1" smtClean="0"/>
              <a:t>url</a:t>
            </a:r>
            <a:endParaRPr lang="en-US" dirty="0" smtClean="0"/>
          </a:p>
          <a:p>
            <a:pPr lvl="1"/>
            <a:r>
              <a:rPr lang="en-US" dirty="0" smtClean="0"/>
              <a:t>All run on edX edge</a:t>
            </a:r>
          </a:p>
          <a:p>
            <a:r>
              <a:rPr lang="en-US" dirty="0" smtClean="0"/>
              <a:t>“Feedback” not necessarily grading</a:t>
            </a:r>
          </a:p>
          <a:p>
            <a:pPr lvl="1"/>
            <a:r>
              <a:rPr lang="en-US" dirty="0" smtClean="0"/>
              <a:t>Can run extra test cases, look at code, grade fairly</a:t>
            </a:r>
          </a:p>
          <a:p>
            <a:pPr lvl="1"/>
            <a:r>
              <a:rPr lang="en-US" dirty="0" smtClean="0"/>
              <a:t>But use of feedback servers/edX edge is mandatory</a:t>
            </a:r>
          </a:p>
          <a:p>
            <a:pPr lvl="1"/>
            <a:r>
              <a:rPr lang="en-US" dirty="0" smtClean="0"/>
              <a:t>Experimental for this course; unlike 167 results not deterministic, will give information re noise/variance</a:t>
            </a:r>
          </a:p>
          <a:p>
            <a:pPr lvl="1"/>
            <a:r>
              <a:rPr lang="en-US" dirty="0" smtClean="0"/>
              <a:t>Can use any laptop/desktop, do it offline or in </a:t>
            </a:r>
            <a:r>
              <a:rPr lang="en-US" dirty="0" err="1" smtClean="0"/>
              <a:t>OptiX</a:t>
            </a:r>
            <a:endParaRPr lang="en-US" dirty="0" smtClean="0"/>
          </a:p>
          <a:p>
            <a:r>
              <a:rPr lang="en-US" dirty="0" smtClean="0"/>
              <a:t>Will test out with HW 1 images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36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of edX edge, Feedbacks</a:t>
            </a:r>
            <a:endParaRPr lang="en-US" dirty="0"/>
          </a:p>
        </p:txBody>
      </p:sp>
      <p:pic>
        <p:nvPicPr>
          <p:cNvPr id="6" name="Content Placeholder 5" descr="bigrepo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7541"/>
          <a:stretch>
            <a:fillRect/>
          </a:stretch>
        </p:blipFill>
        <p:spPr>
          <a:xfrm>
            <a:off x="18814" y="1310805"/>
            <a:ext cx="9144000" cy="5588000"/>
          </a:xfrm>
        </p:spPr>
      </p:pic>
    </p:spTree>
    <p:extLst>
      <p:ext uri="{BB962C8B-B14F-4D97-AF65-F5344CB8AC3E}">
        <p14:creationId xmlns:p14="http://schemas.microsoft.com/office/powerpoint/2010/main" val="2048901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Workload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450"/>
            <a:ext cx="8229600" cy="5029200"/>
          </a:xfrm>
        </p:spPr>
        <p:txBody>
          <a:bodyPr/>
          <a:lstStyle/>
          <a:p>
            <a:r>
              <a:rPr lang="en-US" sz="2400" dirty="0"/>
              <a:t>Lots of fun, rewarding but may involve significant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e will do our best to be supportive under the circumstances</a:t>
            </a:r>
            <a:endParaRPr lang="en-US" sz="2000" dirty="0"/>
          </a:p>
          <a:p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/>
              <a:t>programming </a:t>
            </a:r>
            <a:r>
              <a:rPr lang="en-US" sz="2400" dirty="0" smtClean="0"/>
              <a:t>projects; </a:t>
            </a:r>
            <a:r>
              <a:rPr lang="en-US" sz="2400" dirty="0"/>
              <a:t>almost all are time-</a:t>
            </a:r>
            <a:r>
              <a:rPr lang="en-US" sz="2400" dirty="0" smtClean="0"/>
              <a:t>consuming.  Can be done in groups of two.  START </a:t>
            </a:r>
            <a:r>
              <a:rPr lang="en-US" sz="2400" dirty="0"/>
              <a:t>EARLY !</a:t>
            </a:r>
            <a:r>
              <a:rPr lang="en-US" sz="2400" dirty="0" smtClean="0"/>
              <a:t>!</a:t>
            </a:r>
            <a:endParaRPr lang="en-US" sz="2000" i="1" dirty="0" smtClean="0"/>
          </a:p>
          <a:p>
            <a:r>
              <a:rPr lang="en-US" sz="2400" dirty="0" smtClean="0"/>
              <a:t>Graded entirely on programming, weights on website </a:t>
            </a:r>
          </a:p>
          <a:p>
            <a:pPr lvl="1"/>
            <a:r>
              <a:rPr lang="en-US" sz="2000" dirty="0" smtClean="0"/>
              <a:t>Ignore weighting on edX site; we weight as on CSE 168 site</a:t>
            </a:r>
            <a:endParaRPr lang="en-US" sz="2000" dirty="0"/>
          </a:p>
          <a:p>
            <a:r>
              <a:rPr lang="en-US" sz="2400" dirty="0"/>
              <a:t>Prerequisites: </a:t>
            </a:r>
            <a:r>
              <a:rPr lang="en-US" sz="2400" dirty="0" smtClean="0"/>
              <a:t>CSE 167, did well, enjoyed it</a:t>
            </a:r>
          </a:p>
          <a:p>
            <a:r>
              <a:rPr lang="en-US" sz="2400" dirty="0" smtClean="0"/>
              <a:t>First homework last assignment in my CSE 167</a:t>
            </a:r>
          </a:p>
          <a:p>
            <a:pPr lvl="1"/>
            <a:r>
              <a:rPr lang="en-US" sz="2000" dirty="0" smtClean="0"/>
              <a:t>Little bit of sink or swim to continue in course (but we will also provide </a:t>
            </a:r>
            <a:r>
              <a:rPr lang="en-US" sz="2000" dirty="0" err="1" smtClean="0"/>
              <a:t>OptiX</a:t>
            </a:r>
            <a:r>
              <a:rPr lang="en-US" sz="2000" dirty="0" smtClean="0"/>
              <a:t>, </a:t>
            </a:r>
            <a:r>
              <a:rPr lang="en-US" sz="2000" dirty="0" err="1" smtClean="0"/>
              <a:t>embree</a:t>
            </a:r>
            <a:r>
              <a:rPr lang="en-US" sz="2000" dirty="0" smtClean="0"/>
              <a:t> references </a:t>
            </a:r>
            <a:r>
              <a:rPr lang="en-US" sz="2000" dirty="0" smtClean="0"/>
              <a:t>after assignment is due)</a:t>
            </a:r>
          </a:p>
          <a:p>
            <a:pPr lvl="1"/>
            <a:r>
              <a:rPr lang="en-US" sz="2000" dirty="0" smtClean="0"/>
              <a:t>But not everyone has done a raytracer before, some additional requirements for those who have already done one</a:t>
            </a:r>
          </a:p>
          <a:p>
            <a:r>
              <a:rPr lang="en-US" sz="2400" dirty="0" smtClean="0"/>
              <a:t>Should </a:t>
            </a:r>
            <a:r>
              <a:rPr lang="en-US" sz="2400" dirty="0"/>
              <a:t>be a difficult, but fun and rewarding course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Inclusion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9049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Since I do occasionally get asked this question:</a:t>
            </a:r>
          </a:p>
          <a:p>
            <a:r>
              <a:rPr lang="en-US" dirty="0" smtClean="0"/>
              <a:t>You are welcome to take this course if color-blind</a:t>
            </a:r>
          </a:p>
          <a:p>
            <a:pPr lvl="1"/>
            <a:r>
              <a:rPr lang="en-US" dirty="0" smtClean="0"/>
              <a:t>Let me know if I create too many red-green </a:t>
            </a:r>
            <a:r>
              <a:rPr lang="en-US" dirty="0" err="1" smtClean="0"/>
              <a:t>metamers</a:t>
            </a:r>
            <a:endParaRPr lang="en-US" dirty="0" smtClean="0"/>
          </a:p>
          <a:p>
            <a:pPr lvl="1"/>
            <a:r>
              <a:rPr lang="en-US" dirty="0" smtClean="0"/>
              <a:t>Some of the best-known computer graphics researchers have been color-blind (ask re some stories)</a:t>
            </a:r>
          </a:p>
          <a:p>
            <a:r>
              <a:rPr lang="en-US" dirty="0" smtClean="0"/>
              <a:t>And for most other vision issues</a:t>
            </a:r>
          </a:p>
          <a:p>
            <a:pPr lvl="1"/>
            <a:r>
              <a:rPr lang="en-US" dirty="0" smtClean="0"/>
              <a:t>We’ve even had computer graphics award winners who have been extremely nearsighted (legally blind)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8180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168 is only a 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08083" cy="5029200"/>
          </a:xfrm>
        </p:spPr>
        <p:txBody>
          <a:bodyPr/>
          <a:lstStyle/>
          <a:p>
            <a:r>
              <a:rPr lang="en-US" i="1" dirty="0" smtClean="0"/>
              <a:t>If you enjoy CSE 168 and do well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In Spring: CSE 190 (VR course; Schulze)</a:t>
            </a:r>
          </a:p>
          <a:p>
            <a:r>
              <a:rPr lang="en-US" dirty="0" smtClean="0"/>
              <a:t>Next winter: CSE 165 (3DUI), 169 (Animation)</a:t>
            </a:r>
          </a:p>
          <a:p>
            <a:r>
              <a:rPr lang="en-US" dirty="0" smtClean="0"/>
              <a:t>Graduate: CSE 274 (Topics), many 291s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1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963"/>
            <a:ext cx="8458200" cy="5029200"/>
          </a:xfrm>
        </p:spPr>
        <p:txBody>
          <a:bodyPr/>
          <a:lstStyle/>
          <a:p>
            <a:r>
              <a:rPr lang="en-US" b="1" dirty="0"/>
              <a:t>Systems:</a:t>
            </a:r>
            <a:r>
              <a:rPr lang="en-US" dirty="0"/>
              <a:t>   Write </a:t>
            </a:r>
            <a:r>
              <a:rPr lang="en-US" dirty="0" smtClean="0"/>
              <a:t>a modern 3D image synthesis program (path tracer with importance sampling)</a:t>
            </a:r>
          </a:p>
          <a:p>
            <a:r>
              <a:rPr lang="en-US" b="1" dirty="0" smtClean="0"/>
              <a:t>Theory</a:t>
            </a:r>
            <a:r>
              <a:rPr lang="en-US" b="1" dirty="0"/>
              <a:t>:</a:t>
            </a:r>
            <a:r>
              <a:rPr lang="en-US" dirty="0"/>
              <a:t>  Mathematical aspects and algorithms underlying modern </a:t>
            </a:r>
            <a:r>
              <a:rPr lang="en-US" dirty="0" smtClean="0"/>
              <a:t>physically-based rendering</a:t>
            </a:r>
          </a:p>
          <a:p>
            <a:r>
              <a:rPr lang="en-US" b="1" dirty="0" smtClean="0"/>
              <a:t>Topics: </a:t>
            </a:r>
            <a:r>
              <a:rPr lang="en-US" dirty="0" smtClean="0"/>
              <a:t>Other modern topics like image-based, real-time, precomputed, volumetric rendering</a:t>
            </a:r>
            <a:endParaRPr lang="en-US" dirty="0"/>
          </a:p>
          <a:p>
            <a:r>
              <a:rPr lang="en-US" dirty="0"/>
              <a:t>This course is </a:t>
            </a:r>
            <a:r>
              <a:rPr lang="en-US" b="1" i="1" dirty="0"/>
              <a:t>not </a:t>
            </a:r>
            <a:r>
              <a:rPr lang="en-US" dirty="0"/>
              <a:t>about the specifics of </a:t>
            </a:r>
            <a:r>
              <a:rPr lang="en-US" dirty="0" smtClean="0"/>
              <a:t>3D rendering software like PBRT, Mitsuba etc.  New for this year, we optionally encourage </a:t>
            </a:r>
            <a:r>
              <a:rPr lang="en-US" dirty="0" err="1" smtClean="0"/>
              <a:t>OptiX</a:t>
            </a:r>
            <a:r>
              <a:rPr lang="en-US" dirty="0" smtClean="0"/>
              <a:t>, a real-time raytracing API for NVIDIA GPUs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4" y="1279645"/>
            <a:ext cx="8550275" cy="5029200"/>
          </a:xfrm>
        </p:spPr>
        <p:txBody>
          <a:bodyPr/>
          <a:lstStyle/>
          <a:p>
            <a:r>
              <a:rPr lang="en-US" dirty="0" smtClean="0"/>
              <a:t>Make sure zoom works</a:t>
            </a:r>
          </a:p>
          <a:p>
            <a:r>
              <a:rPr lang="en-US" dirty="0" smtClean="0"/>
              <a:t>Look </a:t>
            </a:r>
            <a:r>
              <a:rPr lang="en-US" dirty="0"/>
              <a:t>at website</a:t>
            </a:r>
          </a:p>
          <a:p>
            <a:r>
              <a:rPr lang="en-US" dirty="0"/>
              <a:t>Various policies for course.  E-mail if confused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Sign up for edX edge, Piazza, etc. </a:t>
            </a:r>
            <a:endParaRPr lang="en-US" dirty="0"/>
          </a:p>
          <a:p>
            <a:r>
              <a:rPr lang="en-US" dirty="0"/>
              <a:t>Skim assignments if you want.  All are ready</a:t>
            </a:r>
            <a:endParaRPr lang="en-US" sz="3200" dirty="0"/>
          </a:p>
          <a:p>
            <a:r>
              <a:rPr lang="en-US" dirty="0"/>
              <a:t>Assignment 1</a:t>
            </a:r>
            <a:r>
              <a:rPr lang="en-US" dirty="0" smtClean="0"/>
              <a:t>, </a:t>
            </a:r>
            <a:r>
              <a:rPr lang="en-US" dirty="0"/>
              <a:t>Due </a:t>
            </a:r>
            <a:r>
              <a:rPr lang="en-US" dirty="0" smtClean="0"/>
              <a:t>Apr 13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see website).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questions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Start now with raytracing lecture</a:t>
            </a:r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9745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>
                <a:solidFill>
                  <a:srgbClr val="FFFFFF"/>
                </a:solidFill>
              </a:rPr>
              <a:t>Image courtesy Paul Heckbert 1983</a:t>
            </a:r>
          </a:p>
        </p:txBody>
      </p:sp>
    </p:spTree>
    <p:extLst>
      <p:ext uri="{BB962C8B-B14F-4D97-AF65-F5344CB8AC3E}">
        <p14:creationId xmlns:p14="http://schemas.microsoft.com/office/powerpoint/2010/main" val="258316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  <p:extLst>
      <p:ext uri="{BB962C8B-B14F-4D97-AF65-F5344CB8AC3E}">
        <p14:creationId xmlns:p14="http://schemas.microsoft.com/office/powerpoint/2010/main" val="367895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023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0442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11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85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SIGGRAPH 18</a:t>
            </a:r>
            <a:endParaRPr lang="en-US" dirty="0"/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Real Photo: Instructor and Turner Whitted at SIGGRAPH 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4241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i="1" dirty="0">
                <a:solidFill>
                  <a:srgbClr val="FFFF66"/>
                </a:solidFill>
              </a:rPr>
              <a:t>Basic Ray Casting</a:t>
            </a:r>
            <a:r>
              <a:rPr lang="en-US" i="1" dirty="0"/>
              <a:t>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519" y="1527175"/>
            <a:ext cx="950949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Ravi </a:t>
            </a:r>
            <a:r>
              <a:rPr lang="en-US" dirty="0"/>
              <a:t>Ramamoorthi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www.cs.ucsd.edu</a:t>
            </a:r>
            <a:r>
              <a:rPr lang="en-US" dirty="0">
                <a:hlinkClick r:id="rId3"/>
              </a:rPr>
              <a:t>/~ravir</a:t>
            </a:r>
            <a:endParaRPr lang="en-US" dirty="0"/>
          </a:p>
          <a:p>
            <a:pPr lvl="1"/>
            <a:r>
              <a:rPr lang="en-US" dirty="0"/>
              <a:t>PhD Stanford, </a:t>
            </a:r>
            <a:r>
              <a:rPr lang="en-US" dirty="0" smtClean="0"/>
              <a:t>2002 [with Pat Hanrahan, 2020 Turing Award]                 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altLang="ja-JP" i="1" dirty="0" smtClean="0">
                <a:latin typeface="Arial"/>
              </a:rPr>
              <a:t>Spherical Harmonic Lighting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widely used in games              (e.g. Halo series), movies (e.g. Avatar), etc. (Adobe, …)</a:t>
            </a:r>
          </a:p>
          <a:p>
            <a:pPr lvl="1"/>
            <a:r>
              <a:rPr lang="en-US" dirty="0"/>
              <a:t>At Columbia 2002-2008, </a:t>
            </a:r>
            <a:r>
              <a:rPr lang="en-US" dirty="0" smtClean="0"/>
              <a:t>UC Berkeley 2009-2014</a:t>
            </a:r>
          </a:p>
          <a:p>
            <a:pPr lvl="1"/>
            <a:r>
              <a:rPr lang="en-US" i="1" dirty="0" smtClean="0"/>
              <a:t>“Monte Carlo denoising” </a:t>
            </a:r>
            <a:r>
              <a:rPr lang="en-US" dirty="0" smtClean="0"/>
              <a:t>inspired raytracing offline, real-time</a:t>
            </a:r>
          </a:p>
          <a:p>
            <a:pPr lvl="1"/>
            <a:r>
              <a:rPr lang="en-US" dirty="0" smtClean="0"/>
              <a:t>At UCSD since Jul 2014: Director, </a:t>
            </a:r>
            <a:r>
              <a:rPr lang="en-US" dirty="0" smtClean="0">
                <a:hlinkClick r:id="rId4"/>
              </a:rPr>
              <a:t>Center for Visual Computing </a:t>
            </a:r>
            <a:endParaRPr lang="en-US" dirty="0" smtClean="0"/>
          </a:p>
          <a:p>
            <a:pPr lvl="1"/>
            <a:r>
              <a:rPr lang="en-US" dirty="0" smtClean="0"/>
              <a:t>Awards for research: White House PECASE (2008), SIGGRAPH Significant New Researcher (2007), ACM Fellow</a:t>
            </a: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://www.youtube.com/watch?v=qpyCXqXGe7I</a:t>
            </a:r>
            <a:endParaRPr lang="en-US" dirty="0" smtClean="0"/>
          </a:p>
          <a:p>
            <a:pPr lvl="1"/>
            <a:r>
              <a:rPr lang="en-US" dirty="0" smtClean="0"/>
              <a:t>Computer Graphics online MOOC (CSE 167x) </a:t>
            </a:r>
            <a:r>
              <a:rPr lang="en-US" dirty="0"/>
              <a:t>f</a:t>
            </a:r>
            <a:r>
              <a:rPr lang="en-US" dirty="0" smtClean="0"/>
              <a:t>inalist for two edX Prizes.  Will use edX edge, auto-feedback for </a:t>
            </a:r>
            <a:r>
              <a:rPr lang="en-US" dirty="0" smtClean="0"/>
              <a:t>168, and also try to record lectures (even if not full MOOC quality)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241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1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7465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7" y="1327149"/>
            <a:ext cx="9224963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3522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  <p:extLst>
      <p:ext uri="{BB962C8B-B14F-4D97-AF65-F5344CB8AC3E}">
        <p14:creationId xmlns:p14="http://schemas.microsoft.com/office/powerpoint/2010/main" val="325590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263319" y="6207125"/>
            <a:ext cx="4213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cs typeface="Arial"/>
              </a:rPr>
              <a:t>From </a:t>
            </a:r>
            <a:r>
              <a:rPr lang="en-US" sz="1800" dirty="0" smtClean="0">
                <a:solidFill>
                  <a:srgbClr val="FFFFFF"/>
                </a:solidFill>
                <a:cs typeface="Arial"/>
              </a:rPr>
              <a:t>167 </a:t>
            </a:r>
            <a:r>
              <a:rPr lang="en-US" sz="1800" dirty="0">
                <a:solidFill>
                  <a:srgbClr val="FFFFFF"/>
                </a:solidFill>
                <a:cs typeface="Arial"/>
              </a:rPr>
              <a:t>lecture on deriving </a:t>
            </a:r>
            <a:r>
              <a:rPr lang="en-US" sz="1800" dirty="0" err="1">
                <a:solidFill>
                  <a:srgbClr val="FFFFFF"/>
                </a:solidFill>
                <a:cs typeface="Arial"/>
              </a:rPr>
              <a:t>gluLookAt</a:t>
            </a:r>
            <a:endParaRPr lang="en-US" sz="18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326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429848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12177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417441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9915" y="6456108"/>
            <a:ext cx="690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From 167 basic math lecture - Vectors: Orthonormal Basis Frames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284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86921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9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96561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0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059517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1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980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DD4B"/>
                </a:solidFill>
                <a:cs typeface="Arial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α</a:t>
            </a:r>
            <a:r>
              <a:rPr lang="en-US" sz="1800">
                <a:solidFill>
                  <a:srgbClr val="FFDD4B"/>
                </a:solidFill>
                <a:cs typeface="Arial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β</a:t>
            </a:r>
            <a:r>
              <a:rPr lang="en-US" sz="1800">
                <a:solidFill>
                  <a:srgbClr val="FFDD4B"/>
                </a:solidFill>
                <a:cs typeface="Arial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69069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Equation" r:id="rId3" imgW="4686300" imgH="469900" progId="Equation.DSMT4">
                  <p:embed/>
                </p:oleObj>
              </mc:Choice>
              <mc:Fallback>
                <p:oleObj name="Equation" r:id="rId3" imgW="468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0888"/>
              </p:ext>
            </p:extLst>
          </p:nvPr>
        </p:nvGraphicFramePr>
        <p:xfrm>
          <a:off x="5346700" y="3025775"/>
          <a:ext cx="35512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5" name="Equation" r:id="rId7" imgW="1701800" imgH="482600" progId="Equation.DSMT4">
                  <p:embed/>
                </p:oleObj>
              </mc:Choice>
              <mc:Fallback>
                <p:oleObj name="Equation" r:id="rId7" imgW="1701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025775"/>
                        <a:ext cx="35512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037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7609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Staff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Ravi </a:t>
            </a:r>
            <a:r>
              <a:rPr lang="en-US" dirty="0" smtClean="0"/>
              <a:t>Ramamoorthi, </a:t>
            </a:r>
            <a:r>
              <a:rPr lang="en-US" dirty="0" smtClean="0">
                <a:hlinkClick r:id="rId2"/>
              </a:rPr>
              <a:t>ravir@cs.ucsd.edu</a:t>
            </a:r>
            <a:endParaRPr lang="en-US" dirty="0" smtClean="0"/>
          </a:p>
          <a:p>
            <a:r>
              <a:rPr lang="en-US" dirty="0" smtClean="0"/>
              <a:t>Teaching </a:t>
            </a:r>
            <a:r>
              <a:rPr lang="en-US" dirty="0"/>
              <a:t>Assistants: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Andrew Bauer (will also maintain feedback servers)</a:t>
            </a:r>
          </a:p>
          <a:p>
            <a:pPr marL="457200" lvl="1" indent="0">
              <a:buNone/>
            </a:pPr>
            <a:r>
              <a:rPr lang="en-US" dirty="0"/>
              <a:t>[</a:t>
            </a:r>
            <a:r>
              <a:rPr lang="en-US" dirty="0" smtClean="0"/>
              <a:t>a1bauer@eng.ucsd.edu]</a:t>
            </a:r>
            <a:endParaRPr lang="en-US" dirty="0"/>
          </a:p>
          <a:p>
            <a:pPr lvl="1"/>
            <a:r>
              <a:rPr lang="en-US" dirty="0" smtClean="0"/>
              <a:t>Guangyan </a:t>
            </a:r>
            <a:r>
              <a:rPr lang="en-US" dirty="0" err="1" smtClean="0"/>
              <a:t>Cai</a:t>
            </a:r>
            <a:r>
              <a:rPr lang="en-US" dirty="0" smtClean="0"/>
              <a:t> [g5cai@ucsd.edu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Please see piazza for their zoom ids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14243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962191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946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24537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106354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2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25362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88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991635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32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5587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14854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645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921096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89871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121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93820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5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18445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6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66719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00655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8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89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56863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12269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5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371000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85200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494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Consult chapter in Glassner (handed out) for more details and possible extra credit</a:t>
            </a:r>
          </a:p>
        </p:txBody>
      </p:sp>
    </p:spTree>
    <p:extLst>
      <p:ext uri="{BB962C8B-B14F-4D97-AF65-F5344CB8AC3E}">
        <p14:creationId xmlns:p14="http://schemas.microsoft.com/office/powerpoint/2010/main" val="3982934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Rendering: 1960s (visibility)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229600" cy="5029200"/>
          </a:xfrm>
        </p:spPr>
        <p:txBody>
          <a:bodyPr/>
          <a:lstStyle/>
          <a:p>
            <a:pPr lvl="1"/>
            <a:r>
              <a:rPr lang="en-US" sz="2000"/>
              <a:t>Roberts (1963), Appel (1967) - hidden-line algorithms</a:t>
            </a:r>
          </a:p>
          <a:p>
            <a:pPr lvl="1"/>
            <a:r>
              <a:rPr lang="en-US" sz="2000"/>
              <a:t>Warnock (1969), Watkins (1970) - hidden-surface </a:t>
            </a:r>
          </a:p>
          <a:p>
            <a:pPr lvl="1"/>
            <a:r>
              <a:rPr lang="en-US" sz="2000"/>
              <a:t>Sutherland (1974) - visibility = sorting</a:t>
            </a:r>
          </a:p>
        </p:txBody>
      </p:sp>
      <p:pic>
        <p:nvPicPr>
          <p:cNvPr id="1077252" name="Picture 4" descr="foley-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42" y="2327275"/>
            <a:ext cx="5718175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253" name="Picture 5" descr="foley-hidden-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332039"/>
            <a:ext cx="5780088" cy="3740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255" name="Text Box 7"/>
          <p:cNvSpPr txBox="1">
            <a:spLocks noChangeArrowheads="1"/>
          </p:cNvSpPr>
          <p:nvPr/>
        </p:nvSpPr>
        <p:spPr bwMode="auto">
          <a:xfrm>
            <a:off x="3168653" y="6216651"/>
            <a:ext cx="6035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/>
              <a:t>Images from FvDFH, Pixar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Shutterbug</a:t>
            </a:r>
          </a:p>
          <a:p>
            <a:pPr algn="l" eaLnBrk="1" hangingPunct="1"/>
            <a:r>
              <a:rPr lang="en-US" sz="1800"/>
              <a:t>Slide ideas for history of Rendering  courtesy Marc Levoy</a:t>
            </a:r>
          </a:p>
        </p:txBody>
      </p:sp>
      <p:pic>
        <p:nvPicPr>
          <p:cNvPr id="1077254" name="Picture 6" descr="foley-f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42" y="2330451"/>
            <a:ext cx="5773737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83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  <p:extLst>
      <p:ext uri="{BB962C8B-B14F-4D97-AF65-F5344CB8AC3E}">
        <p14:creationId xmlns:p14="http://schemas.microsoft.com/office/powerpoint/2010/main" val="918057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idea for other primitives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1434190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Basic Ray Casting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i="1" dirty="0">
                <a:solidFill>
                  <a:srgbClr val="FFFF66"/>
                </a:solidFill>
              </a:rPr>
              <a:t>Shadows 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2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04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76213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Model</a:t>
            </a:r>
          </a:p>
        </p:txBody>
      </p:sp>
      <p:sp>
        <p:nvSpPr>
          <p:cNvPr id="1722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OpenGL </a:t>
            </a:r>
          </a:p>
          <a:p>
            <a:r>
              <a:rPr lang="en-US" dirty="0"/>
              <a:t>Lighting model parameters (global)</a:t>
            </a:r>
          </a:p>
          <a:p>
            <a:pPr lvl="1"/>
            <a:r>
              <a:rPr lang="en-US" dirty="0"/>
              <a:t>Ambient r g b </a:t>
            </a:r>
          </a:p>
          <a:p>
            <a:pPr lvl="1"/>
            <a:r>
              <a:rPr lang="en-US" dirty="0"/>
              <a:t>Attenuation </a:t>
            </a:r>
            <a:r>
              <a:rPr lang="en-US" dirty="0" err="1"/>
              <a:t>const</a:t>
            </a:r>
            <a:r>
              <a:rPr lang="en-US" dirty="0"/>
              <a:t> linear quadratic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 light model parameters</a:t>
            </a:r>
          </a:p>
          <a:p>
            <a:pPr lvl="1"/>
            <a:r>
              <a:rPr lang="en-US" dirty="0"/>
              <a:t>Directional light (direction, RGB parameters)</a:t>
            </a:r>
          </a:p>
          <a:p>
            <a:pPr lvl="1"/>
            <a:r>
              <a:rPr lang="en-US" dirty="0"/>
              <a:t>Point light (location, RGB parameters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72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02911"/>
              </p:ext>
            </p:extLst>
          </p:nvPr>
        </p:nvGraphicFramePr>
        <p:xfrm>
          <a:off x="2903538" y="3422650"/>
          <a:ext cx="3408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422650"/>
                        <a:ext cx="34083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658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Model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Diffuse reflectance (r g b)</a:t>
            </a:r>
          </a:p>
          <a:p>
            <a:r>
              <a:rPr lang="en-US"/>
              <a:t>Specular reflectance (r g b)</a:t>
            </a:r>
          </a:p>
          <a:p>
            <a:r>
              <a:rPr lang="en-US"/>
              <a:t>Shininess s </a:t>
            </a:r>
          </a:p>
          <a:p>
            <a:r>
              <a:rPr lang="en-US"/>
              <a:t>Emission (r g b)</a:t>
            </a:r>
          </a:p>
          <a:p>
            <a:r>
              <a:rPr lang="en-US"/>
              <a:t>All as in OpenGL</a:t>
            </a:r>
          </a:p>
        </p:txBody>
      </p:sp>
    </p:spTree>
    <p:extLst>
      <p:ext uri="{BB962C8B-B14F-4D97-AF65-F5344CB8AC3E}">
        <p14:creationId xmlns:p14="http://schemas.microsoft.com/office/powerpoint/2010/main" val="315461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8575"/>
            <a:ext cx="8504238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/>
              <a:t>1970s - raster graphics</a:t>
            </a:r>
          </a:p>
          <a:p>
            <a:pPr lvl="1"/>
            <a:r>
              <a:rPr lang="en-US" sz="2000" dirty="0" err="1"/>
              <a:t>Gouraud</a:t>
            </a:r>
            <a:r>
              <a:rPr lang="en-US" sz="2000" dirty="0"/>
              <a:t> (1971) - diffuse lighting, </a:t>
            </a:r>
            <a:r>
              <a:rPr lang="en-US" sz="2000" dirty="0" err="1"/>
              <a:t>Phong</a:t>
            </a:r>
            <a:r>
              <a:rPr lang="en-US" sz="2000" dirty="0"/>
              <a:t> (1974) - specular lighting</a:t>
            </a:r>
          </a:p>
          <a:p>
            <a:pPr lvl="1"/>
            <a:r>
              <a:rPr lang="en-US" sz="2000" dirty="0" err="1"/>
              <a:t>Blinn</a:t>
            </a:r>
            <a:r>
              <a:rPr lang="en-US" sz="2000" dirty="0"/>
              <a:t> (1974) - curved surfaces, texture</a:t>
            </a:r>
          </a:p>
          <a:p>
            <a:pPr lvl="1"/>
            <a:r>
              <a:rPr lang="en-US" sz="2000" dirty="0" err="1"/>
              <a:t>Catmull</a:t>
            </a:r>
            <a:r>
              <a:rPr lang="en-US" sz="2000" dirty="0"/>
              <a:t> (1974) - Z-buffer </a:t>
            </a:r>
            <a:r>
              <a:rPr lang="en-US" sz="2000" dirty="0" smtClean="0"/>
              <a:t>algorithm (2020 Turing Award)</a:t>
            </a:r>
            <a:endParaRPr lang="en-US" sz="2000" dirty="0"/>
          </a:p>
        </p:txBody>
      </p:sp>
      <p:sp>
        <p:nvSpPr>
          <p:cNvPr id="1079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Rendering: 1970s (lighting)</a:t>
            </a:r>
          </a:p>
        </p:txBody>
      </p:sp>
      <p:pic>
        <p:nvPicPr>
          <p:cNvPr id="1079302" name="Picture 6" descr="foley-f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705101"/>
            <a:ext cx="6032500" cy="3995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301" name="Picture 5" descr="foley-gouraudnosp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76527"/>
            <a:ext cx="5695950" cy="401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300" name="Picture 4" descr="foley-p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2716215"/>
            <a:ext cx="5868988" cy="405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9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87037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3" imgW="3632200" imgH="457200" progId="Equation.DSMT4">
                  <p:embed/>
                </p:oleObj>
              </mc:Choice>
              <mc:Fallback>
                <p:oleObj name="Equation" r:id="rId3" imgW="363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62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22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50626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3" imgW="4445000" imgH="457200" progId="Equation.DSMT4">
                  <p:embed/>
                </p:oleObj>
              </mc:Choice>
              <mc:Fallback>
                <p:oleObj name="Equation" r:id="rId3" imgW="444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156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7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5094288" y="5789620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318317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289099" y="5257800"/>
            <a:ext cx="88883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cs typeface="Arial"/>
              </a:rPr>
              <a:t>Discussed in this lecture</a:t>
            </a:r>
          </a:p>
          <a:p>
            <a:pPr algn="l" eaLnBrk="1" hangingPunct="1"/>
            <a:r>
              <a:rPr lang="en-US" dirty="0">
                <a:solidFill>
                  <a:srgbClr val="FFFF66"/>
                </a:solidFill>
                <a:cs typeface="Arial"/>
              </a:rPr>
              <a:t>Not discussed but possible with distribution ray tracing </a:t>
            </a:r>
            <a:endParaRPr lang="en-US" dirty="0" smtClean="0">
              <a:solidFill>
                <a:srgbClr val="FFFF66"/>
              </a:solidFill>
              <a:cs typeface="Arial"/>
            </a:endParaRPr>
          </a:p>
          <a:p>
            <a:pPr algn="l" eaLnBrk="1" hangingPunct="1"/>
            <a:r>
              <a:rPr lang="en-US" dirty="0" smtClean="0">
                <a:solidFill>
                  <a:srgbClr val="66CCFF"/>
                </a:solidFill>
                <a:cs typeface="Arial"/>
              </a:rPr>
              <a:t>Hard </a:t>
            </a:r>
            <a:r>
              <a:rPr lang="en-US" dirty="0">
                <a:solidFill>
                  <a:srgbClr val="66CCFF"/>
                </a:solidFill>
                <a:cs typeface="Arial"/>
              </a:rPr>
              <a:t>(but not impossible) with ray tracing; radiosity </a:t>
            </a:r>
            <a:r>
              <a:rPr lang="en-US" dirty="0" smtClean="0">
                <a:solidFill>
                  <a:srgbClr val="66CCFF"/>
                </a:solidFill>
                <a:cs typeface="Arial"/>
              </a:rPr>
              <a:t>methods </a:t>
            </a:r>
          </a:p>
          <a:p>
            <a:pPr algn="l" eaLnBrk="1" hangingPunct="1"/>
            <a:r>
              <a:rPr lang="en-US" b="1" i="1" dirty="0" smtClean="0">
                <a:solidFill>
                  <a:srgbClr val="FFFFFF"/>
                </a:solidFill>
                <a:cs typeface="Arial"/>
              </a:rPr>
              <a:t>All are possible with path tracing developed in this course</a:t>
            </a:r>
            <a:endParaRPr lang="en-US" b="1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60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light sources and soft shadows: break into grid of n x n point lights</a:t>
            </a:r>
          </a:p>
          <a:p>
            <a:pPr lvl="1"/>
            <a:r>
              <a:rPr lang="en-US" dirty="0"/>
              <a:t>Use jittering: Randomize direction of shadow ray within small box for given light source direction</a:t>
            </a:r>
          </a:p>
          <a:p>
            <a:pPr lvl="1"/>
            <a:r>
              <a:rPr lang="en-US" dirty="0"/>
              <a:t>Jittering also useful for antialiasing shadows when shooting primary rays </a:t>
            </a:r>
          </a:p>
          <a:p>
            <a:r>
              <a:rPr lang="en-US" dirty="0"/>
              <a:t>More complex reflectance models</a:t>
            </a:r>
          </a:p>
          <a:p>
            <a:pPr lvl="1"/>
            <a:r>
              <a:rPr lang="en-US" dirty="0"/>
              <a:t>Simply update shading model</a:t>
            </a:r>
          </a:p>
          <a:p>
            <a:pPr lvl="1"/>
            <a:r>
              <a:rPr lang="en-US" dirty="0"/>
              <a:t>But at present, we can handle only mirror global illumination </a:t>
            </a:r>
            <a:r>
              <a:rPr lang="en-US" dirty="0" smtClean="0"/>
              <a:t>calculations</a:t>
            </a:r>
          </a:p>
          <a:p>
            <a:r>
              <a:rPr lang="en-US" dirty="0" smtClean="0"/>
              <a:t>Some of these required for those who have already done a raytracer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1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Basic Ray Casting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i="1" dirty="0" smtClean="0">
                <a:solidFill>
                  <a:srgbClr val="FFFF66"/>
                </a:solidFill>
              </a:rPr>
              <a:t>Optimizations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</p:spTree>
    <p:extLst>
      <p:ext uri="{BB962C8B-B14F-4D97-AF65-F5344CB8AC3E}">
        <p14:creationId xmlns:p14="http://schemas.microsoft.com/office/powerpoint/2010/main" val="273089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Rendering (1980s, 90s: Global Illumination)</a:t>
            </a:r>
            <a:r>
              <a:rPr lang="en-US"/>
              <a:t> 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early 1980s - global illumination </a:t>
            </a:r>
          </a:p>
          <a:p>
            <a:pPr lvl="1"/>
            <a:r>
              <a:rPr lang="en-US" dirty="0"/>
              <a:t>Whitted (1980) - ray tracing</a:t>
            </a:r>
          </a:p>
          <a:p>
            <a:pPr lvl="1"/>
            <a:r>
              <a:rPr lang="en-US" dirty="0"/>
              <a:t>Goral, Torrance et al. (1984) radiosity</a:t>
            </a:r>
          </a:p>
          <a:p>
            <a:pPr lvl="1"/>
            <a:r>
              <a:rPr lang="en-US" dirty="0" err="1"/>
              <a:t>Kajiya</a:t>
            </a:r>
            <a:r>
              <a:rPr lang="en-US" dirty="0"/>
              <a:t> (1986) - the rendering </a:t>
            </a:r>
            <a:r>
              <a:rPr lang="en-US" dirty="0" smtClean="0"/>
              <a:t>equation, path tracing</a:t>
            </a:r>
            <a:r>
              <a:rPr lang="en-US" dirty="0"/>
              <a:t> </a:t>
            </a:r>
            <a:r>
              <a:rPr lang="en-US" dirty="0" smtClean="0"/>
              <a:t>(this is what this course is about, modern rendering)</a:t>
            </a:r>
          </a:p>
        </p:txBody>
      </p:sp>
      <p:pic>
        <p:nvPicPr>
          <p:cNvPr id="1081348" name="Picture 4" descr="whitted-checkerboard-sig80-w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3962402"/>
            <a:ext cx="2886075" cy="211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349" name="Picture 5" descr="cornell-box-hemic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962403"/>
            <a:ext cx="2000250" cy="211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350" name="Picture 6" descr="kajiya-chess-sig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968753"/>
            <a:ext cx="2527300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4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5073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Ray Tracing Acceleration Structures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Bounding Volume Hierarchies (BVH)</a:t>
            </a:r>
          </a:p>
          <a:p>
            <a:r>
              <a:rPr lang="en-US" dirty="0"/>
              <a:t>Uniform Spatial Subdivision (Grids)</a:t>
            </a:r>
          </a:p>
          <a:p>
            <a:r>
              <a:rPr lang="en-US" dirty="0"/>
              <a:t>Binary Space Partitioning (BSP Trees)</a:t>
            </a:r>
          </a:p>
          <a:p>
            <a:pPr lvl="1"/>
            <a:r>
              <a:rPr lang="en-US" dirty="0"/>
              <a:t>Axis-aligned often for ray tracing: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r>
              <a:rPr lang="en-US" dirty="0"/>
              <a:t>Conceptually simple, implementation a bit tricky</a:t>
            </a:r>
          </a:p>
          <a:p>
            <a:pPr lvl="1"/>
            <a:r>
              <a:rPr lang="en-US" dirty="0"/>
              <a:t>Lecture relatively high level: Start </a:t>
            </a:r>
            <a:r>
              <a:rPr lang="en-US" dirty="0" smtClean="0"/>
              <a:t>early</a:t>
            </a:r>
          </a:p>
          <a:p>
            <a:pPr lvl="1"/>
            <a:r>
              <a:rPr lang="en-US" dirty="0" smtClean="0"/>
              <a:t>Remember </a:t>
            </a:r>
            <a:r>
              <a:rPr lang="en-US" dirty="0"/>
              <a:t>that acceleration a small part of </a:t>
            </a:r>
            <a:r>
              <a:rPr lang="en-US" dirty="0" smtClean="0"/>
              <a:t>grade</a:t>
            </a:r>
          </a:p>
          <a:p>
            <a:pPr lvl="1"/>
            <a:r>
              <a:rPr lang="en-US" dirty="0" smtClean="0"/>
              <a:t>But will struggle in future if developing in software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10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1</a:t>
            </a:r>
          </a:p>
        </p:txBody>
      </p:sp>
      <p:pic>
        <p:nvPicPr>
          <p:cNvPr id="173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" y="1493838"/>
            <a:ext cx="82391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777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2</a:t>
            </a:r>
          </a:p>
        </p:txBody>
      </p:sp>
      <p:pic>
        <p:nvPicPr>
          <p:cNvPr id="1731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95426"/>
            <a:ext cx="81629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7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3</a:t>
            </a:r>
          </a:p>
        </p:txBody>
      </p:sp>
      <p:pic>
        <p:nvPicPr>
          <p:cNvPr id="173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" y="1512889"/>
            <a:ext cx="787558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55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5589588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2590800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22748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28781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3481388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6" name="Rectangle 8"/>
          <p:cNvSpPr>
            <a:spLocks noChangeArrowheads="1"/>
          </p:cNvSpPr>
          <p:nvPr/>
        </p:nvSpPr>
        <p:spPr bwMode="auto">
          <a:xfrm>
            <a:off x="408305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7" name="Rectangle 9"/>
          <p:cNvSpPr>
            <a:spLocks noChangeArrowheads="1"/>
          </p:cNvSpPr>
          <p:nvPr/>
        </p:nvSpPr>
        <p:spPr bwMode="auto">
          <a:xfrm>
            <a:off x="468630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8" name="Rectangle 10"/>
          <p:cNvSpPr>
            <a:spLocks noChangeArrowheads="1"/>
          </p:cNvSpPr>
          <p:nvPr/>
        </p:nvSpPr>
        <p:spPr bwMode="auto">
          <a:xfrm>
            <a:off x="5289552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9" name="Rectangle 11"/>
          <p:cNvSpPr>
            <a:spLocks noChangeArrowheads="1"/>
          </p:cNvSpPr>
          <p:nvPr/>
        </p:nvSpPr>
        <p:spPr bwMode="auto">
          <a:xfrm>
            <a:off x="58912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0" name="Rectangle 12"/>
          <p:cNvSpPr>
            <a:spLocks noChangeArrowheads="1"/>
          </p:cNvSpPr>
          <p:nvPr/>
        </p:nvSpPr>
        <p:spPr bwMode="auto">
          <a:xfrm>
            <a:off x="64944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1" name="Rectangle 13"/>
          <p:cNvSpPr>
            <a:spLocks noChangeArrowheads="1"/>
          </p:cNvSpPr>
          <p:nvPr/>
        </p:nvSpPr>
        <p:spPr bwMode="ltGray">
          <a:xfrm>
            <a:off x="22748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2" name="Rectangle 14"/>
          <p:cNvSpPr>
            <a:spLocks noChangeArrowheads="1"/>
          </p:cNvSpPr>
          <p:nvPr/>
        </p:nvSpPr>
        <p:spPr bwMode="ltGray">
          <a:xfrm>
            <a:off x="28781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3" name="Rectangle 15"/>
          <p:cNvSpPr>
            <a:spLocks noChangeArrowheads="1"/>
          </p:cNvSpPr>
          <p:nvPr/>
        </p:nvSpPr>
        <p:spPr bwMode="auto">
          <a:xfrm>
            <a:off x="3481388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4" name="Rectangle 16"/>
          <p:cNvSpPr>
            <a:spLocks noChangeArrowheads="1"/>
          </p:cNvSpPr>
          <p:nvPr/>
        </p:nvSpPr>
        <p:spPr bwMode="auto">
          <a:xfrm>
            <a:off x="408305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5" name="Rectangle 17"/>
          <p:cNvSpPr>
            <a:spLocks noChangeArrowheads="1"/>
          </p:cNvSpPr>
          <p:nvPr/>
        </p:nvSpPr>
        <p:spPr bwMode="auto">
          <a:xfrm>
            <a:off x="468630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6" name="Rectangle 18"/>
          <p:cNvSpPr>
            <a:spLocks noChangeArrowheads="1"/>
          </p:cNvSpPr>
          <p:nvPr/>
        </p:nvSpPr>
        <p:spPr bwMode="auto">
          <a:xfrm>
            <a:off x="5289552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7" name="Rectangle 19"/>
          <p:cNvSpPr>
            <a:spLocks noChangeArrowheads="1"/>
          </p:cNvSpPr>
          <p:nvPr/>
        </p:nvSpPr>
        <p:spPr bwMode="auto">
          <a:xfrm>
            <a:off x="58912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8" name="Rectangle 20"/>
          <p:cNvSpPr>
            <a:spLocks noChangeArrowheads="1"/>
          </p:cNvSpPr>
          <p:nvPr/>
        </p:nvSpPr>
        <p:spPr bwMode="auto">
          <a:xfrm>
            <a:off x="64944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9" name="Rectangle 21"/>
          <p:cNvSpPr>
            <a:spLocks noChangeArrowheads="1"/>
          </p:cNvSpPr>
          <p:nvPr/>
        </p:nvSpPr>
        <p:spPr bwMode="auto">
          <a:xfrm>
            <a:off x="22748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0" name="Rectangle 22"/>
          <p:cNvSpPr>
            <a:spLocks noChangeArrowheads="1"/>
          </p:cNvSpPr>
          <p:nvPr/>
        </p:nvSpPr>
        <p:spPr bwMode="ltGray">
          <a:xfrm>
            <a:off x="28781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1" name="Rectangle 23"/>
          <p:cNvSpPr>
            <a:spLocks noChangeArrowheads="1"/>
          </p:cNvSpPr>
          <p:nvPr/>
        </p:nvSpPr>
        <p:spPr bwMode="ltGray">
          <a:xfrm>
            <a:off x="3481388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2" name="Rectangle 24"/>
          <p:cNvSpPr>
            <a:spLocks noChangeArrowheads="1"/>
          </p:cNvSpPr>
          <p:nvPr/>
        </p:nvSpPr>
        <p:spPr bwMode="ltGray">
          <a:xfrm>
            <a:off x="408305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3" name="Rectangle 25"/>
          <p:cNvSpPr>
            <a:spLocks noChangeArrowheads="1"/>
          </p:cNvSpPr>
          <p:nvPr/>
        </p:nvSpPr>
        <p:spPr bwMode="auto">
          <a:xfrm>
            <a:off x="468630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4" name="Rectangle 26"/>
          <p:cNvSpPr>
            <a:spLocks noChangeArrowheads="1"/>
          </p:cNvSpPr>
          <p:nvPr/>
        </p:nvSpPr>
        <p:spPr bwMode="auto">
          <a:xfrm>
            <a:off x="5289552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5" name="Rectangle 27"/>
          <p:cNvSpPr>
            <a:spLocks noChangeArrowheads="1"/>
          </p:cNvSpPr>
          <p:nvPr/>
        </p:nvSpPr>
        <p:spPr bwMode="auto">
          <a:xfrm>
            <a:off x="58912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6" name="Rectangle 28"/>
          <p:cNvSpPr>
            <a:spLocks noChangeArrowheads="1"/>
          </p:cNvSpPr>
          <p:nvPr/>
        </p:nvSpPr>
        <p:spPr bwMode="auto">
          <a:xfrm>
            <a:off x="64944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7" name="Rectangle 29"/>
          <p:cNvSpPr>
            <a:spLocks noChangeArrowheads="1"/>
          </p:cNvSpPr>
          <p:nvPr/>
        </p:nvSpPr>
        <p:spPr bwMode="auto">
          <a:xfrm>
            <a:off x="22748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8" name="Rectangle 30"/>
          <p:cNvSpPr>
            <a:spLocks noChangeArrowheads="1"/>
          </p:cNvSpPr>
          <p:nvPr/>
        </p:nvSpPr>
        <p:spPr bwMode="auto">
          <a:xfrm>
            <a:off x="28781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9" name="Rectangle 31"/>
          <p:cNvSpPr>
            <a:spLocks noChangeArrowheads="1"/>
          </p:cNvSpPr>
          <p:nvPr/>
        </p:nvSpPr>
        <p:spPr bwMode="auto">
          <a:xfrm>
            <a:off x="3481388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0" name="Rectangle 32"/>
          <p:cNvSpPr>
            <a:spLocks noChangeArrowheads="1"/>
          </p:cNvSpPr>
          <p:nvPr/>
        </p:nvSpPr>
        <p:spPr bwMode="ltGray">
          <a:xfrm>
            <a:off x="408305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1" name="Rectangle 33"/>
          <p:cNvSpPr>
            <a:spLocks noChangeArrowheads="1"/>
          </p:cNvSpPr>
          <p:nvPr/>
        </p:nvSpPr>
        <p:spPr bwMode="ltGray">
          <a:xfrm>
            <a:off x="468630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2" name="Rectangle 34"/>
          <p:cNvSpPr>
            <a:spLocks noChangeArrowheads="1"/>
          </p:cNvSpPr>
          <p:nvPr/>
        </p:nvSpPr>
        <p:spPr bwMode="ltGray">
          <a:xfrm>
            <a:off x="5289552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3" name="Rectangle 35"/>
          <p:cNvSpPr>
            <a:spLocks noChangeArrowheads="1"/>
          </p:cNvSpPr>
          <p:nvPr/>
        </p:nvSpPr>
        <p:spPr bwMode="auto">
          <a:xfrm>
            <a:off x="58912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4" name="Rectangle 36"/>
          <p:cNvSpPr>
            <a:spLocks noChangeArrowheads="1"/>
          </p:cNvSpPr>
          <p:nvPr/>
        </p:nvSpPr>
        <p:spPr bwMode="auto">
          <a:xfrm>
            <a:off x="64944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5" name="Rectangle 37"/>
          <p:cNvSpPr>
            <a:spLocks noChangeArrowheads="1"/>
          </p:cNvSpPr>
          <p:nvPr/>
        </p:nvSpPr>
        <p:spPr bwMode="auto">
          <a:xfrm>
            <a:off x="22748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6" name="Rectangle 38"/>
          <p:cNvSpPr>
            <a:spLocks noChangeArrowheads="1"/>
          </p:cNvSpPr>
          <p:nvPr/>
        </p:nvSpPr>
        <p:spPr bwMode="auto">
          <a:xfrm>
            <a:off x="28781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7" name="Rectangle 39"/>
          <p:cNvSpPr>
            <a:spLocks noChangeArrowheads="1"/>
          </p:cNvSpPr>
          <p:nvPr/>
        </p:nvSpPr>
        <p:spPr bwMode="auto">
          <a:xfrm>
            <a:off x="3481388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8" name="Rectangle 40"/>
          <p:cNvSpPr>
            <a:spLocks noChangeArrowheads="1"/>
          </p:cNvSpPr>
          <p:nvPr/>
        </p:nvSpPr>
        <p:spPr bwMode="auto">
          <a:xfrm>
            <a:off x="408305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9" name="Rectangle 41"/>
          <p:cNvSpPr>
            <a:spLocks noChangeArrowheads="1"/>
          </p:cNvSpPr>
          <p:nvPr/>
        </p:nvSpPr>
        <p:spPr bwMode="auto">
          <a:xfrm>
            <a:off x="468630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ltGray">
          <a:xfrm>
            <a:off x="5289552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1" name="Rectangle 43"/>
          <p:cNvSpPr>
            <a:spLocks noChangeArrowheads="1"/>
          </p:cNvSpPr>
          <p:nvPr/>
        </p:nvSpPr>
        <p:spPr bwMode="ltGray">
          <a:xfrm>
            <a:off x="58912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2" name="Rectangle 44"/>
          <p:cNvSpPr>
            <a:spLocks noChangeArrowheads="1"/>
          </p:cNvSpPr>
          <p:nvPr/>
        </p:nvSpPr>
        <p:spPr bwMode="ltGray">
          <a:xfrm>
            <a:off x="64944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3" name="Rectangle 45"/>
          <p:cNvSpPr>
            <a:spLocks noChangeArrowheads="1"/>
          </p:cNvSpPr>
          <p:nvPr/>
        </p:nvSpPr>
        <p:spPr bwMode="auto">
          <a:xfrm>
            <a:off x="22748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4" name="Rectangle 46"/>
          <p:cNvSpPr>
            <a:spLocks noChangeArrowheads="1"/>
          </p:cNvSpPr>
          <p:nvPr/>
        </p:nvSpPr>
        <p:spPr bwMode="auto">
          <a:xfrm>
            <a:off x="28781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5" name="Rectangle 47"/>
          <p:cNvSpPr>
            <a:spLocks noChangeArrowheads="1"/>
          </p:cNvSpPr>
          <p:nvPr/>
        </p:nvSpPr>
        <p:spPr bwMode="auto">
          <a:xfrm>
            <a:off x="3481388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6" name="Rectangle 48"/>
          <p:cNvSpPr>
            <a:spLocks noChangeArrowheads="1"/>
          </p:cNvSpPr>
          <p:nvPr/>
        </p:nvSpPr>
        <p:spPr bwMode="auto">
          <a:xfrm>
            <a:off x="408305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7" name="Rectangle 49"/>
          <p:cNvSpPr>
            <a:spLocks noChangeArrowheads="1"/>
          </p:cNvSpPr>
          <p:nvPr/>
        </p:nvSpPr>
        <p:spPr bwMode="auto">
          <a:xfrm>
            <a:off x="468630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8" name="Rectangle 50"/>
          <p:cNvSpPr>
            <a:spLocks noChangeArrowheads="1"/>
          </p:cNvSpPr>
          <p:nvPr/>
        </p:nvSpPr>
        <p:spPr bwMode="auto">
          <a:xfrm>
            <a:off x="5289552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9" name="Rectangle 51"/>
          <p:cNvSpPr>
            <a:spLocks noChangeArrowheads="1"/>
          </p:cNvSpPr>
          <p:nvPr/>
        </p:nvSpPr>
        <p:spPr bwMode="auto">
          <a:xfrm>
            <a:off x="58912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0" name="Rectangle 52"/>
          <p:cNvSpPr>
            <a:spLocks noChangeArrowheads="1"/>
          </p:cNvSpPr>
          <p:nvPr/>
        </p:nvSpPr>
        <p:spPr bwMode="ltGray">
          <a:xfrm>
            <a:off x="64944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1" name="Rectangle 53"/>
          <p:cNvSpPr>
            <a:spLocks noChangeArrowheads="1"/>
          </p:cNvSpPr>
          <p:nvPr/>
        </p:nvSpPr>
        <p:spPr bwMode="auto">
          <a:xfrm>
            <a:off x="22748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2" name="Rectangle 54"/>
          <p:cNvSpPr>
            <a:spLocks noChangeArrowheads="1"/>
          </p:cNvSpPr>
          <p:nvPr/>
        </p:nvSpPr>
        <p:spPr bwMode="auto">
          <a:xfrm>
            <a:off x="28781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3" name="Rectangle 55"/>
          <p:cNvSpPr>
            <a:spLocks noChangeArrowheads="1"/>
          </p:cNvSpPr>
          <p:nvPr/>
        </p:nvSpPr>
        <p:spPr bwMode="auto">
          <a:xfrm>
            <a:off x="3481388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4" name="Rectangle 56"/>
          <p:cNvSpPr>
            <a:spLocks noChangeArrowheads="1"/>
          </p:cNvSpPr>
          <p:nvPr/>
        </p:nvSpPr>
        <p:spPr bwMode="auto">
          <a:xfrm>
            <a:off x="408305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5" name="Rectangle 57"/>
          <p:cNvSpPr>
            <a:spLocks noChangeArrowheads="1"/>
          </p:cNvSpPr>
          <p:nvPr/>
        </p:nvSpPr>
        <p:spPr bwMode="auto">
          <a:xfrm>
            <a:off x="468630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6" name="Rectangle 58"/>
          <p:cNvSpPr>
            <a:spLocks noChangeArrowheads="1"/>
          </p:cNvSpPr>
          <p:nvPr/>
        </p:nvSpPr>
        <p:spPr bwMode="auto">
          <a:xfrm>
            <a:off x="5289552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7" name="Rectangle 59"/>
          <p:cNvSpPr>
            <a:spLocks noChangeArrowheads="1"/>
          </p:cNvSpPr>
          <p:nvPr/>
        </p:nvSpPr>
        <p:spPr bwMode="auto">
          <a:xfrm>
            <a:off x="58912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8" name="Rectangle 60"/>
          <p:cNvSpPr>
            <a:spLocks noChangeArrowheads="1"/>
          </p:cNvSpPr>
          <p:nvPr/>
        </p:nvSpPr>
        <p:spPr bwMode="auto">
          <a:xfrm>
            <a:off x="64944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9" name="Rectangle 61"/>
          <p:cNvSpPr>
            <a:spLocks noChangeArrowheads="1"/>
          </p:cNvSpPr>
          <p:nvPr/>
        </p:nvSpPr>
        <p:spPr bwMode="auto">
          <a:xfrm>
            <a:off x="22748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0" name="Rectangle 62"/>
          <p:cNvSpPr>
            <a:spLocks noChangeArrowheads="1"/>
          </p:cNvSpPr>
          <p:nvPr/>
        </p:nvSpPr>
        <p:spPr bwMode="auto">
          <a:xfrm>
            <a:off x="28781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1" name="Rectangle 63"/>
          <p:cNvSpPr>
            <a:spLocks noChangeArrowheads="1"/>
          </p:cNvSpPr>
          <p:nvPr/>
        </p:nvSpPr>
        <p:spPr bwMode="auto">
          <a:xfrm>
            <a:off x="3481388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2" name="Rectangle 64"/>
          <p:cNvSpPr>
            <a:spLocks noChangeArrowheads="1"/>
          </p:cNvSpPr>
          <p:nvPr/>
        </p:nvSpPr>
        <p:spPr bwMode="auto">
          <a:xfrm>
            <a:off x="408305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3" name="Rectangle 65"/>
          <p:cNvSpPr>
            <a:spLocks noChangeArrowheads="1"/>
          </p:cNvSpPr>
          <p:nvPr/>
        </p:nvSpPr>
        <p:spPr bwMode="auto">
          <a:xfrm>
            <a:off x="468630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4" name="Rectangle 66"/>
          <p:cNvSpPr>
            <a:spLocks noChangeArrowheads="1"/>
          </p:cNvSpPr>
          <p:nvPr/>
        </p:nvSpPr>
        <p:spPr bwMode="auto">
          <a:xfrm>
            <a:off x="5289552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5" name="Rectangle 67"/>
          <p:cNvSpPr>
            <a:spLocks noChangeArrowheads="1"/>
          </p:cNvSpPr>
          <p:nvPr/>
        </p:nvSpPr>
        <p:spPr bwMode="auto">
          <a:xfrm>
            <a:off x="58912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6" name="Rectangle 68"/>
          <p:cNvSpPr>
            <a:spLocks noChangeArrowheads="1"/>
          </p:cNvSpPr>
          <p:nvPr/>
        </p:nvSpPr>
        <p:spPr bwMode="auto">
          <a:xfrm>
            <a:off x="64944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>
            <a:off x="1447800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8" name="Oval 70"/>
          <p:cNvSpPr>
            <a:spLocks noChangeArrowheads="1"/>
          </p:cNvSpPr>
          <p:nvPr/>
        </p:nvSpPr>
        <p:spPr bwMode="auto">
          <a:xfrm>
            <a:off x="3932240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9" name="Oval 71"/>
          <p:cNvSpPr>
            <a:spLocks noChangeArrowheads="1"/>
          </p:cNvSpPr>
          <p:nvPr/>
        </p:nvSpPr>
        <p:spPr bwMode="auto">
          <a:xfrm>
            <a:off x="6634165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60" name="Oval 72"/>
          <p:cNvSpPr>
            <a:spLocks noChangeArrowheads="1"/>
          </p:cNvSpPr>
          <p:nvPr/>
        </p:nvSpPr>
        <p:spPr bwMode="auto">
          <a:xfrm>
            <a:off x="4733927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81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acceleration, for example 5x5x5 grid</a:t>
            </a:r>
          </a:p>
          <a:p>
            <a:r>
              <a:rPr lang="en-US" dirty="0"/>
              <a:t>For each grid cell, store overlapping triangles</a:t>
            </a:r>
          </a:p>
          <a:p>
            <a:r>
              <a:rPr lang="en-US" dirty="0"/>
              <a:t>March ray along grid (need to be careful with this), test against each triangle in grid cell</a:t>
            </a:r>
          </a:p>
          <a:p>
            <a:r>
              <a:rPr lang="en-US" dirty="0"/>
              <a:t>More sophisticated: </a:t>
            </a:r>
            <a:r>
              <a:rPr lang="en-US" dirty="0" err="1"/>
              <a:t>kd</a:t>
            </a:r>
            <a:r>
              <a:rPr lang="en-US" dirty="0"/>
              <a:t>-tree, </a:t>
            </a:r>
            <a:r>
              <a:rPr lang="en-US" dirty="0" err="1"/>
              <a:t>oct</a:t>
            </a:r>
            <a:r>
              <a:rPr lang="en-US" dirty="0"/>
              <a:t>-tree </a:t>
            </a:r>
            <a:r>
              <a:rPr lang="en-US" dirty="0" err="1"/>
              <a:t>bsp</a:t>
            </a:r>
            <a:r>
              <a:rPr lang="en-US" dirty="0"/>
              <a:t>-tree</a:t>
            </a:r>
          </a:p>
          <a:p>
            <a:r>
              <a:rPr lang="en-US" dirty="0"/>
              <a:t>Or use (hierarchical) bounding boxes</a:t>
            </a:r>
          </a:p>
          <a:p>
            <a:endParaRPr lang="en-US" dirty="0"/>
          </a:p>
          <a:p>
            <a:r>
              <a:rPr lang="en-US" dirty="0"/>
              <a:t>Try to implement some acceleration in HW </a:t>
            </a:r>
          </a:p>
        </p:txBody>
      </p:sp>
    </p:spTree>
    <p:extLst>
      <p:ext uri="{BB962C8B-B14F-4D97-AF65-F5344CB8AC3E}">
        <p14:creationId xmlns:p14="http://schemas.microsoft.com/office/powerpoint/2010/main" val="701686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Grid: Problems</a:t>
            </a:r>
          </a:p>
        </p:txBody>
      </p:sp>
      <p:pic>
        <p:nvPicPr>
          <p:cNvPr id="1733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1444625"/>
            <a:ext cx="81883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974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" y="1506540"/>
            <a:ext cx="82280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724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 traversal</a:t>
            </a:r>
          </a:p>
        </p:txBody>
      </p:sp>
      <p:pic>
        <p:nvPicPr>
          <p:cNvPr id="173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33513"/>
            <a:ext cx="8280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7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73" y="533400"/>
            <a:ext cx="8693576" cy="685800"/>
          </a:xfrm>
        </p:spPr>
        <p:txBody>
          <a:bodyPr/>
          <a:lstStyle/>
          <a:p>
            <a:r>
              <a:rPr lang="en-US" sz="3200" dirty="0"/>
              <a:t>Why </a:t>
            </a:r>
            <a:r>
              <a:rPr lang="en-US" sz="3200" dirty="0" smtClean="0"/>
              <a:t>Study Computer Graphics Rendering?</a:t>
            </a:r>
            <a:endParaRPr lang="en-US" sz="3200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397" y="1320695"/>
            <a:ext cx="8813603" cy="5029200"/>
          </a:xfrm>
        </p:spPr>
        <p:txBody>
          <a:bodyPr/>
          <a:lstStyle/>
          <a:p>
            <a:r>
              <a:rPr lang="en-US" dirty="0"/>
              <a:t>Applications </a:t>
            </a:r>
            <a:r>
              <a:rPr lang="en-US" dirty="0" smtClean="0"/>
              <a:t>(Movies, Games, Digital Advertising, Lighting Simulation, Digital Humans, Virtual Reality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Fundamental </a:t>
            </a:r>
            <a:r>
              <a:rPr lang="en-US" dirty="0"/>
              <a:t>Intellectual Challenges </a:t>
            </a:r>
          </a:p>
          <a:p>
            <a:pPr lvl="1"/>
            <a:r>
              <a:rPr lang="en-US" dirty="0"/>
              <a:t>Create </a:t>
            </a:r>
            <a:r>
              <a:rPr lang="en-US" i="1" dirty="0" smtClean="0"/>
              <a:t>photorealistic</a:t>
            </a:r>
            <a:r>
              <a:rPr lang="en-US" dirty="0" smtClean="0"/>
              <a:t> </a:t>
            </a:r>
            <a:r>
              <a:rPr lang="en-US" dirty="0"/>
              <a:t>virtual world</a:t>
            </a:r>
          </a:p>
          <a:p>
            <a:pPr lvl="1"/>
            <a:r>
              <a:rPr lang="en-US" dirty="0" smtClean="0"/>
              <a:t>Understand physics </a:t>
            </a:r>
            <a:r>
              <a:rPr lang="en-US" i="1" dirty="0" smtClean="0"/>
              <a:t>and</a:t>
            </a:r>
            <a:r>
              <a:rPr lang="en-US" dirty="0" smtClean="0"/>
              <a:t> computation of light transport</a:t>
            </a:r>
          </a:p>
          <a:p>
            <a:pPr lvl="1"/>
            <a:r>
              <a:rPr lang="en-US" dirty="0" smtClean="0"/>
              <a:t>Physically-based rendering has replaced ad-hoc approaches in industry (offline ~ 2011, real-time ~2018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Beautiful </a:t>
            </a:r>
            <a:r>
              <a:rPr lang="en-US" dirty="0" smtClean="0"/>
              <a:t>Imagery: Realistic Computer </a:t>
            </a:r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2020 </a:t>
            </a:r>
            <a:r>
              <a:rPr lang="en-US" dirty="0"/>
              <a:t>Turing Award just given for CGI in </a:t>
            </a:r>
            <a:r>
              <a:rPr lang="en-US" dirty="0" smtClean="0"/>
              <a:t>Filmmaking</a:t>
            </a:r>
            <a:endParaRPr lang="en-US" dirty="0" smtClean="0"/>
          </a:p>
          <a:p>
            <a:r>
              <a:rPr lang="en-US" dirty="0" smtClean="0"/>
              <a:t>Assume taken </a:t>
            </a:r>
            <a:r>
              <a:rPr lang="en-US" dirty="0" smtClean="0"/>
              <a:t>CSE 167 or </a:t>
            </a:r>
            <a:r>
              <a:rPr lang="en-US" dirty="0" smtClean="0"/>
              <a:t>equivalent (+done well)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is a challenging course, work starts immediately</a:t>
            </a:r>
          </a:p>
          <a:p>
            <a:pPr lvl="1"/>
            <a:r>
              <a:rPr lang="en-US" dirty="0" smtClean="0"/>
              <a:t>(First 2 weeks on raytracing may be review for some)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of 2D Bounding Box Test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 you find a t in range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7684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65154135"/>
              </p:ext>
            </p:extLst>
          </p:nvPr>
        </p:nvGraphicFramePr>
        <p:xfrm>
          <a:off x="8262938" y="3525838"/>
          <a:ext cx="839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7" name="Equation" r:id="rId3" imgW="317500" imgH="241300" progId="Equation.DSMT4">
                  <p:embed/>
                </p:oleObj>
              </mc:Choice>
              <mc:Fallback>
                <p:oleObj name="Equation" r:id="rId3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25838"/>
                        <a:ext cx="8397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378575" y="1720849"/>
            <a:ext cx="1754188" cy="17208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53" name="Line 5"/>
          <p:cNvSpPr>
            <a:spLocks noChangeShapeType="1"/>
          </p:cNvSpPr>
          <p:nvPr/>
        </p:nvSpPr>
        <p:spPr bwMode="auto">
          <a:xfrm flipV="1">
            <a:off x="6335713" y="3744913"/>
            <a:ext cx="176530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30935"/>
              </p:ext>
            </p:extLst>
          </p:nvPr>
        </p:nvGraphicFramePr>
        <p:xfrm>
          <a:off x="5865813" y="4610100"/>
          <a:ext cx="827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8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610100"/>
                        <a:ext cx="8270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9" name="Line 11"/>
          <p:cNvSpPr>
            <a:spLocks noChangeShapeType="1"/>
          </p:cNvSpPr>
          <p:nvPr/>
        </p:nvSpPr>
        <p:spPr bwMode="auto">
          <a:xfrm flipV="1">
            <a:off x="4495802" y="1733552"/>
            <a:ext cx="2970213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38528"/>
              </p:ext>
            </p:extLst>
          </p:nvPr>
        </p:nvGraphicFramePr>
        <p:xfrm>
          <a:off x="3930650" y="3314700"/>
          <a:ext cx="828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9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314700"/>
                        <a:ext cx="828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06624"/>
              </p:ext>
            </p:extLst>
          </p:nvPr>
        </p:nvGraphicFramePr>
        <p:xfrm>
          <a:off x="7432676" y="1093022"/>
          <a:ext cx="826364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0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6" y="1093022"/>
                        <a:ext cx="826364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69" name="Line 21"/>
          <p:cNvSpPr>
            <a:spLocks noChangeShapeType="1"/>
          </p:cNvSpPr>
          <p:nvPr/>
        </p:nvSpPr>
        <p:spPr bwMode="auto">
          <a:xfrm flipH="1">
            <a:off x="6346827" y="3463925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0" name="Line 22"/>
          <p:cNvSpPr>
            <a:spLocks noChangeShapeType="1"/>
          </p:cNvSpPr>
          <p:nvPr/>
        </p:nvSpPr>
        <p:spPr bwMode="auto">
          <a:xfrm flipH="1">
            <a:off x="8134352" y="3454400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2" name="Line 24"/>
          <p:cNvSpPr>
            <a:spLocks noChangeShapeType="1"/>
          </p:cNvSpPr>
          <p:nvPr/>
        </p:nvSpPr>
        <p:spPr bwMode="auto">
          <a:xfrm flipH="1">
            <a:off x="3937000" y="3441702"/>
            <a:ext cx="2420938" cy="53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48959"/>
              </p:ext>
            </p:extLst>
          </p:nvPr>
        </p:nvGraphicFramePr>
        <p:xfrm>
          <a:off x="903288" y="2128838"/>
          <a:ext cx="25161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1" name="Equation" r:id="rId11" imgW="939800" imgH="711200" progId="Equation.DSMT4">
                  <p:embed/>
                </p:oleObj>
              </mc:Choice>
              <mc:Fallback>
                <p:oleObj name="Equation" r:id="rId11" imgW="939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128838"/>
                        <a:ext cx="2516187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74" name="Line 26"/>
          <p:cNvSpPr>
            <a:spLocks noChangeShapeType="1"/>
          </p:cNvSpPr>
          <p:nvPr/>
        </p:nvSpPr>
        <p:spPr bwMode="auto">
          <a:xfrm flipV="1">
            <a:off x="3990977" y="6013452"/>
            <a:ext cx="46259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5" name="Line 27"/>
          <p:cNvSpPr>
            <a:spLocks noChangeShapeType="1"/>
          </p:cNvSpPr>
          <p:nvPr/>
        </p:nvSpPr>
        <p:spPr bwMode="auto">
          <a:xfrm>
            <a:off x="5002215" y="5938839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6" name="Line 28"/>
          <p:cNvSpPr>
            <a:spLocks noChangeShapeType="1"/>
          </p:cNvSpPr>
          <p:nvPr/>
        </p:nvSpPr>
        <p:spPr bwMode="auto">
          <a:xfrm>
            <a:off x="6654800" y="5935663"/>
            <a:ext cx="1366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7" name="Text Box 29"/>
          <p:cNvSpPr txBox="1">
            <a:spLocks noChangeArrowheads="1"/>
          </p:cNvSpPr>
          <p:nvPr/>
        </p:nvSpPr>
        <p:spPr bwMode="auto">
          <a:xfrm>
            <a:off x="2700552" y="6102352"/>
            <a:ext cx="651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No intersection if x and y ranges don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t overlap</a:t>
            </a:r>
          </a:p>
        </p:txBody>
      </p:sp>
      <p:graphicFrame>
        <p:nvGraphicFramePr>
          <p:cNvPr id="1768480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10726578"/>
              </p:ext>
            </p:extLst>
          </p:nvPr>
        </p:nvGraphicFramePr>
        <p:xfrm>
          <a:off x="4422775" y="5211763"/>
          <a:ext cx="776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2" name="Equation" r:id="rId13" imgW="292100" imgH="241300" progId="Equation.DSMT4">
                  <p:embed/>
                </p:oleObj>
              </mc:Choice>
              <mc:Fallback>
                <p:oleObj name="Equation" r:id="rId13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5211763"/>
                        <a:ext cx="7762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59573"/>
              </p:ext>
            </p:extLst>
          </p:nvPr>
        </p:nvGraphicFramePr>
        <p:xfrm>
          <a:off x="5551488" y="5162550"/>
          <a:ext cx="890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3" name="Equation" r:id="rId15" imgW="317500" imgH="241300" progId="Equation.DSMT4">
                  <p:embed/>
                </p:oleObj>
              </mc:Choice>
              <mc:Fallback>
                <p:oleObj name="Equation" r:id="rId1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62550"/>
                        <a:ext cx="890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696833"/>
              </p:ext>
            </p:extLst>
          </p:nvPr>
        </p:nvGraphicFramePr>
        <p:xfrm>
          <a:off x="6610350" y="5140325"/>
          <a:ext cx="8191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4" name="Equation" r:id="rId17" imgW="292100" imgH="266700" progId="Equation.DSMT4">
                  <p:embed/>
                </p:oleObj>
              </mc:Choice>
              <mc:Fallback>
                <p:oleObj name="Equation" r:id="rId1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140325"/>
                        <a:ext cx="8191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55681"/>
              </p:ext>
            </p:extLst>
          </p:nvPr>
        </p:nvGraphicFramePr>
        <p:xfrm>
          <a:off x="7523163" y="5162550"/>
          <a:ext cx="89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5" name="Equation" r:id="rId19" imgW="317500" imgH="266700" progId="Equation.DSMT4">
                  <p:embed/>
                </p:oleObj>
              </mc:Choice>
              <mc:Fallback>
                <p:oleObj name="Equation" r:id="rId1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162550"/>
                        <a:ext cx="8905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170570"/>
              </p:ext>
            </p:extLst>
          </p:nvPr>
        </p:nvGraphicFramePr>
        <p:xfrm>
          <a:off x="319088" y="4038600"/>
          <a:ext cx="3984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6" name="Equation" r:id="rId21" imgW="1790700" imgH="952500" progId="Equation.DSMT4">
                  <p:embed/>
                </p:oleObj>
              </mc:Choice>
              <mc:Fallback>
                <p:oleObj name="Equation" r:id="rId21" imgW="17907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038600"/>
                        <a:ext cx="3984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971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3" grpId="0" animBg="1"/>
      <p:bldP spid="1768459" grpId="0" animBg="1"/>
      <p:bldP spid="1768469" grpId="0" animBg="1"/>
      <p:bldP spid="1768470" grpId="0" animBg="1"/>
      <p:bldP spid="1768472" grpId="0" animBg="1"/>
      <p:bldP spid="1768474" grpId="0" animBg="1"/>
      <p:bldP spid="1768475" grpId="0" animBg="1"/>
      <p:bldP spid="1768476" grpId="0" animBg="1"/>
      <p:bldP spid="176847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Box Test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Ray-Intersection is simple coordinate check </a:t>
            </a:r>
          </a:p>
          <a:p>
            <a:r>
              <a:rPr lang="en-US" dirty="0"/>
              <a:t>Intricacies with test, see </a:t>
            </a:r>
            <a:r>
              <a:rPr lang="en-US" dirty="0" smtClean="0"/>
              <a:t>Shirley book </a:t>
            </a:r>
            <a:endParaRPr lang="en-US" dirty="0"/>
          </a:p>
          <a:p>
            <a:r>
              <a:rPr lang="en-US" dirty="0"/>
              <a:t>Hierarchical Bounding Boxes </a:t>
            </a:r>
          </a:p>
        </p:txBody>
      </p:sp>
      <p:sp>
        <p:nvSpPr>
          <p:cNvPr id="1776644" name="Rectangle 4"/>
          <p:cNvSpPr>
            <a:spLocks noChangeArrowheads="1"/>
          </p:cNvSpPr>
          <p:nvPr/>
        </p:nvSpPr>
        <p:spPr bwMode="auto">
          <a:xfrm>
            <a:off x="3544888" y="4040188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76645" name="Group 5"/>
          <p:cNvGrpSpPr>
            <a:grpSpLocks/>
          </p:cNvGrpSpPr>
          <p:nvPr/>
        </p:nvGrpSpPr>
        <p:grpSpPr bwMode="auto">
          <a:xfrm>
            <a:off x="3773488" y="4192588"/>
            <a:ext cx="2971800" cy="806451"/>
            <a:chOff x="2160" y="1920"/>
            <a:chExt cx="1872" cy="508"/>
          </a:xfrm>
        </p:grpSpPr>
        <p:sp>
          <p:nvSpPr>
            <p:cNvPr id="1776646" name="AutoShape 6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7" name="AutoShape 7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8" name="AutoShape 8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9" name="AutoShape 9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50" name="AutoShape 10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146175" y="4440239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593977" y="5200652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776653" name="Rectangle 13"/>
          <p:cNvSpPr>
            <a:spLocks noChangeArrowheads="1"/>
          </p:cNvSpPr>
          <p:nvPr/>
        </p:nvSpPr>
        <p:spPr bwMode="auto">
          <a:xfrm>
            <a:off x="3744913" y="4152902"/>
            <a:ext cx="1503362" cy="881063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4" name="Rectangle 14"/>
          <p:cNvSpPr>
            <a:spLocks noChangeArrowheads="1"/>
          </p:cNvSpPr>
          <p:nvPr/>
        </p:nvSpPr>
        <p:spPr bwMode="auto">
          <a:xfrm>
            <a:off x="5438775" y="4149725"/>
            <a:ext cx="1376363" cy="871539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311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Bounding Box Test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ray hits root box</a:t>
            </a:r>
          </a:p>
          <a:p>
            <a:pPr lvl="1"/>
            <a:r>
              <a:rPr lang="en-US"/>
              <a:t>Intersect left subtree</a:t>
            </a:r>
          </a:p>
          <a:p>
            <a:pPr lvl="1"/>
            <a:r>
              <a:rPr lang="en-US"/>
              <a:t>Intersect right subtree</a:t>
            </a:r>
          </a:p>
          <a:p>
            <a:pPr lvl="1"/>
            <a:r>
              <a:rPr lang="en-US"/>
              <a:t>Merge intersections (find closest one)</a:t>
            </a:r>
          </a:p>
          <a:p>
            <a:r>
              <a:rPr lang="en-US"/>
              <a:t>Standard hierarchical traversal </a:t>
            </a:r>
          </a:p>
          <a:p>
            <a:pPr lvl="1"/>
            <a:r>
              <a:rPr lang="en-US"/>
              <a:t>But caveat, since bounding boxes may overlap</a:t>
            </a:r>
          </a:p>
          <a:p>
            <a:r>
              <a:rPr lang="en-US"/>
              <a:t>At leaf nodes, must intersect objects</a:t>
            </a:r>
          </a:p>
        </p:txBody>
      </p:sp>
    </p:spTree>
    <p:extLst>
      <p:ext uri="{BB962C8B-B14F-4D97-AF65-F5344CB8AC3E}">
        <p14:creationId xmlns:p14="http://schemas.microsoft.com/office/powerpoint/2010/main" val="4179339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Creating Bounding Volume Hierarchy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function </a:t>
            </a:r>
            <a:r>
              <a:rPr lang="en-US" dirty="0" err="1"/>
              <a:t>bvh</a:t>
            </a:r>
            <a:r>
              <a:rPr lang="en-US" dirty="0"/>
              <a:t>-node::create (object array A, </a:t>
            </a:r>
            <a:r>
              <a:rPr lang="en-US" dirty="0" err="1"/>
              <a:t>int</a:t>
            </a:r>
            <a:r>
              <a:rPr lang="en-US" dirty="0"/>
              <a:t> AXIS)</a:t>
            </a:r>
          </a:p>
          <a:p>
            <a:pPr lvl="1">
              <a:buFont typeface="Wingdings" charset="0"/>
              <a:buNone/>
            </a:pPr>
            <a:r>
              <a:rPr lang="en-US" dirty="0"/>
              <a:t>N = </a:t>
            </a:r>
            <a:r>
              <a:rPr lang="en-US" dirty="0" err="1"/>
              <a:t>A.length</a:t>
            </a:r>
            <a:r>
              <a:rPr lang="en-US" dirty="0"/>
              <a:t>() ; </a:t>
            </a:r>
          </a:p>
          <a:p>
            <a:pPr lvl="1">
              <a:buFont typeface="Wingdings" charset="0"/>
              <a:buNone/>
            </a:pPr>
            <a:r>
              <a:rPr lang="en-US" dirty="0"/>
              <a:t>if (N == 1) {left = A[0]; right = NULL; </a:t>
            </a:r>
            <a:r>
              <a:rPr lang="en-US" dirty="0" err="1"/>
              <a:t>bbox</a:t>
            </a:r>
            <a:r>
              <a:rPr lang="en-US" dirty="0"/>
              <a:t> = bound(A[0]);}</a:t>
            </a:r>
          </a:p>
          <a:p>
            <a:pPr lvl="1">
              <a:buFont typeface="Wingdings" charset="0"/>
              <a:buNone/>
            </a:pPr>
            <a:r>
              <a:rPr lang="en-US" dirty="0"/>
              <a:t>else if (N == 2) {</a:t>
            </a:r>
          </a:p>
          <a:p>
            <a:pPr lvl="2">
              <a:buFont typeface="Wingdings" charset="0"/>
              <a:buNone/>
            </a:pPr>
            <a:r>
              <a:rPr lang="en-US" sz="2400" dirty="0"/>
              <a:t>left = A[0] ; right = A[1] ;</a:t>
            </a:r>
          </a:p>
          <a:p>
            <a:pPr lvl="2">
              <a:buFont typeface="Wingdings" charset="0"/>
              <a:buNone/>
            </a:pPr>
            <a:r>
              <a:rPr lang="en-US" sz="2400" dirty="0" err="1"/>
              <a:t>bbox</a:t>
            </a:r>
            <a:r>
              <a:rPr lang="en-US" sz="2400" dirty="0"/>
              <a:t> = combine(bound(A[0]),bound(A[1])) ;</a:t>
            </a:r>
          </a:p>
          <a:p>
            <a:pPr lvl="1">
              <a:buFont typeface="Wingdings" charset="0"/>
              <a:buNone/>
            </a:pPr>
            <a:r>
              <a:rPr lang="en-US" dirty="0"/>
              <a:t>else</a:t>
            </a:r>
          </a:p>
          <a:p>
            <a:pPr lvl="2">
              <a:buFont typeface="Wingdings" charset="0"/>
              <a:buNone/>
            </a:pPr>
            <a:r>
              <a:rPr lang="en-US" sz="2400" dirty="0"/>
              <a:t>Find midpoint m of bounding box of A along AXIS</a:t>
            </a:r>
          </a:p>
          <a:p>
            <a:pPr lvl="2">
              <a:buFont typeface="Wingdings" charset="0"/>
              <a:buNone/>
            </a:pPr>
            <a:r>
              <a:rPr lang="en-US" sz="2400" dirty="0"/>
              <a:t>Partition A into lists of size k and N-k around m</a:t>
            </a:r>
          </a:p>
          <a:p>
            <a:pPr lvl="2">
              <a:buFont typeface="Wingdings" charset="0"/>
              <a:buNone/>
            </a:pPr>
            <a:r>
              <a:rPr lang="en-US" sz="2400" dirty="0"/>
              <a:t>left = new </a:t>
            </a:r>
            <a:r>
              <a:rPr lang="en-US" sz="2400" dirty="0" err="1"/>
              <a:t>bvh</a:t>
            </a:r>
            <a:r>
              <a:rPr lang="en-US" sz="2400" dirty="0"/>
              <a:t>-node (A[0…k],(AXIS+1) mod 3) ; </a:t>
            </a:r>
          </a:p>
          <a:p>
            <a:pPr lvl="2">
              <a:buFont typeface="Wingdings" charset="0"/>
              <a:buNone/>
            </a:pPr>
            <a:r>
              <a:rPr lang="en-US" sz="2400" dirty="0"/>
              <a:t>right = new </a:t>
            </a:r>
            <a:r>
              <a:rPr lang="en-US" sz="2400" dirty="0" err="1"/>
              <a:t>bvh</a:t>
            </a:r>
            <a:r>
              <a:rPr lang="en-US" sz="2400" dirty="0"/>
              <a:t>-node(A[k+1…N-1],(AXIS+1) mod 3);</a:t>
            </a:r>
          </a:p>
          <a:p>
            <a:pPr lvl="2">
              <a:buFont typeface="Wingdings" charset="0"/>
              <a:buNone/>
            </a:pPr>
            <a:r>
              <a:rPr lang="en-US" sz="2400" dirty="0" err="1"/>
              <a:t>bbox</a:t>
            </a:r>
            <a:r>
              <a:rPr lang="en-US" sz="2400" dirty="0"/>
              <a:t> = combine (left -&gt; </a:t>
            </a:r>
            <a:r>
              <a:rPr lang="en-US" sz="2400" dirty="0" err="1"/>
              <a:t>bbox</a:t>
            </a:r>
            <a:r>
              <a:rPr lang="en-US" sz="2400" dirty="0"/>
              <a:t>, right -&gt; </a:t>
            </a:r>
            <a:r>
              <a:rPr lang="en-US" sz="2400" dirty="0" err="1"/>
              <a:t>bbox</a:t>
            </a:r>
            <a:r>
              <a:rPr lang="en-US" sz="2400" dirty="0"/>
              <a:t>) ;  </a:t>
            </a:r>
          </a:p>
          <a:p>
            <a:pPr lvl="2"/>
            <a:endParaRPr lang="en-US" sz="2400" dirty="0"/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4793615" y="6400801"/>
            <a:ext cx="439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From page 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305 </a:t>
            </a:r>
            <a:r>
              <a:rPr lang="en-US" dirty="0">
                <a:solidFill>
                  <a:srgbClr val="FFFFFF"/>
                </a:solidFill>
                <a:cs typeface="Arial"/>
              </a:rPr>
              <a:t>of 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Shirley book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507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Instead of mid-point of bounding box, alternating axes, pick the axis and the location to split carefully</a:t>
            </a:r>
          </a:p>
          <a:p>
            <a:r>
              <a:rPr lang="en-US" sz="2400" dirty="0" smtClean="0"/>
              <a:t>The algorithm can test several splitting planes (at least 9 recommended) across </a:t>
            </a:r>
            <a:r>
              <a:rPr lang="en-US" sz="2400" dirty="0" err="1" smtClean="0"/>
              <a:t>x,y,z</a:t>
            </a:r>
            <a:r>
              <a:rPr lang="en-US" sz="2400" dirty="0" smtClean="0"/>
              <a:t> and chooses best one</a:t>
            </a:r>
          </a:p>
          <a:p>
            <a:r>
              <a:rPr lang="en-US" sz="2400" dirty="0" smtClean="0"/>
              <a:t>Area Heuristic: min              considering areas of each child box and number of primitives contained in each</a:t>
            </a:r>
          </a:p>
          <a:p>
            <a:r>
              <a:rPr lang="en-US" sz="2400" dirty="0" smtClean="0"/>
              <a:t>Longer for construction but better balanced</a:t>
            </a:r>
          </a:p>
          <a:p>
            <a:r>
              <a:rPr lang="en-US" sz="2400" dirty="0" smtClean="0"/>
              <a:t>Ideally speeds up </a:t>
            </a:r>
            <a:r>
              <a:rPr lang="en-US" sz="2400" dirty="0" smtClean="0"/>
              <a:t>raytracing </a:t>
            </a:r>
            <a:r>
              <a:rPr lang="en-US" sz="2400" i="1" dirty="0" smtClean="0"/>
              <a:t>(in Optix BVH built in)</a:t>
            </a:r>
            <a:endParaRPr lang="en-US" sz="2400" i="1" dirty="0" smtClean="0"/>
          </a:p>
          <a:p>
            <a:r>
              <a:rPr lang="en-US" sz="2400" dirty="0" smtClean="0"/>
              <a:t>(Optional, but if interested read up on Surface Area Heuristic [SAH] and similar methods.  Also see fast updates for animations, dynamic scenes)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58334"/>
              </p:ext>
            </p:extLst>
          </p:nvPr>
        </p:nvGraphicFramePr>
        <p:xfrm>
          <a:off x="3530413" y="3417196"/>
          <a:ext cx="1136781" cy="399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3" imgW="685800" imgH="241300" progId="Equation.DSMT4">
                  <p:embed/>
                </p:oleObj>
              </mc:Choice>
              <mc:Fallback>
                <p:oleObj name="Equation" r:id="rId3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0413" y="3417196"/>
                        <a:ext cx="1136781" cy="399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629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Spatial Subdivision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Different idea: Divide space rather than objects</a:t>
            </a:r>
          </a:p>
          <a:p>
            <a:r>
              <a:rPr lang="en-US"/>
              <a:t>In BVH, each object is in one of two sibling nodes</a:t>
            </a:r>
          </a:p>
          <a:p>
            <a:pPr lvl="1"/>
            <a:r>
              <a:rPr lang="en-US"/>
              <a:t>A point in space may be inside both nodes</a:t>
            </a:r>
          </a:p>
          <a:p>
            <a:r>
              <a:rPr lang="en-US"/>
              <a:t>In spatial subdivision, each space point in one node</a:t>
            </a:r>
          </a:p>
          <a:p>
            <a:pPr lvl="1"/>
            <a:r>
              <a:rPr lang="en-US"/>
              <a:t>But object may lie in multiple spatial nodes</a:t>
            </a:r>
          </a:p>
          <a:p>
            <a:r>
              <a:rPr lang="en-US"/>
              <a:t>Simplest is uniform grid (have seen this already)</a:t>
            </a:r>
          </a:p>
          <a:p>
            <a:r>
              <a:rPr lang="en-US"/>
              <a:t>Challenge is keeping all objects within cell</a:t>
            </a:r>
          </a:p>
          <a:p>
            <a:r>
              <a:rPr lang="en-US"/>
              <a:t>And in traversing the grid</a:t>
            </a:r>
          </a:p>
        </p:txBody>
      </p:sp>
    </p:spTree>
    <p:extLst>
      <p:ext uri="{BB962C8B-B14F-4D97-AF65-F5344CB8AC3E}">
        <p14:creationId xmlns:p14="http://schemas.microsoft.com/office/powerpoint/2010/main" val="2715953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Traversal of Grid High Level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Intersect </a:t>
            </a:r>
            <a:r>
              <a:rPr lang="en-US" dirty="0" err="1"/>
              <a:t>Pt</a:t>
            </a:r>
            <a:r>
              <a:rPr lang="en-US" dirty="0"/>
              <a:t>?</a:t>
            </a:r>
          </a:p>
          <a:p>
            <a:r>
              <a:rPr lang="en-US" dirty="0"/>
              <a:t>Irreg. </a:t>
            </a:r>
            <a:r>
              <a:rPr lang="en-US" dirty="0" err="1"/>
              <a:t>samp</a:t>
            </a:r>
            <a:r>
              <a:rPr lang="en-US" dirty="0"/>
              <a:t>. pattern?</a:t>
            </a:r>
          </a:p>
          <a:p>
            <a:r>
              <a:rPr lang="en-US" dirty="0"/>
              <a:t>But regular in planes</a:t>
            </a:r>
          </a:p>
          <a:p>
            <a:r>
              <a:rPr lang="en-US" dirty="0"/>
              <a:t>Fast </a:t>
            </a:r>
            <a:r>
              <a:rPr lang="en-US" dirty="0" err="1"/>
              <a:t>algo</a:t>
            </a:r>
            <a:r>
              <a:rPr lang="en-US" dirty="0"/>
              <a:t>. possible</a:t>
            </a:r>
          </a:p>
          <a:p>
            <a:r>
              <a:rPr lang="en-US" dirty="0"/>
              <a:t>(more on board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82788" name="Oval 4"/>
          <p:cNvSpPr>
            <a:spLocks noChangeArrowheads="1"/>
          </p:cNvSpPr>
          <p:nvPr/>
        </p:nvSpPr>
        <p:spPr bwMode="auto">
          <a:xfrm>
            <a:off x="7478713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89" name="Oval 5"/>
          <p:cNvSpPr>
            <a:spLocks noChangeArrowheads="1"/>
          </p:cNvSpPr>
          <p:nvPr/>
        </p:nvSpPr>
        <p:spPr bwMode="auto">
          <a:xfrm>
            <a:off x="4479927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0" name="Rectangle 6"/>
          <p:cNvSpPr>
            <a:spLocks noChangeArrowheads="1"/>
          </p:cNvSpPr>
          <p:nvPr/>
        </p:nvSpPr>
        <p:spPr bwMode="auto">
          <a:xfrm>
            <a:off x="41640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1" name="Rectangle 7"/>
          <p:cNvSpPr>
            <a:spLocks noChangeArrowheads="1"/>
          </p:cNvSpPr>
          <p:nvPr/>
        </p:nvSpPr>
        <p:spPr bwMode="auto">
          <a:xfrm>
            <a:off x="47672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2" name="Rectangle 8"/>
          <p:cNvSpPr>
            <a:spLocks noChangeArrowheads="1"/>
          </p:cNvSpPr>
          <p:nvPr/>
        </p:nvSpPr>
        <p:spPr bwMode="auto">
          <a:xfrm>
            <a:off x="5370513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3" name="Rectangle 9"/>
          <p:cNvSpPr>
            <a:spLocks noChangeArrowheads="1"/>
          </p:cNvSpPr>
          <p:nvPr/>
        </p:nvSpPr>
        <p:spPr bwMode="auto">
          <a:xfrm>
            <a:off x="597217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4" name="Rectangle 10"/>
          <p:cNvSpPr>
            <a:spLocks noChangeArrowheads="1"/>
          </p:cNvSpPr>
          <p:nvPr/>
        </p:nvSpPr>
        <p:spPr bwMode="auto">
          <a:xfrm>
            <a:off x="657542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5" name="Rectangle 11"/>
          <p:cNvSpPr>
            <a:spLocks noChangeArrowheads="1"/>
          </p:cNvSpPr>
          <p:nvPr/>
        </p:nvSpPr>
        <p:spPr bwMode="auto">
          <a:xfrm>
            <a:off x="7178677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6" name="Rectangle 12"/>
          <p:cNvSpPr>
            <a:spLocks noChangeArrowheads="1"/>
          </p:cNvSpPr>
          <p:nvPr/>
        </p:nvSpPr>
        <p:spPr bwMode="auto">
          <a:xfrm>
            <a:off x="77803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7" name="Rectangle 13"/>
          <p:cNvSpPr>
            <a:spLocks noChangeArrowheads="1"/>
          </p:cNvSpPr>
          <p:nvPr/>
        </p:nvSpPr>
        <p:spPr bwMode="auto">
          <a:xfrm>
            <a:off x="83835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8" name="Rectangle 14"/>
          <p:cNvSpPr>
            <a:spLocks noChangeArrowheads="1"/>
          </p:cNvSpPr>
          <p:nvPr/>
        </p:nvSpPr>
        <p:spPr bwMode="ltGray">
          <a:xfrm>
            <a:off x="41640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9" name="Rectangle 15"/>
          <p:cNvSpPr>
            <a:spLocks noChangeArrowheads="1"/>
          </p:cNvSpPr>
          <p:nvPr/>
        </p:nvSpPr>
        <p:spPr bwMode="ltGray">
          <a:xfrm>
            <a:off x="47672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0" name="Rectangle 16"/>
          <p:cNvSpPr>
            <a:spLocks noChangeArrowheads="1"/>
          </p:cNvSpPr>
          <p:nvPr/>
        </p:nvSpPr>
        <p:spPr bwMode="auto">
          <a:xfrm>
            <a:off x="5370513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1" name="Rectangle 17"/>
          <p:cNvSpPr>
            <a:spLocks noChangeArrowheads="1"/>
          </p:cNvSpPr>
          <p:nvPr/>
        </p:nvSpPr>
        <p:spPr bwMode="auto">
          <a:xfrm>
            <a:off x="597217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2" name="Rectangle 18"/>
          <p:cNvSpPr>
            <a:spLocks noChangeArrowheads="1"/>
          </p:cNvSpPr>
          <p:nvPr/>
        </p:nvSpPr>
        <p:spPr bwMode="auto">
          <a:xfrm>
            <a:off x="657542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7178677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4" name="Rectangle 20"/>
          <p:cNvSpPr>
            <a:spLocks noChangeArrowheads="1"/>
          </p:cNvSpPr>
          <p:nvPr/>
        </p:nvSpPr>
        <p:spPr bwMode="auto">
          <a:xfrm>
            <a:off x="77803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5" name="Rectangle 21"/>
          <p:cNvSpPr>
            <a:spLocks noChangeArrowheads="1"/>
          </p:cNvSpPr>
          <p:nvPr/>
        </p:nvSpPr>
        <p:spPr bwMode="auto">
          <a:xfrm>
            <a:off x="83835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6" name="Rectangle 22"/>
          <p:cNvSpPr>
            <a:spLocks noChangeArrowheads="1"/>
          </p:cNvSpPr>
          <p:nvPr/>
        </p:nvSpPr>
        <p:spPr bwMode="auto">
          <a:xfrm>
            <a:off x="41640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7" name="Rectangle 23"/>
          <p:cNvSpPr>
            <a:spLocks noChangeArrowheads="1"/>
          </p:cNvSpPr>
          <p:nvPr/>
        </p:nvSpPr>
        <p:spPr bwMode="ltGray">
          <a:xfrm>
            <a:off x="47672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8" name="Rectangle 24"/>
          <p:cNvSpPr>
            <a:spLocks noChangeArrowheads="1"/>
          </p:cNvSpPr>
          <p:nvPr/>
        </p:nvSpPr>
        <p:spPr bwMode="ltGray">
          <a:xfrm>
            <a:off x="5370513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9" name="Rectangle 25"/>
          <p:cNvSpPr>
            <a:spLocks noChangeArrowheads="1"/>
          </p:cNvSpPr>
          <p:nvPr/>
        </p:nvSpPr>
        <p:spPr bwMode="ltGray">
          <a:xfrm>
            <a:off x="597217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0" name="Rectangle 26"/>
          <p:cNvSpPr>
            <a:spLocks noChangeArrowheads="1"/>
          </p:cNvSpPr>
          <p:nvPr/>
        </p:nvSpPr>
        <p:spPr bwMode="auto">
          <a:xfrm>
            <a:off x="657542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1" name="Rectangle 27"/>
          <p:cNvSpPr>
            <a:spLocks noChangeArrowheads="1"/>
          </p:cNvSpPr>
          <p:nvPr/>
        </p:nvSpPr>
        <p:spPr bwMode="auto">
          <a:xfrm>
            <a:off x="7178677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2" name="Rectangle 28"/>
          <p:cNvSpPr>
            <a:spLocks noChangeArrowheads="1"/>
          </p:cNvSpPr>
          <p:nvPr/>
        </p:nvSpPr>
        <p:spPr bwMode="auto">
          <a:xfrm>
            <a:off x="77803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3" name="Rectangle 29"/>
          <p:cNvSpPr>
            <a:spLocks noChangeArrowheads="1"/>
          </p:cNvSpPr>
          <p:nvPr/>
        </p:nvSpPr>
        <p:spPr bwMode="auto">
          <a:xfrm>
            <a:off x="83835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4" name="Rectangle 30"/>
          <p:cNvSpPr>
            <a:spLocks noChangeArrowheads="1"/>
          </p:cNvSpPr>
          <p:nvPr/>
        </p:nvSpPr>
        <p:spPr bwMode="auto">
          <a:xfrm>
            <a:off x="41640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5" name="Rectangle 31"/>
          <p:cNvSpPr>
            <a:spLocks noChangeArrowheads="1"/>
          </p:cNvSpPr>
          <p:nvPr/>
        </p:nvSpPr>
        <p:spPr bwMode="auto">
          <a:xfrm>
            <a:off x="47672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6" name="Rectangle 32"/>
          <p:cNvSpPr>
            <a:spLocks noChangeArrowheads="1"/>
          </p:cNvSpPr>
          <p:nvPr/>
        </p:nvSpPr>
        <p:spPr bwMode="auto">
          <a:xfrm>
            <a:off x="5370513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7" name="Rectangle 33"/>
          <p:cNvSpPr>
            <a:spLocks noChangeArrowheads="1"/>
          </p:cNvSpPr>
          <p:nvPr/>
        </p:nvSpPr>
        <p:spPr bwMode="ltGray">
          <a:xfrm>
            <a:off x="597217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8" name="Rectangle 34"/>
          <p:cNvSpPr>
            <a:spLocks noChangeArrowheads="1"/>
          </p:cNvSpPr>
          <p:nvPr/>
        </p:nvSpPr>
        <p:spPr bwMode="ltGray">
          <a:xfrm>
            <a:off x="657542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9" name="Rectangle 35"/>
          <p:cNvSpPr>
            <a:spLocks noChangeArrowheads="1"/>
          </p:cNvSpPr>
          <p:nvPr/>
        </p:nvSpPr>
        <p:spPr bwMode="ltGray">
          <a:xfrm>
            <a:off x="7178677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0" name="Rectangle 36"/>
          <p:cNvSpPr>
            <a:spLocks noChangeArrowheads="1"/>
          </p:cNvSpPr>
          <p:nvPr/>
        </p:nvSpPr>
        <p:spPr bwMode="auto">
          <a:xfrm>
            <a:off x="77803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83835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2" name="Rectangle 38"/>
          <p:cNvSpPr>
            <a:spLocks noChangeArrowheads="1"/>
          </p:cNvSpPr>
          <p:nvPr/>
        </p:nvSpPr>
        <p:spPr bwMode="auto">
          <a:xfrm>
            <a:off x="41640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3" name="Rectangle 39"/>
          <p:cNvSpPr>
            <a:spLocks noChangeArrowheads="1"/>
          </p:cNvSpPr>
          <p:nvPr/>
        </p:nvSpPr>
        <p:spPr bwMode="auto">
          <a:xfrm>
            <a:off x="47672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5370513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5" name="Rectangle 41"/>
          <p:cNvSpPr>
            <a:spLocks noChangeArrowheads="1"/>
          </p:cNvSpPr>
          <p:nvPr/>
        </p:nvSpPr>
        <p:spPr bwMode="auto">
          <a:xfrm>
            <a:off x="597217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6" name="Rectangle 42"/>
          <p:cNvSpPr>
            <a:spLocks noChangeArrowheads="1"/>
          </p:cNvSpPr>
          <p:nvPr/>
        </p:nvSpPr>
        <p:spPr bwMode="auto">
          <a:xfrm>
            <a:off x="657542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7" name="Rectangle 43"/>
          <p:cNvSpPr>
            <a:spLocks noChangeArrowheads="1"/>
          </p:cNvSpPr>
          <p:nvPr/>
        </p:nvSpPr>
        <p:spPr bwMode="ltGray">
          <a:xfrm>
            <a:off x="7178677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8" name="Rectangle 44"/>
          <p:cNvSpPr>
            <a:spLocks noChangeArrowheads="1"/>
          </p:cNvSpPr>
          <p:nvPr/>
        </p:nvSpPr>
        <p:spPr bwMode="ltGray">
          <a:xfrm>
            <a:off x="77803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9" name="Rectangle 45"/>
          <p:cNvSpPr>
            <a:spLocks noChangeArrowheads="1"/>
          </p:cNvSpPr>
          <p:nvPr/>
        </p:nvSpPr>
        <p:spPr bwMode="ltGray">
          <a:xfrm>
            <a:off x="83835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0" name="Rectangle 46"/>
          <p:cNvSpPr>
            <a:spLocks noChangeArrowheads="1"/>
          </p:cNvSpPr>
          <p:nvPr/>
        </p:nvSpPr>
        <p:spPr bwMode="auto">
          <a:xfrm>
            <a:off x="41640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1" name="Rectangle 47"/>
          <p:cNvSpPr>
            <a:spLocks noChangeArrowheads="1"/>
          </p:cNvSpPr>
          <p:nvPr/>
        </p:nvSpPr>
        <p:spPr bwMode="auto">
          <a:xfrm>
            <a:off x="47672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2" name="Rectangle 48"/>
          <p:cNvSpPr>
            <a:spLocks noChangeArrowheads="1"/>
          </p:cNvSpPr>
          <p:nvPr/>
        </p:nvSpPr>
        <p:spPr bwMode="auto">
          <a:xfrm>
            <a:off x="5370513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3" name="Rectangle 49"/>
          <p:cNvSpPr>
            <a:spLocks noChangeArrowheads="1"/>
          </p:cNvSpPr>
          <p:nvPr/>
        </p:nvSpPr>
        <p:spPr bwMode="auto">
          <a:xfrm>
            <a:off x="597217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657542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5" name="Rectangle 51"/>
          <p:cNvSpPr>
            <a:spLocks noChangeArrowheads="1"/>
          </p:cNvSpPr>
          <p:nvPr/>
        </p:nvSpPr>
        <p:spPr bwMode="auto">
          <a:xfrm>
            <a:off x="7178677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6" name="Rectangle 52"/>
          <p:cNvSpPr>
            <a:spLocks noChangeArrowheads="1"/>
          </p:cNvSpPr>
          <p:nvPr/>
        </p:nvSpPr>
        <p:spPr bwMode="auto">
          <a:xfrm>
            <a:off x="77803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7" name="Rectangle 53"/>
          <p:cNvSpPr>
            <a:spLocks noChangeArrowheads="1"/>
          </p:cNvSpPr>
          <p:nvPr/>
        </p:nvSpPr>
        <p:spPr bwMode="ltGray">
          <a:xfrm>
            <a:off x="83835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8" name="Rectangle 54"/>
          <p:cNvSpPr>
            <a:spLocks noChangeArrowheads="1"/>
          </p:cNvSpPr>
          <p:nvPr/>
        </p:nvSpPr>
        <p:spPr bwMode="auto">
          <a:xfrm>
            <a:off x="41640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9" name="Rectangle 55"/>
          <p:cNvSpPr>
            <a:spLocks noChangeArrowheads="1"/>
          </p:cNvSpPr>
          <p:nvPr/>
        </p:nvSpPr>
        <p:spPr bwMode="auto">
          <a:xfrm>
            <a:off x="47672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0" name="Rectangle 56"/>
          <p:cNvSpPr>
            <a:spLocks noChangeArrowheads="1"/>
          </p:cNvSpPr>
          <p:nvPr/>
        </p:nvSpPr>
        <p:spPr bwMode="auto">
          <a:xfrm>
            <a:off x="5370513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1" name="Rectangle 57"/>
          <p:cNvSpPr>
            <a:spLocks noChangeArrowheads="1"/>
          </p:cNvSpPr>
          <p:nvPr/>
        </p:nvSpPr>
        <p:spPr bwMode="auto">
          <a:xfrm>
            <a:off x="597217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2" name="Rectangle 58"/>
          <p:cNvSpPr>
            <a:spLocks noChangeArrowheads="1"/>
          </p:cNvSpPr>
          <p:nvPr/>
        </p:nvSpPr>
        <p:spPr bwMode="auto">
          <a:xfrm>
            <a:off x="657542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3" name="Rectangle 59"/>
          <p:cNvSpPr>
            <a:spLocks noChangeArrowheads="1"/>
          </p:cNvSpPr>
          <p:nvPr/>
        </p:nvSpPr>
        <p:spPr bwMode="auto">
          <a:xfrm>
            <a:off x="7178677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4" name="Rectangle 60"/>
          <p:cNvSpPr>
            <a:spLocks noChangeArrowheads="1"/>
          </p:cNvSpPr>
          <p:nvPr/>
        </p:nvSpPr>
        <p:spPr bwMode="auto">
          <a:xfrm>
            <a:off x="77803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5" name="Rectangle 61"/>
          <p:cNvSpPr>
            <a:spLocks noChangeArrowheads="1"/>
          </p:cNvSpPr>
          <p:nvPr/>
        </p:nvSpPr>
        <p:spPr bwMode="auto">
          <a:xfrm>
            <a:off x="83835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6" name="Rectangle 62"/>
          <p:cNvSpPr>
            <a:spLocks noChangeArrowheads="1"/>
          </p:cNvSpPr>
          <p:nvPr/>
        </p:nvSpPr>
        <p:spPr bwMode="auto">
          <a:xfrm>
            <a:off x="41640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7" name="Rectangle 63"/>
          <p:cNvSpPr>
            <a:spLocks noChangeArrowheads="1"/>
          </p:cNvSpPr>
          <p:nvPr/>
        </p:nvSpPr>
        <p:spPr bwMode="auto">
          <a:xfrm>
            <a:off x="47672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8" name="Rectangle 64"/>
          <p:cNvSpPr>
            <a:spLocks noChangeArrowheads="1"/>
          </p:cNvSpPr>
          <p:nvPr/>
        </p:nvSpPr>
        <p:spPr bwMode="auto">
          <a:xfrm>
            <a:off x="5370513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9" name="Rectangle 65"/>
          <p:cNvSpPr>
            <a:spLocks noChangeArrowheads="1"/>
          </p:cNvSpPr>
          <p:nvPr/>
        </p:nvSpPr>
        <p:spPr bwMode="auto">
          <a:xfrm>
            <a:off x="597217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0" name="Rectangle 66"/>
          <p:cNvSpPr>
            <a:spLocks noChangeArrowheads="1"/>
          </p:cNvSpPr>
          <p:nvPr/>
        </p:nvSpPr>
        <p:spPr bwMode="auto">
          <a:xfrm>
            <a:off x="657542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1" name="Rectangle 67"/>
          <p:cNvSpPr>
            <a:spLocks noChangeArrowheads="1"/>
          </p:cNvSpPr>
          <p:nvPr/>
        </p:nvSpPr>
        <p:spPr bwMode="auto">
          <a:xfrm>
            <a:off x="7178677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2" name="Rectangle 68"/>
          <p:cNvSpPr>
            <a:spLocks noChangeArrowheads="1"/>
          </p:cNvSpPr>
          <p:nvPr/>
        </p:nvSpPr>
        <p:spPr bwMode="auto">
          <a:xfrm>
            <a:off x="77803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3" name="Rectangle 69"/>
          <p:cNvSpPr>
            <a:spLocks noChangeArrowheads="1"/>
          </p:cNvSpPr>
          <p:nvPr/>
        </p:nvSpPr>
        <p:spPr bwMode="auto">
          <a:xfrm>
            <a:off x="83835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4" name="Line 70"/>
          <p:cNvSpPr>
            <a:spLocks noChangeShapeType="1"/>
          </p:cNvSpPr>
          <p:nvPr/>
        </p:nvSpPr>
        <p:spPr bwMode="auto">
          <a:xfrm>
            <a:off x="3336925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5" name="Oval 71"/>
          <p:cNvSpPr>
            <a:spLocks noChangeArrowheads="1"/>
          </p:cNvSpPr>
          <p:nvPr/>
        </p:nvSpPr>
        <p:spPr bwMode="auto">
          <a:xfrm>
            <a:off x="5821365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6" name="Oval 72"/>
          <p:cNvSpPr>
            <a:spLocks noChangeArrowheads="1"/>
          </p:cNvSpPr>
          <p:nvPr/>
        </p:nvSpPr>
        <p:spPr bwMode="auto">
          <a:xfrm>
            <a:off x="8523290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7" name="Oval 73"/>
          <p:cNvSpPr>
            <a:spLocks noChangeArrowheads="1"/>
          </p:cNvSpPr>
          <p:nvPr/>
        </p:nvSpPr>
        <p:spPr bwMode="auto">
          <a:xfrm>
            <a:off x="6623052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627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Used for visibility and ray tracing</a:t>
            </a:r>
          </a:p>
          <a:p>
            <a:pPr lvl="1"/>
            <a:r>
              <a:rPr lang="en-US"/>
              <a:t>Book considers only axis-aligned splits for ray tracing</a:t>
            </a:r>
          </a:p>
          <a:p>
            <a:pPr lvl="1"/>
            <a:r>
              <a:rPr lang="en-US"/>
              <a:t>Sometimes called kd-tree for axis aligned</a:t>
            </a:r>
          </a:p>
          <a:p>
            <a:r>
              <a:rPr lang="en-US"/>
              <a:t>Split space (binary space partition) along planes</a:t>
            </a:r>
          </a:p>
          <a:p>
            <a:r>
              <a:rPr lang="en-US"/>
              <a:t>Fast queries and back-to-front (painter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 traversal</a:t>
            </a:r>
          </a:p>
          <a:p>
            <a:r>
              <a:rPr lang="en-US"/>
              <a:t>Construction is conceptually simple</a:t>
            </a:r>
          </a:p>
          <a:p>
            <a:pPr lvl="1"/>
            <a:r>
              <a:rPr lang="en-US"/>
              <a:t>Select a plane as root of the sub-tree</a:t>
            </a:r>
          </a:p>
          <a:p>
            <a:pPr lvl="1"/>
            <a:r>
              <a:rPr lang="en-US"/>
              <a:t>Split into two children along this root</a:t>
            </a:r>
          </a:p>
          <a:p>
            <a:pPr lvl="1"/>
            <a:r>
              <a:rPr lang="en-US"/>
              <a:t>Random polygon for splitting plane (may need to split polygons that intersect it)</a:t>
            </a:r>
          </a:p>
        </p:txBody>
      </p:sp>
      <p:sp>
        <p:nvSpPr>
          <p:cNvPr id="1783812" name="Text Box 4"/>
          <p:cNvSpPr txBox="1">
            <a:spLocks noChangeArrowheads="1"/>
          </p:cNvSpPr>
          <p:nvPr/>
        </p:nvSpPr>
        <p:spPr bwMode="auto">
          <a:xfrm>
            <a:off x="4357400" y="6400801"/>
            <a:ext cx="4848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BSP slides courtesy Prof. O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3772311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State</a:t>
            </a:r>
          </a:p>
        </p:txBody>
      </p:sp>
      <p:pic>
        <p:nvPicPr>
          <p:cNvPr id="178483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90" y="1527175"/>
            <a:ext cx="69802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729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Split</a:t>
            </a:r>
          </a:p>
        </p:txBody>
      </p:sp>
      <p:sp>
        <p:nvSpPr>
          <p:cNvPr id="178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7639"/>
            <a:ext cx="838835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40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503" name="Picture 15" descr="fin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895725"/>
            <a:ext cx="3683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501" name="Picture 13" descr="ah4n93hw6jvb_145fcfzbn8j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840165"/>
            <a:ext cx="3748088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Synthesis Examples</a:t>
            </a:r>
          </a:p>
        </p:txBody>
      </p:sp>
      <p:pic>
        <p:nvPicPr>
          <p:cNvPr id="1087499" name="Picture 11" descr="LightShadowReflec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347788"/>
            <a:ext cx="3670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497" name="Picture 9" descr="re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296988"/>
            <a:ext cx="3752850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504" name="Text Box 16"/>
          <p:cNvSpPr txBox="1">
            <a:spLocks noChangeArrowheads="1"/>
          </p:cNvSpPr>
          <p:nvPr/>
        </p:nvSpPr>
        <p:spPr bwMode="auto">
          <a:xfrm>
            <a:off x="6465891" y="6400802"/>
            <a:ext cx="2699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Collage from 2007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Split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6050"/>
            <a:ext cx="8636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01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Split</a:t>
            </a:r>
          </a:p>
        </p:txBody>
      </p:sp>
      <p:pic>
        <p:nvPicPr>
          <p:cNvPr id="1788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0" y="1527175"/>
            <a:ext cx="81883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13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Split</a:t>
            </a:r>
          </a:p>
        </p:txBody>
      </p:sp>
      <p:pic>
        <p:nvPicPr>
          <p:cNvPr id="17899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527175"/>
            <a:ext cx="781685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378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BSP Tree</a:t>
            </a:r>
          </a:p>
        </p:txBody>
      </p:sp>
      <p:pic>
        <p:nvPicPr>
          <p:cNvPr id="17909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9564"/>
            <a:ext cx="8229600" cy="49228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831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splitting until leaf nodes </a:t>
            </a:r>
          </a:p>
          <a:p>
            <a:r>
              <a:rPr lang="en-US" dirty="0"/>
              <a:t>Visibility traversal in order</a:t>
            </a:r>
          </a:p>
          <a:p>
            <a:pPr lvl="1"/>
            <a:r>
              <a:rPr lang="en-US" dirty="0"/>
              <a:t>Child one </a:t>
            </a:r>
          </a:p>
          <a:p>
            <a:pPr lvl="1"/>
            <a:r>
              <a:rPr lang="en-US" dirty="0"/>
              <a:t>Root</a:t>
            </a:r>
          </a:p>
          <a:p>
            <a:pPr lvl="1"/>
            <a:r>
              <a:rPr lang="en-US" dirty="0"/>
              <a:t>Child two </a:t>
            </a:r>
          </a:p>
          <a:p>
            <a:r>
              <a:rPr lang="en-US" dirty="0"/>
              <a:t>Child one chosen based on viewpoint</a:t>
            </a:r>
          </a:p>
          <a:p>
            <a:pPr lvl="1"/>
            <a:r>
              <a:rPr lang="en-US" dirty="0"/>
              <a:t>Same side of sub-tree as viewpoint</a:t>
            </a:r>
          </a:p>
          <a:p>
            <a:r>
              <a:rPr lang="en-US" dirty="0"/>
              <a:t>BSP tree built once, used for all </a:t>
            </a:r>
            <a:r>
              <a:rPr lang="en-US" dirty="0" smtClean="0"/>
              <a:t>viewpoints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72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Accelerations</a:t>
            </a:r>
          </a:p>
        </p:txBody>
      </p:sp>
      <p:pic>
        <p:nvPicPr>
          <p:cNvPr id="173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2089"/>
            <a:ext cx="86169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6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Basic Ray Casting (instead of rasterization)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 smtClean="0"/>
              <a:t>Optimizations</a:t>
            </a:r>
            <a:endParaRPr lang="en-US" dirty="0"/>
          </a:p>
          <a:p>
            <a:r>
              <a:rPr lang="en-US" i="1" dirty="0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556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7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</a:t>
            </a:r>
            <a:r>
              <a:rPr lang="en-US" dirty="0" smtClean="0"/>
              <a:t>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 smtClean="0"/>
              <a:t>Today graphics hardware and software (NVIDIA Optix 6, RTX chips claim 10G rays per second).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97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298058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26107</TotalTime>
  <Words>3966</Words>
  <Application>Microsoft Macintosh PowerPoint</Application>
  <PresentationFormat>Letter Paper (8.5x11 in)</PresentationFormat>
  <Paragraphs>606</Paragraphs>
  <Slides>100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Default Design</vt:lpstr>
      <vt:lpstr>2_Default Design</vt:lpstr>
      <vt:lpstr>1_Default Design</vt:lpstr>
      <vt:lpstr>3_Default Design</vt:lpstr>
      <vt:lpstr>Equation</vt:lpstr>
      <vt:lpstr>Computer Graphics II: Rendering</vt:lpstr>
      <vt:lpstr>Goals</vt:lpstr>
      <vt:lpstr>Instructor</vt:lpstr>
      <vt:lpstr>Course Staff</vt:lpstr>
      <vt:lpstr>Rendering: 1960s (visibility)</vt:lpstr>
      <vt:lpstr>Rendering: 1970s (lighting)</vt:lpstr>
      <vt:lpstr>Rendering (1980s, 90s: Global Illumination) </vt:lpstr>
      <vt:lpstr>Why Study Computer Graphics Rendering?</vt:lpstr>
      <vt:lpstr>Image Synthesis Examples</vt:lpstr>
      <vt:lpstr>From UCB CS 294 a decade ago</vt:lpstr>
      <vt:lpstr>CSE 168 Contest 2007: Butterfly </vt:lpstr>
      <vt:lpstr>Mies House:  Swimming Pool</vt:lpstr>
      <vt:lpstr>Logistics</vt:lpstr>
      <vt:lpstr>This is a Modernized Course</vt:lpstr>
      <vt:lpstr>Innovation: Feedback Servers</vt:lpstr>
      <vt:lpstr>Demo of edX edge, Feedbacks</vt:lpstr>
      <vt:lpstr>Workload</vt:lpstr>
      <vt:lpstr>Quick Inclusion Note</vt:lpstr>
      <vt:lpstr>CSE 168 is only a first step</vt:lpstr>
      <vt:lpstr>To Do 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From SIGGRAPH 18</vt:lpstr>
      <vt:lpstr>Outline</vt:lpstr>
      <vt:lpstr>Ray Casting</vt:lpstr>
      <vt:lpstr>Ray Casting</vt:lpstr>
      <vt:lpstr>Comparison to hardware scan-line</vt:lpstr>
      <vt:lpstr>Outline in Code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 in Code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Transformed Objects</vt:lpstr>
      <vt:lpstr>Ray-Tracing Transformed Objects</vt:lpstr>
      <vt:lpstr>Transformed Objects</vt:lpstr>
      <vt:lpstr>Outline</vt:lpstr>
      <vt:lpstr>Shadows</vt:lpstr>
      <vt:lpstr>Shadows: Numerical Issues</vt:lpstr>
      <vt:lpstr>Outline in Code</vt:lpstr>
      <vt:lpstr>Lighting Model</vt:lpstr>
      <vt:lpstr>Material Model</vt:lpstr>
      <vt:lpstr>Shading Model</vt:lpstr>
      <vt:lpstr>Mirror Reflections/Refractions</vt:lpstr>
      <vt:lpstr>Recursive Ray Tracing</vt:lpstr>
      <vt:lpstr>Recursive Shading Model</vt:lpstr>
      <vt:lpstr>Problems with Recursion</vt:lpstr>
      <vt:lpstr>PowerPoint Presentation</vt:lpstr>
      <vt:lpstr>Effects needed for Realism</vt:lpstr>
      <vt:lpstr>Some basic add ons</vt:lpstr>
      <vt:lpstr>Outline</vt:lpstr>
      <vt:lpstr>Acceleration</vt:lpstr>
      <vt:lpstr>Acceleration Structures</vt:lpstr>
      <vt:lpstr>Ray Tracing Acceleration Structures</vt:lpstr>
      <vt:lpstr>Bounding Volume Hierarchies 1</vt:lpstr>
      <vt:lpstr>Bounding Volume Hierarchies 2</vt:lpstr>
      <vt:lpstr>Bounding Volume Hierarchies 3</vt:lpstr>
      <vt:lpstr>Acceleration Structures: Grids</vt:lpstr>
      <vt:lpstr>Acceleration and Regular Grids</vt:lpstr>
      <vt:lpstr>Uniform Grid: Problems</vt:lpstr>
      <vt:lpstr>Octree</vt:lpstr>
      <vt:lpstr>Octree traversal</vt:lpstr>
      <vt:lpstr>Math of 2D Bounding Box Test</vt:lpstr>
      <vt:lpstr>Bounding Box Test</vt:lpstr>
      <vt:lpstr>Hierarchical Bounding Box Test</vt:lpstr>
      <vt:lpstr>Creating Bounding Volume Hierarchy</vt:lpstr>
      <vt:lpstr>Area Heuristics</vt:lpstr>
      <vt:lpstr>Uniform Spatial Subdivision</vt:lpstr>
      <vt:lpstr>Traversal of Grid High Level</vt:lpstr>
      <vt:lpstr>BSP Trees</vt:lpstr>
      <vt:lpstr>Initial State</vt:lpstr>
      <vt:lpstr>First Split</vt:lpstr>
      <vt:lpstr>Second Split</vt:lpstr>
      <vt:lpstr>Third Split</vt:lpstr>
      <vt:lpstr>Fourth Split</vt:lpstr>
      <vt:lpstr>Final BSP Tree</vt:lpstr>
      <vt:lpstr>BSP Trees Cont’d</vt:lpstr>
      <vt:lpstr>Other Accelerations</vt:lpstr>
      <vt:lpstr>Outline</vt:lpstr>
      <vt:lpstr>PowerPoint Presentation</vt:lpstr>
      <vt:lpstr>Interactive Raytracing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737</cp:revision>
  <cp:lastPrinted>2019-12-10T22:20:46Z</cp:lastPrinted>
  <dcterms:created xsi:type="dcterms:W3CDTF">1999-02-11T00:43:51Z</dcterms:created>
  <dcterms:modified xsi:type="dcterms:W3CDTF">2020-03-18T18:33:55Z</dcterms:modified>
</cp:coreProperties>
</file>