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6" r:id="rId2"/>
  </p:sldMasterIdLst>
  <p:notesMasterIdLst>
    <p:notesMasterId r:id="rId49"/>
  </p:notesMasterIdLst>
  <p:handoutMasterIdLst>
    <p:handoutMasterId r:id="rId50"/>
  </p:handoutMasterIdLst>
  <p:sldIdLst>
    <p:sldId id="919" r:id="rId3"/>
    <p:sldId id="893" r:id="rId4"/>
    <p:sldId id="809" r:id="rId5"/>
    <p:sldId id="894" r:id="rId6"/>
    <p:sldId id="862" r:id="rId7"/>
    <p:sldId id="863" r:id="rId8"/>
    <p:sldId id="914" r:id="rId9"/>
    <p:sldId id="895" r:id="rId10"/>
    <p:sldId id="918" r:id="rId11"/>
    <p:sldId id="897" r:id="rId12"/>
    <p:sldId id="898" r:id="rId13"/>
    <p:sldId id="899" r:id="rId14"/>
    <p:sldId id="865" r:id="rId15"/>
    <p:sldId id="835" r:id="rId16"/>
    <p:sldId id="900" r:id="rId17"/>
    <p:sldId id="920" r:id="rId18"/>
    <p:sldId id="913" r:id="rId19"/>
    <p:sldId id="866" r:id="rId20"/>
    <p:sldId id="878" r:id="rId21"/>
    <p:sldId id="879" r:id="rId22"/>
    <p:sldId id="868" r:id="rId23"/>
    <p:sldId id="870" r:id="rId24"/>
    <p:sldId id="925" r:id="rId25"/>
    <p:sldId id="872" r:id="rId26"/>
    <p:sldId id="873" r:id="rId27"/>
    <p:sldId id="874" r:id="rId28"/>
    <p:sldId id="902" r:id="rId29"/>
    <p:sldId id="903" r:id="rId30"/>
    <p:sldId id="904" r:id="rId31"/>
    <p:sldId id="905" r:id="rId32"/>
    <p:sldId id="877" r:id="rId33"/>
    <p:sldId id="906" r:id="rId34"/>
    <p:sldId id="921" r:id="rId35"/>
    <p:sldId id="922" r:id="rId36"/>
    <p:sldId id="924" r:id="rId37"/>
    <p:sldId id="908" r:id="rId38"/>
    <p:sldId id="907" r:id="rId39"/>
    <p:sldId id="909" r:id="rId40"/>
    <p:sldId id="910" r:id="rId41"/>
    <p:sldId id="911" r:id="rId42"/>
    <p:sldId id="912" r:id="rId43"/>
    <p:sldId id="880" r:id="rId44"/>
    <p:sldId id="882" r:id="rId45"/>
    <p:sldId id="915" r:id="rId46"/>
    <p:sldId id="916" r:id="rId47"/>
    <p:sldId id="917" r:id="rId4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96" d="100"/>
          <a:sy n="196" d="100"/>
        </p:scale>
        <p:origin x="20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5" Type="http://schemas.openxmlformats.org/officeDocument/2006/relationships/slide" Target="slides/slide33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9EEF7D6A-8FD6-6A40-9CD7-877178194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18798C50-08CB-8642-BDDD-D5DF26308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4799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3614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8077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865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977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5662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8008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5294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4784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43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90517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466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0623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349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5994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76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85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4582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695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522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0425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763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91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PDPutHA2A&amp;list=PLWfDJ5nla8UpwShx-lzLJqcp575fKpsSO&amp;index=11&amp;t=175s" TargetMode="External"/><Relationship Id="rId2" Type="http://schemas.openxmlformats.org/officeDocument/2006/relationships/hyperlink" Target="https://www.youtube.com/watch?v=e-CDkxNll9w&amp;list=PLWfDJ5nla8UpwShx-lzLJqcp575fKpsSO&amp;index=10&amp;t=112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24], Lecture 7: OpenGL Shading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http://viscomp.ucsd.edu/classes/cse167/wi24</a:t>
            </a:r>
          </a:p>
        </p:txBody>
      </p:sp>
    </p:spTree>
    <p:extLst>
      <p:ext uri="{BB962C8B-B14F-4D97-AF65-F5344CB8AC3E}">
        <p14:creationId xmlns:p14="http://schemas.microsoft.com/office/powerpoint/2010/main" val="358920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and Errors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 = 0 because (N dot E) is negative.</a:t>
            </a:r>
          </a:p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 = 0 because (N dot L) is negative.</a:t>
            </a:r>
          </a:p>
          <a:p>
            <a:r>
              <a:rPr lang="en-US"/>
              <a:t>Any interpolation of I</a:t>
            </a:r>
            <a:r>
              <a:rPr lang="en-US" baseline="-25000"/>
              <a:t>1</a:t>
            </a:r>
            <a:r>
              <a:rPr lang="en-US"/>
              <a:t> and I</a:t>
            </a:r>
            <a:r>
              <a:rPr lang="en-US" baseline="-25000"/>
              <a:t>2</a:t>
            </a:r>
            <a:r>
              <a:rPr lang="en-US"/>
              <a:t> will be 0.</a:t>
            </a:r>
          </a:p>
        </p:txBody>
      </p:sp>
      <p:grpSp>
        <p:nvGrpSpPr>
          <p:cNvPr id="1254404" name="Group 4"/>
          <p:cNvGrpSpPr>
            <a:grpSpLocks/>
          </p:cNvGrpSpPr>
          <p:nvPr/>
        </p:nvGrpSpPr>
        <p:grpSpPr bwMode="auto">
          <a:xfrm>
            <a:off x="2057400" y="3505200"/>
            <a:ext cx="4267200" cy="4267200"/>
            <a:chOff x="1104" y="2064"/>
            <a:chExt cx="2688" cy="2688"/>
          </a:xfrm>
        </p:grpSpPr>
        <p:grpSp>
          <p:nvGrpSpPr>
            <p:cNvPr id="1254405" name="Group 5"/>
            <p:cNvGrpSpPr>
              <a:grpSpLocks/>
            </p:cNvGrpSpPr>
            <p:nvPr/>
          </p:nvGrpSpPr>
          <p:grpSpPr bwMode="auto">
            <a:xfrm>
              <a:off x="1104" y="2064"/>
              <a:ext cx="2688" cy="2688"/>
              <a:chOff x="624" y="1776"/>
              <a:chExt cx="2688" cy="2688"/>
            </a:xfrm>
          </p:grpSpPr>
          <p:sp>
            <p:nvSpPr>
              <p:cNvPr id="1254406" name="Oval 6"/>
              <p:cNvSpPr>
                <a:spLocks noChangeArrowheads="1"/>
              </p:cNvSpPr>
              <p:nvPr/>
            </p:nvSpPr>
            <p:spPr bwMode="auto">
              <a:xfrm>
                <a:off x="1056" y="2544"/>
                <a:ext cx="1728" cy="18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07" name="Line 7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8" name="Line 8"/>
              <p:cNvSpPr>
                <a:spLocks noChangeShapeType="1"/>
              </p:cNvSpPr>
              <p:nvPr/>
            </p:nvSpPr>
            <p:spPr bwMode="auto">
              <a:xfrm flipH="1">
                <a:off x="1056" y="2832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9" name="Line 9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24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0" name="Rectangle 10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2352" cy="1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1" name="Line 11"/>
              <p:cNvSpPr>
                <a:spLocks noChangeShapeType="1"/>
              </p:cNvSpPr>
              <p:nvPr/>
            </p:nvSpPr>
            <p:spPr bwMode="auto">
              <a:xfrm flipV="1">
                <a:off x="2544" y="2352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2" name="Line 12"/>
              <p:cNvSpPr>
                <a:spLocks noChangeShapeType="1"/>
              </p:cNvSpPr>
              <p:nvPr/>
            </p:nvSpPr>
            <p:spPr bwMode="auto">
              <a:xfrm flipH="1" flipV="1">
                <a:off x="816" y="235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3" name="AutoShape 1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36" cy="336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4" name="AutoShape 1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336" cy="336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5" name="Line 15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14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6" name="Line 16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7" name="Oval 17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0" cy="624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8" name="Text Box 18"/>
              <p:cNvSpPr txBox="1">
                <a:spLocks noChangeArrowheads="1"/>
              </p:cNvSpPr>
              <p:nvPr/>
            </p:nvSpPr>
            <p:spPr bwMode="auto">
              <a:xfrm>
                <a:off x="624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1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19" name="Text Box 19"/>
              <p:cNvSpPr txBox="1">
                <a:spLocks noChangeArrowheads="1"/>
              </p:cNvSpPr>
              <p:nvPr/>
            </p:nvSpPr>
            <p:spPr bwMode="auto">
              <a:xfrm>
                <a:off x="2640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2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20" name="Text Box 20"/>
              <p:cNvSpPr txBox="1">
                <a:spLocks noChangeArrowheads="1"/>
              </p:cNvSpPr>
              <p:nvPr/>
            </p:nvSpPr>
            <p:spPr bwMode="auto">
              <a:xfrm>
                <a:off x="1440" y="3024"/>
                <a:ext cx="1248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area of desired highlight</a:t>
                </a:r>
              </a:p>
            </p:txBody>
          </p:sp>
        </p:grpSp>
        <p:sp>
          <p:nvSpPr>
            <p:cNvPr id="1254421" name="Freeform 21"/>
            <p:cNvSpPr>
              <a:spLocks/>
            </p:cNvSpPr>
            <p:nvPr/>
          </p:nvSpPr>
          <p:spPr bwMode="auto">
            <a:xfrm>
              <a:off x="2400" y="3024"/>
              <a:ext cx="384" cy="288"/>
            </a:xfrm>
            <a:custGeom>
              <a:avLst/>
              <a:gdLst>
                <a:gd name="T0" fmla="*/ 0 w 384"/>
                <a:gd name="T1" fmla="*/ 0 h 288"/>
                <a:gd name="T2" fmla="*/ 192 w 384"/>
                <a:gd name="T3" fmla="*/ 240 h 288"/>
                <a:gd name="T4" fmla="*/ 240 w 384"/>
                <a:gd name="T5" fmla="*/ 192 h 288"/>
                <a:gd name="T6" fmla="*/ 384 w 38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cubicBezTo>
                    <a:pt x="76" y="104"/>
                    <a:pt x="152" y="208"/>
                    <a:pt x="192" y="240"/>
                  </a:cubicBezTo>
                  <a:cubicBezTo>
                    <a:pt x="232" y="272"/>
                    <a:pt x="208" y="184"/>
                    <a:pt x="240" y="192"/>
                  </a:cubicBezTo>
                  <a:cubicBezTo>
                    <a:pt x="272" y="200"/>
                    <a:pt x="328" y="244"/>
                    <a:pt x="38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55428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29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0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1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2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5433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55434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5435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Phongs make a Highlight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sz="2400"/>
              <a:t>Besides the Phong Illumination or Reflectance model, there is a Phong Shading model.</a:t>
            </a:r>
          </a:p>
          <a:p>
            <a:r>
              <a:rPr lang="en-US" sz="2400"/>
              <a:t>Phong Shading: Instead of interpolating the intensities between vertices, interpolate the </a:t>
            </a:r>
            <a:r>
              <a:rPr lang="en-US" sz="2400" b="1" i="1"/>
              <a:t>normals</a:t>
            </a:r>
            <a:r>
              <a:rPr lang="en-US" sz="2400"/>
              <a:t>.</a:t>
            </a:r>
          </a:p>
          <a:p>
            <a:r>
              <a:rPr lang="en-US" sz="2400"/>
              <a:t>The entire lighting calculation is performed for each pixel, based on the interpolated normal.  (Old OpenGL doesn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do this, but you can and will with current </a:t>
            </a:r>
            <a:r>
              <a:rPr lang="en-US" sz="2400" i="1"/>
              <a:t>fragment shaders</a:t>
            </a:r>
            <a:r>
              <a:rPr lang="en-US" sz="2400"/>
              <a:t>)</a:t>
            </a:r>
            <a:endParaRPr lang="en-US" sz="2400" baseline="30000"/>
          </a:p>
        </p:txBody>
      </p:sp>
      <p:grpSp>
        <p:nvGrpSpPr>
          <p:cNvPr id="1256452" name="Group 4"/>
          <p:cNvGrpSpPr>
            <a:grpSpLocks/>
          </p:cNvGrpSpPr>
          <p:nvPr/>
        </p:nvGrpSpPr>
        <p:grpSpPr bwMode="auto">
          <a:xfrm>
            <a:off x="2286000" y="4648200"/>
            <a:ext cx="4078288" cy="3505200"/>
            <a:chOff x="1296" y="3216"/>
            <a:chExt cx="2569" cy="2208"/>
          </a:xfrm>
        </p:grpSpPr>
        <p:sp>
          <p:nvSpPr>
            <p:cNvPr id="1256453" name="Oval 5"/>
            <p:cNvSpPr>
              <a:spLocks noChangeArrowheads="1"/>
            </p:cNvSpPr>
            <p:nvPr/>
          </p:nvSpPr>
          <p:spPr bwMode="auto">
            <a:xfrm>
              <a:off x="1728" y="3504"/>
              <a:ext cx="1728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4" name="Line 6"/>
            <p:cNvSpPr>
              <a:spLocks noChangeShapeType="1"/>
            </p:cNvSpPr>
            <p:nvPr/>
          </p:nvSpPr>
          <p:spPr bwMode="auto">
            <a:xfrm>
              <a:off x="1968" y="37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5" name="Line 7"/>
            <p:cNvSpPr>
              <a:spLocks noChangeShapeType="1"/>
            </p:cNvSpPr>
            <p:nvPr/>
          </p:nvSpPr>
          <p:spPr bwMode="auto">
            <a:xfrm flipH="1">
              <a:off x="1728" y="3792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6" name="Line 8"/>
            <p:cNvSpPr>
              <a:spLocks noChangeShapeType="1"/>
            </p:cNvSpPr>
            <p:nvPr/>
          </p:nvSpPr>
          <p:spPr bwMode="auto">
            <a:xfrm>
              <a:off x="3216" y="3792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7" name="Rectangle 9"/>
            <p:cNvSpPr>
              <a:spLocks noChangeArrowheads="1"/>
            </p:cNvSpPr>
            <p:nvPr/>
          </p:nvSpPr>
          <p:spPr bwMode="auto">
            <a:xfrm>
              <a:off x="1488" y="4320"/>
              <a:ext cx="235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8" name="Line 10"/>
            <p:cNvSpPr>
              <a:spLocks noChangeShapeType="1"/>
            </p:cNvSpPr>
            <p:nvPr/>
          </p:nvSpPr>
          <p:spPr bwMode="auto">
            <a:xfrm flipV="1">
              <a:off x="3216" y="3312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9" name="Line 11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0" name="Oval 12"/>
            <p:cNvSpPr>
              <a:spLocks noChangeArrowheads="1"/>
            </p:cNvSpPr>
            <p:nvPr/>
          </p:nvSpPr>
          <p:spPr bwMode="auto">
            <a:xfrm>
              <a:off x="2400" y="3312"/>
              <a:ext cx="480" cy="62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61" name="Text Box 13"/>
            <p:cNvSpPr txBox="1">
              <a:spLocks noChangeArrowheads="1"/>
            </p:cNvSpPr>
            <p:nvPr/>
          </p:nvSpPr>
          <p:spPr bwMode="auto">
            <a:xfrm>
              <a:off x="1296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1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2" name="Text Box 14"/>
            <p:cNvSpPr txBox="1">
              <a:spLocks noChangeArrowheads="1"/>
            </p:cNvSpPr>
            <p:nvPr/>
          </p:nvSpPr>
          <p:spPr bwMode="auto">
            <a:xfrm>
              <a:off x="3312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2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3" name="Line 15"/>
            <p:cNvSpPr>
              <a:spLocks noChangeShapeType="1"/>
            </p:cNvSpPr>
            <p:nvPr/>
          </p:nvSpPr>
          <p:spPr bwMode="auto">
            <a:xfrm flipH="1" flipV="1">
              <a:off x="2112" y="331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4" name="Line 16"/>
            <p:cNvSpPr>
              <a:spLocks noChangeShapeType="1"/>
            </p:cNvSpPr>
            <p:nvPr/>
          </p:nvSpPr>
          <p:spPr bwMode="auto">
            <a:xfrm flipV="1">
              <a:off x="2976" y="331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5" name="Line 17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and Color Plates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527176"/>
            <a:ext cx="8686800" cy="58975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See OpenGL color plates (earlier </a:t>
            </a:r>
            <a:r>
              <a:rPr lang="en-US" dirty="0" err="1"/>
              <a:t>eds</a:t>
            </a:r>
            <a:r>
              <a:rPr lang="en-US" dirty="0"/>
              <a:t>) and </a:t>
            </a:r>
            <a:r>
              <a:rPr lang="en-US" dirty="0" err="1"/>
              <a:t>glsl</a:t>
            </a:r>
            <a:r>
              <a:rPr lang="en-US" dirty="0"/>
              <a:t> book</a:t>
            </a:r>
          </a:p>
          <a:p>
            <a:endParaRPr lang="en-US" dirty="0"/>
          </a:p>
        </p:txBody>
      </p:sp>
      <p:pic>
        <p:nvPicPr>
          <p:cNvPr id="1207301" name="Picture 5" descr="benzene-homo-glsl-xr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203451"/>
            <a:ext cx="3851275" cy="335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119064" y="5618163"/>
            <a:ext cx="5341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http://blog.cryos.net/categories/15-Avogadro/P3.html</a:t>
            </a:r>
            <a:r>
              <a:rPr lang="en-US"/>
              <a:t> </a:t>
            </a:r>
          </a:p>
        </p:txBody>
      </p:sp>
      <p:pic>
        <p:nvPicPr>
          <p:cNvPr id="1207304" name="Picture 8" descr="martin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2" y="2625726"/>
            <a:ext cx="4860925" cy="260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5" name="Text Box 9"/>
          <p:cNvSpPr txBox="1">
            <a:spLocks noChangeArrowheads="1"/>
          </p:cNvSpPr>
          <p:nvPr/>
        </p:nvSpPr>
        <p:spPr bwMode="auto">
          <a:xfrm>
            <a:off x="131363" y="5875339"/>
            <a:ext cx="8551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http://blenderartists.org/forum/showthread.php?11430-Games-amp-Tutorials-(updated-Jan-5-2011)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78" name="Rectangle 26"/>
          <p:cNvSpPr>
            <a:spLocks noChangeArrowheads="1"/>
          </p:cNvSpPr>
          <p:nvPr/>
        </p:nvSpPr>
        <p:spPr bwMode="auto">
          <a:xfrm>
            <a:off x="6015038" y="1838325"/>
            <a:ext cx="1995487" cy="234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74" name="Rectangle 22"/>
          <p:cNvSpPr>
            <a:spLocks noChangeArrowheads="1"/>
          </p:cNvSpPr>
          <p:nvPr/>
        </p:nvSpPr>
        <p:spPr bwMode="auto">
          <a:xfrm>
            <a:off x="1133475" y="1374775"/>
            <a:ext cx="1995488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677" y="533400"/>
            <a:ext cx="8696391" cy="685800"/>
          </a:xfrm>
        </p:spPr>
        <p:txBody>
          <a:bodyPr/>
          <a:lstStyle/>
          <a:p>
            <a:r>
              <a:rPr lang="en-US" dirty="0"/>
              <a:t>OpenGL Rendering Pipeline (simple)</a:t>
            </a:r>
          </a:p>
        </p:txBody>
      </p:sp>
      <p:sp>
        <p:nvSpPr>
          <p:cNvPr id="1175555" name="AutoShape 3"/>
          <p:cNvSpPr>
            <a:spLocks noChangeArrowheads="1"/>
          </p:cNvSpPr>
          <p:nvPr/>
        </p:nvSpPr>
        <p:spPr bwMode="auto">
          <a:xfrm>
            <a:off x="1295400" y="2424113"/>
            <a:ext cx="16764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Geometry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Primitive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Operations</a:t>
            </a:r>
          </a:p>
        </p:txBody>
      </p:sp>
      <p:sp>
        <p:nvSpPr>
          <p:cNvPr id="1175556" name="AutoShape 4"/>
          <p:cNvSpPr>
            <a:spLocks noChangeArrowheads="1"/>
          </p:cNvSpPr>
          <p:nvPr/>
        </p:nvSpPr>
        <p:spPr bwMode="auto">
          <a:xfrm>
            <a:off x="1447800" y="4481513"/>
            <a:ext cx="1447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Pixel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Operations</a:t>
            </a:r>
          </a:p>
        </p:txBody>
      </p:sp>
      <p:sp>
        <p:nvSpPr>
          <p:cNvPr id="1175557" name="AutoShape 5"/>
          <p:cNvSpPr>
            <a:spLocks noChangeArrowheads="1"/>
          </p:cNvSpPr>
          <p:nvPr/>
        </p:nvSpPr>
        <p:spPr bwMode="auto">
          <a:xfrm>
            <a:off x="3962400" y="2962275"/>
            <a:ext cx="1608138" cy="98583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Scan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(Rasterize)</a:t>
            </a:r>
          </a:p>
        </p:txBody>
      </p:sp>
      <p:sp>
        <p:nvSpPr>
          <p:cNvPr id="1175558" name="Rectangle 6"/>
          <p:cNvSpPr>
            <a:spLocks noChangeArrowheads="1"/>
          </p:cNvSpPr>
          <p:nvPr/>
        </p:nvSpPr>
        <p:spPr bwMode="auto">
          <a:xfrm>
            <a:off x="3962400" y="4481513"/>
            <a:ext cx="1524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Texture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Memory</a:t>
            </a:r>
          </a:p>
        </p:txBody>
      </p:sp>
      <p:sp>
        <p:nvSpPr>
          <p:cNvPr id="1175559" name="AutoShape 7"/>
          <p:cNvSpPr>
            <a:spLocks noChangeArrowheads="1"/>
          </p:cNvSpPr>
          <p:nvPr/>
        </p:nvSpPr>
        <p:spPr bwMode="auto">
          <a:xfrm>
            <a:off x="6248400" y="3109913"/>
            <a:ext cx="16002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Fragment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Operations</a:t>
            </a:r>
          </a:p>
        </p:txBody>
      </p:sp>
      <p:sp>
        <p:nvSpPr>
          <p:cNvPr id="1175560" name="Rectangle 8"/>
          <p:cNvSpPr>
            <a:spLocks noChangeArrowheads="1"/>
          </p:cNvSpPr>
          <p:nvPr/>
        </p:nvSpPr>
        <p:spPr bwMode="auto">
          <a:xfrm rot="5400000">
            <a:off x="7696200" y="3719513"/>
            <a:ext cx="1905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Framebuffer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/>
        </p:nvSpPr>
        <p:spPr bwMode="auto">
          <a:xfrm>
            <a:off x="-36513" y="2714625"/>
            <a:ext cx="11017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Vertices</a:t>
            </a:r>
          </a:p>
        </p:txBody>
      </p:sp>
      <p:sp>
        <p:nvSpPr>
          <p:cNvPr id="1175562" name="Line 10"/>
          <p:cNvSpPr>
            <a:spLocks noChangeShapeType="1"/>
          </p:cNvSpPr>
          <p:nvPr/>
        </p:nvSpPr>
        <p:spPr bwMode="auto">
          <a:xfrm>
            <a:off x="990600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3" name="Freeform 11"/>
          <p:cNvSpPr>
            <a:spLocks/>
          </p:cNvSpPr>
          <p:nvPr/>
        </p:nvSpPr>
        <p:spPr bwMode="auto">
          <a:xfrm>
            <a:off x="2971800" y="2957513"/>
            <a:ext cx="990600" cy="457200"/>
          </a:xfrm>
          <a:custGeom>
            <a:avLst/>
            <a:gdLst>
              <a:gd name="T0" fmla="*/ 0 w 624"/>
              <a:gd name="T1" fmla="*/ 0 h 288"/>
              <a:gd name="T2" fmla="*/ 240 w 624"/>
              <a:gd name="T3" fmla="*/ 0 h 288"/>
              <a:gd name="T4" fmla="*/ 240 w 624"/>
              <a:gd name="T5" fmla="*/ 288 h 288"/>
              <a:gd name="T6" fmla="*/ 624 w 624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288">
                <a:moveTo>
                  <a:pt x="0" y="0"/>
                </a:moveTo>
                <a:lnTo>
                  <a:pt x="240" y="0"/>
                </a:lnTo>
                <a:lnTo>
                  <a:pt x="240" y="288"/>
                </a:lnTo>
                <a:lnTo>
                  <a:pt x="624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4" name="Text Box 12"/>
          <p:cNvSpPr txBox="1">
            <a:spLocks noChangeArrowheads="1"/>
          </p:cNvSpPr>
          <p:nvPr/>
        </p:nvSpPr>
        <p:spPr bwMode="auto">
          <a:xfrm>
            <a:off x="-49213" y="4706938"/>
            <a:ext cx="10160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Images</a:t>
            </a:r>
          </a:p>
        </p:txBody>
      </p:sp>
      <p:sp>
        <p:nvSpPr>
          <p:cNvPr id="1175565" name="Line 13"/>
          <p:cNvSpPr>
            <a:spLocks noChangeShapeType="1"/>
          </p:cNvSpPr>
          <p:nvPr/>
        </p:nvSpPr>
        <p:spPr bwMode="auto">
          <a:xfrm>
            <a:off x="914400" y="49387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6" name="Freeform 14"/>
          <p:cNvSpPr>
            <a:spLocks/>
          </p:cNvSpPr>
          <p:nvPr/>
        </p:nvSpPr>
        <p:spPr bwMode="auto">
          <a:xfrm>
            <a:off x="2895600" y="3643313"/>
            <a:ext cx="1066800" cy="1295400"/>
          </a:xfrm>
          <a:custGeom>
            <a:avLst/>
            <a:gdLst>
              <a:gd name="T0" fmla="*/ 0 w 672"/>
              <a:gd name="T1" fmla="*/ 816 h 816"/>
              <a:gd name="T2" fmla="*/ 288 w 672"/>
              <a:gd name="T3" fmla="*/ 816 h 816"/>
              <a:gd name="T4" fmla="*/ 288 w 672"/>
              <a:gd name="T5" fmla="*/ 0 h 816"/>
              <a:gd name="T6" fmla="*/ 672 w 672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816">
                <a:moveTo>
                  <a:pt x="0" y="816"/>
                </a:moveTo>
                <a:lnTo>
                  <a:pt x="288" y="816"/>
                </a:lnTo>
                <a:lnTo>
                  <a:pt x="288" y="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7" name="Line 15"/>
          <p:cNvSpPr>
            <a:spLocks noChangeShapeType="1"/>
          </p:cNvSpPr>
          <p:nvPr/>
        </p:nvSpPr>
        <p:spPr bwMode="auto">
          <a:xfrm>
            <a:off x="3352800" y="49387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8" name="Line 16"/>
          <p:cNvSpPr>
            <a:spLocks noChangeShapeType="1"/>
          </p:cNvSpPr>
          <p:nvPr/>
        </p:nvSpPr>
        <p:spPr bwMode="auto">
          <a:xfrm flipV="1">
            <a:off x="4648200" y="39481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9" name="Line 17"/>
          <p:cNvSpPr>
            <a:spLocks noChangeShapeType="1"/>
          </p:cNvSpPr>
          <p:nvPr/>
        </p:nvSpPr>
        <p:spPr bwMode="auto">
          <a:xfrm>
            <a:off x="5581650" y="34909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70" name="Line 18"/>
          <p:cNvSpPr>
            <a:spLocks noChangeShapeType="1"/>
          </p:cNvSpPr>
          <p:nvPr/>
        </p:nvSpPr>
        <p:spPr bwMode="auto">
          <a:xfrm>
            <a:off x="7848600" y="34909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71" name="Freeform 19"/>
          <p:cNvSpPr>
            <a:spLocks/>
          </p:cNvSpPr>
          <p:nvPr/>
        </p:nvSpPr>
        <p:spPr bwMode="auto">
          <a:xfrm>
            <a:off x="2133600" y="4938713"/>
            <a:ext cx="6477000" cy="685800"/>
          </a:xfrm>
          <a:custGeom>
            <a:avLst/>
            <a:gdLst>
              <a:gd name="T0" fmla="*/ 4080 w 4080"/>
              <a:gd name="T1" fmla="*/ 0 h 432"/>
              <a:gd name="T2" fmla="*/ 4080 w 4080"/>
              <a:gd name="T3" fmla="*/ 432 h 432"/>
              <a:gd name="T4" fmla="*/ 0 w 4080"/>
              <a:gd name="T5" fmla="*/ 432 h 432"/>
              <a:gd name="T6" fmla="*/ 0 w 4080"/>
              <a:gd name="T7" fmla="*/ 24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0" h="432">
                <a:moveTo>
                  <a:pt x="4080" y="0"/>
                </a:moveTo>
                <a:lnTo>
                  <a:pt x="4080" y="432"/>
                </a:lnTo>
                <a:lnTo>
                  <a:pt x="0" y="432"/>
                </a:lnTo>
                <a:lnTo>
                  <a:pt x="0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/>
        </p:nvSpPr>
        <p:spPr bwMode="auto">
          <a:xfrm>
            <a:off x="661988" y="5721350"/>
            <a:ext cx="8391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Traditional Approach: Fixed function pipeline (state machine)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New Development (2003-): Programmable pipeline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/>
        </p:nvSpPr>
        <p:spPr bwMode="auto">
          <a:xfrm>
            <a:off x="1076325" y="1354138"/>
            <a:ext cx="2187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Programmable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Modern GPUs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Vertex Shader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)</a:t>
            </a:r>
          </a:p>
        </p:txBody>
      </p:sp>
      <p:sp>
        <p:nvSpPr>
          <p:cNvPr id="1175579" name="Text Box 27"/>
          <p:cNvSpPr txBox="1">
            <a:spLocks noChangeArrowheads="1"/>
          </p:cNvSpPr>
          <p:nvPr/>
        </p:nvSpPr>
        <p:spPr bwMode="auto">
          <a:xfrm>
            <a:off x="5954713" y="1771650"/>
            <a:ext cx="2187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Programmable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Modern GPUs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Fragment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Shader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)</a:t>
            </a:r>
          </a:p>
        </p:txBody>
      </p:sp>
      <p:sp>
        <p:nvSpPr>
          <p:cNvPr id="1175581" name="AutoShape 29"/>
          <p:cNvSpPr>
            <a:spLocks noChangeArrowheads="1"/>
          </p:cNvSpPr>
          <p:nvPr/>
        </p:nvSpPr>
        <p:spPr bwMode="auto">
          <a:xfrm>
            <a:off x="138113" y="3252788"/>
            <a:ext cx="393700" cy="533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2" name="AutoShape 30"/>
          <p:cNvSpPr>
            <a:spLocks noChangeArrowheads="1"/>
          </p:cNvSpPr>
          <p:nvPr/>
        </p:nvSpPr>
        <p:spPr bwMode="auto">
          <a:xfrm rot="-2988209">
            <a:off x="775494" y="3547269"/>
            <a:ext cx="266700" cy="468312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3" name="AutoShape 31"/>
          <p:cNvSpPr>
            <a:spLocks noChangeArrowheads="1"/>
          </p:cNvSpPr>
          <p:nvPr/>
        </p:nvSpPr>
        <p:spPr bwMode="auto">
          <a:xfrm>
            <a:off x="4181475" y="2022475"/>
            <a:ext cx="393700" cy="533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4" name="AutoShape 32"/>
          <p:cNvSpPr>
            <a:spLocks noChangeArrowheads="1"/>
          </p:cNvSpPr>
          <p:nvPr/>
        </p:nvSpPr>
        <p:spPr bwMode="auto">
          <a:xfrm rot="-2988209">
            <a:off x="4818857" y="2239168"/>
            <a:ext cx="266700" cy="4683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5" name="Rectangle 33"/>
          <p:cNvSpPr>
            <a:spLocks noChangeArrowheads="1"/>
          </p:cNvSpPr>
          <p:nvPr/>
        </p:nvSpPr>
        <p:spPr bwMode="auto">
          <a:xfrm>
            <a:off x="4008438" y="2000250"/>
            <a:ext cx="1360487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6" name="Line 34"/>
          <p:cNvSpPr>
            <a:spLocks noChangeShapeType="1"/>
          </p:cNvSpPr>
          <p:nvPr/>
        </p:nvSpPr>
        <p:spPr bwMode="auto">
          <a:xfrm flipV="1">
            <a:off x="3997325" y="2159000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8" name="Line 36"/>
          <p:cNvSpPr>
            <a:spLocks noChangeShapeType="1"/>
          </p:cNvSpPr>
          <p:nvPr/>
        </p:nvSpPr>
        <p:spPr bwMode="auto">
          <a:xfrm flipV="1">
            <a:off x="4005263" y="2355850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9" name="Line 37"/>
          <p:cNvSpPr>
            <a:spLocks noChangeShapeType="1"/>
          </p:cNvSpPr>
          <p:nvPr/>
        </p:nvSpPr>
        <p:spPr bwMode="auto">
          <a:xfrm flipV="1">
            <a:off x="3994150" y="2522538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0" name="Line 38"/>
          <p:cNvSpPr>
            <a:spLocks noChangeShapeType="1"/>
          </p:cNvSpPr>
          <p:nvPr/>
        </p:nvSpPr>
        <p:spPr bwMode="auto">
          <a:xfrm flipV="1">
            <a:off x="3994150" y="2678113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1" name="Line 39"/>
          <p:cNvSpPr>
            <a:spLocks noChangeShapeType="1"/>
          </p:cNvSpPr>
          <p:nvPr/>
        </p:nvSpPr>
        <p:spPr bwMode="auto">
          <a:xfrm>
            <a:off x="4135438" y="1998663"/>
            <a:ext cx="0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2" name="Line 40"/>
          <p:cNvSpPr>
            <a:spLocks noChangeShapeType="1"/>
          </p:cNvSpPr>
          <p:nvPr/>
        </p:nvSpPr>
        <p:spPr bwMode="auto">
          <a:xfrm>
            <a:off x="4287838" y="1995488"/>
            <a:ext cx="0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3" name="Line 41"/>
          <p:cNvSpPr>
            <a:spLocks noChangeShapeType="1"/>
          </p:cNvSpPr>
          <p:nvPr/>
        </p:nvSpPr>
        <p:spPr bwMode="auto">
          <a:xfrm>
            <a:off x="4465638" y="1995488"/>
            <a:ext cx="0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4" name="Line 42"/>
          <p:cNvSpPr>
            <a:spLocks noChangeShapeType="1"/>
          </p:cNvSpPr>
          <p:nvPr/>
        </p:nvSpPr>
        <p:spPr bwMode="auto">
          <a:xfrm>
            <a:off x="4610100" y="2006600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5" name="Line 43"/>
          <p:cNvSpPr>
            <a:spLocks noChangeShapeType="1"/>
          </p:cNvSpPr>
          <p:nvPr/>
        </p:nvSpPr>
        <p:spPr bwMode="auto">
          <a:xfrm>
            <a:off x="4754563" y="2006600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6" name="Line 44"/>
          <p:cNvSpPr>
            <a:spLocks noChangeShapeType="1"/>
          </p:cNvSpPr>
          <p:nvPr/>
        </p:nvSpPr>
        <p:spPr bwMode="auto">
          <a:xfrm>
            <a:off x="4899025" y="2006600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7" name="Line 45"/>
          <p:cNvSpPr>
            <a:spLocks noChangeShapeType="1"/>
          </p:cNvSpPr>
          <p:nvPr/>
        </p:nvSpPr>
        <p:spPr bwMode="auto">
          <a:xfrm>
            <a:off x="5021263" y="2006600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8" name="Line 46"/>
          <p:cNvSpPr>
            <a:spLocks noChangeShapeType="1"/>
          </p:cNvSpPr>
          <p:nvPr/>
        </p:nvSpPr>
        <p:spPr bwMode="auto">
          <a:xfrm>
            <a:off x="5154613" y="1984375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9" name="Line 47"/>
          <p:cNvSpPr>
            <a:spLocks noChangeShapeType="1"/>
          </p:cNvSpPr>
          <p:nvPr/>
        </p:nvSpPr>
        <p:spPr bwMode="auto">
          <a:xfrm>
            <a:off x="5265738" y="1984375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pic>
        <p:nvPicPr>
          <p:cNvPr id="1175603" name="Picture 51" descr="roofs of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4487863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core  //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Inputs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layout (location = 0) in vec3 position;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layout (location = 1) in vec3 normal;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layout (location = 2) in vec2 </a:t>
            </a:r>
            <a:r>
              <a:rPr lang="en-US" sz="1600" b="1" dirty="0" err="1">
                <a:solidFill>
                  <a:srgbClr val="00B0F0"/>
                </a:solidFill>
                <a:latin typeface="Courier New" charset="0"/>
              </a:rPr>
              <a:t>texCoords</a:t>
            </a: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Extra outputs, if any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out vec4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myvertex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out vec3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mynormal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out vec2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Uniform variables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projection;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//Outputs will be scan-converted/interpolated/</a:t>
            </a:r>
            <a:r>
              <a:rPr lang="en-US" sz="1600" b="1" dirty="0" err="1">
                <a:latin typeface="Courier New" charset="0"/>
              </a:rPr>
              <a:t>gouraud</a:t>
            </a:r>
            <a:r>
              <a:rPr lang="en-US" sz="1600" b="1" dirty="0">
                <a:latin typeface="Courier New" charset="0"/>
              </a:rPr>
              <a:t> shaded between vertices and input to the fragment shader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//(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//Think about why </a:t>
            </a:r>
            <a:r>
              <a:rPr lang="en-US" sz="1600" b="1" dirty="0" err="1">
                <a:latin typeface="Courier New" charset="0"/>
              </a:rPr>
              <a:t>gl_Position</a:t>
            </a:r>
            <a:r>
              <a:rPr lang="en-US" sz="1600" b="1" dirty="0">
                <a:latin typeface="Courier New" charset="0"/>
              </a:rPr>
              <a:t> and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 both needed.  What’s diff?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gl_Position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projection *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* vec4(position, 1.0f);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mynormal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mat3(transpose(inverse(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))) * normal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myvertex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* vec4(position, 1.0f)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	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vec2 (0.0, 0.0); </a:t>
            </a:r>
            <a:r>
              <a:rPr lang="en-US" sz="1600" b="1" dirty="0">
                <a:latin typeface="Courier New" charset="0"/>
              </a:rPr>
              <a:t>// Default value to prevent errors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 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!= 0){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673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 i="1"/>
              <a:t>Types of lighting, materials and shading </a:t>
            </a:r>
          </a:p>
          <a:p>
            <a:pPr lvl="1"/>
            <a:r>
              <a:rPr lang="en-US" i="1"/>
              <a:t>Lights: Point and Directional</a:t>
            </a:r>
          </a:p>
          <a:p>
            <a:pPr lvl="1"/>
            <a:r>
              <a:rPr lang="en-US" i="1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7"/>
            <a:ext cx="8504238" cy="5897563"/>
          </a:xfrm>
        </p:spPr>
        <p:txBody>
          <a:bodyPr/>
          <a:lstStyle/>
          <a:p>
            <a:r>
              <a:rPr lang="en-US" dirty="0"/>
              <a:t>Rest of this lecture considers lighting </a:t>
            </a:r>
          </a:p>
          <a:p>
            <a:r>
              <a:rPr lang="en-US" dirty="0"/>
              <a:t>In real world, complex lighting, materials interact</a:t>
            </a:r>
          </a:p>
          <a:p>
            <a:r>
              <a:rPr lang="en-US" dirty="0"/>
              <a:t>We study this more formally in CSE 168</a:t>
            </a:r>
          </a:p>
          <a:p>
            <a:r>
              <a:rPr lang="en-US" dirty="0"/>
              <a:t>For now some basic approximations to capture key effects in lighting and shading</a:t>
            </a:r>
          </a:p>
          <a:p>
            <a:r>
              <a:rPr lang="en-US" dirty="0"/>
              <a:t>Inspired by old OpenGL fixed function pipeline</a:t>
            </a:r>
          </a:p>
          <a:p>
            <a:pPr lvl="1"/>
            <a:r>
              <a:rPr lang="en-US" dirty="0"/>
              <a:t>But remember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not physically based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838200"/>
          </a:xfrm>
        </p:spPr>
        <p:txBody>
          <a:bodyPr/>
          <a:lstStyle/>
          <a:p>
            <a:r>
              <a:rPr lang="en-US"/>
              <a:t>Types of Light Sources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2563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Point</a:t>
            </a:r>
          </a:p>
          <a:p>
            <a:pPr lvl="1">
              <a:lnSpc>
                <a:spcPct val="90000"/>
              </a:lnSpc>
            </a:pPr>
            <a:r>
              <a:rPr lang="en-US"/>
              <a:t>Position, Color </a:t>
            </a:r>
          </a:p>
          <a:p>
            <a:pPr lvl="1">
              <a:lnSpc>
                <a:spcPct val="90000"/>
              </a:lnSpc>
            </a:pPr>
            <a:r>
              <a:rPr lang="en-US"/>
              <a:t>Attenuation (quadratic model)</a:t>
            </a:r>
          </a:p>
          <a:p>
            <a:pPr>
              <a:lnSpc>
                <a:spcPct val="90000"/>
              </a:lnSpc>
            </a:pPr>
            <a:r>
              <a:rPr lang="en-US"/>
              <a:t>Attenuation</a:t>
            </a:r>
          </a:p>
          <a:p>
            <a:pPr lvl="1">
              <a:lnSpc>
                <a:spcPct val="90000"/>
              </a:lnSpc>
            </a:pPr>
            <a:r>
              <a:rPr lang="en-US"/>
              <a:t>Usually assume no attenuation (not physically correct)</a:t>
            </a:r>
          </a:p>
          <a:p>
            <a:pPr lvl="1">
              <a:lnSpc>
                <a:spcPct val="90000"/>
              </a:lnSpc>
            </a:pPr>
            <a:r>
              <a:rPr lang="en-US"/>
              <a:t>Quadratic inverse square falloff for point sources</a:t>
            </a:r>
          </a:p>
          <a:p>
            <a:pPr lvl="1">
              <a:lnSpc>
                <a:spcPct val="90000"/>
              </a:lnSpc>
            </a:pPr>
            <a:r>
              <a:rPr lang="en-US"/>
              <a:t>Linear falloff for line sources (tube lights).  Why?</a:t>
            </a:r>
          </a:p>
          <a:p>
            <a:pPr lvl="1">
              <a:lnSpc>
                <a:spcPct val="90000"/>
              </a:lnSpc>
            </a:pPr>
            <a:r>
              <a:rPr lang="en-US"/>
              <a:t>No falloff for distant (directional) sources. Why?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Directional (w=0, infinite far away, no attenuation)</a:t>
            </a:r>
          </a:p>
          <a:p>
            <a:pPr>
              <a:lnSpc>
                <a:spcPct val="90000"/>
              </a:lnSpc>
            </a:pPr>
            <a:r>
              <a:rPr lang="en-US"/>
              <a:t>Spotlights (not considered in homework)</a:t>
            </a:r>
          </a:p>
          <a:p>
            <a:pPr lvl="1">
              <a:lnSpc>
                <a:spcPct val="90000"/>
              </a:lnSpc>
            </a:pPr>
            <a:r>
              <a:rPr lang="en-US"/>
              <a:t>Spot exponent</a:t>
            </a:r>
          </a:p>
          <a:p>
            <a:pPr lvl="1">
              <a:lnSpc>
                <a:spcPct val="90000"/>
              </a:lnSpc>
            </a:pPr>
            <a:r>
              <a:rPr lang="en-US"/>
              <a:t>Spot cutoff</a:t>
            </a:r>
          </a:p>
        </p:txBody>
      </p:sp>
      <p:graphicFrame>
        <p:nvGraphicFramePr>
          <p:cNvPr id="1221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1406"/>
              </p:ext>
            </p:extLst>
          </p:nvPr>
        </p:nvGraphicFramePr>
        <p:xfrm>
          <a:off x="5794489" y="1936593"/>
          <a:ext cx="282321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482600" progId="Equation.DSMT4">
                  <p:embed/>
                </p:oleObj>
              </mc:Choice>
              <mc:Fallback>
                <p:oleObj name="Equation" r:id="rId2" imgW="1485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89" y="1936593"/>
                        <a:ext cx="2823210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week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lectures have all info for HW 2</a:t>
            </a:r>
          </a:p>
          <a:p>
            <a:r>
              <a:rPr lang="en-US" dirty="0"/>
              <a:t>Start EARLY (milestone due Monday Feb 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Properties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Need </a:t>
            </a:r>
            <a:r>
              <a:rPr lang="en-US" dirty="0" err="1"/>
              <a:t>normals</a:t>
            </a:r>
            <a:r>
              <a:rPr lang="en-US" dirty="0"/>
              <a:t> (to calculate how much diffuse, specular, find reflected direction and so on)</a:t>
            </a:r>
          </a:p>
          <a:p>
            <a:pPr lvl="1"/>
            <a:r>
              <a:rPr lang="en-US" i="1" dirty="0"/>
              <a:t>Usually specify at each vertex, interpolate</a:t>
            </a:r>
          </a:p>
          <a:p>
            <a:pPr lvl="1"/>
            <a:r>
              <a:rPr lang="en-US" dirty="0"/>
              <a:t>GLUT used to do it automatically for teapots </a:t>
            </a:r>
            <a:r>
              <a:rPr lang="en-US" dirty="0" err="1"/>
              <a:t>etc</a:t>
            </a:r>
            <a:r>
              <a:rPr lang="en-US" dirty="0"/>
              <a:t>  </a:t>
            </a:r>
          </a:p>
          <a:p>
            <a:pPr marL="457200" lvl="1" indent="0">
              <a:buNone/>
            </a:pPr>
            <a:r>
              <a:rPr lang="en-US" dirty="0"/>
              <a:t>(we provide meshes with </a:t>
            </a:r>
            <a:r>
              <a:rPr lang="en-US" dirty="0" err="1"/>
              <a:t>normals</a:t>
            </a:r>
            <a:r>
              <a:rPr lang="en-US" dirty="0"/>
              <a:t> instead for you in </a:t>
            </a:r>
            <a:r>
              <a:rPr lang="en-US" dirty="0" err="1"/>
              <a:t>hw</a:t>
            </a:r>
            <a:r>
              <a:rPr lang="en-US" dirty="0"/>
              <a:t> 2)</a:t>
            </a:r>
          </a:p>
          <a:p>
            <a:pPr lvl="1"/>
            <a:r>
              <a:rPr lang="en-US" dirty="0"/>
              <a:t>Can do manually for parametric surfaces </a:t>
            </a:r>
          </a:p>
          <a:p>
            <a:pPr lvl="1"/>
            <a:r>
              <a:rPr lang="en-US" dirty="0"/>
              <a:t>Average face </a:t>
            </a:r>
            <a:r>
              <a:rPr lang="en-US" dirty="0" err="1"/>
              <a:t>normals</a:t>
            </a:r>
            <a:r>
              <a:rPr lang="en-US" dirty="0"/>
              <a:t> for more complex shapes</a:t>
            </a:r>
          </a:p>
          <a:p>
            <a:endParaRPr lang="en-US" dirty="0"/>
          </a:p>
          <a:p>
            <a:r>
              <a:rPr lang="en-US" dirty="0"/>
              <a:t>Four terms: Ambient, Diffuse, Specular, Emissive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Emissive Term</a:t>
            </a:r>
          </a:p>
        </p:txBody>
      </p:sp>
      <p:sp>
        <p:nvSpPr>
          <p:cNvPr id="1210372" name="AutoShape 4"/>
          <p:cNvSpPr>
            <a:spLocks noChangeArrowheads="1"/>
          </p:cNvSpPr>
          <p:nvPr/>
        </p:nvSpPr>
        <p:spPr bwMode="auto">
          <a:xfrm>
            <a:off x="1036639" y="1893889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0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88804"/>
              </p:ext>
            </p:extLst>
          </p:nvPr>
        </p:nvGraphicFramePr>
        <p:xfrm>
          <a:off x="3060700" y="1830388"/>
          <a:ext cx="3213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254000" progId="Equation.DSMT4">
                  <p:embed/>
                </p:oleObj>
              </mc:Choice>
              <mc:Fallback>
                <p:oleObj name="Equation" r:id="rId2" imgW="11684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30388"/>
                        <a:ext cx="3213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4" name="Text Box 6"/>
          <p:cNvSpPr txBox="1">
            <a:spLocks noChangeArrowheads="1"/>
          </p:cNvSpPr>
          <p:nvPr/>
        </p:nvSpPr>
        <p:spPr bwMode="auto">
          <a:xfrm>
            <a:off x="574676" y="3395663"/>
            <a:ext cx="837921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Only relevant for light sources when looking directly at them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Gotcha: must create geometry to actually see light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Emission does not in itself affect other lighting calculations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Term</a:t>
            </a:r>
          </a:p>
        </p:txBody>
      </p:sp>
      <p:sp>
        <p:nvSpPr>
          <p:cNvPr id="1212419" name="AutoShape 3"/>
          <p:cNvSpPr>
            <a:spLocks noChangeArrowheads="1"/>
          </p:cNvSpPr>
          <p:nvPr/>
        </p:nvSpPr>
        <p:spPr bwMode="auto">
          <a:xfrm>
            <a:off x="2978152" y="2843213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9136062" cy="5029200"/>
          </a:xfrm>
        </p:spPr>
        <p:txBody>
          <a:bodyPr/>
          <a:lstStyle/>
          <a:p>
            <a:r>
              <a:rPr lang="en-US"/>
              <a:t>Hack to simulate multiple bounces, scattering of light</a:t>
            </a:r>
          </a:p>
          <a:p>
            <a:r>
              <a:rPr lang="en-US"/>
              <a:t>Assume light equally from all directions</a:t>
            </a:r>
          </a:p>
          <a:p>
            <a:r>
              <a:rPr lang="en-US"/>
              <a:t>Global constant</a:t>
            </a:r>
          </a:p>
          <a:p>
            <a:r>
              <a:rPr lang="en-US"/>
              <a:t>Never have                                                                        black pixels</a:t>
            </a:r>
          </a:p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6611938" y="2865440"/>
            <a:ext cx="2438400" cy="1139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Line 8"/>
          <p:cNvSpPr>
            <a:spLocks noChangeShapeType="1"/>
          </p:cNvSpPr>
          <p:nvPr/>
        </p:nvSpPr>
        <p:spPr bwMode="auto">
          <a:xfrm flipH="1">
            <a:off x="8569327" y="4379913"/>
            <a:ext cx="461963" cy="195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>
            <a:off x="4803775" y="6572251"/>
            <a:ext cx="29194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>
            <a:off x="4724400" y="3497263"/>
            <a:ext cx="3087688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842252" y="3919539"/>
            <a:ext cx="619125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 flipH="1">
            <a:off x="6219825" y="5553075"/>
            <a:ext cx="2152650" cy="795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4576763" y="3035301"/>
            <a:ext cx="20066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6573838" y="3084514"/>
            <a:ext cx="2171700" cy="176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H="1">
            <a:off x="7408865" y="4864100"/>
            <a:ext cx="1347787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2" name="Line 16"/>
          <p:cNvSpPr>
            <a:spLocks noChangeShapeType="1"/>
          </p:cNvSpPr>
          <p:nvPr/>
        </p:nvSpPr>
        <p:spPr bwMode="auto">
          <a:xfrm>
            <a:off x="4468815" y="3576639"/>
            <a:ext cx="4149725" cy="177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 flipH="1" flipV="1">
            <a:off x="7566027" y="3478214"/>
            <a:ext cx="1052513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Line 18"/>
          <p:cNvSpPr>
            <a:spLocks noChangeShapeType="1"/>
          </p:cNvSpPr>
          <p:nvPr/>
        </p:nvSpPr>
        <p:spPr bwMode="auto">
          <a:xfrm flipH="1">
            <a:off x="6269038" y="3506790"/>
            <a:ext cx="1257300" cy="265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124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4272"/>
              </p:ext>
            </p:extLst>
          </p:nvPr>
        </p:nvGraphicFramePr>
        <p:xfrm>
          <a:off x="655638" y="4737100"/>
          <a:ext cx="28670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800" imgH="177800" progId="Equation.DSMT4">
                  <p:embed/>
                </p:oleObj>
              </mc:Choice>
              <mc:Fallback>
                <p:oleObj name="Equation" r:id="rId2" imgW="812800" imgH="177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737100"/>
                        <a:ext cx="28670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9C64-D2E6-18A9-F566-3DB0EB4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94" y="533400"/>
            <a:ext cx="8784358" cy="685800"/>
          </a:xfrm>
        </p:spPr>
        <p:txBody>
          <a:bodyPr/>
          <a:lstStyle/>
          <a:p>
            <a:r>
              <a:rPr lang="en-US" dirty="0"/>
              <a:t>Diffuse and Specular Reflection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D10E-4D33-73C2-6092-2D5113FE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175"/>
            <a:ext cx="8547652" cy="5029200"/>
          </a:xfrm>
        </p:spPr>
        <p:txBody>
          <a:bodyPr/>
          <a:lstStyle/>
          <a:p>
            <a:r>
              <a:rPr lang="en-US" dirty="0"/>
              <a:t>Specular: </a:t>
            </a:r>
            <a:r>
              <a:rPr lang="en-US" dirty="0">
                <a:hlinkClick r:id="rId2"/>
              </a:rPr>
              <a:t>https://www.youtube.com/watch?v=e-CDkxNll9w&amp;list=PLWfDJ5nla8UpwShx-lzLJqcp575fKpsSO&amp;index=10&amp;t=112s</a:t>
            </a:r>
            <a:endParaRPr lang="en-US" dirty="0"/>
          </a:p>
          <a:p>
            <a:r>
              <a:rPr lang="en-US" dirty="0"/>
              <a:t>Diffuse: </a:t>
            </a:r>
            <a:r>
              <a:rPr lang="en-US" dirty="0">
                <a:hlinkClick r:id="rId3"/>
              </a:rPr>
              <a:t>https://www.youtube.com/watch?v=xyPDPutHA2A&amp;list=PLWfDJ5nla8UpwShx-lzLJqcp575fKpsSO&amp;index=11&amp;t=175s</a:t>
            </a:r>
            <a:r>
              <a:rPr lang="en-US" dirty="0"/>
              <a:t> </a:t>
            </a:r>
          </a:p>
          <a:p>
            <a:r>
              <a:rPr lang="en-US" dirty="0"/>
              <a:t>Steve Seitz UW 5 minute videos </a:t>
            </a:r>
          </a:p>
        </p:txBody>
      </p:sp>
    </p:spTree>
    <p:extLst>
      <p:ext uri="{BB962C8B-B14F-4D97-AF65-F5344CB8AC3E}">
        <p14:creationId xmlns:p14="http://schemas.microsoft.com/office/powerpoint/2010/main" val="6599254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4467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70" name="Line 6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1" name="Line 7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4473" name="Line 9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4474" name="Line 10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5" name="Line 11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6" name="Line 12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7" name="Line 13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8" name="Line 14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9" name="Line 15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144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8487"/>
              </p:ext>
            </p:extLst>
          </p:nvPr>
        </p:nvGraphicFramePr>
        <p:xfrm>
          <a:off x="5943600" y="2909888"/>
          <a:ext cx="1231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800" imgH="165100" progId="Equation.DSMT4">
                  <p:embed/>
                </p:oleObj>
              </mc:Choice>
              <mc:Fallback>
                <p:oleObj name="Equation" r:id="rId2" imgW="558800" imgH="165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09888"/>
                        <a:ext cx="12319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2" name="Text Box 18"/>
          <p:cNvSpPr txBox="1">
            <a:spLocks noChangeArrowheads="1"/>
          </p:cNvSpPr>
          <p:nvPr/>
        </p:nvSpPr>
        <p:spPr bwMode="auto">
          <a:xfrm>
            <a:off x="4380176" y="27749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N</a:t>
            </a:r>
          </a:p>
        </p:txBody>
      </p: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3097055" y="2984500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-L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5491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492" name="Line 4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3" name="Line 5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5495" name="Line 7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5496" name="Group 8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5497" name="Line 9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8" name="Line 10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9" name="Line 11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0" name="Line 12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1" name="Line 13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2" name="Line 14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5503" name="Group 15"/>
          <p:cNvGrpSpPr>
            <a:grpSpLocks/>
          </p:cNvGrpSpPr>
          <p:nvPr/>
        </p:nvGrpSpPr>
        <p:grpSpPr bwMode="auto">
          <a:xfrm>
            <a:off x="3097215" y="2774949"/>
            <a:ext cx="4078288" cy="733425"/>
            <a:chOff x="1951" y="1928"/>
            <a:chExt cx="2569" cy="462"/>
          </a:xfrm>
        </p:grpSpPr>
        <p:graphicFrame>
          <p:nvGraphicFramePr>
            <p:cNvPr id="121550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906895"/>
                </p:ext>
              </p:extLst>
            </p:nvPr>
          </p:nvGraphicFramePr>
          <p:xfrm>
            <a:off x="3744" y="2013"/>
            <a:ext cx="776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58800" imgH="165100" progId="Equation.DSMT4">
                    <p:embed/>
                  </p:oleObj>
                </mc:Choice>
                <mc:Fallback>
                  <p:oleObj name="Equation" r:id="rId2" imgW="558800" imgH="1651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013"/>
                          <a:ext cx="776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5505" name="Text Box 17"/>
            <p:cNvSpPr txBox="1">
              <a:spLocks noChangeArrowheads="1"/>
            </p:cNvSpPr>
            <p:nvPr/>
          </p:nvSpPr>
          <p:spPr bwMode="auto">
            <a:xfrm>
              <a:off x="2759" y="1928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N</a:t>
              </a:r>
            </a:p>
          </p:txBody>
        </p:sp>
        <p:sp>
          <p:nvSpPr>
            <p:cNvPr id="1215506" name="Text Box 18"/>
            <p:cNvSpPr txBox="1">
              <a:spLocks noChangeArrowheads="1"/>
            </p:cNvSpPr>
            <p:nvPr/>
          </p:nvSpPr>
          <p:spPr bwMode="auto">
            <a:xfrm>
              <a:off x="1951" y="2060"/>
              <a:ext cx="3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-L</a:t>
              </a:r>
            </a:p>
          </p:txBody>
        </p:sp>
      </p:grpSp>
      <p:graphicFrame>
        <p:nvGraphicFramePr>
          <p:cNvPr id="12155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73981"/>
              </p:ext>
            </p:extLst>
          </p:nvPr>
        </p:nvGraphicFramePr>
        <p:xfrm>
          <a:off x="1031875" y="5105400"/>
          <a:ext cx="7085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1400" imgH="457200" progId="Equation.DSMT4">
                  <p:embed/>
                </p:oleObj>
              </mc:Choice>
              <mc:Fallback>
                <p:oleObj name="Equation" r:id="rId4" imgW="35814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05400"/>
                        <a:ext cx="7085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</a:t>
            </a:r>
          </a:p>
        </p:txBody>
      </p:sp>
      <p:sp>
        <p:nvSpPr>
          <p:cNvPr id="1216515" name="AutoShape 3"/>
          <p:cNvSpPr>
            <a:spLocks noChangeArrowheads="1"/>
          </p:cNvSpPr>
          <p:nvPr/>
        </p:nvSpPr>
        <p:spPr bwMode="auto">
          <a:xfrm>
            <a:off x="2524125" y="338772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6" name="Line 4"/>
          <p:cNvSpPr>
            <a:spLocks noChangeShapeType="1"/>
          </p:cNvSpPr>
          <p:nvPr/>
        </p:nvSpPr>
        <p:spPr bwMode="auto">
          <a:xfrm>
            <a:off x="2811465" y="566261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7" name="Line 5"/>
          <p:cNvSpPr>
            <a:spLocks noChangeShapeType="1"/>
          </p:cNvSpPr>
          <p:nvPr/>
        </p:nvSpPr>
        <p:spPr bwMode="auto">
          <a:xfrm flipV="1">
            <a:off x="4443413" y="3824288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Glossy objects, specular reflections</a:t>
            </a:r>
          </a:p>
          <a:p>
            <a:r>
              <a:rPr lang="en-US"/>
              <a:t>Light reflects close to mirror direction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6519" name="Line 7"/>
          <p:cNvSpPr>
            <a:spLocks noChangeShapeType="1"/>
          </p:cNvSpPr>
          <p:nvPr/>
        </p:nvSpPr>
        <p:spPr bwMode="auto">
          <a:xfrm>
            <a:off x="2987677" y="401002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1" name="Line 19"/>
          <p:cNvSpPr>
            <a:spLocks noChangeShapeType="1"/>
          </p:cNvSpPr>
          <p:nvPr/>
        </p:nvSpPr>
        <p:spPr bwMode="auto">
          <a:xfrm flipV="1">
            <a:off x="4454527" y="4424364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2" name="Line 20"/>
          <p:cNvSpPr>
            <a:spLocks noChangeShapeType="1"/>
          </p:cNvSpPr>
          <p:nvPr/>
        </p:nvSpPr>
        <p:spPr bwMode="auto">
          <a:xfrm flipH="1">
            <a:off x="4449763" y="3960814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3" name="Line 21"/>
          <p:cNvSpPr>
            <a:spLocks noChangeShapeType="1"/>
          </p:cNvSpPr>
          <p:nvPr/>
        </p:nvSpPr>
        <p:spPr bwMode="auto">
          <a:xfrm>
            <a:off x="7275513" y="4003676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4" name="Line 22"/>
          <p:cNvSpPr>
            <a:spLocks noChangeShapeType="1"/>
          </p:cNvSpPr>
          <p:nvPr/>
        </p:nvSpPr>
        <p:spPr bwMode="auto">
          <a:xfrm flipH="1">
            <a:off x="7739065" y="4170365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5" name="Line 23"/>
          <p:cNvSpPr>
            <a:spLocks noChangeShapeType="1"/>
          </p:cNvSpPr>
          <p:nvPr/>
        </p:nvSpPr>
        <p:spPr bwMode="auto">
          <a:xfrm>
            <a:off x="7620002" y="408146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6543" name="Group 31"/>
          <p:cNvGrpSpPr>
            <a:grpSpLocks/>
          </p:cNvGrpSpPr>
          <p:nvPr/>
        </p:nvGrpSpPr>
        <p:grpSpPr bwMode="auto">
          <a:xfrm>
            <a:off x="4424363" y="4162425"/>
            <a:ext cx="1344612" cy="1487488"/>
            <a:chOff x="2787" y="2622"/>
            <a:chExt cx="847" cy="937"/>
          </a:xfrm>
        </p:grpSpPr>
        <p:sp>
          <p:nvSpPr>
            <p:cNvPr id="1216538" name="Freeform 26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39" name="Line 27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0" name="Line 28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1" name="Line 29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2" name="Line 30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62596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7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8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9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600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2601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62602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2603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of Phong Illumination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5" y="1527175"/>
            <a:ext cx="8732837" cy="5029200"/>
          </a:xfrm>
        </p:spPr>
        <p:txBody>
          <a:bodyPr/>
          <a:lstStyle/>
          <a:p>
            <a:r>
              <a:rPr lang="en-US"/>
              <a:t>Find a simple way to create highlights that are view-dependent and happen at about the right place</a:t>
            </a:r>
          </a:p>
          <a:p>
            <a:r>
              <a:rPr lang="en-US"/>
              <a:t>Not physically based</a:t>
            </a:r>
          </a:p>
          <a:p>
            <a:r>
              <a:rPr lang="en-US"/>
              <a:t>Use dot product (cosine) of eye and reflection of light direction about surface normal</a:t>
            </a:r>
          </a:p>
          <a:p>
            <a:r>
              <a:rPr lang="en-US"/>
              <a:t>Alternatively, dot product of half angle and normal</a:t>
            </a:r>
          </a:p>
          <a:p>
            <a:pPr lvl="1"/>
            <a:r>
              <a:rPr lang="en-US"/>
              <a:t>Has greater physical backing.  We use this form</a:t>
            </a:r>
          </a:p>
          <a:p>
            <a:r>
              <a:rPr lang="en-US"/>
              <a:t>Raise cosine lobe to some power to control sharpness or roughness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Formula</a:t>
            </a:r>
          </a:p>
        </p:txBody>
      </p:sp>
      <p:sp>
        <p:nvSpPr>
          <p:cNvPr id="1264643" name="AutoShape 3"/>
          <p:cNvSpPr>
            <a:spLocks noChangeArrowheads="1"/>
          </p:cNvSpPr>
          <p:nvPr/>
        </p:nvSpPr>
        <p:spPr bwMode="auto">
          <a:xfrm>
            <a:off x="2143125" y="218757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4" name="Line 4"/>
          <p:cNvSpPr>
            <a:spLocks noChangeShapeType="1"/>
          </p:cNvSpPr>
          <p:nvPr/>
        </p:nvSpPr>
        <p:spPr bwMode="auto">
          <a:xfrm>
            <a:off x="2430463" y="446246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5" name="Line 5"/>
          <p:cNvSpPr>
            <a:spLocks noChangeShapeType="1"/>
          </p:cNvSpPr>
          <p:nvPr/>
        </p:nvSpPr>
        <p:spPr bwMode="auto">
          <a:xfrm flipV="1">
            <a:off x="4062413" y="2624137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264647" name="Line 7"/>
          <p:cNvSpPr>
            <a:spLocks noChangeShapeType="1"/>
          </p:cNvSpPr>
          <p:nvPr/>
        </p:nvSpPr>
        <p:spPr bwMode="auto">
          <a:xfrm>
            <a:off x="2606676" y="280987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8" name="Line 8"/>
          <p:cNvSpPr>
            <a:spLocks noChangeShapeType="1"/>
          </p:cNvSpPr>
          <p:nvPr/>
        </p:nvSpPr>
        <p:spPr bwMode="auto">
          <a:xfrm flipV="1">
            <a:off x="4073527" y="3224213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9" name="Line 9"/>
          <p:cNvSpPr>
            <a:spLocks noChangeShapeType="1"/>
          </p:cNvSpPr>
          <p:nvPr/>
        </p:nvSpPr>
        <p:spPr bwMode="auto">
          <a:xfrm flipH="1">
            <a:off x="4068763" y="2760665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0" name="Line 10"/>
          <p:cNvSpPr>
            <a:spLocks noChangeShapeType="1"/>
          </p:cNvSpPr>
          <p:nvPr/>
        </p:nvSpPr>
        <p:spPr bwMode="auto">
          <a:xfrm>
            <a:off x="6894513" y="2803525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1" name="Line 11"/>
          <p:cNvSpPr>
            <a:spLocks noChangeShapeType="1"/>
          </p:cNvSpPr>
          <p:nvPr/>
        </p:nvSpPr>
        <p:spPr bwMode="auto">
          <a:xfrm flipH="1">
            <a:off x="7358064" y="2970214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2" name="Line 12"/>
          <p:cNvSpPr>
            <a:spLocks noChangeShapeType="1"/>
          </p:cNvSpPr>
          <p:nvPr/>
        </p:nvSpPr>
        <p:spPr bwMode="auto">
          <a:xfrm>
            <a:off x="7239002" y="288131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4653" name="Group 13"/>
          <p:cNvGrpSpPr>
            <a:grpSpLocks/>
          </p:cNvGrpSpPr>
          <p:nvPr/>
        </p:nvGrpSpPr>
        <p:grpSpPr bwMode="auto">
          <a:xfrm>
            <a:off x="4043363" y="2962275"/>
            <a:ext cx="1344612" cy="1487488"/>
            <a:chOff x="2787" y="2622"/>
            <a:chExt cx="847" cy="937"/>
          </a:xfrm>
        </p:grpSpPr>
        <p:sp>
          <p:nvSpPr>
            <p:cNvPr id="1264654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5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6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7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8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4659" name="Text Box 19"/>
          <p:cNvSpPr txBox="1">
            <a:spLocks noChangeArrowheads="1"/>
          </p:cNvSpPr>
          <p:nvPr/>
        </p:nvSpPr>
        <p:spPr bwMode="auto">
          <a:xfrm>
            <a:off x="2105244" y="2713039"/>
            <a:ext cx="517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-L</a:t>
            </a:r>
          </a:p>
        </p:txBody>
      </p:sp>
      <p:sp>
        <p:nvSpPr>
          <p:cNvPr id="1264660" name="Text Box 20"/>
          <p:cNvSpPr txBox="1">
            <a:spLocks noChangeArrowheads="1"/>
          </p:cNvSpPr>
          <p:nvPr/>
        </p:nvSpPr>
        <p:spPr bwMode="auto">
          <a:xfrm>
            <a:off x="5645414" y="2447925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</a:t>
            </a:r>
          </a:p>
        </p:txBody>
      </p:sp>
      <p:sp>
        <p:nvSpPr>
          <p:cNvPr id="1264661" name="Text Box 21"/>
          <p:cNvSpPr txBox="1">
            <a:spLocks noChangeArrowheads="1"/>
          </p:cNvSpPr>
          <p:nvPr/>
        </p:nvSpPr>
        <p:spPr bwMode="auto">
          <a:xfrm>
            <a:off x="7751613" y="3095625"/>
            <a:ext cx="42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</a:t>
            </a:r>
          </a:p>
        </p:txBody>
      </p:sp>
      <p:graphicFrame>
        <p:nvGraphicFramePr>
          <p:cNvPr id="1264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0670"/>
              </p:ext>
            </p:extLst>
          </p:nvPr>
        </p:nvGraphicFramePr>
        <p:xfrm>
          <a:off x="3424238" y="1506538"/>
          <a:ext cx="20701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900" imgH="241300" progId="Equation.DSMT4">
                  <p:embed/>
                </p:oleObj>
              </mc:Choice>
              <mc:Fallback>
                <p:oleObj name="Equation" r:id="rId2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506538"/>
                        <a:ext cx="20701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57035"/>
              </p:ext>
            </p:extLst>
          </p:nvPr>
        </p:nvGraphicFramePr>
        <p:xfrm>
          <a:off x="1268413" y="5329239"/>
          <a:ext cx="1162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400" imgH="165100" progId="Equation.DSMT4">
                  <p:embed/>
                </p:oleObj>
              </mc:Choice>
              <mc:Fallback>
                <p:oleObj name="Equation" r:id="rId4" imgW="406400" imgH="165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5329239"/>
                        <a:ext cx="11620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73820"/>
              </p:ext>
            </p:extLst>
          </p:nvPr>
        </p:nvGraphicFramePr>
        <p:xfrm>
          <a:off x="4622800" y="5295900"/>
          <a:ext cx="35210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900" imgH="203200" progId="Equation.DSMT4">
                  <p:embed/>
                </p:oleObj>
              </mc:Choice>
              <mc:Fallback>
                <p:oleObj name="Equation" r:id="rId6" imgW="1231900" imgH="203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295900"/>
                        <a:ext cx="35210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03425"/>
            <a:ext cx="9112250" cy="5897563"/>
          </a:xfrm>
        </p:spPr>
        <p:txBody>
          <a:bodyPr/>
          <a:lstStyle/>
          <a:p>
            <a:r>
              <a:rPr lang="en-US" dirty="0"/>
              <a:t>Lecture deals with lighting (DEMO for HW 2)</a:t>
            </a:r>
          </a:p>
          <a:p>
            <a:r>
              <a:rPr lang="en-US" dirty="0"/>
              <a:t>Briefly explain shaders used for mytest3</a:t>
            </a:r>
          </a:p>
          <a:p>
            <a:pPr lvl="1"/>
            <a:r>
              <a:rPr lang="en-US" dirty="0"/>
              <a:t>Do this before explaining code fully so you can start HW 2</a:t>
            </a:r>
          </a:p>
          <a:p>
            <a:pPr lvl="1"/>
            <a:r>
              <a:rPr lang="en-US" dirty="0"/>
              <a:t>Primarily explain with reference to source code</a:t>
            </a:r>
          </a:p>
          <a:p>
            <a:r>
              <a:rPr lang="en-US" dirty="0"/>
              <a:t>More formal look at lighting and shading possible</a:t>
            </a:r>
          </a:p>
          <a:p>
            <a:pPr lvl="1"/>
            <a:r>
              <a:rPr lang="en-US" dirty="0"/>
              <a:t>Will be discussed in more detail if you take CSE 168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Alternative: Half-Angle (Blinn-Phong)</a:t>
            </a:r>
          </a:p>
        </p:txBody>
      </p:sp>
      <p:sp>
        <p:nvSpPr>
          <p:cNvPr id="1265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Diffuse </a:t>
            </a:r>
            <a:r>
              <a:rPr lang="en-US" sz="2400" i="1"/>
              <a:t>and</a:t>
            </a:r>
            <a:r>
              <a:rPr lang="en-US" sz="2400"/>
              <a:t> specular components for most materials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265667" name="AutoShape 3"/>
          <p:cNvSpPr>
            <a:spLocks noChangeArrowheads="1"/>
          </p:cNvSpPr>
          <p:nvPr/>
        </p:nvSpPr>
        <p:spPr bwMode="auto">
          <a:xfrm>
            <a:off x="2505075" y="2268539"/>
            <a:ext cx="509588" cy="496887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5668" name="Line 4"/>
          <p:cNvSpPr>
            <a:spLocks noChangeShapeType="1"/>
          </p:cNvSpPr>
          <p:nvPr/>
        </p:nvSpPr>
        <p:spPr bwMode="auto">
          <a:xfrm>
            <a:off x="2792415" y="4543425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69" name="Line 5"/>
          <p:cNvSpPr>
            <a:spLocks noChangeShapeType="1"/>
          </p:cNvSpPr>
          <p:nvPr/>
        </p:nvSpPr>
        <p:spPr bwMode="auto">
          <a:xfrm flipV="1">
            <a:off x="4424363" y="2705100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1" name="Line 7"/>
          <p:cNvSpPr>
            <a:spLocks noChangeShapeType="1"/>
          </p:cNvSpPr>
          <p:nvPr/>
        </p:nvSpPr>
        <p:spPr bwMode="auto">
          <a:xfrm>
            <a:off x="2968627" y="2890839"/>
            <a:ext cx="1425575" cy="162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2" name="Line 8"/>
          <p:cNvSpPr>
            <a:spLocks noChangeShapeType="1"/>
          </p:cNvSpPr>
          <p:nvPr/>
        </p:nvSpPr>
        <p:spPr bwMode="auto">
          <a:xfrm flipV="1">
            <a:off x="4435475" y="3305176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3" name="Line 9"/>
          <p:cNvSpPr>
            <a:spLocks noChangeShapeType="1"/>
          </p:cNvSpPr>
          <p:nvPr/>
        </p:nvSpPr>
        <p:spPr bwMode="auto">
          <a:xfrm flipH="1">
            <a:off x="4430713" y="2841625"/>
            <a:ext cx="1446212" cy="16652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7256463" y="2884488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5" name="Line 11"/>
          <p:cNvSpPr>
            <a:spLocks noChangeShapeType="1"/>
          </p:cNvSpPr>
          <p:nvPr/>
        </p:nvSpPr>
        <p:spPr bwMode="auto">
          <a:xfrm flipH="1">
            <a:off x="7720015" y="3051175"/>
            <a:ext cx="333375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6" name="Line 12"/>
          <p:cNvSpPr>
            <a:spLocks noChangeShapeType="1"/>
          </p:cNvSpPr>
          <p:nvPr/>
        </p:nvSpPr>
        <p:spPr bwMode="auto">
          <a:xfrm>
            <a:off x="7600952" y="2962276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5677" name="Group 13"/>
          <p:cNvGrpSpPr>
            <a:grpSpLocks/>
          </p:cNvGrpSpPr>
          <p:nvPr/>
        </p:nvGrpSpPr>
        <p:grpSpPr bwMode="auto">
          <a:xfrm>
            <a:off x="4405313" y="3043239"/>
            <a:ext cx="1344612" cy="1487487"/>
            <a:chOff x="2787" y="2622"/>
            <a:chExt cx="847" cy="937"/>
          </a:xfrm>
        </p:grpSpPr>
        <p:sp>
          <p:nvSpPr>
            <p:cNvPr id="1265678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79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0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1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2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5683" name="Line 19"/>
          <p:cNvSpPr>
            <a:spLocks noChangeShapeType="1"/>
          </p:cNvSpPr>
          <p:nvPr/>
        </p:nvSpPr>
        <p:spPr bwMode="auto">
          <a:xfrm flipV="1">
            <a:off x="4445001" y="2705102"/>
            <a:ext cx="461963" cy="177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84" name="Text Box 20"/>
          <p:cNvSpPr txBox="1">
            <a:spLocks noChangeArrowheads="1"/>
          </p:cNvSpPr>
          <p:nvPr/>
        </p:nvSpPr>
        <p:spPr bwMode="auto">
          <a:xfrm>
            <a:off x="4753237" y="2185988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1265685" name="Text Box 21"/>
          <p:cNvSpPr txBox="1">
            <a:spLocks noChangeArrowheads="1"/>
          </p:cNvSpPr>
          <p:nvPr/>
        </p:nvSpPr>
        <p:spPr bwMode="auto">
          <a:xfrm>
            <a:off x="4324614" y="22542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</a:t>
            </a:r>
          </a:p>
        </p:txBody>
      </p:sp>
      <p:graphicFrame>
        <p:nvGraphicFramePr>
          <p:cNvPr id="12656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34666"/>
              </p:ext>
            </p:extLst>
          </p:nvPr>
        </p:nvGraphicFramePr>
        <p:xfrm>
          <a:off x="3424238" y="1349375"/>
          <a:ext cx="20716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900" imgH="241300" progId="Equation.DSMT4">
                  <p:embed/>
                </p:oleObj>
              </mc:Choice>
              <mc:Fallback>
                <p:oleObj name="Equation" r:id="rId2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49375"/>
                        <a:ext cx="2071687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5689" name="Object 2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114926"/>
              </p:ext>
            </p:extLst>
          </p:nvPr>
        </p:nvGraphicFramePr>
        <p:xfrm>
          <a:off x="512763" y="4706938"/>
          <a:ext cx="81835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27500" imgH="457200" progId="Equation.DSMT4">
                  <p:embed/>
                </p:oleObj>
              </mc:Choice>
              <mc:Fallback>
                <p:oleObj name="Equation" r:id="rId4" imgW="41275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706938"/>
                        <a:ext cx="8183562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in mytest3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r>
              <a:rPr lang="en-US"/>
              <a:t>What happens when we make surface less shiny?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220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2414590" y="2157413"/>
            <a:ext cx="4308475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 i="1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78" name="Rectangle 26"/>
          <p:cNvSpPr>
            <a:spLocks noChangeArrowheads="1"/>
          </p:cNvSpPr>
          <p:nvPr/>
        </p:nvSpPr>
        <p:spPr bwMode="auto">
          <a:xfrm>
            <a:off x="6015038" y="1838325"/>
            <a:ext cx="1995487" cy="234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74" name="Rectangle 22"/>
          <p:cNvSpPr>
            <a:spLocks noChangeArrowheads="1"/>
          </p:cNvSpPr>
          <p:nvPr/>
        </p:nvSpPr>
        <p:spPr bwMode="auto">
          <a:xfrm>
            <a:off x="1133475" y="1374775"/>
            <a:ext cx="1995488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677" y="533400"/>
            <a:ext cx="8696391" cy="685800"/>
          </a:xfrm>
        </p:spPr>
        <p:txBody>
          <a:bodyPr/>
          <a:lstStyle/>
          <a:p>
            <a:r>
              <a:rPr lang="en-US" dirty="0"/>
              <a:t>OpenGL Rendering Pipeline (simple)</a:t>
            </a:r>
          </a:p>
        </p:txBody>
      </p:sp>
      <p:sp>
        <p:nvSpPr>
          <p:cNvPr id="1175555" name="AutoShape 3"/>
          <p:cNvSpPr>
            <a:spLocks noChangeArrowheads="1"/>
          </p:cNvSpPr>
          <p:nvPr/>
        </p:nvSpPr>
        <p:spPr bwMode="auto">
          <a:xfrm>
            <a:off x="1295400" y="2424113"/>
            <a:ext cx="16764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Geometry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Primitive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Operations</a:t>
            </a:r>
          </a:p>
        </p:txBody>
      </p:sp>
      <p:sp>
        <p:nvSpPr>
          <p:cNvPr id="1175556" name="AutoShape 4"/>
          <p:cNvSpPr>
            <a:spLocks noChangeArrowheads="1"/>
          </p:cNvSpPr>
          <p:nvPr/>
        </p:nvSpPr>
        <p:spPr bwMode="auto">
          <a:xfrm>
            <a:off x="1447800" y="4481513"/>
            <a:ext cx="1447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Pixel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Operations</a:t>
            </a:r>
          </a:p>
        </p:txBody>
      </p:sp>
      <p:sp>
        <p:nvSpPr>
          <p:cNvPr id="1175557" name="AutoShape 5"/>
          <p:cNvSpPr>
            <a:spLocks noChangeArrowheads="1"/>
          </p:cNvSpPr>
          <p:nvPr/>
        </p:nvSpPr>
        <p:spPr bwMode="auto">
          <a:xfrm>
            <a:off x="3962400" y="2962275"/>
            <a:ext cx="1608138" cy="98583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Scan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(Rasterize)</a:t>
            </a:r>
          </a:p>
        </p:txBody>
      </p:sp>
      <p:sp>
        <p:nvSpPr>
          <p:cNvPr id="1175558" name="Rectangle 6"/>
          <p:cNvSpPr>
            <a:spLocks noChangeArrowheads="1"/>
          </p:cNvSpPr>
          <p:nvPr/>
        </p:nvSpPr>
        <p:spPr bwMode="auto">
          <a:xfrm>
            <a:off x="3962400" y="4481513"/>
            <a:ext cx="1524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Texture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Memory</a:t>
            </a:r>
          </a:p>
        </p:txBody>
      </p:sp>
      <p:sp>
        <p:nvSpPr>
          <p:cNvPr id="1175559" name="AutoShape 7"/>
          <p:cNvSpPr>
            <a:spLocks noChangeArrowheads="1"/>
          </p:cNvSpPr>
          <p:nvPr/>
        </p:nvSpPr>
        <p:spPr bwMode="auto">
          <a:xfrm>
            <a:off x="6248400" y="3109913"/>
            <a:ext cx="16002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Fragment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Operations</a:t>
            </a:r>
          </a:p>
        </p:txBody>
      </p:sp>
      <p:sp>
        <p:nvSpPr>
          <p:cNvPr id="1175560" name="Rectangle 8"/>
          <p:cNvSpPr>
            <a:spLocks noChangeArrowheads="1"/>
          </p:cNvSpPr>
          <p:nvPr/>
        </p:nvSpPr>
        <p:spPr bwMode="auto">
          <a:xfrm rot="5400000">
            <a:off x="7696200" y="3719513"/>
            <a:ext cx="1905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Framebuffer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/>
        </p:nvSpPr>
        <p:spPr bwMode="auto">
          <a:xfrm>
            <a:off x="-36513" y="2714625"/>
            <a:ext cx="11017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Vertices</a:t>
            </a:r>
          </a:p>
        </p:txBody>
      </p:sp>
      <p:sp>
        <p:nvSpPr>
          <p:cNvPr id="1175562" name="Line 10"/>
          <p:cNvSpPr>
            <a:spLocks noChangeShapeType="1"/>
          </p:cNvSpPr>
          <p:nvPr/>
        </p:nvSpPr>
        <p:spPr bwMode="auto">
          <a:xfrm>
            <a:off x="990600" y="295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3" name="Freeform 11"/>
          <p:cNvSpPr>
            <a:spLocks/>
          </p:cNvSpPr>
          <p:nvPr/>
        </p:nvSpPr>
        <p:spPr bwMode="auto">
          <a:xfrm>
            <a:off x="2971800" y="2957513"/>
            <a:ext cx="990600" cy="457200"/>
          </a:xfrm>
          <a:custGeom>
            <a:avLst/>
            <a:gdLst>
              <a:gd name="T0" fmla="*/ 0 w 624"/>
              <a:gd name="T1" fmla="*/ 0 h 288"/>
              <a:gd name="T2" fmla="*/ 240 w 624"/>
              <a:gd name="T3" fmla="*/ 0 h 288"/>
              <a:gd name="T4" fmla="*/ 240 w 624"/>
              <a:gd name="T5" fmla="*/ 288 h 288"/>
              <a:gd name="T6" fmla="*/ 624 w 624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288">
                <a:moveTo>
                  <a:pt x="0" y="0"/>
                </a:moveTo>
                <a:lnTo>
                  <a:pt x="240" y="0"/>
                </a:lnTo>
                <a:lnTo>
                  <a:pt x="240" y="288"/>
                </a:lnTo>
                <a:lnTo>
                  <a:pt x="624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4" name="Text Box 12"/>
          <p:cNvSpPr txBox="1">
            <a:spLocks noChangeArrowheads="1"/>
          </p:cNvSpPr>
          <p:nvPr/>
        </p:nvSpPr>
        <p:spPr bwMode="auto">
          <a:xfrm>
            <a:off x="-49213" y="4706938"/>
            <a:ext cx="10160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Images</a:t>
            </a:r>
          </a:p>
        </p:txBody>
      </p:sp>
      <p:sp>
        <p:nvSpPr>
          <p:cNvPr id="1175565" name="Line 13"/>
          <p:cNvSpPr>
            <a:spLocks noChangeShapeType="1"/>
          </p:cNvSpPr>
          <p:nvPr/>
        </p:nvSpPr>
        <p:spPr bwMode="auto">
          <a:xfrm>
            <a:off x="914400" y="49387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6" name="Freeform 14"/>
          <p:cNvSpPr>
            <a:spLocks/>
          </p:cNvSpPr>
          <p:nvPr/>
        </p:nvSpPr>
        <p:spPr bwMode="auto">
          <a:xfrm>
            <a:off x="2895600" y="3643313"/>
            <a:ext cx="1066800" cy="1295400"/>
          </a:xfrm>
          <a:custGeom>
            <a:avLst/>
            <a:gdLst>
              <a:gd name="T0" fmla="*/ 0 w 672"/>
              <a:gd name="T1" fmla="*/ 816 h 816"/>
              <a:gd name="T2" fmla="*/ 288 w 672"/>
              <a:gd name="T3" fmla="*/ 816 h 816"/>
              <a:gd name="T4" fmla="*/ 288 w 672"/>
              <a:gd name="T5" fmla="*/ 0 h 816"/>
              <a:gd name="T6" fmla="*/ 672 w 672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816">
                <a:moveTo>
                  <a:pt x="0" y="816"/>
                </a:moveTo>
                <a:lnTo>
                  <a:pt x="288" y="816"/>
                </a:lnTo>
                <a:lnTo>
                  <a:pt x="288" y="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7" name="Line 15"/>
          <p:cNvSpPr>
            <a:spLocks noChangeShapeType="1"/>
          </p:cNvSpPr>
          <p:nvPr/>
        </p:nvSpPr>
        <p:spPr bwMode="auto">
          <a:xfrm>
            <a:off x="3352800" y="49387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8" name="Line 16"/>
          <p:cNvSpPr>
            <a:spLocks noChangeShapeType="1"/>
          </p:cNvSpPr>
          <p:nvPr/>
        </p:nvSpPr>
        <p:spPr bwMode="auto">
          <a:xfrm flipV="1">
            <a:off x="4648200" y="39481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69" name="Line 17"/>
          <p:cNvSpPr>
            <a:spLocks noChangeShapeType="1"/>
          </p:cNvSpPr>
          <p:nvPr/>
        </p:nvSpPr>
        <p:spPr bwMode="auto">
          <a:xfrm>
            <a:off x="5581650" y="34909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70" name="Line 18"/>
          <p:cNvSpPr>
            <a:spLocks noChangeShapeType="1"/>
          </p:cNvSpPr>
          <p:nvPr/>
        </p:nvSpPr>
        <p:spPr bwMode="auto">
          <a:xfrm>
            <a:off x="7848600" y="34909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71" name="Freeform 19"/>
          <p:cNvSpPr>
            <a:spLocks/>
          </p:cNvSpPr>
          <p:nvPr/>
        </p:nvSpPr>
        <p:spPr bwMode="auto">
          <a:xfrm>
            <a:off x="2133600" y="4938713"/>
            <a:ext cx="6477000" cy="685800"/>
          </a:xfrm>
          <a:custGeom>
            <a:avLst/>
            <a:gdLst>
              <a:gd name="T0" fmla="*/ 4080 w 4080"/>
              <a:gd name="T1" fmla="*/ 0 h 432"/>
              <a:gd name="T2" fmla="*/ 4080 w 4080"/>
              <a:gd name="T3" fmla="*/ 432 h 432"/>
              <a:gd name="T4" fmla="*/ 0 w 4080"/>
              <a:gd name="T5" fmla="*/ 432 h 432"/>
              <a:gd name="T6" fmla="*/ 0 w 4080"/>
              <a:gd name="T7" fmla="*/ 24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0" h="432">
                <a:moveTo>
                  <a:pt x="4080" y="0"/>
                </a:moveTo>
                <a:lnTo>
                  <a:pt x="4080" y="432"/>
                </a:lnTo>
                <a:lnTo>
                  <a:pt x="0" y="432"/>
                </a:lnTo>
                <a:lnTo>
                  <a:pt x="0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/>
        </p:nvSpPr>
        <p:spPr bwMode="auto">
          <a:xfrm>
            <a:off x="661988" y="5721350"/>
            <a:ext cx="8391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Traditional Approach: Fixed function pipeline (state machine)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New Development (2003-): Programmable pipeline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/>
        </p:nvSpPr>
        <p:spPr bwMode="auto">
          <a:xfrm>
            <a:off x="1076325" y="1354138"/>
            <a:ext cx="2187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Programmable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Modern GPUs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Vertex Shader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)</a:t>
            </a:r>
          </a:p>
        </p:txBody>
      </p:sp>
      <p:sp>
        <p:nvSpPr>
          <p:cNvPr id="1175579" name="Text Box 27"/>
          <p:cNvSpPr txBox="1">
            <a:spLocks noChangeArrowheads="1"/>
          </p:cNvSpPr>
          <p:nvPr/>
        </p:nvSpPr>
        <p:spPr bwMode="auto">
          <a:xfrm>
            <a:off x="5954713" y="1771650"/>
            <a:ext cx="2187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Programmable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Modern GPUs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Fragment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Shader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9FFC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)</a:t>
            </a:r>
          </a:p>
        </p:txBody>
      </p:sp>
      <p:sp>
        <p:nvSpPr>
          <p:cNvPr id="1175581" name="AutoShape 29"/>
          <p:cNvSpPr>
            <a:spLocks noChangeArrowheads="1"/>
          </p:cNvSpPr>
          <p:nvPr/>
        </p:nvSpPr>
        <p:spPr bwMode="auto">
          <a:xfrm>
            <a:off x="138113" y="3252788"/>
            <a:ext cx="393700" cy="533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2" name="AutoShape 30"/>
          <p:cNvSpPr>
            <a:spLocks noChangeArrowheads="1"/>
          </p:cNvSpPr>
          <p:nvPr/>
        </p:nvSpPr>
        <p:spPr bwMode="auto">
          <a:xfrm rot="-2988209">
            <a:off x="775494" y="3547269"/>
            <a:ext cx="266700" cy="468312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3" name="AutoShape 31"/>
          <p:cNvSpPr>
            <a:spLocks noChangeArrowheads="1"/>
          </p:cNvSpPr>
          <p:nvPr/>
        </p:nvSpPr>
        <p:spPr bwMode="auto">
          <a:xfrm>
            <a:off x="4181475" y="2022475"/>
            <a:ext cx="393700" cy="533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4" name="AutoShape 32"/>
          <p:cNvSpPr>
            <a:spLocks noChangeArrowheads="1"/>
          </p:cNvSpPr>
          <p:nvPr/>
        </p:nvSpPr>
        <p:spPr bwMode="auto">
          <a:xfrm rot="-2988209">
            <a:off x="4818857" y="2239168"/>
            <a:ext cx="266700" cy="4683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5" name="Rectangle 33"/>
          <p:cNvSpPr>
            <a:spLocks noChangeArrowheads="1"/>
          </p:cNvSpPr>
          <p:nvPr/>
        </p:nvSpPr>
        <p:spPr bwMode="auto">
          <a:xfrm>
            <a:off x="4008438" y="2000250"/>
            <a:ext cx="1360487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6" name="Line 34"/>
          <p:cNvSpPr>
            <a:spLocks noChangeShapeType="1"/>
          </p:cNvSpPr>
          <p:nvPr/>
        </p:nvSpPr>
        <p:spPr bwMode="auto">
          <a:xfrm flipV="1">
            <a:off x="3997325" y="2159000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8" name="Line 36"/>
          <p:cNvSpPr>
            <a:spLocks noChangeShapeType="1"/>
          </p:cNvSpPr>
          <p:nvPr/>
        </p:nvSpPr>
        <p:spPr bwMode="auto">
          <a:xfrm flipV="1">
            <a:off x="4005263" y="2355850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89" name="Line 37"/>
          <p:cNvSpPr>
            <a:spLocks noChangeShapeType="1"/>
          </p:cNvSpPr>
          <p:nvPr/>
        </p:nvSpPr>
        <p:spPr bwMode="auto">
          <a:xfrm flipV="1">
            <a:off x="3994150" y="2522538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0" name="Line 38"/>
          <p:cNvSpPr>
            <a:spLocks noChangeShapeType="1"/>
          </p:cNvSpPr>
          <p:nvPr/>
        </p:nvSpPr>
        <p:spPr bwMode="auto">
          <a:xfrm flipV="1">
            <a:off x="3994150" y="2678113"/>
            <a:ext cx="136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1" name="Line 39"/>
          <p:cNvSpPr>
            <a:spLocks noChangeShapeType="1"/>
          </p:cNvSpPr>
          <p:nvPr/>
        </p:nvSpPr>
        <p:spPr bwMode="auto">
          <a:xfrm>
            <a:off x="4135438" y="1998663"/>
            <a:ext cx="0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2" name="Line 40"/>
          <p:cNvSpPr>
            <a:spLocks noChangeShapeType="1"/>
          </p:cNvSpPr>
          <p:nvPr/>
        </p:nvSpPr>
        <p:spPr bwMode="auto">
          <a:xfrm>
            <a:off x="4287838" y="1995488"/>
            <a:ext cx="0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3" name="Line 41"/>
          <p:cNvSpPr>
            <a:spLocks noChangeShapeType="1"/>
          </p:cNvSpPr>
          <p:nvPr/>
        </p:nvSpPr>
        <p:spPr bwMode="auto">
          <a:xfrm>
            <a:off x="4465638" y="1995488"/>
            <a:ext cx="0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4" name="Line 42"/>
          <p:cNvSpPr>
            <a:spLocks noChangeShapeType="1"/>
          </p:cNvSpPr>
          <p:nvPr/>
        </p:nvSpPr>
        <p:spPr bwMode="auto">
          <a:xfrm>
            <a:off x="4610100" y="2006600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5" name="Line 43"/>
          <p:cNvSpPr>
            <a:spLocks noChangeShapeType="1"/>
          </p:cNvSpPr>
          <p:nvPr/>
        </p:nvSpPr>
        <p:spPr bwMode="auto">
          <a:xfrm>
            <a:off x="4754563" y="2006600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6" name="Line 44"/>
          <p:cNvSpPr>
            <a:spLocks noChangeShapeType="1"/>
          </p:cNvSpPr>
          <p:nvPr/>
        </p:nvSpPr>
        <p:spPr bwMode="auto">
          <a:xfrm>
            <a:off x="4899025" y="2006600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7" name="Line 45"/>
          <p:cNvSpPr>
            <a:spLocks noChangeShapeType="1"/>
          </p:cNvSpPr>
          <p:nvPr/>
        </p:nvSpPr>
        <p:spPr bwMode="auto">
          <a:xfrm>
            <a:off x="5021263" y="2006600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8" name="Line 46"/>
          <p:cNvSpPr>
            <a:spLocks noChangeShapeType="1"/>
          </p:cNvSpPr>
          <p:nvPr/>
        </p:nvSpPr>
        <p:spPr bwMode="auto">
          <a:xfrm>
            <a:off x="5154613" y="1984375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175599" name="Line 47"/>
          <p:cNvSpPr>
            <a:spLocks noChangeShapeType="1"/>
          </p:cNvSpPr>
          <p:nvPr/>
        </p:nvSpPr>
        <p:spPr bwMode="auto">
          <a:xfrm>
            <a:off x="5265738" y="1984375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pic>
        <p:nvPicPr>
          <p:cNvPr id="1175603" name="Picture 51" descr="roofs of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4487863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50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core  //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Inputs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layout (location = 0) in vec3 position;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layout (location = 1) in vec3 normal;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layout (location = 2) in vec2 </a:t>
            </a:r>
            <a:r>
              <a:rPr lang="en-US" sz="1600" b="1" dirty="0" err="1">
                <a:solidFill>
                  <a:srgbClr val="00B0F0"/>
                </a:solidFill>
                <a:latin typeface="Courier New" charset="0"/>
              </a:rPr>
              <a:t>texCoords</a:t>
            </a: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Extra outputs, if any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out vec4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myvertex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out vec3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mynormal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out vec2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Uniform variables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projection;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304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//Outputs will be scan-converted/interpolated/</a:t>
            </a:r>
            <a:r>
              <a:rPr lang="en-US" sz="1600" b="1" dirty="0" err="1">
                <a:latin typeface="Courier New" charset="0"/>
              </a:rPr>
              <a:t>gouraud</a:t>
            </a:r>
            <a:r>
              <a:rPr lang="en-US" sz="1600" b="1" dirty="0">
                <a:latin typeface="Courier New" charset="0"/>
              </a:rPr>
              <a:t> shaded between vertices and input to the fragment shader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//(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//Think about why </a:t>
            </a:r>
            <a:r>
              <a:rPr lang="en-US" sz="1600" b="1" dirty="0" err="1">
                <a:latin typeface="Courier New" charset="0"/>
              </a:rPr>
              <a:t>gl_Position</a:t>
            </a:r>
            <a:r>
              <a:rPr lang="en-US" sz="1600" b="1" dirty="0">
                <a:latin typeface="Courier New" charset="0"/>
              </a:rPr>
              <a:t> and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 both needed.  What’s diff?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gl_Position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projection *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* vec4(position, 1.0f);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mynormal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mat3(transpose(inverse(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))) * normal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myvertex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* vec4(position, 1.0f)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	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vec2 (0.0, 0.0); </a:t>
            </a:r>
            <a:r>
              <a:rPr lang="en-US" sz="1600" b="1" dirty="0">
                <a:latin typeface="Courier New" charset="0"/>
              </a:rPr>
              <a:t>// Default value to prevent errors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 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!= 0){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7948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Setup 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595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core //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Inputs fragment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are outputs of same name of vertex </a:t>
            </a:r>
            <a:r>
              <a:rPr lang="en-US" sz="1600" b="1" dirty="0" err="1">
                <a:latin typeface="Courier New" charset="0"/>
              </a:rPr>
              <a:t>shader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in vec4 </a:t>
            </a:r>
            <a:r>
              <a:rPr lang="en-US" sz="1600" b="1" dirty="0" err="1">
                <a:solidFill>
                  <a:srgbClr val="00B0F0"/>
                </a:solidFill>
                <a:latin typeface="Courier New" charset="0"/>
              </a:rPr>
              <a:t>myvertex</a:t>
            </a: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in vec3 </a:t>
            </a:r>
            <a:r>
              <a:rPr lang="en-US" sz="1600" b="1" dirty="0" err="1">
                <a:solidFill>
                  <a:srgbClr val="00B0F0"/>
                </a:solidFill>
                <a:latin typeface="Courier New" charset="0"/>
              </a:rPr>
              <a:t>mynormal</a:t>
            </a: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in vec2 </a:t>
            </a:r>
            <a:r>
              <a:rPr lang="en-US" sz="1600" b="1" dirty="0" err="1">
                <a:solidFill>
                  <a:srgbClr val="00B0F0"/>
                </a:solidFill>
                <a:latin typeface="Courier New" charset="0"/>
              </a:rPr>
              <a:t>texcoord</a:t>
            </a:r>
            <a:r>
              <a:rPr lang="en-US" sz="1600" b="1" dirty="0">
                <a:solidFill>
                  <a:srgbClr val="00B0F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Output the frag color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out vec4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fragColor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; // are we lighting.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vec3 color;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Variables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Assume light 0 is directional, light 1 is a point light.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Actual light values are passed from the main OpenGL program.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This could be fancier.  My goal is to illustrate a simple idea.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vec3 light0dirn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light0color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light1posn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light1color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Now, set the material parameters.  These could be bound to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 buffer.  But for now, I'll just make them uniform.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 use ambient, diffuse, specular, shininess.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Ambient is just additive and doesn't multiply the lights.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ambient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diffuse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specular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float shininess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Compute Lighting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vec4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direction,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normal,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float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 = dot(normal, direction)  ;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lambert =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max (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, 0.0) ; 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 = dot(normal,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pow</a:t>
            </a:r>
            <a:r>
              <a:rPr lang="en-US" sz="1600" b="1" dirty="0">
                <a:latin typeface="Courier New" charset="0"/>
              </a:rPr>
              <a:t> (max(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, 0.0),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= lambert +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return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;  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Main Transforms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1408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 (void)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{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if (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istex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&gt; 0)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fragColor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texture(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tex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,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);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   else if (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islight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== 0)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fragColor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vec4(color, 1.0f)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They eye is always at (0,0,0) looking down -z axis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Also compute current fragment position, direction to eye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vec3 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= vec3(0,0,0)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myvertex.xyz</a:t>
            </a:r>
            <a:r>
              <a:rPr lang="en-US" sz="1600" b="1" dirty="0">
                <a:latin typeface="Courier New" charset="0"/>
              </a:rPr>
              <a:t> / </a:t>
            </a:r>
            <a:r>
              <a:rPr lang="en-US" sz="1600" b="1" dirty="0" err="1">
                <a:latin typeface="Courier New" charset="0"/>
              </a:rPr>
              <a:t>myvertex.w</a:t>
            </a:r>
            <a:r>
              <a:rPr lang="en-US" sz="1600" b="1" dirty="0">
                <a:latin typeface="Courier New" charset="0"/>
              </a:rPr>
              <a:t> ; // </a:t>
            </a:r>
            <a:r>
              <a:rPr lang="en-US" sz="1600" b="1" dirty="0" err="1">
                <a:latin typeface="Courier New" charset="0"/>
              </a:rPr>
              <a:t>Dehomogenize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 = normalize(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Compute normal, needed for shading.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normal = normalize(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for mytest3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Lighting on teapot</a:t>
            </a:r>
          </a:p>
          <a:p>
            <a:r>
              <a:rPr lang="en-US"/>
              <a:t>Blue, red highlights</a:t>
            </a:r>
          </a:p>
          <a:p>
            <a:r>
              <a:rPr lang="en-US"/>
              <a:t>Diffuse shading</a:t>
            </a:r>
          </a:p>
          <a:p>
            <a:r>
              <a:rPr lang="en-US"/>
              <a:t>Texture on floor</a:t>
            </a:r>
          </a:p>
          <a:p>
            <a:r>
              <a:rPr lang="en-US"/>
              <a:t>Update as we move</a:t>
            </a:r>
          </a:p>
        </p:txBody>
      </p:sp>
      <p:pic>
        <p:nvPicPr>
          <p:cNvPr id="1251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4122740" y="1631951"/>
            <a:ext cx="48275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Main Routine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// Light 0, directional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direction0 = normalize (light0dirn)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half0 = normalize (direction0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col0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(direction0, light0color, normal, half0, diffuse, specular, shininess) 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Light 1, point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position = light1posn.xyz / light1posn.w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direction1 = normalize (position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	// no attenuation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half1 = normalize (direction1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col1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(direction1, light1color, normal, half1, diffuse, specular, shininess) 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fragColor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ambient + col0 + col1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 i="1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Set Up (in display)</a:t>
            </a:r>
          </a:p>
        </p:txBody>
      </p:sp>
      <p:sp>
        <p:nvSpPr>
          <p:cNvPr id="1223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493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/* New for Demo 3; add lighting effects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one[] = {1,1,1,1}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medium[] = {0.5f, 0.5f, 0.5f,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small[] = {0.2f, 0.2f, 0.2f,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high[] = {100}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zero[] = {0.0, 0.0, 0.0, 1.0}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[] = {1, 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light_specular1[] = {0, 0.5, 1,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[] = {0.5, 0, 0, 0}; // </a:t>
            </a:r>
            <a:r>
              <a:rPr lang="en-US" sz="1600" b="1" dirty="0" err="1">
                <a:latin typeface="Courier New" charset="0"/>
              </a:rPr>
              <a:t>Dir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lt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light_position1[] = {0, -0.5,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light0[4], light1[4]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Set Light and Material properties for the teapot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Lights are transformed by current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matrix.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The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can't do this globally. So we do so manually.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(light_position1, light1) ;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 Light Source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560" y="1460501"/>
            <a:ext cx="9239250" cy="5897563"/>
          </a:xfrm>
        </p:spPr>
        <p:txBody>
          <a:bodyPr/>
          <a:lstStyle/>
          <a:p>
            <a:r>
              <a:rPr lang="en-US" dirty="0"/>
              <a:t>Lights transform like other geometry</a:t>
            </a:r>
          </a:p>
          <a:p>
            <a:r>
              <a:rPr lang="en-US" dirty="0"/>
              <a:t>Only </a:t>
            </a:r>
            <a:r>
              <a:rPr lang="en-US" dirty="0" err="1"/>
              <a:t>modelview</a:t>
            </a:r>
            <a:r>
              <a:rPr lang="en-US" dirty="0"/>
              <a:t> matrix (not projection).  The only real application where the distinction is important</a:t>
            </a:r>
          </a:p>
          <a:p>
            <a:r>
              <a:rPr lang="en-US" dirty="0"/>
              <a:t>Types of light motion </a:t>
            </a:r>
          </a:p>
          <a:p>
            <a:pPr lvl="1"/>
            <a:r>
              <a:rPr lang="en-US" dirty="0"/>
              <a:t>Stationary: set the transforms to identity before specifying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light: Push Matrix, move light, Pop Matrix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 source with viewpoint (attached to camera).  Can simply set light to 0 0 0 so origin </a:t>
            </a:r>
            <a:r>
              <a:rPr lang="en-US" dirty="0" err="1"/>
              <a:t>wrt</a:t>
            </a:r>
            <a:r>
              <a:rPr lang="en-US" dirty="0"/>
              <a:t> eye </a:t>
            </a:r>
            <a:r>
              <a:rPr lang="en-US" dirty="0" err="1"/>
              <a:t>coords</a:t>
            </a:r>
            <a:r>
              <a:rPr lang="en-US" dirty="0"/>
              <a:t> (make </a:t>
            </a:r>
            <a:r>
              <a:rPr lang="en-US" dirty="0" err="1"/>
              <a:t>modelview</a:t>
            </a:r>
            <a:r>
              <a:rPr lang="en-US" dirty="0"/>
              <a:t> matrix identity before doing this)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Modelview Light Transform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52575"/>
            <a:ext cx="8686800" cy="5467351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/* New helper transformation function to transform vector by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void </a:t>
            </a:r>
            <a:r>
              <a:rPr lang="en-US" sz="1800" b="1" dirty="0" err="1">
                <a:latin typeface="Courier New" charset="0"/>
              </a:rPr>
              <a:t>transformvec</a:t>
            </a:r>
            <a:r>
              <a:rPr lang="en-US" sz="1800" b="1" dirty="0">
                <a:latin typeface="Courier New" charset="0"/>
              </a:rPr>
              <a:t> (</a:t>
            </a:r>
            <a:r>
              <a:rPr lang="en-US" sz="1800" b="1" dirty="0" err="1">
                <a:latin typeface="Courier New" charset="0"/>
              </a:rPr>
              <a:t>const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input[4],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output[4]) {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(input[0], input[1], input[2], input[3]);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 =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output[0]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[0];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output[1]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[1];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output[2]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[2];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output[3]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[3];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Lighting for Teapot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glUniform3fv(light0dirn, 1,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glUniform4fv(light0color, 1,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glUniform4fv(light1posn, 1, light1)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glUniform4fv(light1color, 1, light_specular1)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glUniform4fv(light1color, 1, zero)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glUniform4fv(ambient,1,small)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glUniform4fv(diffuse,1,medium)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glUniform4fv(specular,1,one)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glUniform1fv(shininess,1,high)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Enable and Disable everything around the teapot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Generally, we would also need to define </a:t>
            </a:r>
            <a:r>
              <a:rPr lang="en-US" sz="1600" b="1" dirty="0" err="1">
                <a:latin typeface="Courier New" charset="0"/>
              </a:rPr>
              <a:t>normals</a:t>
            </a:r>
            <a:r>
              <a:rPr lang="en-US" sz="1600" b="1" dirty="0">
                <a:latin typeface="Courier New" charset="0"/>
              </a:rPr>
              <a:t> etc.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But the teapot object file already defines these for us.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if (DEMO &gt; 4)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    glUniform1i(</a:t>
            </a:r>
            <a:r>
              <a:rPr lang="en-US" sz="1600" b="1" dirty="0" err="1">
                <a:latin typeface="Courier New" charset="0"/>
              </a:rPr>
              <a:t>islight,lighting</a:t>
            </a:r>
            <a:r>
              <a:rPr lang="en-US" sz="1600" b="1" dirty="0">
                <a:latin typeface="Courier New" charset="0"/>
              </a:rPr>
              <a:t>) ; // lighting only teapot. 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Mappings in init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vertexshader = initshaders(GL_VERTEX_SHADER, "shaders/light.vert")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fragmentshader = initshaders(GL_FRAGMENT_SHADER, "shaders/light.frag")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shaderprogram = initprogram(vertexshader, fragmentshader)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4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// * NEW * Set up the shader parameter mappings properly for lighting.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islight = glGetUniformLocation(shaderprogram,"islight") ;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light0dirn = glGetUniformLocation(shaderprogram,"light0dirn")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light0color = glGetUniformLocation(shaderprogram,"light0color")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light1posn = glGetUniformLocation(shaderprogram,"light1posn")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light1color = glGetUniformLocation(shaderprogram,"light1color")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ambient = glGetUniformLocation(shaderprogram,"ambient")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diffuse = glGetUniformLocation(shaderprogram,"diffuse")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specular = glGetUniformLocation(shaderprogram,"specular")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shininess = glGetUniformLocation(shaderprogram,"shininess") ;</a:t>
            </a:r>
            <a:r>
              <a:rPr lang="en-US" sz="1200"/>
              <a:t>       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endParaRPr lang="en-US" sz="12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Lighting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7" y="1370013"/>
            <a:ext cx="8956675" cy="5897563"/>
          </a:xfrm>
        </p:spPr>
        <p:txBody>
          <a:bodyPr/>
          <a:lstStyle/>
          <a:p>
            <a:r>
              <a:rPr lang="en-US" dirty="0"/>
              <a:t>Important to bring out 3D appearance (compare teapot now to in previous demo)</a:t>
            </a:r>
          </a:p>
          <a:p>
            <a:r>
              <a:rPr lang="en-US" dirty="0"/>
              <a:t>Important for correct shading under lights</a:t>
            </a:r>
          </a:p>
          <a:p>
            <a:r>
              <a:rPr lang="en-US" dirty="0"/>
              <a:t>The way shading is done also important</a:t>
            </a:r>
          </a:p>
          <a:p>
            <a:pPr lvl="1"/>
            <a:r>
              <a:rPr lang="en-US" dirty="0"/>
              <a:t>Flat: Entire face has single color (normal) from one vertex</a:t>
            </a:r>
          </a:p>
          <a:p>
            <a:pPr lvl="1"/>
            <a:r>
              <a:rPr lang="en-US" dirty="0" err="1"/>
              <a:t>Gouraud</a:t>
            </a:r>
            <a:r>
              <a:rPr lang="en-US" dirty="0"/>
              <a:t> or smooth: Colors at each vertex, interpolate</a:t>
            </a:r>
          </a:p>
          <a:p>
            <a:endParaRPr lang="en-US" dirty="0"/>
          </a:p>
        </p:txBody>
      </p:sp>
      <p:pic>
        <p:nvPicPr>
          <p:cNvPr id="1204229" name="Picture 5" descr="sphere_fl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66802" y="4033839"/>
            <a:ext cx="2384425" cy="2509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230" name="Picture 6" descr="sphere_smoo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2" y="4186239"/>
            <a:ext cx="2447925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6857" y="6294440"/>
            <a:ext cx="4336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(GL_FLAT) [old]</a:t>
            </a:r>
          </a:p>
        </p:txBody>
      </p:sp>
      <p:sp>
        <p:nvSpPr>
          <p:cNvPr id="1204232" name="Text Box 8"/>
          <p:cNvSpPr txBox="1">
            <a:spLocks noChangeArrowheads="1"/>
          </p:cNvSpPr>
          <p:nvPr/>
        </p:nvSpPr>
        <p:spPr bwMode="auto">
          <a:xfrm>
            <a:off x="4283209" y="6310314"/>
            <a:ext cx="4965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(GL_SMOOTH</a:t>
            </a:r>
            <a:r>
              <a:rPr lang="en-US" sz="2400" b="0" dirty="0"/>
              <a:t>) [</a:t>
            </a:r>
            <a:r>
              <a:rPr lang="en-US" sz="2400" b="0" dirty="0">
                <a:latin typeface="+mj-lt"/>
              </a:rPr>
              <a:t>old</a:t>
            </a:r>
            <a:r>
              <a:rPr lang="en-US" sz="2400" b="0" dirty="0"/>
              <a:t>]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primer on Color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40" y="1404937"/>
            <a:ext cx="8834437" cy="5897563"/>
          </a:xfrm>
        </p:spPr>
        <p:txBody>
          <a:bodyPr/>
          <a:lstStyle/>
          <a:p>
            <a:r>
              <a:rPr lang="en-US" dirty="0"/>
              <a:t>Red, Green, Blue primary colors</a:t>
            </a:r>
          </a:p>
          <a:p>
            <a:pPr lvl="1"/>
            <a:r>
              <a:rPr lang="en-US" dirty="0"/>
              <a:t>Can be thought of as vertices of a color cube</a:t>
            </a:r>
          </a:p>
          <a:p>
            <a:pPr lvl="1"/>
            <a:r>
              <a:rPr lang="en-US" dirty="0"/>
              <a:t>R+G = Yellow, B+G = Cyan, B+R = Magenta,                    R+G+B = White</a:t>
            </a:r>
          </a:p>
          <a:p>
            <a:pPr lvl="1"/>
            <a:r>
              <a:rPr lang="en-US" dirty="0"/>
              <a:t>Each color channel (R,G,B) treated separately</a:t>
            </a:r>
          </a:p>
          <a:p>
            <a:r>
              <a:rPr lang="en-US" dirty="0"/>
              <a:t>RGBA 32 bit mode (8 bits per channel) often used</a:t>
            </a:r>
          </a:p>
          <a:p>
            <a:pPr lvl="1"/>
            <a:r>
              <a:rPr lang="en-US" dirty="0"/>
              <a:t>A is for alpha for transparency if you need it</a:t>
            </a:r>
          </a:p>
          <a:p>
            <a:r>
              <a:rPr lang="en-US" dirty="0"/>
              <a:t>Colors normalized to 0 to 1 range in OpenGL</a:t>
            </a:r>
          </a:p>
          <a:p>
            <a:pPr lvl="1"/>
            <a:r>
              <a:rPr lang="en-US" dirty="0"/>
              <a:t>Often represented as 0 to 255 in terms of pixel intensities</a:t>
            </a:r>
          </a:p>
          <a:p>
            <a:r>
              <a:rPr lang="en-US" dirty="0"/>
              <a:t>Also, color index mode (not so important)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vs Fragment Shaders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Can use vertex or fragment shaders for lighting</a:t>
            </a:r>
          </a:p>
          <a:p>
            <a:pPr>
              <a:lnSpc>
                <a:spcPct val="80000"/>
              </a:lnSpc>
            </a:pPr>
            <a:r>
              <a:rPr lang="en-US" sz="2400"/>
              <a:t>Vertex computations interpolated by rasterizing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Gouraud (smooth) shading</a:t>
            </a:r>
            <a:r>
              <a:rPr lang="en-US" sz="2000"/>
              <a:t>, as in mytest1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Flat shading</a:t>
            </a:r>
            <a:r>
              <a:rPr lang="en-US" sz="2000"/>
              <a:t>: no interpolation (single color of polygon)</a:t>
            </a:r>
          </a:p>
          <a:p>
            <a:pPr>
              <a:lnSpc>
                <a:spcPct val="80000"/>
              </a:lnSpc>
            </a:pPr>
            <a:r>
              <a:rPr lang="en-US" sz="2400"/>
              <a:t>Either compute colors at vertices, interpolate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This is standard in old-style OpenGL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be implemented with vertex shaders</a:t>
            </a:r>
          </a:p>
          <a:p>
            <a:pPr>
              <a:lnSpc>
                <a:spcPct val="80000"/>
              </a:lnSpc>
            </a:pPr>
            <a:r>
              <a:rPr lang="en-US" sz="2400"/>
              <a:t>Or interpolate normals etc. at vertices</a:t>
            </a:r>
          </a:p>
          <a:p>
            <a:pPr>
              <a:lnSpc>
                <a:spcPct val="80000"/>
              </a:lnSpc>
            </a:pPr>
            <a:r>
              <a:rPr lang="en-US" sz="2400"/>
              <a:t>And then shade at each pixel in fragment shader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Phong shading</a:t>
            </a:r>
            <a:r>
              <a:rPr lang="en-US" sz="2000"/>
              <a:t> (different from Phong illumination)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accurate</a:t>
            </a:r>
          </a:p>
          <a:p>
            <a:pPr>
              <a:lnSpc>
                <a:spcPct val="80000"/>
              </a:lnSpc>
            </a:pPr>
            <a:r>
              <a:rPr lang="en-US" sz="2400"/>
              <a:t>Wireframe: </a:t>
            </a:r>
            <a:r>
              <a:rPr lang="en-US" sz="2000"/>
              <a:t>glPolygonMode (GL_FRONT, GL_LINE)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Also, polygon offsets to superimpose wireframe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Hidden line elimination? (polygons in black…)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Shading – Details</a:t>
            </a:r>
          </a:p>
        </p:txBody>
      </p:sp>
      <p:sp>
        <p:nvSpPr>
          <p:cNvPr id="1253379" name="Line 3"/>
          <p:cNvSpPr>
            <a:spLocks noChangeShapeType="1"/>
          </p:cNvSpPr>
          <p:nvPr/>
        </p:nvSpPr>
        <p:spPr bwMode="auto">
          <a:xfrm flipV="1">
            <a:off x="2805115" y="2900364"/>
            <a:ext cx="1169987" cy="144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0" name="Line 4"/>
          <p:cNvSpPr>
            <a:spLocks noChangeShapeType="1"/>
          </p:cNvSpPr>
          <p:nvPr/>
        </p:nvSpPr>
        <p:spPr bwMode="auto">
          <a:xfrm>
            <a:off x="3973513" y="2892426"/>
            <a:ext cx="2189162" cy="21542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2795590" y="4343400"/>
            <a:ext cx="33861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V="1">
            <a:off x="1284288" y="1960565"/>
            <a:ext cx="0" cy="373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3" name="Line 7"/>
          <p:cNvSpPr>
            <a:spLocks noChangeShapeType="1"/>
          </p:cNvSpPr>
          <p:nvPr/>
        </p:nvSpPr>
        <p:spPr bwMode="auto">
          <a:xfrm>
            <a:off x="1274763" y="4065588"/>
            <a:ext cx="639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4" name="Text Box 8"/>
          <p:cNvSpPr txBox="1">
            <a:spLocks noChangeArrowheads="1"/>
          </p:cNvSpPr>
          <p:nvPr/>
        </p:nvSpPr>
        <p:spPr bwMode="auto">
          <a:xfrm>
            <a:off x="6237325" y="3640139"/>
            <a:ext cx="1239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Scan line</a:t>
            </a:r>
          </a:p>
        </p:txBody>
      </p:sp>
      <p:graphicFrame>
        <p:nvGraphicFramePr>
          <p:cNvPr id="1253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19260"/>
              </p:ext>
            </p:extLst>
          </p:nvPr>
        </p:nvGraphicFramePr>
        <p:xfrm>
          <a:off x="4013200" y="2476500"/>
          <a:ext cx="213741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241300" progId="Equation.DSMT4">
                  <p:embed/>
                </p:oleObj>
              </mc:Choice>
              <mc:Fallback>
                <p:oleObj name="Equation" r:id="rId2" imgW="11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476500"/>
                        <a:ext cx="213741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07030"/>
              </p:ext>
            </p:extLst>
          </p:nvPr>
        </p:nvGraphicFramePr>
        <p:xfrm>
          <a:off x="2520951" y="4218518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4218518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57715"/>
              </p:ext>
            </p:extLst>
          </p:nvPr>
        </p:nvGraphicFramePr>
        <p:xfrm>
          <a:off x="6269039" y="4927600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241300" progId="Equation.DSMT4">
                  <p:embed/>
                </p:oleObj>
              </mc:Choice>
              <mc:Fallback>
                <p:oleObj name="Equation" r:id="rId6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9" y="4927600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77294"/>
              </p:ext>
            </p:extLst>
          </p:nvPr>
        </p:nvGraphicFramePr>
        <p:xfrm>
          <a:off x="923925" y="2743200"/>
          <a:ext cx="308737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" imgH="241300" progId="Equation.DSMT4">
                  <p:embed/>
                </p:oleObj>
              </mc:Choice>
              <mc:Fallback>
                <p:oleObj name="Equation" r:id="rId8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743200"/>
                        <a:ext cx="308737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6732"/>
              </p:ext>
            </p:extLst>
          </p:nvPr>
        </p:nvGraphicFramePr>
        <p:xfrm>
          <a:off x="885826" y="4127500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500" imgH="241300" progId="Equation.DSMT4">
                  <p:embed/>
                </p:oleObj>
              </mc:Choice>
              <mc:Fallback>
                <p:oleObj name="Equation" r:id="rId10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6" y="4127500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65328"/>
              </p:ext>
            </p:extLst>
          </p:nvPr>
        </p:nvGraphicFramePr>
        <p:xfrm>
          <a:off x="895351" y="4897967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500" imgH="241300" progId="Equation.DSMT4">
                  <p:embed/>
                </p:oleObj>
              </mc:Choice>
              <mc:Fallback>
                <p:oleObj name="Equation" r:id="rId1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1" y="4897967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92716"/>
              </p:ext>
            </p:extLst>
          </p:nvPr>
        </p:nvGraphicFramePr>
        <p:xfrm>
          <a:off x="907563" y="3709393"/>
          <a:ext cx="35623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500" imgH="254000" progId="Equation.DSMT4">
                  <p:embed/>
                </p:oleObj>
              </mc:Choice>
              <mc:Fallback>
                <p:oleObj name="Equation" r:id="rId14" imgW="19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63" y="3709393"/>
                        <a:ext cx="356235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3115"/>
              </p:ext>
            </p:extLst>
          </p:nvPr>
        </p:nvGraphicFramePr>
        <p:xfrm>
          <a:off x="2817937" y="3596871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700" imgH="254000" progId="Equation.DSMT4">
                  <p:embed/>
                </p:oleObj>
              </mc:Choice>
              <mc:Fallback>
                <p:oleObj name="Equation" r:id="rId16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937" y="3596871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62950"/>
              </p:ext>
            </p:extLst>
          </p:nvPr>
        </p:nvGraphicFramePr>
        <p:xfrm>
          <a:off x="5154614" y="3598334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700" imgH="254000" progId="Equation.DSMT4">
                  <p:embed/>
                </p:oleObj>
              </mc:Choice>
              <mc:Fallback>
                <p:oleObj name="Equation" r:id="rId18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4" y="3598334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87291"/>
              </p:ext>
            </p:extLst>
          </p:nvPr>
        </p:nvGraphicFramePr>
        <p:xfrm>
          <a:off x="5205414" y="1247867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14500" imgH="482600" progId="Equation.DSMT4">
                  <p:embed/>
                </p:oleObj>
              </mc:Choice>
              <mc:Fallback>
                <p:oleObj name="Equation" r:id="rId20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4" y="1247867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05247"/>
              </p:ext>
            </p:extLst>
          </p:nvPr>
        </p:nvGraphicFramePr>
        <p:xfrm>
          <a:off x="5224464" y="2032184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14500" imgH="482600" progId="Equation.DSMT4">
                  <p:embed/>
                </p:oleObj>
              </mc:Choice>
              <mc:Fallback>
                <p:oleObj name="Equation" r:id="rId22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4" y="2032184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45522"/>
              </p:ext>
            </p:extLst>
          </p:nvPr>
        </p:nvGraphicFramePr>
        <p:xfrm>
          <a:off x="5281614" y="2865498"/>
          <a:ext cx="3253613" cy="92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39900" imgH="495300" progId="Equation.DSMT4">
                  <p:embed/>
                </p:oleObj>
              </mc:Choice>
              <mc:Fallback>
                <p:oleObj name="Equation" r:id="rId24" imgW="1739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4" y="2865498"/>
                        <a:ext cx="3253613" cy="92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7" name="Oval 21"/>
          <p:cNvSpPr>
            <a:spLocks noChangeArrowheads="1"/>
          </p:cNvSpPr>
          <p:nvPr/>
        </p:nvSpPr>
        <p:spPr bwMode="auto">
          <a:xfrm>
            <a:off x="4087815" y="4017964"/>
            <a:ext cx="149225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3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79312"/>
              </p:ext>
            </p:extLst>
          </p:nvPr>
        </p:nvGraphicFramePr>
        <p:xfrm>
          <a:off x="4276726" y="3604685"/>
          <a:ext cx="261239" cy="49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700" imgH="266700" progId="Equation.DSMT4">
                  <p:embed/>
                </p:oleObj>
              </mc:Choice>
              <mc:Fallback>
                <p:oleObj name="Equation" r:id="rId26" imgW="139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6" y="3604685"/>
                        <a:ext cx="261239" cy="49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9" name="Text Box 23"/>
          <p:cNvSpPr txBox="1">
            <a:spLocks noChangeArrowheads="1"/>
          </p:cNvSpPr>
          <p:nvPr/>
        </p:nvSpPr>
        <p:spPr bwMode="auto">
          <a:xfrm>
            <a:off x="1955801" y="5707065"/>
            <a:ext cx="5883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Actual implementation efficient: difference </a:t>
            </a:r>
          </a:p>
          <a:p>
            <a:pPr algn="l"/>
            <a:r>
              <a:rPr lang="en-US" sz="2400" b="0" dirty="0">
                <a:latin typeface="Arial" charset="0"/>
              </a:rPr>
              <a:t>equations while scan converting</a:t>
            </a:r>
          </a:p>
        </p:txBody>
      </p:sp>
    </p:spTree>
    <p:extLst>
      <p:ext uri="{BB962C8B-B14F-4D97-AF65-F5344CB8AC3E}">
        <p14:creationId xmlns:p14="http://schemas.microsoft.com/office/powerpoint/2010/main" val="12355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27882</TotalTime>
  <Words>3166</Words>
  <Application>Microsoft Macintosh PowerPoint</Application>
  <PresentationFormat>Letter Paper (8.5x11 in)</PresentationFormat>
  <Paragraphs>487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Times New Roman</vt:lpstr>
      <vt:lpstr>Wingdings</vt:lpstr>
      <vt:lpstr>Courier New</vt:lpstr>
      <vt:lpstr>Arial</vt:lpstr>
      <vt:lpstr>Default Design</vt:lpstr>
      <vt:lpstr>1_Default Design</vt:lpstr>
      <vt:lpstr>Equation</vt:lpstr>
      <vt:lpstr>Computer Graphics</vt:lpstr>
      <vt:lpstr>To Do</vt:lpstr>
      <vt:lpstr>Methodology for Lecture</vt:lpstr>
      <vt:lpstr>Demo for mytest3</vt:lpstr>
      <vt:lpstr>Importance of Lighting</vt:lpstr>
      <vt:lpstr>Brief primer on Color</vt:lpstr>
      <vt:lpstr>Outline</vt:lpstr>
      <vt:lpstr>Vertex vs Fragment Shaders</vt:lpstr>
      <vt:lpstr>Gouraud Shading – Details</vt:lpstr>
      <vt:lpstr>Gouraud and Errors</vt:lpstr>
      <vt:lpstr>Phong Illumination Model</vt:lpstr>
      <vt:lpstr>2 Phongs make a Highlight</vt:lpstr>
      <vt:lpstr>Examples and Color Plates</vt:lpstr>
      <vt:lpstr>OpenGL Rendering Pipeline (simple)</vt:lpstr>
      <vt:lpstr>Simple Vertex Shader in mytest3</vt:lpstr>
      <vt:lpstr>Simple Vertex Shader in mytest3</vt:lpstr>
      <vt:lpstr>Outline</vt:lpstr>
      <vt:lpstr>Lighting and Shading</vt:lpstr>
      <vt:lpstr>Types of Light Sources</vt:lpstr>
      <vt:lpstr>Material Properties</vt:lpstr>
      <vt:lpstr>Emissive Term</vt:lpstr>
      <vt:lpstr>Ambient Term</vt:lpstr>
      <vt:lpstr>Diffuse and Specular Reflection Videos</vt:lpstr>
      <vt:lpstr>Diffuse Term</vt:lpstr>
      <vt:lpstr>Diffuse Term</vt:lpstr>
      <vt:lpstr>Specular Term</vt:lpstr>
      <vt:lpstr>Phong Illumination Model</vt:lpstr>
      <vt:lpstr>Idea of Phong Illumination</vt:lpstr>
      <vt:lpstr>Phong Formula</vt:lpstr>
      <vt:lpstr>Alternative: Half-Angle (Blinn-Phong)</vt:lpstr>
      <vt:lpstr>Demo in mytest3</vt:lpstr>
      <vt:lpstr>Outline</vt:lpstr>
      <vt:lpstr>OpenGL Rendering Pipeline (simple)</vt:lpstr>
      <vt:lpstr>Simple Vertex Shader in mytest3</vt:lpstr>
      <vt:lpstr>Simple Vertex Shader in mytest3</vt:lpstr>
      <vt:lpstr>Fragment Shader Setup </vt:lpstr>
      <vt:lpstr>Fragment Shader Variables</vt:lpstr>
      <vt:lpstr>Fragment Shader Compute Lighting</vt:lpstr>
      <vt:lpstr>Fragment Shader Main Transforms</vt:lpstr>
      <vt:lpstr>Fragment Shader Main Routine</vt:lpstr>
      <vt:lpstr>Outline</vt:lpstr>
      <vt:lpstr>Light Set Up (in display)</vt:lpstr>
      <vt:lpstr>Moving a Light Source</vt:lpstr>
      <vt:lpstr>Modelview Light Transform</vt:lpstr>
      <vt:lpstr>Set up Lighting for Teapot</vt:lpstr>
      <vt:lpstr>Shader Mappings in init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764</cp:revision>
  <cp:lastPrinted>2012-09-01T19:15:13Z</cp:lastPrinted>
  <dcterms:created xsi:type="dcterms:W3CDTF">1999-02-11T00:43:51Z</dcterms:created>
  <dcterms:modified xsi:type="dcterms:W3CDTF">2023-08-25T20:30:15Z</dcterms:modified>
</cp:coreProperties>
</file>