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28"/>
  </p:notesMasterIdLst>
  <p:handoutMasterIdLst>
    <p:handoutMasterId r:id="rId29"/>
  </p:handoutMasterIdLst>
  <p:sldIdLst>
    <p:sldId id="813" r:id="rId2"/>
    <p:sldId id="760" r:id="rId3"/>
    <p:sldId id="810" r:id="rId4"/>
    <p:sldId id="811" r:id="rId5"/>
    <p:sldId id="786" r:id="rId6"/>
    <p:sldId id="812" r:id="rId7"/>
    <p:sldId id="788" r:id="rId8"/>
    <p:sldId id="787" r:id="rId9"/>
    <p:sldId id="789" r:id="rId10"/>
    <p:sldId id="790" r:id="rId11"/>
    <p:sldId id="791" r:id="rId12"/>
    <p:sldId id="792" r:id="rId13"/>
    <p:sldId id="793" r:id="rId14"/>
    <p:sldId id="794" r:id="rId15"/>
    <p:sldId id="799" r:id="rId16"/>
    <p:sldId id="795" r:id="rId17"/>
    <p:sldId id="796" r:id="rId18"/>
    <p:sldId id="797" r:id="rId19"/>
    <p:sldId id="800" r:id="rId20"/>
    <p:sldId id="801" r:id="rId21"/>
    <p:sldId id="798" r:id="rId22"/>
    <p:sldId id="802" r:id="rId23"/>
    <p:sldId id="803" r:id="rId24"/>
    <p:sldId id="814" r:id="rId25"/>
    <p:sldId id="807" r:id="rId26"/>
    <p:sldId id="808" r:id="rId27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146D7CDE-F58B-0C4B-9ECC-2A9DA3E236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36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565B9C46-D746-A442-AAC3-464D42C66C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4455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69546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08921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6095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46418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33213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09296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5126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6142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6611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/Users/ravir/macwork/transformation_game.jar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/Users/ravir/macwork/transformation_game.ja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/Users/ravir/macwork/transformation_game.jar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/Users/ravir/macwork/transformation_game.jar" TargetMode="Externa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/>
              <a:t>CSE 167 [Win 24], Lecture 3: Transformations 1</a:t>
            </a:r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solidFill>
                  <a:srgbClr val="FFFFFF"/>
                </a:solidFill>
                <a:latin typeface="Arial" charset="0"/>
              </a:rPr>
              <a:t>http://viscomp.ucsd.edu/classes/cse167/wi24</a:t>
            </a:r>
          </a:p>
        </p:txBody>
      </p:sp>
    </p:spTree>
    <p:extLst>
      <p:ext uri="{BB962C8B-B14F-4D97-AF65-F5344CB8AC3E}">
        <p14:creationId xmlns:p14="http://schemas.microsoft.com/office/powerpoint/2010/main" val="1945428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Shear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30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960322"/>
              </p:ext>
            </p:extLst>
          </p:nvPr>
        </p:nvGraphicFramePr>
        <p:xfrm>
          <a:off x="536575" y="1573213"/>
          <a:ext cx="8037513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7000" imgH="508000" progId="Equation.DSMT4">
                  <p:embed/>
                </p:oleObj>
              </mc:Choice>
              <mc:Fallback>
                <p:oleObj name="Equation" r:id="rId2" imgW="26670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1573213"/>
                        <a:ext cx="8037513" cy="153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507" name="Rectangle 11"/>
          <p:cNvSpPr>
            <a:spLocks noChangeArrowheads="1"/>
          </p:cNvSpPr>
          <p:nvPr/>
        </p:nvSpPr>
        <p:spPr bwMode="auto">
          <a:xfrm>
            <a:off x="758825" y="3898900"/>
            <a:ext cx="2806700" cy="16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08" name="Line 12"/>
          <p:cNvSpPr>
            <a:spLocks noChangeShapeType="1"/>
          </p:cNvSpPr>
          <p:nvPr/>
        </p:nvSpPr>
        <p:spPr bwMode="auto">
          <a:xfrm>
            <a:off x="3743327" y="4708526"/>
            <a:ext cx="1476375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09" name="AutoShape 13"/>
          <p:cNvSpPr>
            <a:spLocks noChangeArrowheads="1"/>
          </p:cNvSpPr>
          <p:nvPr/>
        </p:nvSpPr>
        <p:spPr bwMode="auto">
          <a:xfrm>
            <a:off x="4976813" y="4022725"/>
            <a:ext cx="3814762" cy="1452563"/>
          </a:xfrm>
          <a:prstGeom prst="parallelogram">
            <a:avLst>
              <a:gd name="adj" fmla="val 6282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Rotations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2D simple, 3D complicated.  [Derivation? Examples?]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2D?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Linear</a:t>
            </a:r>
          </a:p>
          <a:p>
            <a:pPr>
              <a:lnSpc>
                <a:spcPct val="90000"/>
              </a:lnSpc>
            </a:pPr>
            <a:r>
              <a:rPr lang="en-US"/>
              <a:t>Commutative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315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70145"/>
              </p:ext>
            </p:extLst>
          </p:nvPr>
        </p:nvGraphicFramePr>
        <p:xfrm>
          <a:off x="1304273" y="1972023"/>
          <a:ext cx="786765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900" imgH="571500" progId="Equation.DSMT4">
                  <p:embed/>
                </p:oleObj>
              </mc:Choice>
              <mc:Fallback>
                <p:oleObj name="Equation" r:id="rId2" imgW="2247900" imgH="571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273" y="1972023"/>
                        <a:ext cx="786765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1525" name="Rectangle 5"/>
          <p:cNvSpPr>
            <a:spLocks noChangeArrowheads="1"/>
          </p:cNvSpPr>
          <p:nvPr/>
        </p:nvSpPr>
        <p:spPr bwMode="auto">
          <a:xfrm>
            <a:off x="2286000" y="4144963"/>
            <a:ext cx="4267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 eaLnBrk="1" hangingPunct="1">
              <a:spcBef>
                <a:spcPct val="20000"/>
              </a:spcBef>
            </a:pPr>
            <a:r>
              <a:rPr lang="en-US" sz="3200">
                <a:latin typeface="Arial" charset="0"/>
              </a:rPr>
              <a:t>R(X+Y)=R(X)+R(Y)</a:t>
            </a:r>
          </a:p>
        </p:txBody>
      </p:sp>
      <p:sp>
        <p:nvSpPr>
          <p:cNvPr id="1131526" name="Rectangle 6"/>
          <p:cNvSpPr>
            <a:spLocks noChangeArrowheads="1"/>
          </p:cNvSpPr>
          <p:nvPr/>
        </p:nvSpPr>
        <p:spPr bwMode="auto">
          <a:xfrm>
            <a:off x="2630624" y="5994400"/>
            <a:ext cx="4076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  <a:hlinkClick r:id="rId4" action="ppaction://hlinkfile"/>
              </a:rPr>
              <a:t>transformation_game.jar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2D transformations: rotation, scale, shear</a:t>
            </a:r>
          </a:p>
          <a:p>
            <a:r>
              <a:rPr lang="en-US" i="1"/>
              <a:t>Composing transforms</a:t>
            </a:r>
          </a:p>
          <a:p>
            <a:r>
              <a:rPr lang="en-US"/>
              <a:t>3D rotations</a:t>
            </a:r>
          </a:p>
          <a:p>
            <a:r>
              <a:rPr lang="en-US"/>
              <a:t>Translation: Homogeneous Coordinates</a:t>
            </a:r>
          </a:p>
          <a:p>
            <a:r>
              <a:rPr lang="en-US"/>
              <a:t>Transforming Normals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Composing Transforms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Often want to combine transforms</a:t>
            </a:r>
          </a:p>
          <a:p>
            <a:r>
              <a:rPr lang="en-US"/>
              <a:t>E.g. first scale by 2, then rotate by 45 degrees</a:t>
            </a:r>
          </a:p>
          <a:p>
            <a:r>
              <a:rPr lang="en-US"/>
              <a:t>Advantage of matrix formulation: All still a matrix</a:t>
            </a:r>
          </a:p>
          <a:p>
            <a:r>
              <a:rPr lang="en-US"/>
              <a:t>Not commutative!!  Order matters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E.g. Composing rotations, scales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34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61216"/>
              </p:ext>
            </p:extLst>
          </p:nvPr>
        </p:nvGraphicFramePr>
        <p:xfrm>
          <a:off x="1135063" y="1427163"/>
          <a:ext cx="7100887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900" imgH="749300" progId="Equation.DSMT4">
                  <p:embed/>
                </p:oleObj>
              </mc:Choice>
              <mc:Fallback>
                <p:oleObj name="Equation" r:id="rId2" imgW="1358900" imgH="749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1427163"/>
                        <a:ext cx="7100887" cy="391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4597" name="Rectangle 5"/>
          <p:cNvSpPr>
            <a:spLocks noChangeArrowheads="1"/>
          </p:cNvSpPr>
          <p:nvPr/>
        </p:nvSpPr>
        <p:spPr bwMode="auto">
          <a:xfrm>
            <a:off x="2535374" y="5634039"/>
            <a:ext cx="4076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  <a:hlinkClick r:id="rId4" action="ppaction://hlinkfile"/>
              </a:rPr>
              <a:t>transformation_game.jar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Inverting Composite Transforms</a:t>
            </a:r>
          </a:p>
        </p:txBody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911851"/>
          </a:xfrm>
        </p:spPr>
        <p:txBody>
          <a:bodyPr/>
          <a:lstStyle/>
          <a:p>
            <a:r>
              <a:rPr lang="en-US"/>
              <a:t>Say I want to invert a combination of 3 transforms</a:t>
            </a:r>
          </a:p>
          <a:p>
            <a:r>
              <a:rPr lang="en-US"/>
              <a:t>Option 1: Find composite matrix, invert</a:t>
            </a:r>
          </a:p>
          <a:p>
            <a:r>
              <a:rPr lang="en-US"/>
              <a:t>Option 2: Invert each transform </a:t>
            </a:r>
            <a:r>
              <a:rPr lang="en-US" b="1" i="1"/>
              <a:t>and swap order</a:t>
            </a:r>
          </a:p>
          <a:p>
            <a:r>
              <a:rPr lang="en-US"/>
              <a:t>Obvious from properties of matrices</a:t>
            </a:r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407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740350"/>
              </p:ext>
            </p:extLst>
          </p:nvPr>
        </p:nvGraphicFramePr>
        <p:xfrm>
          <a:off x="1757363" y="3811588"/>
          <a:ext cx="5861050" cy="227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900" imgH="774700" progId="Equation.DSMT4">
                  <p:embed/>
                </p:oleObj>
              </mc:Choice>
              <mc:Fallback>
                <p:oleObj name="Equation" r:id="rId2" imgW="1993900" imgH="774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3811588"/>
                        <a:ext cx="5861050" cy="227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0741" name="Rectangle 5"/>
          <p:cNvSpPr>
            <a:spLocks noChangeArrowheads="1"/>
          </p:cNvSpPr>
          <p:nvPr/>
        </p:nvSpPr>
        <p:spPr bwMode="auto">
          <a:xfrm>
            <a:off x="2573379" y="6032500"/>
            <a:ext cx="37241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hlinkClick r:id="rId4" action="ppaction://hlinkfile"/>
              </a:rPr>
              <a:t>transformation_game.jar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2D transformations: rotation, scale, shear</a:t>
            </a:r>
          </a:p>
          <a:p>
            <a:r>
              <a:rPr lang="en-US"/>
              <a:t>Composing transforms</a:t>
            </a:r>
          </a:p>
          <a:p>
            <a:r>
              <a:rPr lang="en-US" i="1"/>
              <a:t>3D rotations</a:t>
            </a:r>
          </a:p>
          <a:p>
            <a:r>
              <a:rPr lang="en-US"/>
              <a:t>Translation: Homogeneous Coordinates</a:t>
            </a:r>
          </a:p>
          <a:p>
            <a:r>
              <a:rPr lang="en-US"/>
              <a:t>Transforming Normals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Rotations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Review of 2D case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Orthogonal?, </a:t>
            </a:r>
          </a:p>
        </p:txBody>
      </p:sp>
      <p:graphicFrame>
        <p:nvGraphicFramePr>
          <p:cNvPr id="11366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297071"/>
              </p:ext>
            </p:extLst>
          </p:nvPr>
        </p:nvGraphicFramePr>
        <p:xfrm>
          <a:off x="245938" y="1984475"/>
          <a:ext cx="8793162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900" imgH="571500" progId="Equation.DSMT4">
                  <p:embed/>
                </p:oleObj>
              </mc:Choice>
              <mc:Fallback>
                <p:oleObj name="Equation" r:id="rId2" imgW="2247900" imgH="571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38" y="1984475"/>
                        <a:ext cx="8793162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050140"/>
              </p:ext>
            </p:extLst>
          </p:nvPr>
        </p:nvGraphicFramePr>
        <p:xfrm>
          <a:off x="3189319" y="4525963"/>
          <a:ext cx="21367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6100" imgH="203200" progId="Equation.DSMT4">
                  <p:embed/>
                </p:oleObj>
              </mc:Choice>
              <mc:Fallback>
                <p:oleObj name="Equation" r:id="rId4" imgW="5461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319" y="4525963"/>
                        <a:ext cx="213677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Rotations in 3D </a:t>
            </a: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Rotations about coordinate axes simple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Always linear, orthogonal</a:t>
            </a:r>
          </a:p>
          <a:p>
            <a:pPr lvl="1">
              <a:lnSpc>
                <a:spcPct val="90000"/>
              </a:lnSpc>
            </a:pPr>
            <a:r>
              <a:rPr lang="en-US"/>
              <a:t>Rows/cols orthonormal </a:t>
            </a:r>
          </a:p>
        </p:txBody>
      </p:sp>
      <p:graphicFrame>
        <p:nvGraphicFramePr>
          <p:cNvPr id="11386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958640"/>
              </p:ext>
            </p:extLst>
          </p:nvPr>
        </p:nvGraphicFramePr>
        <p:xfrm>
          <a:off x="5024438" y="5307013"/>
          <a:ext cx="156527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6100" imgH="203200" progId="Equation.DSMT4">
                  <p:embed/>
                </p:oleObj>
              </mc:Choice>
              <mc:Fallback>
                <p:oleObj name="Equation" r:id="rId2" imgW="5461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5307013"/>
                        <a:ext cx="156527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8694" name="Rectangle 6"/>
          <p:cNvSpPr>
            <a:spLocks noChangeArrowheads="1"/>
          </p:cNvSpPr>
          <p:nvPr/>
        </p:nvSpPr>
        <p:spPr bwMode="auto">
          <a:xfrm>
            <a:off x="4514850" y="5911850"/>
            <a:ext cx="4267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 eaLnBrk="1" hangingPunct="1">
              <a:spcBef>
                <a:spcPct val="20000"/>
              </a:spcBef>
            </a:pPr>
            <a:r>
              <a:rPr lang="en-US" sz="3200">
                <a:latin typeface="Arial" charset="0"/>
              </a:rPr>
              <a:t>R(X+Y)=R(X)+R(Y)</a:t>
            </a:r>
          </a:p>
        </p:txBody>
      </p:sp>
      <p:graphicFrame>
        <p:nvGraphicFramePr>
          <p:cNvPr id="11386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507639"/>
              </p:ext>
            </p:extLst>
          </p:nvPr>
        </p:nvGraphicFramePr>
        <p:xfrm>
          <a:off x="476250" y="2263775"/>
          <a:ext cx="8402638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00500" imgH="1422400" progId="Equation.DSMT4">
                  <p:embed/>
                </p:oleObj>
              </mc:Choice>
              <mc:Fallback>
                <p:oleObj name="Equation" r:id="rId4" imgW="4000500" imgH="142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2263775"/>
                        <a:ext cx="8402638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 3D Rotations</a:t>
            </a:r>
          </a:p>
        </p:txBody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Rows of matrix are 3 unit vectors of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Can construct rotation matrix from 3 orthonormal vectors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417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207821"/>
              </p:ext>
            </p:extLst>
          </p:nvPr>
        </p:nvGraphicFramePr>
        <p:xfrm>
          <a:off x="1330325" y="2478088"/>
          <a:ext cx="583565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700" imgH="850900" progId="Equation.DSMT4">
                  <p:embed/>
                </p:oleObj>
              </mc:Choice>
              <mc:Fallback>
                <p:oleObj name="Equation" r:id="rId2" imgW="3060700" imgH="850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2478088"/>
                        <a:ext cx="5835650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17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813994"/>
              </p:ext>
            </p:extLst>
          </p:nvPr>
        </p:nvGraphicFramePr>
        <p:xfrm>
          <a:off x="1382713" y="4284713"/>
          <a:ext cx="4240212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2500" imgH="914400" progId="Equation.DSMT4">
                  <p:embed/>
                </p:oleObj>
              </mc:Choice>
              <mc:Fallback>
                <p:oleObj name="Equation" r:id="rId4" imgW="222250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13" y="4284713"/>
                        <a:ext cx="4240212" cy="174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17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299003"/>
              </p:ext>
            </p:extLst>
          </p:nvPr>
        </p:nvGraphicFramePr>
        <p:xfrm>
          <a:off x="5618039" y="4397426"/>
          <a:ext cx="131127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800100" progId="Equation.DSMT4">
                  <p:embed/>
                </p:oleObj>
              </mc:Choice>
              <mc:Fallback>
                <p:oleObj name="Equation" r:id="rId6" imgW="685800" imgH="800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039" y="4397426"/>
                        <a:ext cx="131127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2" y="1527175"/>
            <a:ext cx="9021763" cy="5029200"/>
          </a:xfrm>
        </p:spPr>
        <p:txBody>
          <a:bodyPr/>
          <a:lstStyle/>
          <a:p>
            <a:r>
              <a:rPr lang="en-US" sz="2400" dirty="0"/>
              <a:t>Submit HW 0 by tomorrow (any issues?)</a:t>
            </a:r>
          </a:p>
          <a:p>
            <a:pPr lvl="1"/>
            <a:r>
              <a:rPr lang="en-US" sz="2000" dirty="0"/>
              <a:t>Remember to verify you can also compile all other </a:t>
            </a:r>
            <a:r>
              <a:rPr lang="en-US" sz="2000" dirty="0" err="1"/>
              <a:t>homeworks</a:t>
            </a:r>
            <a:endParaRPr lang="en-US" sz="2000" dirty="0"/>
          </a:p>
          <a:p>
            <a:pPr lvl="1"/>
            <a:r>
              <a:rPr lang="en-US" sz="2000" dirty="0"/>
              <a:t>And you know to set up multi-file C++ program from scratch (no skeleton code, no use of OpenGL or HW0 or other frameworks)</a:t>
            </a:r>
          </a:p>
          <a:p>
            <a:r>
              <a:rPr lang="en-US" sz="2400" dirty="0"/>
              <a:t>Start looking at HW 1 (simple, but need to think)</a:t>
            </a:r>
          </a:p>
          <a:p>
            <a:pPr lvl="1"/>
            <a:r>
              <a:rPr lang="en-US" dirty="0"/>
              <a:t>Axis-angle rotation  and </a:t>
            </a:r>
            <a:r>
              <a:rPr lang="en-US" dirty="0" err="1"/>
              <a:t>gluLookAt</a:t>
            </a:r>
            <a:r>
              <a:rPr lang="en-US" dirty="0"/>
              <a:t> most useful  </a:t>
            </a:r>
          </a:p>
          <a:p>
            <a:pPr lvl="1"/>
            <a:r>
              <a:rPr lang="en-US" dirty="0"/>
              <a:t>Probably only need final results, but try understanding derivations.  </a:t>
            </a:r>
          </a:p>
          <a:p>
            <a:pPr lvl="1"/>
            <a:endParaRPr lang="en-US" dirty="0"/>
          </a:p>
          <a:p>
            <a:r>
              <a:rPr lang="en-US" sz="2400" dirty="0"/>
              <a:t>Usually, we have review sessions per unit, but this one before midterm.  </a:t>
            </a:r>
            <a:r>
              <a:rPr lang="en-US" sz="2400" i="1" dirty="0"/>
              <a:t>(If you got Marschner-Shirley text, look at problems, also see ahead to our review session notes)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 3D Rotations</a:t>
            </a:r>
          </a:p>
        </p:txBody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63379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Rows of matrix are 3 unit vectors of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Can construct rotation matrix from 3 orthonormal vectors</a:t>
            </a:r>
          </a:p>
          <a:p>
            <a:pPr>
              <a:lnSpc>
                <a:spcPct val="90000"/>
              </a:lnSpc>
            </a:pPr>
            <a:r>
              <a:rPr lang="en-US" sz="2400"/>
              <a:t>Effectively, projections of point into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New coord frame uvw taken to cartesian components xyz</a:t>
            </a:r>
          </a:p>
          <a:p>
            <a:pPr>
              <a:lnSpc>
                <a:spcPct val="90000"/>
              </a:lnSpc>
            </a:pPr>
            <a:r>
              <a:rPr lang="en-US" sz="2400"/>
              <a:t>Inverse or transpose takes xyz cartesian to uvw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427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039733"/>
              </p:ext>
            </p:extLst>
          </p:nvPr>
        </p:nvGraphicFramePr>
        <p:xfrm>
          <a:off x="1516063" y="1402309"/>
          <a:ext cx="5851525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600" imgH="914400" progId="Equation.DSMT4">
                  <p:embed/>
                </p:oleObj>
              </mc:Choice>
              <mc:Fallback>
                <p:oleObj name="Equation" r:id="rId2" imgW="276860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3" y="1402309"/>
                        <a:ext cx="5851525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Non-Commutativity</a:t>
            </a:r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Not Commutative (unlike in 2D)!!</a:t>
            </a:r>
          </a:p>
          <a:p>
            <a:pPr>
              <a:lnSpc>
                <a:spcPct val="90000"/>
              </a:lnSpc>
            </a:pPr>
            <a:r>
              <a:rPr lang="en-US"/>
              <a:t>Rotate by x, then y is not same as y then x</a:t>
            </a:r>
          </a:p>
          <a:p>
            <a:pPr>
              <a:lnSpc>
                <a:spcPct val="90000"/>
              </a:lnSpc>
            </a:pPr>
            <a:r>
              <a:rPr lang="en-US"/>
              <a:t>Order of applying rotations does matter</a:t>
            </a:r>
          </a:p>
          <a:p>
            <a:pPr>
              <a:lnSpc>
                <a:spcPct val="90000"/>
              </a:lnSpc>
            </a:pPr>
            <a:r>
              <a:rPr lang="en-US"/>
              <a:t>Follows from matrix multiplication not commutative</a:t>
            </a:r>
          </a:p>
          <a:p>
            <a:pPr lvl="1">
              <a:lnSpc>
                <a:spcPct val="90000"/>
              </a:lnSpc>
            </a:pPr>
            <a:r>
              <a:rPr lang="en-US"/>
              <a:t>R1 * R2 is not the same as R2 * R1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Demo: HW1, order of right or up will matter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Arbitrary rotation formula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7175"/>
            <a:ext cx="8966200" cy="5029200"/>
          </a:xfrm>
        </p:spPr>
        <p:txBody>
          <a:bodyPr/>
          <a:lstStyle/>
          <a:p>
            <a:r>
              <a:rPr lang="en-US" dirty="0"/>
              <a:t>Rotate by an angle </a:t>
            </a:r>
            <a:r>
              <a:rPr lang="el-GR" dirty="0">
                <a:cs typeface="Times New Roman" charset="0"/>
              </a:rPr>
              <a:t>θ</a:t>
            </a:r>
            <a:r>
              <a:rPr lang="en-US" dirty="0">
                <a:cs typeface="Times New Roman" charset="0"/>
              </a:rPr>
              <a:t> about arbitrary axis </a:t>
            </a:r>
            <a:r>
              <a:rPr lang="en-US" b="1" dirty="0">
                <a:cs typeface="Times New Roman" charset="0"/>
              </a:rPr>
              <a:t>a</a:t>
            </a:r>
          </a:p>
          <a:p>
            <a:pPr lvl="1"/>
            <a:r>
              <a:rPr lang="en-US" dirty="0">
                <a:cs typeface="Times New Roman" charset="0"/>
              </a:rPr>
              <a:t>Homework 1: must rotate eye, up direction</a:t>
            </a:r>
          </a:p>
          <a:p>
            <a:pPr lvl="1"/>
            <a:r>
              <a:rPr lang="en-US" dirty="0">
                <a:cs typeface="Times New Roman" charset="0"/>
              </a:rPr>
              <a:t>Somewhat mathematical derivation but useful formula</a:t>
            </a:r>
          </a:p>
          <a:p>
            <a:pPr lvl="1"/>
            <a:endParaRPr lang="en-US" dirty="0">
              <a:cs typeface="Times New Roman" charset="0"/>
            </a:endParaRPr>
          </a:p>
          <a:p>
            <a:r>
              <a:rPr lang="en-US" dirty="0">
                <a:cs typeface="Times New Roman" charset="0"/>
              </a:rPr>
              <a:t>Problem setup: Rotate vector </a:t>
            </a:r>
            <a:r>
              <a:rPr lang="en-US" b="1" dirty="0">
                <a:cs typeface="Times New Roman" charset="0"/>
              </a:rPr>
              <a:t>b</a:t>
            </a:r>
            <a:r>
              <a:rPr lang="en-US" dirty="0">
                <a:cs typeface="Times New Roman" charset="0"/>
              </a:rPr>
              <a:t> by </a:t>
            </a:r>
            <a:r>
              <a:rPr lang="el-GR" dirty="0">
                <a:cs typeface="Times New Roman" charset="0"/>
              </a:rPr>
              <a:t>θ</a:t>
            </a:r>
            <a:r>
              <a:rPr lang="en-US" dirty="0">
                <a:cs typeface="Times New Roman" charset="0"/>
              </a:rPr>
              <a:t> about </a:t>
            </a:r>
            <a:r>
              <a:rPr lang="en-US" b="1" dirty="0">
                <a:cs typeface="Times New Roman" charset="0"/>
              </a:rPr>
              <a:t>a</a:t>
            </a:r>
          </a:p>
          <a:p>
            <a:r>
              <a:rPr lang="en-US" dirty="0">
                <a:cs typeface="Times New Roman" charset="0"/>
              </a:rPr>
              <a:t>Helpful to relate </a:t>
            </a:r>
            <a:r>
              <a:rPr lang="en-US" b="1" dirty="0">
                <a:cs typeface="Times New Roman" charset="0"/>
              </a:rPr>
              <a:t>b</a:t>
            </a:r>
            <a:r>
              <a:rPr lang="en-US" dirty="0">
                <a:cs typeface="Times New Roman" charset="0"/>
              </a:rPr>
              <a:t> to X, </a:t>
            </a:r>
            <a:r>
              <a:rPr lang="en-US" b="1" dirty="0">
                <a:cs typeface="Times New Roman" charset="0"/>
              </a:rPr>
              <a:t>a</a:t>
            </a:r>
            <a:r>
              <a:rPr lang="en-US" dirty="0">
                <a:cs typeface="Times New Roman" charset="0"/>
              </a:rPr>
              <a:t> to Z, verify does right thing</a:t>
            </a:r>
          </a:p>
          <a:p>
            <a:endParaRPr lang="en-US" dirty="0">
              <a:cs typeface="Times New Roman" charset="0"/>
            </a:endParaRPr>
          </a:p>
          <a:p>
            <a:r>
              <a:rPr lang="en-US" dirty="0">
                <a:cs typeface="Times New Roman" charset="0"/>
              </a:rPr>
              <a:t>For HW1, you probably just need final formula</a:t>
            </a:r>
          </a:p>
          <a:p>
            <a:pPr lvl="1"/>
            <a:endParaRPr lang="en-US" dirty="0">
              <a:cs typeface="Times New Roman" charset="0"/>
            </a:endParaRPr>
          </a:p>
          <a:p>
            <a:pPr lvl="1"/>
            <a:endParaRPr lang="en-US" dirty="0">
              <a:cs typeface="Times New Roman" charset="0"/>
            </a:endParaRPr>
          </a:p>
          <a:p>
            <a:endParaRPr lang="el-GR" sz="2000" dirty="0">
              <a:cs typeface="Times New Roman" charset="0"/>
            </a:endParaRPr>
          </a:p>
          <a:p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Axis-Angle formula</a:t>
            </a: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2" y="1527175"/>
            <a:ext cx="9172575" cy="5029200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Step 1: </a:t>
            </a:r>
            <a:r>
              <a:rPr lang="en-US" b="1">
                <a:cs typeface="Times New Roman" charset="0"/>
              </a:rPr>
              <a:t>b</a:t>
            </a:r>
            <a:r>
              <a:rPr lang="en-US">
                <a:cs typeface="Times New Roman" charset="0"/>
              </a:rPr>
              <a:t> has components parallel to </a:t>
            </a:r>
            <a:r>
              <a:rPr lang="en-US" b="1">
                <a:cs typeface="Times New Roman" charset="0"/>
              </a:rPr>
              <a:t>a</a:t>
            </a:r>
            <a:r>
              <a:rPr lang="en-US">
                <a:cs typeface="Times New Roman" charset="0"/>
              </a:rPr>
              <a:t>, perpendicular</a:t>
            </a:r>
          </a:p>
          <a:p>
            <a:pPr lvl="1"/>
            <a:r>
              <a:rPr lang="en-US">
                <a:cs typeface="Times New Roman" charset="0"/>
              </a:rPr>
              <a:t>Parallel component unchanged (rotating about an axis leaves that axis unchanged after rotation, e.g. rot about z)</a:t>
            </a:r>
          </a:p>
          <a:p>
            <a:r>
              <a:rPr lang="en-US">
                <a:cs typeface="Times New Roman" charset="0"/>
              </a:rPr>
              <a:t>Step 2: Define </a:t>
            </a:r>
            <a:r>
              <a:rPr lang="en-US" b="1">
                <a:cs typeface="Times New Roman" charset="0"/>
              </a:rPr>
              <a:t>c </a:t>
            </a:r>
            <a:r>
              <a:rPr lang="en-US">
                <a:cs typeface="Times New Roman" charset="0"/>
              </a:rPr>
              <a:t>orthogonal to both </a:t>
            </a:r>
            <a:r>
              <a:rPr lang="en-US" b="1">
                <a:cs typeface="Times New Roman" charset="0"/>
              </a:rPr>
              <a:t>a </a:t>
            </a:r>
            <a:r>
              <a:rPr lang="en-US">
                <a:cs typeface="Times New Roman" charset="0"/>
              </a:rPr>
              <a:t>and </a:t>
            </a:r>
            <a:r>
              <a:rPr lang="en-US" b="1">
                <a:cs typeface="Times New Roman" charset="0"/>
              </a:rPr>
              <a:t>b</a:t>
            </a:r>
          </a:p>
          <a:p>
            <a:pPr lvl="1"/>
            <a:r>
              <a:rPr lang="en-US">
                <a:cs typeface="Times New Roman" charset="0"/>
              </a:rPr>
              <a:t>Analogous to defining Y axis</a:t>
            </a:r>
          </a:p>
          <a:p>
            <a:pPr lvl="1"/>
            <a:r>
              <a:rPr lang="en-US">
                <a:cs typeface="Times New Roman" charset="0"/>
              </a:rPr>
              <a:t>Use cross products and matrix formula for that</a:t>
            </a:r>
          </a:p>
          <a:p>
            <a:r>
              <a:rPr lang="en-US">
                <a:cs typeface="Times New Roman" charset="0"/>
              </a:rPr>
              <a:t>Step 3: With respect to the perpendicular comp of </a:t>
            </a:r>
            <a:r>
              <a:rPr lang="en-US" b="1">
                <a:cs typeface="Times New Roman" charset="0"/>
              </a:rPr>
              <a:t>b</a:t>
            </a:r>
          </a:p>
          <a:p>
            <a:pPr lvl="1"/>
            <a:r>
              <a:rPr lang="en-US">
                <a:cs typeface="Times New Roman" charset="0"/>
              </a:rPr>
              <a:t>Cos </a:t>
            </a:r>
            <a:r>
              <a:rPr lang="el-GR">
                <a:cs typeface="Times New Roman" charset="0"/>
              </a:rPr>
              <a:t>θ</a:t>
            </a:r>
            <a:r>
              <a:rPr lang="en-US">
                <a:cs typeface="Times New Roman" charset="0"/>
              </a:rPr>
              <a:t> of it remains unchanged</a:t>
            </a:r>
          </a:p>
          <a:p>
            <a:pPr lvl="1"/>
            <a:r>
              <a:rPr lang="en-US">
                <a:cs typeface="Times New Roman" charset="0"/>
              </a:rPr>
              <a:t>Sin </a:t>
            </a:r>
            <a:r>
              <a:rPr lang="el-GR">
                <a:cs typeface="Times New Roman" charset="0"/>
              </a:rPr>
              <a:t>θ</a:t>
            </a:r>
            <a:r>
              <a:rPr lang="en-US">
                <a:cs typeface="Times New Roman" charset="0"/>
              </a:rPr>
              <a:t> of it projects onto vector </a:t>
            </a:r>
            <a:r>
              <a:rPr lang="en-US" b="1">
                <a:cs typeface="Times New Roman" charset="0"/>
              </a:rPr>
              <a:t>c</a:t>
            </a:r>
          </a:p>
          <a:p>
            <a:pPr lvl="1"/>
            <a:r>
              <a:rPr lang="en-US">
                <a:cs typeface="Times New Roman" charset="0"/>
              </a:rPr>
              <a:t>Verify this is correct for rotating X about Z</a:t>
            </a:r>
          </a:p>
          <a:p>
            <a:pPr lvl="1"/>
            <a:r>
              <a:rPr lang="en-US">
                <a:cs typeface="Times New Roman" charset="0"/>
              </a:rPr>
              <a:t>Verify this is correct for </a:t>
            </a:r>
            <a:r>
              <a:rPr lang="el-GR">
                <a:cs typeface="Times New Roman" charset="0"/>
              </a:rPr>
              <a:t>θ</a:t>
            </a:r>
            <a:r>
              <a:rPr lang="en-US">
                <a:cs typeface="Times New Roman" charset="0"/>
              </a:rPr>
              <a:t> as 0, 90 degrees</a:t>
            </a:r>
          </a:p>
          <a:p>
            <a:pPr lvl="1"/>
            <a:endParaRPr lang="en-US">
              <a:cs typeface="Times New Roman" charset="0"/>
            </a:endParaRPr>
          </a:p>
          <a:p>
            <a:endParaRPr lang="el-GR" sz="2000">
              <a:cs typeface="Times New Roman" charset="0"/>
            </a:endParaRP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Axis Angle Formula Derivation</a:t>
            </a:r>
          </a:p>
        </p:txBody>
      </p:sp>
    </p:spTree>
    <p:extLst>
      <p:ext uri="{BB962C8B-B14F-4D97-AF65-F5344CB8AC3E}">
        <p14:creationId xmlns:p14="http://schemas.microsoft.com/office/powerpoint/2010/main" val="78855374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Axis-Angle: Putting it together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cs typeface="Times New Roman" charset="0"/>
            </a:endParaRPr>
          </a:p>
          <a:p>
            <a:endParaRPr lang="el-GR" sz="2000">
              <a:cs typeface="Times New Roman" charset="0"/>
            </a:endParaRP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1489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896184"/>
              </p:ext>
            </p:extLst>
          </p:nvPr>
        </p:nvGraphicFramePr>
        <p:xfrm>
          <a:off x="795338" y="1592263"/>
          <a:ext cx="80327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22600" imgH="266700" progId="Equation.DSMT4">
                  <p:embed/>
                </p:oleObj>
              </mc:Choice>
              <mc:Fallback>
                <p:oleObj name="Equation" r:id="rId2" imgW="3022600" imgH="266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592263"/>
                        <a:ext cx="80327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89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310361"/>
              </p:ext>
            </p:extLst>
          </p:nvPr>
        </p:nvGraphicFramePr>
        <p:xfrm>
          <a:off x="571500" y="2312988"/>
          <a:ext cx="3476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8100" imgH="266700" progId="Equation.DSMT4">
                  <p:embed/>
                </p:oleObj>
              </mc:Choice>
              <mc:Fallback>
                <p:oleObj name="Equation" r:id="rId4" imgW="1308100" imgH="266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12988"/>
                        <a:ext cx="3476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89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827173"/>
              </p:ext>
            </p:extLst>
          </p:nvPr>
        </p:nvGraphicFramePr>
        <p:xfrm>
          <a:off x="1216025" y="3397250"/>
          <a:ext cx="73612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68600" imgH="254000" progId="Equation.DSMT4">
                  <p:embed/>
                </p:oleObj>
              </mc:Choice>
              <mc:Fallback>
                <p:oleObj name="Equation" r:id="rId6" imgW="2768600" imgH="254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97250"/>
                        <a:ext cx="736123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8939" name="Text Box 11"/>
          <p:cNvSpPr txBox="1">
            <a:spLocks noChangeArrowheads="1"/>
          </p:cNvSpPr>
          <p:nvPr/>
        </p:nvSpPr>
        <p:spPr bwMode="auto">
          <a:xfrm>
            <a:off x="2185728" y="4651375"/>
            <a:ext cx="202140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Unchanged</a:t>
            </a:r>
          </a:p>
          <a:p>
            <a:r>
              <a:rPr lang="en-US">
                <a:latin typeface="Arial" charset="0"/>
              </a:rPr>
              <a:t>(cosine)</a:t>
            </a:r>
          </a:p>
        </p:txBody>
      </p:sp>
      <p:sp>
        <p:nvSpPr>
          <p:cNvPr id="1148940" name="Text Box 12"/>
          <p:cNvSpPr txBox="1">
            <a:spLocks noChangeArrowheads="1"/>
          </p:cNvSpPr>
          <p:nvPr/>
        </p:nvSpPr>
        <p:spPr bwMode="auto">
          <a:xfrm>
            <a:off x="3842119" y="4670426"/>
            <a:ext cx="327903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Component</a:t>
            </a:r>
          </a:p>
          <a:p>
            <a:r>
              <a:rPr lang="en-US">
                <a:latin typeface="Arial" charset="0"/>
              </a:rPr>
              <a:t>along a  </a:t>
            </a:r>
          </a:p>
          <a:p>
            <a:r>
              <a:rPr lang="en-US">
                <a:latin typeface="Arial" charset="0"/>
              </a:rPr>
              <a:t>(hence unchanged)</a:t>
            </a:r>
          </a:p>
        </p:txBody>
      </p:sp>
      <p:sp>
        <p:nvSpPr>
          <p:cNvPr id="1148941" name="Text Box 13"/>
          <p:cNvSpPr txBox="1">
            <a:spLocks noChangeArrowheads="1"/>
          </p:cNvSpPr>
          <p:nvPr/>
        </p:nvSpPr>
        <p:spPr bwMode="auto">
          <a:xfrm>
            <a:off x="6669807" y="4670426"/>
            <a:ext cx="25195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Perpendicular</a:t>
            </a:r>
          </a:p>
          <a:p>
            <a:r>
              <a:rPr lang="en-US">
                <a:latin typeface="Arial" charset="0"/>
              </a:rPr>
              <a:t>(rotated comp)</a:t>
            </a:r>
          </a:p>
        </p:txBody>
      </p:sp>
      <p:sp>
        <p:nvSpPr>
          <p:cNvPr id="1148942" name="Line 14"/>
          <p:cNvSpPr>
            <a:spLocks noChangeShapeType="1"/>
          </p:cNvSpPr>
          <p:nvPr/>
        </p:nvSpPr>
        <p:spPr bwMode="auto">
          <a:xfrm flipV="1">
            <a:off x="3597275" y="3959226"/>
            <a:ext cx="0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8943" name="Line 15"/>
          <p:cNvSpPr>
            <a:spLocks noChangeShapeType="1"/>
          </p:cNvSpPr>
          <p:nvPr/>
        </p:nvSpPr>
        <p:spPr bwMode="auto">
          <a:xfrm flipV="1">
            <a:off x="5483225" y="3968751"/>
            <a:ext cx="0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8944" name="Line 16"/>
          <p:cNvSpPr>
            <a:spLocks noChangeShapeType="1"/>
          </p:cNvSpPr>
          <p:nvPr/>
        </p:nvSpPr>
        <p:spPr bwMode="auto">
          <a:xfrm flipV="1">
            <a:off x="7702550" y="3968751"/>
            <a:ext cx="0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Axis-Angle: Putting it together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cs typeface="Times New Roman" charset="0"/>
            </a:endParaRPr>
          </a:p>
          <a:p>
            <a:endParaRPr lang="el-GR" sz="2000">
              <a:cs typeface="Times New Roman" charset="0"/>
            </a:endParaRP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178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600885"/>
              </p:ext>
            </p:extLst>
          </p:nvPr>
        </p:nvGraphicFramePr>
        <p:xfrm>
          <a:off x="795338" y="1592263"/>
          <a:ext cx="80327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22600" imgH="266700" progId="Equation.DSMT4">
                  <p:embed/>
                </p:oleObj>
              </mc:Choice>
              <mc:Fallback>
                <p:oleObj name="Equation" r:id="rId2" imgW="3022600" imgH="266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592263"/>
                        <a:ext cx="80327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463678"/>
              </p:ext>
            </p:extLst>
          </p:nvPr>
        </p:nvGraphicFramePr>
        <p:xfrm>
          <a:off x="571500" y="2312988"/>
          <a:ext cx="3476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8100" imgH="266700" progId="Equation.DSMT4">
                  <p:embed/>
                </p:oleObj>
              </mc:Choice>
              <mc:Fallback>
                <p:oleObj name="Equation" r:id="rId4" imgW="1308100" imgH="266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12988"/>
                        <a:ext cx="3476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549987"/>
              </p:ext>
            </p:extLst>
          </p:nvPr>
        </p:nvGraphicFramePr>
        <p:xfrm>
          <a:off x="1216025" y="3397250"/>
          <a:ext cx="73612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68600" imgH="254000" progId="Equation.DSMT4">
                  <p:embed/>
                </p:oleObj>
              </mc:Choice>
              <mc:Fallback>
                <p:oleObj name="Equation" r:id="rId6" imgW="27686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97250"/>
                        <a:ext cx="736123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6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664506"/>
              </p:ext>
            </p:extLst>
          </p:nvPr>
        </p:nvGraphicFramePr>
        <p:xfrm>
          <a:off x="53540" y="4367213"/>
          <a:ext cx="900303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95900" imgH="825500" progId="Equation.DSMT4">
                  <p:embed/>
                </p:oleObj>
              </mc:Choice>
              <mc:Fallback>
                <p:oleObj name="Equation" r:id="rId8" imgW="5295900" imgH="825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0" y="4367213"/>
                        <a:ext cx="9003030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632" name="Text Box 8"/>
          <p:cNvSpPr txBox="1">
            <a:spLocks noChangeArrowheads="1"/>
          </p:cNvSpPr>
          <p:nvPr/>
        </p:nvSpPr>
        <p:spPr bwMode="auto">
          <a:xfrm>
            <a:off x="5140325" y="6291263"/>
            <a:ext cx="39822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(x y z) are cartesian components of 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3D Graphics Pipeline</a:t>
            </a:r>
          </a:p>
        </p:txBody>
      </p:sp>
      <p:pic>
        <p:nvPicPr>
          <p:cNvPr id="1181700" name="Picture 4" descr="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5" y="3808414"/>
            <a:ext cx="1709737" cy="1709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701" name="Picture 5" descr="allfreq_vt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2" y="5202239"/>
            <a:ext cx="1997075" cy="149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1702" name="Text Box 6"/>
          <p:cNvSpPr txBox="1">
            <a:spLocks noChangeArrowheads="1"/>
          </p:cNvSpPr>
          <p:nvPr/>
        </p:nvSpPr>
        <p:spPr bwMode="auto">
          <a:xfrm>
            <a:off x="298450" y="2324100"/>
            <a:ext cx="2514600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pic>
        <p:nvPicPr>
          <p:cNvPr id="1181703" name="Picture 7" descr="teap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7" y="3509963"/>
            <a:ext cx="1693863" cy="995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704" name="Picture 8" descr="cathidden-cr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4156075"/>
            <a:ext cx="16002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1705" name="Picture 9" descr="david-classic-leftlight-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4616451"/>
            <a:ext cx="1717675" cy="1881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1706" name="Text Box 10"/>
          <p:cNvSpPr txBox="1">
            <a:spLocks noChangeArrowheads="1"/>
          </p:cNvSpPr>
          <p:nvPr/>
        </p:nvSpPr>
        <p:spPr bwMode="auto">
          <a:xfrm>
            <a:off x="3228977" y="2320926"/>
            <a:ext cx="2506663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1707" name="Line 11"/>
          <p:cNvSpPr>
            <a:spLocks noChangeShapeType="1"/>
          </p:cNvSpPr>
          <p:nvPr/>
        </p:nvSpPr>
        <p:spPr bwMode="auto">
          <a:xfrm>
            <a:off x="5754690" y="2638426"/>
            <a:ext cx="407987" cy="63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08" name="Line 12"/>
          <p:cNvSpPr>
            <a:spLocks noChangeShapeType="1"/>
          </p:cNvSpPr>
          <p:nvPr/>
        </p:nvSpPr>
        <p:spPr bwMode="auto">
          <a:xfrm>
            <a:off x="2827339" y="2633663"/>
            <a:ext cx="407987" cy="63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09" name="Text Box 13"/>
          <p:cNvSpPr txBox="1">
            <a:spLocks noChangeArrowheads="1"/>
          </p:cNvSpPr>
          <p:nvPr/>
        </p:nvSpPr>
        <p:spPr bwMode="auto">
          <a:xfrm>
            <a:off x="6154738" y="2312988"/>
            <a:ext cx="2506662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1710" name="Text Box 14"/>
          <p:cNvSpPr txBox="1">
            <a:spLocks noChangeArrowheads="1"/>
          </p:cNvSpPr>
          <p:nvPr/>
        </p:nvSpPr>
        <p:spPr bwMode="auto">
          <a:xfrm>
            <a:off x="809555" y="2393952"/>
            <a:ext cx="1433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Modeling</a:t>
            </a:r>
          </a:p>
        </p:txBody>
      </p:sp>
      <p:sp>
        <p:nvSpPr>
          <p:cNvPr id="1181711" name="Text Box 15"/>
          <p:cNvSpPr txBox="1">
            <a:spLocks noChangeArrowheads="1"/>
          </p:cNvSpPr>
          <p:nvPr/>
        </p:nvSpPr>
        <p:spPr bwMode="auto">
          <a:xfrm>
            <a:off x="3732592" y="2381252"/>
            <a:ext cx="15661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Animation</a:t>
            </a:r>
          </a:p>
        </p:txBody>
      </p:sp>
      <p:sp>
        <p:nvSpPr>
          <p:cNvPr id="1181712" name="Text Box 16"/>
          <p:cNvSpPr txBox="1">
            <a:spLocks noChangeArrowheads="1"/>
          </p:cNvSpPr>
          <p:nvPr/>
        </p:nvSpPr>
        <p:spPr bwMode="auto">
          <a:xfrm>
            <a:off x="6609625" y="2381252"/>
            <a:ext cx="1604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Rendering</a:t>
            </a:r>
          </a:p>
        </p:txBody>
      </p:sp>
      <p:pic>
        <p:nvPicPr>
          <p:cNvPr id="1181713" name="Picture 17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3294065"/>
            <a:ext cx="2405062" cy="2427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Outline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3D Graphics Pipeline</a:t>
            </a:r>
          </a:p>
        </p:txBody>
      </p:sp>
      <p:sp>
        <p:nvSpPr>
          <p:cNvPr id="1182724" name="Text Box 4"/>
          <p:cNvSpPr txBox="1">
            <a:spLocks noChangeArrowheads="1"/>
          </p:cNvSpPr>
          <p:nvPr/>
        </p:nvSpPr>
        <p:spPr bwMode="auto">
          <a:xfrm>
            <a:off x="287338" y="3675063"/>
            <a:ext cx="393093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Arial" charset="0"/>
              </a:rPr>
              <a:t>Unit 1: Transformations</a:t>
            </a:r>
          </a:p>
          <a:p>
            <a:pPr algn="l"/>
            <a:r>
              <a:rPr lang="en-US" sz="1800" dirty="0">
                <a:latin typeface="Arial" charset="0"/>
              </a:rPr>
              <a:t>Resizing and placing objects in the</a:t>
            </a:r>
          </a:p>
          <a:p>
            <a:pPr algn="l"/>
            <a:r>
              <a:rPr lang="en-US" sz="1800" dirty="0">
                <a:latin typeface="Arial" charset="0"/>
              </a:rPr>
              <a:t>world.  Creating perspective images.</a:t>
            </a:r>
          </a:p>
          <a:p>
            <a:pPr algn="l"/>
            <a:r>
              <a:rPr lang="en-US" sz="1800" dirty="0">
                <a:latin typeface="Arial" charset="0"/>
              </a:rPr>
              <a:t>Weeks 1 and 2 </a:t>
            </a:r>
          </a:p>
          <a:p>
            <a:pPr algn="l"/>
            <a:r>
              <a:rPr lang="en-US" sz="1800" b="1" dirty="0">
                <a:latin typeface="Arial" charset="0"/>
              </a:rPr>
              <a:t>Assn 1 due Jan 26 (DEMO)  </a:t>
            </a:r>
          </a:p>
        </p:txBody>
      </p:sp>
      <p:sp>
        <p:nvSpPr>
          <p:cNvPr id="1182725" name="Text Box 5"/>
          <p:cNvSpPr txBox="1">
            <a:spLocks noChangeArrowheads="1"/>
          </p:cNvSpPr>
          <p:nvPr/>
        </p:nvSpPr>
        <p:spPr bwMode="auto">
          <a:xfrm>
            <a:off x="298450" y="2324100"/>
            <a:ext cx="2514600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2726" name="Text Box 6"/>
          <p:cNvSpPr txBox="1">
            <a:spLocks noChangeArrowheads="1"/>
          </p:cNvSpPr>
          <p:nvPr/>
        </p:nvSpPr>
        <p:spPr bwMode="auto">
          <a:xfrm>
            <a:off x="3228977" y="2320926"/>
            <a:ext cx="2506663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2727" name="Line 7"/>
          <p:cNvSpPr>
            <a:spLocks noChangeShapeType="1"/>
          </p:cNvSpPr>
          <p:nvPr/>
        </p:nvSpPr>
        <p:spPr bwMode="auto">
          <a:xfrm>
            <a:off x="5754690" y="2638426"/>
            <a:ext cx="407987" cy="63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2728" name="Line 8"/>
          <p:cNvSpPr>
            <a:spLocks noChangeShapeType="1"/>
          </p:cNvSpPr>
          <p:nvPr/>
        </p:nvSpPr>
        <p:spPr bwMode="auto">
          <a:xfrm>
            <a:off x="2827339" y="2633663"/>
            <a:ext cx="407987" cy="6351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2729" name="Text Box 9"/>
          <p:cNvSpPr txBox="1">
            <a:spLocks noChangeArrowheads="1"/>
          </p:cNvSpPr>
          <p:nvPr/>
        </p:nvSpPr>
        <p:spPr bwMode="auto">
          <a:xfrm>
            <a:off x="6154738" y="2312988"/>
            <a:ext cx="2506662" cy="584776"/>
          </a:xfrm>
          <a:prstGeom prst="rect">
            <a:avLst/>
          </a:prstGeom>
          <a:noFill/>
          <a:ln w="476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b="1"/>
              <a:t>         </a:t>
            </a:r>
            <a:endParaRPr lang="en-US" sz="2400">
              <a:latin typeface="Arial" charset="0"/>
            </a:endParaRPr>
          </a:p>
        </p:txBody>
      </p:sp>
      <p:sp>
        <p:nvSpPr>
          <p:cNvPr id="1182730" name="Text Box 10"/>
          <p:cNvSpPr txBox="1">
            <a:spLocks noChangeArrowheads="1"/>
          </p:cNvSpPr>
          <p:nvPr/>
        </p:nvSpPr>
        <p:spPr bwMode="auto">
          <a:xfrm>
            <a:off x="809555" y="2393952"/>
            <a:ext cx="1433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Modeling</a:t>
            </a:r>
          </a:p>
        </p:txBody>
      </p:sp>
      <p:sp>
        <p:nvSpPr>
          <p:cNvPr id="1182731" name="Text Box 11"/>
          <p:cNvSpPr txBox="1">
            <a:spLocks noChangeArrowheads="1"/>
          </p:cNvSpPr>
          <p:nvPr/>
        </p:nvSpPr>
        <p:spPr bwMode="auto">
          <a:xfrm>
            <a:off x="3732592" y="2381252"/>
            <a:ext cx="15661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Animation</a:t>
            </a:r>
          </a:p>
        </p:txBody>
      </p:sp>
      <p:sp>
        <p:nvSpPr>
          <p:cNvPr id="1182732" name="Text Box 12"/>
          <p:cNvSpPr txBox="1">
            <a:spLocks noChangeArrowheads="1"/>
          </p:cNvSpPr>
          <p:nvPr/>
        </p:nvSpPr>
        <p:spPr bwMode="auto">
          <a:xfrm>
            <a:off x="6609625" y="2381252"/>
            <a:ext cx="1604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Rendering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911851"/>
          </a:xfrm>
        </p:spPr>
        <p:txBody>
          <a:bodyPr/>
          <a:lstStyle/>
          <a:p>
            <a:r>
              <a:rPr lang="en-US" dirty="0"/>
              <a:t>Many different coordinate systems in graphics</a:t>
            </a:r>
          </a:p>
          <a:p>
            <a:pPr lvl="1"/>
            <a:r>
              <a:rPr lang="en-US" dirty="0"/>
              <a:t>World, model, body, arms, …</a:t>
            </a:r>
          </a:p>
          <a:p>
            <a:r>
              <a:rPr lang="en-US" dirty="0"/>
              <a:t>To relate them, we must transform between them</a:t>
            </a:r>
          </a:p>
          <a:p>
            <a:r>
              <a:rPr lang="en-US" dirty="0"/>
              <a:t>Also, for modeling objects.  I have a teapot, but</a:t>
            </a:r>
          </a:p>
          <a:p>
            <a:pPr lvl="1"/>
            <a:r>
              <a:rPr lang="en-US" dirty="0"/>
              <a:t>Want to place it at correct location in the world</a:t>
            </a:r>
          </a:p>
          <a:p>
            <a:pPr lvl="1"/>
            <a:r>
              <a:rPr lang="en-US" dirty="0"/>
              <a:t>Want to view it from different angles (HW 1)</a:t>
            </a:r>
          </a:p>
          <a:p>
            <a:pPr lvl="1"/>
            <a:r>
              <a:rPr lang="en-US" dirty="0"/>
              <a:t>Want to scale it to make it bigger or smaller</a:t>
            </a:r>
          </a:p>
          <a:p>
            <a:r>
              <a:rPr lang="en-US" dirty="0"/>
              <a:t>Demo of HW 1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625" y="1347257"/>
            <a:ext cx="8877294" cy="5911851"/>
          </a:xfrm>
        </p:spPr>
        <p:txBody>
          <a:bodyPr/>
          <a:lstStyle/>
          <a:p>
            <a:r>
              <a:rPr lang="en-US" dirty="0"/>
              <a:t>This unit is about the math for these transformations</a:t>
            </a:r>
          </a:p>
          <a:p>
            <a:pPr lvl="1"/>
            <a:r>
              <a:rPr lang="en-US" dirty="0"/>
              <a:t>Represent transformations using matrices and matrix-vector multiplications.  </a:t>
            </a:r>
          </a:p>
          <a:p>
            <a:r>
              <a:rPr lang="en-US" dirty="0"/>
              <a:t>Demos throughout lecture: HW 1 and Applet </a:t>
            </a:r>
          </a:p>
          <a:p>
            <a:r>
              <a:rPr lang="en-US" dirty="0"/>
              <a:t>Transformations Game Applet</a:t>
            </a:r>
          </a:p>
          <a:p>
            <a:pPr lvl="1"/>
            <a:r>
              <a:rPr lang="en-US" dirty="0"/>
              <a:t>Brown University </a:t>
            </a:r>
            <a:r>
              <a:rPr lang="en-US" dirty="0" err="1"/>
              <a:t>Exploratories</a:t>
            </a:r>
            <a:r>
              <a:rPr lang="en-US" dirty="0"/>
              <a:t> of Software</a:t>
            </a:r>
          </a:p>
          <a:p>
            <a:pPr lvl="1"/>
            <a:r>
              <a:rPr lang="en-US" dirty="0"/>
              <a:t>Credit: </a:t>
            </a:r>
            <a:r>
              <a:rPr lang="en-US" dirty="0" err="1"/>
              <a:t>Andries</a:t>
            </a:r>
            <a:r>
              <a:rPr lang="en-US" dirty="0"/>
              <a:t> Van Dam and Jean </a:t>
            </a:r>
            <a:r>
              <a:rPr lang="en-US" dirty="0" err="1"/>
              <a:t>Laleuf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114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Idea</a:t>
            </a: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2049"/>
            <a:ext cx="8686800" cy="591185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Object in model coordinates</a:t>
            </a:r>
          </a:p>
          <a:p>
            <a:r>
              <a:rPr lang="en-US" dirty="0"/>
              <a:t>Transform into world coordinates</a:t>
            </a:r>
          </a:p>
          <a:p>
            <a:r>
              <a:rPr lang="en-US" dirty="0"/>
              <a:t>Represent points on object as vectors</a:t>
            </a:r>
          </a:p>
          <a:p>
            <a:r>
              <a:rPr lang="en-US" dirty="0"/>
              <a:t>Multiply by matrices</a:t>
            </a:r>
          </a:p>
          <a:p>
            <a:r>
              <a:rPr lang="en-US" dirty="0"/>
              <a:t>Demos with applet</a:t>
            </a:r>
          </a:p>
          <a:p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911851"/>
          </a:xfrm>
        </p:spPr>
        <p:txBody>
          <a:bodyPr/>
          <a:lstStyle/>
          <a:p>
            <a:endParaRPr lang="en-US"/>
          </a:p>
          <a:p>
            <a:r>
              <a:rPr lang="en-US" i="1"/>
              <a:t>2D transformations: rotation, scale, shear</a:t>
            </a:r>
          </a:p>
          <a:p>
            <a:r>
              <a:rPr lang="en-US"/>
              <a:t>Composing transforms</a:t>
            </a:r>
          </a:p>
          <a:p>
            <a:r>
              <a:rPr lang="en-US"/>
              <a:t>3D rotations</a:t>
            </a:r>
          </a:p>
          <a:p>
            <a:r>
              <a:rPr lang="en-US"/>
              <a:t>Translation: Homogeneous Coordinates (next time)</a:t>
            </a:r>
          </a:p>
          <a:p>
            <a:r>
              <a:rPr lang="en-US"/>
              <a:t>Transforming Normals (next time)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(Nonuniform) Scale</a:t>
            </a: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29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879210"/>
              </p:ext>
            </p:extLst>
          </p:nvPr>
        </p:nvGraphicFramePr>
        <p:xfrm>
          <a:off x="72247" y="1425922"/>
          <a:ext cx="8975725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63900" imgH="647700" progId="Equation.DSMT4">
                  <p:embed/>
                </p:oleObj>
              </mc:Choice>
              <mc:Fallback>
                <p:oleObj name="Equation" r:id="rId2" imgW="32639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" y="1425922"/>
                        <a:ext cx="8975725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4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740907"/>
              </p:ext>
            </p:extLst>
          </p:nvPr>
        </p:nvGraphicFramePr>
        <p:xfrm>
          <a:off x="1154113" y="3408860"/>
          <a:ext cx="7310437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25700" imgH="876300" progId="Equation.DSMT4">
                  <p:embed/>
                </p:oleObj>
              </mc:Choice>
              <mc:Fallback>
                <p:oleObj name="Equation" r:id="rId4" imgW="2425700" imgH="876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3408860"/>
                        <a:ext cx="7310437" cy="26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480" name="Rectangle 8"/>
          <p:cNvSpPr>
            <a:spLocks noChangeArrowheads="1"/>
          </p:cNvSpPr>
          <p:nvPr/>
        </p:nvSpPr>
        <p:spPr bwMode="auto">
          <a:xfrm>
            <a:off x="2351224" y="5963097"/>
            <a:ext cx="40764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  <a:hlinkClick r:id="rId6" action="ppaction://hlinkfile"/>
              </a:rPr>
              <a:t>transformation_game.jar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25519</TotalTime>
  <Words>895</Words>
  <Application>Microsoft Macintosh PowerPoint</Application>
  <PresentationFormat>Letter Paper (8.5x11 in)</PresentationFormat>
  <Paragraphs>222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Times New Roman</vt:lpstr>
      <vt:lpstr>Wingdings</vt:lpstr>
      <vt:lpstr>Arial</vt:lpstr>
      <vt:lpstr>Default Design</vt:lpstr>
      <vt:lpstr>Equation</vt:lpstr>
      <vt:lpstr>Computer Graphics</vt:lpstr>
      <vt:lpstr>To Do</vt:lpstr>
      <vt:lpstr>Course Outline</vt:lpstr>
      <vt:lpstr>Course Outline</vt:lpstr>
      <vt:lpstr>Motivation</vt:lpstr>
      <vt:lpstr>Goals</vt:lpstr>
      <vt:lpstr>General Idea</vt:lpstr>
      <vt:lpstr>Outline</vt:lpstr>
      <vt:lpstr>(Nonuniform) Scale</vt:lpstr>
      <vt:lpstr>Shear</vt:lpstr>
      <vt:lpstr>Rotations</vt:lpstr>
      <vt:lpstr>Outline</vt:lpstr>
      <vt:lpstr>Composing Transforms</vt:lpstr>
      <vt:lpstr>E.g. Composing rotations, scales</vt:lpstr>
      <vt:lpstr>Inverting Composite Transforms</vt:lpstr>
      <vt:lpstr>Outline</vt:lpstr>
      <vt:lpstr>Rotations</vt:lpstr>
      <vt:lpstr>Rotations in 3D </vt:lpstr>
      <vt:lpstr>Geometric Interpretation 3D Rotations</vt:lpstr>
      <vt:lpstr>Geometric Interpretation 3D Rotations</vt:lpstr>
      <vt:lpstr>Non-Commutativity</vt:lpstr>
      <vt:lpstr>Arbitrary rotation formula</vt:lpstr>
      <vt:lpstr>Axis-Angle formula</vt:lpstr>
      <vt:lpstr>Axis Angle Formula Derivation</vt:lpstr>
      <vt:lpstr>Axis-Angle: Putting it together</vt:lpstr>
      <vt:lpstr>Axis-Angle: Putting it together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667</cp:revision>
  <cp:lastPrinted>1999-08-03T15:46:38Z</cp:lastPrinted>
  <dcterms:created xsi:type="dcterms:W3CDTF">1999-02-11T00:43:51Z</dcterms:created>
  <dcterms:modified xsi:type="dcterms:W3CDTF">2023-08-19T01:58:08Z</dcterms:modified>
</cp:coreProperties>
</file>