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3" r:id="rId1"/>
    <p:sldMasterId id="2147483665" r:id="rId2"/>
  </p:sldMasterIdLst>
  <p:notesMasterIdLst>
    <p:notesMasterId r:id="rId34"/>
  </p:notesMasterIdLst>
  <p:handoutMasterIdLst>
    <p:handoutMasterId r:id="rId35"/>
  </p:handoutMasterIdLst>
  <p:sldIdLst>
    <p:sldId id="787" r:id="rId3"/>
    <p:sldId id="760" r:id="rId4"/>
    <p:sldId id="752" r:id="rId5"/>
    <p:sldId id="782" r:id="rId6"/>
    <p:sldId id="754" r:id="rId7"/>
    <p:sldId id="755" r:id="rId8"/>
    <p:sldId id="756" r:id="rId9"/>
    <p:sldId id="757" r:id="rId10"/>
    <p:sldId id="783" r:id="rId11"/>
    <p:sldId id="759" r:id="rId12"/>
    <p:sldId id="758" r:id="rId13"/>
    <p:sldId id="762" r:id="rId14"/>
    <p:sldId id="763" r:id="rId15"/>
    <p:sldId id="764" r:id="rId16"/>
    <p:sldId id="765" r:id="rId17"/>
    <p:sldId id="766" r:id="rId18"/>
    <p:sldId id="767" r:id="rId19"/>
    <p:sldId id="768" r:id="rId20"/>
    <p:sldId id="769" r:id="rId21"/>
    <p:sldId id="770" r:id="rId22"/>
    <p:sldId id="771" r:id="rId23"/>
    <p:sldId id="772" r:id="rId24"/>
    <p:sldId id="773" r:id="rId25"/>
    <p:sldId id="784" r:id="rId26"/>
    <p:sldId id="785" r:id="rId27"/>
    <p:sldId id="786" r:id="rId28"/>
    <p:sldId id="777" r:id="rId29"/>
    <p:sldId id="778" r:id="rId30"/>
    <p:sldId id="779" r:id="rId31"/>
    <p:sldId id="780" r:id="rId32"/>
    <p:sldId id="781" r:id="rId33"/>
  </p:sldIdLst>
  <p:sldSz cx="9144000" cy="6858000" type="letter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3">
          <p15:clr>
            <a:srgbClr val="A4A3A4"/>
          </p15:clr>
        </p15:guide>
        <p15:guide id="2" pos="230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867"/>
    <a:srgbClr val="FF9966"/>
    <a:srgbClr val="FFDD4B"/>
    <a:srgbClr val="0033CC"/>
    <a:srgbClr val="B4C753"/>
    <a:srgbClr val="2AABA8"/>
    <a:srgbClr val="FFFFFF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inimized" horzBarState="maximized">
    <p:restoredLeft sz="15620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69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2220" y="-90"/>
      </p:cViewPr>
      <p:guideLst>
        <p:guide orient="horz" pos="3023"/>
        <p:guide pos="23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325" tIns="48162" rIns="96325" bIns="48162" numCol="1" anchor="t" anchorCtr="0" compatLnSpc="1">
            <a:prstTxWarp prst="textNoShape">
              <a:avLst/>
            </a:prstTxWarp>
          </a:bodyPr>
          <a:lstStyle>
            <a:lvl1pPr algn="l" defTabSz="963613">
              <a:defRPr sz="1200"/>
            </a:lvl1pPr>
          </a:lstStyle>
          <a:p>
            <a:endParaRPr lang="en-US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6713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325" tIns="48162" rIns="96325" bIns="48162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/>
            </a:lvl1pPr>
          </a:lstStyle>
          <a:p>
            <a:endParaRPr lang="en-US"/>
          </a:p>
        </p:txBody>
      </p:sp>
      <p:sp>
        <p:nvSpPr>
          <p:cNvPr id="156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4000"/>
            <a:ext cx="313055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325" tIns="48162" rIns="96325" bIns="48162" numCol="1" anchor="b" anchorCtr="0" compatLnSpc="1">
            <a:prstTxWarp prst="textNoShape">
              <a:avLst/>
            </a:prstTxWarp>
          </a:bodyPr>
          <a:lstStyle>
            <a:lvl1pPr algn="l" defTabSz="963613">
              <a:defRPr sz="1200"/>
            </a:lvl1pPr>
          </a:lstStyle>
          <a:p>
            <a:endParaRPr lang="en-US"/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6713" y="9144000"/>
            <a:ext cx="313055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325" tIns="48162" rIns="96325" bIns="48162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/>
            </a:lvl1pPr>
          </a:lstStyle>
          <a:p>
            <a:fld id="{9C1355E5-295D-C940-A2D1-E994374A7A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018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325" tIns="48162" rIns="96325" bIns="48162" numCol="1" anchor="t" anchorCtr="0" compatLnSpc="1">
            <a:prstTxWarp prst="textNoShape">
              <a:avLst/>
            </a:prstTxWarp>
          </a:bodyPr>
          <a:lstStyle>
            <a:lvl1pPr algn="l" defTabSz="963613">
              <a:defRPr sz="1200"/>
            </a:lvl1pPr>
          </a:lstStyle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325" tIns="48162" rIns="96325" bIns="48162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/>
            </a:lvl1pPr>
          </a:lstStyle>
          <a:p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799013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325" tIns="48162" rIns="96325" bIns="481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325" tIns="48162" rIns="96325" bIns="48162" numCol="1" anchor="b" anchorCtr="0" compatLnSpc="1">
            <a:prstTxWarp prst="textNoShape">
              <a:avLst/>
            </a:prstTxWarp>
          </a:bodyPr>
          <a:lstStyle>
            <a:lvl1pPr algn="l" defTabSz="963613">
              <a:defRPr sz="1200"/>
            </a:lvl1pPr>
          </a:lstStyle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6325" tIns="48162" rIns="96325" bIns="48162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/>
            </a:lvl1pPr>
          </a:lstStyle>
          <a:p>
            <a:fld id="{2A7113A8-419B-4B40-854F-F3ADB5EBC0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0402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2286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4572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6858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9144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799013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274D3-7E31-254D-BF2F-C93E37EB111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93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274D3-7E31-254D-BF2F-C93E37EB1114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6283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274D3-7E31-254D-BF2F-C93E37EB1114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9203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274D3-7E31-254D-BF2F-C93E37EB1114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718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250316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2057400" cy="6022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4"/>
            <a:ext cx="6019800" cy="6022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89382586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25155604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793255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445547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0475274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41374191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12944394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4030402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061560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4657223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5278555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093850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3"/>
            <a:ext cx="2057400" cy="6022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3"/>
            <a:ext cx="6019800" cy="6022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242265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338567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916284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0996353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2091396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935993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6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6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645943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683193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27019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27019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27017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27017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53522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9.emf"/><Relationship Id="rId7" Type="http://schemas.openxmlformats.org/officeDocument/2006/relationships/image" Target="../media/image11.e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0.e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2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7" Type="http://schemas.openxmlformats.org/officeDocument/2006/relationships/image" Target="../media/image15.e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4.emf"/><Relationship Id="rId4" Type="http://schemas.openxmlformats.org/officeDocument/2006/relationships/oleObject" Target="../embeddings/oleObject1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emf"/><Relationship Id="rId4" Type="http://schemas.openxmlformats.org/officeDocument/2006/relationships/oleObject" Target="../embeddings/oleObject1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7" Type="http://schemas.openxmlformats.org/officeDocument/2006/relationships/image" Target="../media/image20.e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9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7" Type="http://schemas.openxmlformats.org/officeDocument/2006/relationships/image" Target="../media/image24.e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3.emf"/><Relationship Id="rId4" Type="http://schemas.openxmlformats.org/officeDocument/2006/relationships/oleObject" Target="../embeddings/oleObject23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emf"/><Relationship Id="rId4" Type="http://schemas.openxmlformats.org/officeDocument/2006/relationships/oleObject" Target="../embeddings/oleObject33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emf"/><Relationship Id="rId4" Type="http://schemas.openxmlformats.org/officeDocument/2006/relationships/oleObject" Target="../embeddings/oleObject35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e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emf"/><Relationship Id="rId4" Type="http://schemas.openxmlformats.org/officeDocument/2006/relationships/oleObject" Target="../embeddings/oleObject3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3.emf"/><Relationship Id="rId7" Type="http://schemas.openxmlformats.org/officeDocument/2006/relationships/image" Target="../media/image5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r>
              <a:rPr lang="en-US" sz="3200" dirty="0"/>
              <a:t>Computer Graphics</a:t>
            </a:r>
          </a:p>
        </p:txBody>
      </p:sp>
      <p:sp>
        <p:nvSpPr>
          <p:cNvPr id="1045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1107" y="2295525"/>
            <a:ext cx="8849195" cy="1752600"/>
          </a:xfrm>
        </p:spPr>
        <p:txBody>
          <a:bodyPr/>
          <a:lstStyle/>
          <a:p>
            <a:r>
              <a:rPr lang="en-US" dirty="0"/>
              <a:t>CSE 167 [Win 24], Lecture 2: Review of Basic Math</a:t>
            </a:r>
          </a:p>
          <a:p>
            <a:r>
              <a:rPr lang="en-US" dirty="0"/>
              <a:t>Ravi Ramamoorthi</a:t>
            </a:r>
          </a:p>
        </p:txBody>
      </p:sp>
      <p:sp>
        <p:nvSpPr>
          <p:cNvPr id="1045508" name="Rectangle 4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09" name="Rectangle 5"/>
          <p:cNvSpPr>
            <a:spLocks noChangeArrowheads="1"/>
          </p:cNvSpPr>
          <p:nvPr/>
        </p:nvSpPr>
        <p:spPr bwMode="auto">
          <a:xfrm>
            <a:off x="1238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0" name="Rectangle 6"/>
          <p:cNvSpPr>
            <a:spLocks noChangeArrowheads="1"/>
          </p:cNvSpPr>
          <p:nvPr/>
        </p:nvSpPr>
        <p:spPr bwMode="auto">
          <a:xfrm>
            <a:off x="1111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1" name="Rectangle 7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6" name="Text Box 12"/>
          <p:cNvSpPr txBox="1">
            <a:spLocks noChangeArrowheads="1"/>
          </p:cNvSpPr>
          <p:nvPr/>
        </p:nvSpPr>
        <p:spPr bwMode="auto">
          <a:xfrm>
            <a:off x="1553454" y="3575051"/>
            <a:ext cx="63262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dirty="0">
                <a:solidFill>
                  <a:srgbClr val="FFFFFF"/>
                </a:solidFill>
                <a:latin typeface="Arial" charset="0"/>
              </a:rPr>
              <a:t>http://viscomp.ucsd.edu/classes/cse167/wi24</a:t>
            </a:r>
          </a:p>
        </p:txBody>
      </p:sp>
    </p:spTree>
    <p:extLst>
      <p:ext uri="{BB962C8B-B14F-4D97-AF65-F5344CB8AC3E}">
        <p14:creationId xmlns:p14="http://schemas.microsoft.com/office/powerpoint/2010/main" val="2970950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Dot product: some applications in CG</a:t>
            </a:r>
          </a:p>
        </p:txBody>
      </p:sp>
      <p:sp>
        <p:nvSpPr>
          <p:cNvPr id="1091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332788" cy="5029200"/>
          </a:xfrm>
        </p:spPr>
        <p:txBody>
          <a:bodyPr/>
          <a:lstStyle/>
          <a:p>
            <a:r>
              <a:rPr lang="en-US" sz="2400"/>
              <a:t>Find angle between two vectors (e.g. cosine of angle between light source and surface for shading)</a:t>
            </a:r>
          </a:p>
          <a:p>
            <a:endParaRPr lang="en-US" sz="2400"/>
          </a:p>
          <a:p>
            <a:r>
              <a:rPr lang="en-US" sz="2400"/>
              <a:t>Finding projection of one vector on another (e.g. coordinates of point in arbitrary coordinate system)</a:t>
            </a:r>
          </a:p>
          <a:p>
            <a:endParaRPr lang="en-US" sz="2400"/>
          </a:p>
          <a:p>
            <a:r>
              <a:rPr lang="en-US" sz="2400"/>
              <a:t>Advantage: computed easily in cartesian components</a:t>
            </a:r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Projections (of b on a)</a:t>
            </a:r>
          </a:p>
        </p:txBody>
      </p:sp>
      <p:sp>
        <p:nvSpPr>
          <p:cNvPr id="109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sp>
        <p:nvSpPr>
          <p:cNvPr id="1090564" name="Line 4"/>
          <p:cNvSpPr>
            <a:spLocks noChangeShapeType="1"/>
          </p:cNvSpPr>
          <p:nvPr/>
        </p:nvSpPr>
        <p:spPr bwMode="auto">
          <a:xfrm flipV="1">
            <a:off x="2811463" y="3278188"/>
            <a:ext cx="4630737" cy="9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0565" name="Line 5"/>
          <p:cNvSpPr>
            <a:spLocks noChangeShapeType="1"/>
          </p:cNvSpPr>
          <p:nvPr/>
        </p:nvSpPr>
        <p:spPr bwMode="auto">
          <a:xfrm flipV="1">
            <a:off x="2811469" y="1527176"/>
            <a:ext cx="3608387" cy="17510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0566" name="Text Box 6"/>
          <p:cNvSpPr txBox="1">
            <a:spLocks noChangeArrowheads="1"/>
          </p:cNvSpPr>
          <p:nvPr/>
        </p:nvSpPr>
        <p:spPr bwMode="auto">
          <a:xfrm>
            <a:off x="7425442" y="2936876"/>
            <a:ext cx="3843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090567" name="Text Box 7"/>
          <p:cNvSpPr txBox="1">
            <a:spLocks noChangeArrowheads="1"/>
          </p:cNvSpPr>
          <p:nvPr/>
        </p:nvSpPr>
        <p:spPr bwMode="auto">
          <a:xfrm>
            <a:off x="6364693" y="1217613"/>
            <a:ext cx="4040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b</a:t>
            </a:r>
          </a:p>
        </p:txBody>
      </p:sp>
      <p:graphicFrame>
        <p:nvGraphicFramePr>
          <p:cNvPr id="10905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1753437"/>
              </p:ext>
            </p:extLst>
          </p:nvPr>
        </p:nvGraphicFramePr>
        <p:xfrm>
          <a:off x="3716342" y="2724151"/>
          <a:ext cx="369887" cy="554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7000" imgH="190500" progId="Equation.DSMT4">
                  <p:embed/>
                </p:oleObj>
              </mc:Choice>
              <mc:Fallback>
                <p:oleObj name="Equation" r:id="rId2" imgW="127000" imgH="1905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342" y="2724151"/>
                        <a:ext cx="369887" cy="5540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0572" name="Line 12"/>
          <p:cNvSpPr>
            <a:spLocks noChangeShapeType="1"/>
          </p:cNvSpPr>
          <p:nvPr/>
        </p:nvSpPr>
        <p:spPr bwMode="auto">
          <a:xfrm>
            <a:off x="6400800" y="1546229"/>
            <a:ext cx="0" cy="1712913"/>
          </a:xfrm>
          <a:prstGeom prst="line">
            <a:avLst/>
          </a:prstGeom>
          <a:noFill/>
          <a:ln w="254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0573" name="Line 13"/>
          <p:cNvSpPr>
            <a:spLocks noChangeShapeType="1"/>
          </p:cNvSpPr>
          <p:nvPr/>
        </p:nvSpPr>
        <p:spPr bwMode="auto">
          <a:xfrm flipH="1">
            <a:off x="6157919" y="2947988"/>
            <a:ext cx="2428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0574" name="Line 14"/>
          <p:cNvSpPr>
            <a:spLocks noChangeShapeType="1"/>
          </p:cNvSpPr>
          <p:nvPr/>
        </p:nvSpPr>
        <p:spPr bwMode="auto">
          <a:xfrm>
            <a:off x="6148394" y="2938465"/>
            <a:ext cx="9525" cy="32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0575" name="Line 15"/>
          <p:cNvSpPr>
            <a:spLocks noChangeShapeType="1"/>
          </p:cNvSpPr>
          <p:nvPr/>
        </p:nvSpPr>
        <p:spPr bwMode="auto">
          <a:xfrm flipV="1">
            <a:off x="2792419" y="3589340"/>
            <a:ext cx="3627437" cy="9525"/>
          </a:xfrm>
          <a:prstGeom prst="line">
            <a:avLst/>
          </a:prstGeom>
          <a:noFill/>
          <a:ln w="38100">
            <a:solidFill>
              <a:srgbClr val="FFDD4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9057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2486648"/>
              </p:ext>
            </p:extLst>
          </p:nvPr>
        </p:nvGraphicFramePr>
        <p:xfrm>
          <a:off x="584200" y="4197351"/>
          <a:ext cx="2216150" cy="14795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2000" imgH="508000" progId="Equation.DSMT4">
                  <p:embed/>
                </p:oleObj>
              </mc:Choice>
              <mc:Fallback>
                <p:oleObj name="Equation" r:id="rId4" imgW="762000" imgH="5080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4197351"/>
                        <a:ext cx="2216150" cy="14795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057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1345682"/>
              </p:ext>
            </p:extLst>
          </p:nvPr>
        </p:nvGraphicFramePr>
        <p:xfrm>
          <a:off x="3843340" y="3748090"/>
          <a:ext cx="4764087" cy="1403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38300" imgH="482600" progId="Equation.DSMT4">
                  <p:embed/>
                </p:oleObj>
              </mc:Choice>
              <mc:Fallback>
                <p:oleObj name="Equation" r:id="rId6" imgW="1638300" imgH="4826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3340" y="3748090"/>
                        <a:ext cx="4764087" cy="14033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057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8402790"/>
              </p:ext>
            </p:extLst>
          </p:nvPr>
        </p:nvGraphicFramePr>
        <p:xfrm>
          <a:off x="3609975" y="5124451"/>
          <a:ext cx="5284788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16100" imgH="520700" progId="Equation.DSMT4">
                  <p:embed/>
                </p:oleObj>
              </mc:Choice>
              <mc:Fallback>
                <p:oleObj name="Equation" r:id="rId8" imgW="1816100" imgH="5207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5124451"/>
                        <a:ext cx="5284788" cy="1512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 Multiplication</a:t>
            </a:r>
          </a:p>
        </p:txBody>
      </p:sp>
      <p:sp>
        <p:nvSpPr>
          <p:cNvPr id="1094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Dot product </a:t>
            </a:r>
          </a:p>
          <a:p>
            <a:r>
              <a:rPr lang="en-US" i="1" dirty="0"/>
              <a:t>Cross product </a:t>
            </a:r>
          </a:p>
          <a:p>
            <a:r>
              <a:rPr lang="en-US" dirty="0"/>
              <a:t>Orthonormal bases and coordinate frames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Note: Some books talk about right and left-handed coordinate systems.  We </a:t>
            </a:r>
            <a:r>
              <a:rPr lang="en-US" i="1" dirty="0"/>
              <a:t>always</a:t>
            </a:r>
            <a:r>
              <a:rPr lang="en-US" dirty="0"/>
              <a:t> use right-handed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>
              <a:buFont typeface="Wingdings" charset="0"/>
              <a:buNone/>
            </a:pPr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Cross (vector) product</a:t>
            </a:r>
          </a:p>
        </p:txBody>
      </p:sp>
      <p:sp>
        <p:nvSpPr>
          <p:cNvPr id="1095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Cross product orthogonal to two initial vectors</a:t>
            </a:r>
          </a:p>
          <a:p>
            <a:r>
              <a:rPr lang="en-US"/>
              <a:t>Direction determined by right-hand rule</a:t>
            </a:r>
          </a:p>
          <a:p>
            <a:r>
              <a:rPr lang="en-US"/>
              <a:t>Useful in constructing coordinate systems (later)</a:t>
            </a:r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sp>
        <p:nvSpPr>
          <p:cNvPr id="1095684" name="Line 4"/>
          <p:cNvSpPr>
            <a:spLocks noChangeShapeType="1"/>
          </p:cNvSpPr>
          <p:nvPr/>
        </p:nvSpPr>
        <p:spPr bwMode="auto">
          <a:xfrm>
            <a:off x="2811463" y="3636963"/>
            <a:ext cx="1878012" cy="7858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85" name="Line 5"/>
          <p:cNvSpPr>
            <a:spLocks noChangeShapeType="1"/>
          </p:cNvSpPr>
          <p:nvPr/>
        </p:nvSpPr>
        <p:spPr bwMode="auto">
          <a:xfrm flipV="1">
            <a:off x="2811463" y="3365501"/>
            <a:ext cx="1117600" cy="26193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86" name="Text Box 6"/>
          <p:cNvSpPr txBox="1">
            <a:spLocks noChangeArrowheads="1"/>
          </p:cNvSpPr>
          <p:nvPr/>
        </p:nvSpPr>
        <p:spPr bwMode="auto">
          <a:xfrm>
            <a:off x="4647317" y="4268788"/>
            <a:ext cx="3843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095687" name="Text Box 7"/>
          <p:cNvSpPr txBox="1">
            <a:spLocks noChangeArrowheads="1"/>
          </p:cNvSpPr>
          <p:nvPr/>
        </p:nvSpPr>
        <p:spPr bwMode="auto">
          <a:xfrm>
            <a:off x="3840568" y="2806700"/>
            <a:ext cx="4040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b</a:t>
            </a:r>
          </a:p>
        </p:txBody>
      </p:sp>
      <p:graphicFrame>
        <p:nvGraphicFramePr>
          <p:cNvPr id="109568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5736884"/>
              </p:ext>
            </p:extLst>
          </p:nvPr>
        </p:nvGraphicFramePr>
        <p:xfrm>
          <a:off x="3419475" y="3384553"/>
          <a:ext cx="36988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7000" imgH="190500" progId="Equation.DSMT4">
                  <p:embed/>
                </p:oleObj>
              </mc:Choice>
              <mc:Fallback>
                <p:oleObj name="Equation" r:id="rId2" imgW="127000" imgH="1905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3384553"/>
                        <a:ext cx="369888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692" name="Line 12"/>
          <p:cNvSpPr>
            <a:spLocks noChangeShapeType="1"/>
          </p:cNvSpPr>
          <p:nvPr/>
        </p:nvSpPr>
        <p:spPr bwMode="auto">
          <a:xfrm>
            <a:off x="3910019" y="3370267"/>
            <a:ext cx="1749425" cy="714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93" name="Line 13"/>
          <p:cNvSpPr>
            <a:spLocks noChangeShapeType="1"/>
          </p:cNvSpPr>
          <p:nvPr/>
        </p:nvSpPr>
        <p:spPr bwMode="auto">
          <a:xfrm flipH="1">
            <a:off x="4611694" y="4059240"/>
            <a:ext cx="1036637" cy="365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94" name="Line 14"/>
          <p:cNvSpPr>
            <a:spLocks noChangeShapeType="1"/>
          </p:cNvSpPr>
          <p:nvPr/>
        </p:nvSpPr>
        <p:spPr bwMode="auto">
          <a:xfrm flipH="1" flipV="1">
            <a:off x="2803525" y="1519239"/>
            <a:ext cx="7938" cy="2106612"/>
          </a:xfrm>
          <a:prstGeom prst="line">
            <a:avLst/>
          </a:prstGeom>
          <a:noFill/>
          <a:ln w="38100">
            <a:solidFill>
              <a:srgbClr val="FFDD4B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9569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8535915"/>
              </p:ext>
            </p:extLst>
          </p:nvPr>
        </p:nvGraphicFramePr>
        <p:xfrm>
          <a:off x="3019425" y="1414465"/>
          <a:ext cx="2120900" cy="412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400" imgH="177800" progId="Equation.DSMT4">
                  <p:embed/>
                </p:oleObj>
              </mc:Choice>
              <mc:Fallback>
                <p:oleObj name="Equation" r:id="rId4" imgW="914400" imgH="1778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9425" y="1414465"/>
                        <a:ext cx="2120900" cy="4127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697" name="Line 17"/>
          <p:cNvSpPr>
            <a:spLocks noChangeShapeType="1"/>
          </p:cNvSpPr>
          <p:nvPr/>
        </p:nvSpPr>
        <p:spPr bwMode="auto">
          <a:xfrm>
            <a:off x="2795594" y="3384552"/>
            <a:ext cx="287337" cy="60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98" name="Line 18"/>
          <p:cNvSpPr>
            <a:spLocks noChangeShapeType="1"/>
          </p:cNvSpPr>
          <p:nvPr/>
        </p:nvSpPr>
        <p:spPr bwMode="auto">
          <a:xfrm flipH="1">
            <a:off x="3030538" y="3444874"/>
            <a:ext cx="42862" cy="3127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699" name="Line 19"/>
          <p:cNvSpPr>
            <a:spLocks noChangeShapeType="1"/>
          </p:cNvSpPr>
          <p:nvPr/>
        </p:nvSpPr>
        <p:spPr bwMode="auto">
          <a:xfrm flipV="1">
            <a:off x="2822575" y="3330577"/>
            <a:ext cx="312738" cy="79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701" name="Line 21"/>
          <p:cNvSpPr>
            <a:spLocks noChangeShapeType="1"/>
          </p:cNvSpPr>
          <p:nvPr/>
        </p:nvSpPr>
        <p:spPr bwMode="auto">
          <a:xfrm>
            <a:off x="3135313" y="3330578"/>
            <a:ext cx="44450" cy="20955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95702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5947142"/>
              </p:ext>
            </p:extLst>
          </p:nvPr>
        </p:nvGraphicFramePr>
        <p:xfrm>
          <a:off x="2859092" y="1943102"/>
          <a:ext cx="29178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57300" imgH="279400" progId="Equation.DSMT4">
                  <p:embed/>
                </p:oleObj>
              </mc:Choice>
              <mc:Fallback>
                <p:oleObj name="Equation" r:id="rId6" imgW="1257300" imgH="2794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9092" y="1943102"/>
                        <a:ext cx="291782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Cross product: Properties</a:t>
            </a:r>
          </a:p>
        </p:txBody>
      </p:sp>
      <p:sp>
        <p:nvSpPr>
          <p:cNvPr id="1096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graphicFrame>
        <p:nvGraphicFramePr>
          <p:cNvPr id="109672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437770"/>
              </p:ext>
            </p:extLst>
          </p:nvPr>
        </p:nvGraphicFramePr>
        <p:xfrm>
          <a:off x="4649792" y="2484441"/>
          <a:ext cx="3787775" cy="212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87500" imgH="889000" progId="Equation.DSMT4">
                  <p:embed/>
                </p:oleObj>
              </mc:Choice>
              <mc:Fallback>
                <p:oleObj name="Equation" r:id="rId2" imgW="1587500" imgH="8890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9792" y="2484441"/>
                        <a:ext cx="3787775" cy="212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672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525474"/>
              </p:ext>
            </p:extLst>
          </p:nvPr>
        </p:nvGraphicFramePr>
        <p:xfrm>
          <a:off x="1317631" y="2078039"/>
          <a:ext cx="1666875" cy="360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500" imgH="1511300" progId="Equation.DSMT4">
                  <p:embed/>
                </p:oleObj>
              </mc:Choice>
              <mc:Fallback>
                <p:oleObj name="Equation" r:id="rId4" imgW="698500" imgH="15113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7631" y="2078039"/>
                        <a:ext cx="1666875" cy="360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Cross product: Cartesian formula?</a:t>
            </a:r>
          </a:p>
        </p:txBody>
      </p:sp>
      <p:sp>
        <p:nvSpPr>
          <p:cNvPr id="1097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graphicFrame>
        <p:nvGraphicFramePr>
          <p:cNvPr id="10977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4776225"/>
              </p:ext>
            </p:extLst>
          </p:nvPr>
        </p:nvGraphicFramePr>
        <p:xfrm>
          <a:off x="1109667" y="1584325"/>
          <a:ext cx="6846887" cy="224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28900" imgH="863600" progId="Equation.DSMT4">
                  <p:embed/>
                </p:oleObj>
              </mc:Choice>
              <mc:Fallback>
                <p:oleObj name="Equation" r:id="rId2" imgW="2628900" imgH="863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667" y="1584325"/>
                        <a:ext cx="6846887" cy="2249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7735" name="Object 7"/>
          <p:cNvGraphicFramePr>
            <a:graphicFrameLocks noChangeAspect="1"/>
          </p:cNvGraphicFramePr>
          <p:nvPr/>
        </p:nvGraphicFramePr>
        <p:xfrm>
          <a:off x="4114800" y="3328988"/>
          <a:ext cx="914400" cy="198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400" imgH="198720" progId="Equation.DSMT4">
                  <p:embed/>
                </p:oleObj>
              </mc:Choice>
              <mc:Fallback>
                <p:oleObj name="Equation" r:id="rId4" imgW="914400" imgH="1987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8988"/>
                        <a:ext cx="914400" cy="198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97738" name="Group 10"/>
          <p:cNvGrpSpPr>
            <a:grpSpLocks/>
          </p:cNvGrpSpPr>
          <p:nvPr/>
        </p:nvGrpSpPr>
        <p:grpSpPr bwMode="auto">
          <a:xfrm>
            <a:off x="952500" y="3857628"/>
            <a:ext cx="7011988" cy="2646363"/>
            <a:chOff x="600" y="2430"/>
            <a:chExt cx="4417" cy="1667"/>
          </a:xfrm>
        </p:grpSpPr>
        <p:graphicFrame>
          <p:nvGraphicFramePr>
            <p:cNvPr id="1097736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6002910"/>
                </p:ext>
              </p:extLst>
            </p:nvPr>
          </p:nvGraphicFramePr>
          <p:xfrm>
            <a:off x="600" y="2430"/>
            <a:ext cx="4417" cy="14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2692400" imgH="863600" progId="Equation.DSMT4">
                    <p:embed/>
                  </p:oleObj>
                </mc:Choice>
                <mc:Fallback>
                  <p:oleObj name="Equation" r:id="rId6" imgW="2692400" imgH="863600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0" y="2430"/>
                          <a:ext cx="4417" cy="141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97737" name="Text Box 9"/>
            <p:cNvSpPr txBox="1">
              <a:spLocks noChangeArrowheads="1"/>
            </p:cNvSpPr>
            <p:nvPr/>
          </p:nvSpPr>
          <p:spPr bwMode="auto">
            <a:xfrm>
              <a:off x="1982" y="3767"/>
              <a:ext cx="237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charset="0"/>
                </a:rPr>
                <a:t>Dual matrix of vector a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 Multiplication</a:t>
            </a:r>
          </a:p>
        </p:txBody>
      </p:sp>
      <p:sp>
        <p:nvSpPr>
          <p:cNvPr id="1098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Dot product </a:t>
            </a:r>
          </a:p>
          <a:p>
            <a:r>
              <a:rPr lang="en-US" dirty="0"/>
              <a:t>Cross product </a:t>
            </a:r>
          </a:p>
          <a:p>
            <a:r>
              <a:rPr lang="en-US" i="1" dirty="0"/>
              <a:t>Orthonormal bases and coordinate frames </a:t>
            </a:r>
          </a:p>
          <a:p>
            <a:endParaRPr lang="en-US" i="1" dirty="0"/>
          </a:p>
          <a:p>
            <a:endParaRPr lang="en-US" dirty="0"/>
          </a:p>
          <a:p>
            <a:r>
              <a:rPr lang="en-US" dirty="0"/>
              <a:t>Note: book talks about right and left-handed coordinate systems.  We </a:t>
            </a:r>
            <a:r>
              <a:rPr lang="en-US" i="1" dirty="0"/>
              <a:t>always</a:t>
            </a:r>
            <a:r>
              <a:rPr lang="en-US" dirty="0"/>
              <a:t> use right-handed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>
              <a:buFont typeface="Wingdings" charset="0"/>
              <a:buNone/>
            </a:pPr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Orthonormal bases/coordinate frames</a:t>
            </a:r>
          </a:p>
        </p:txBody>
      </p:sp>
      <p:sp>
        <p:nvSpPr>
          <p:cNvPr id="1099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169" y="1527175"/>
            <a:ext cx="9209087" cy="5029200"/>
          </a:xfrm>
        </p:spPr>
        <p:txBody>
          <a:bodyPr/>
          <a:lstStyle/>
          <a:p>
            <a:r>
              <a:rPr lang="en-US" sz="2400"/>
              <a:t>Important for representing points, positions, locations</a:t>
            </a:r>
          </a:p>
          <a:p>
            <a:endParaRPr lang="en-US" sz="2400"/>
          </a:p>
          <a:p>
            <a:r>
              <a:rPr lang="en-US" sz="2400"/>
              <a:t>Often, many sets of coordinate systems (not just X, Y, Z)</a:t>
            </a:r>
          </a:p>
          <a:p>
            <a:pPr lvl="1"/>
            <a:r>
              <a:rPr lang="en-US"/>
              <a:t>Global, local, world, model, parts of model (head, hands, …)</a:t>
            </a:r>
          </a:p>
          <a:p>
            <a:endParaRPr lang="en-US" sz="2400"/>
          </a:p>
          <a:p>
            <a:r>
              <a:rPr lang="en-US" sz="2400"/>
              <a:t>Critical issue is transforming between these systems/bases</a:t>
            </a:r>
          </a:p>
          <a:p>
            <a:pPr lvl="1"/>
            <a:r>
              <a:rPr lang="en-US"/>
              <a:t>Topic of next 3 lectures</a:t>
            </a:r>
          </a:p>
          <a:p>
            <a:endParaRPr lang="en-US" sz="2400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Coordinate Frames</a:t>
            </a:r>
          </a:p>
        </p:txBody>
      </p:sp>
      <p:sp>
        <p:nvSpPr>
          <p:cNvPr id="1100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Any set of 3 vectors (in 3D) so that </a:t>
            </a:r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graphicFrame>
        <p:nvGraphicFramePr>
          <p:cNvPr id="110080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5728967"/>
              </p:ext>
            </p:extLst>
          </p:nvPr>
        </p:nvGraphicFramePr>
        <p:xfrm>
          <a:off x="1863725" y="2370141"/>
          <a:ext cx="4756150" cy="286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81200" imgH="1193800" progId="Equation.DSMT4">
                  <p:embed/>
                </p:oleObj>
              </mc:Choice>
              <mc:Fallback>
                <p:oleObj name="Equation" r:id="rId2" imgW="1981200" imgH="119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3725" y="2370141"/>
                        <a:ext cx="4756150" cy="286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Constructing a coordinate frame</a:t>
            </a:r>
          </a:p>
        </p:txBody>
      </p:sp>
      <p:sp>
        <p:nvSpPr>
          <p:cNvPr id="1101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sz="2400"/>
              <a:t>Often, given a vector  </a:t>
            </a:r>
            <a:r>
              <a:rPr lang="en-US" sz="2400" b="1"/>
              <a:t>a</a:t>
            </a:r>
            <a:r>
              <a:rPr lang="en-US" sz="2400"/>
              <a:t> (viewing direction in HW1), want to construct an orthonormal basis</a:t>
            </a:r>
          </a:p>
          <a:p>
            <a:r>
              <a:rPr lang="en-US" sz="2400"/>
              <a:t>Need a second vector </a:t>
            </a:r>
            <a:r>
              <a:rPr lang="en-US"/>
              <a:t> </a:t>
            </a:r>
            <a:r>
              <a:rPr lang="en-US" sz="2400" b="1"/>
              <a:t>b</a:t>
            </a:r>
            <a:r>
              <a:rPr lang="en-US" b="1"/>
              <a:t> </a:t>
            </a:r>
            <a:r>
              <a:rPr lang="en-US" sz="2400"/>
              <a:t>(up direction of camera  in HW1)</a:t>
            </a:r>
          </a:p>
          <a:p>
            <a:r>
              <a:rPr lang="en-US" sz="2400"/>
              <a:t>Construct an orthonormal basis (for instance, camera coordinate frame to transform world objects into in HW1)</a:t>
            </a:r>
          </a:p>
          <a:p>
            <a:endParaRPr lang="en-US" sz="2400" b="1"/>
          </a:p>
          <a:p>
            <a:pPr lvl="1">
              <a:buFont typeface="Wingdings" charset="0"/>
              <a:buNone/>
            </a:pPr>
            <a:endParaRPr 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 Do</a:t>
            </a:r>
          </a:p>
        </p:txBody>
      </p:sp>
      <p:sp>
        <p:nvSpPr>
          <p:cNvPr id="109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Complete Assignment 0 (due Jan 17)</a:t>
            </a:r>
          </a:p>
          <a:p>
            <a:r>
              <a:rPr lang="en-US" dirty="0"/>
              <a:t>Get help if issues with compiling, programming</a:t>
            </a:r>
          </a:p>
          <a:p>
            <a:pPr lvl="1"/>
            <a:r>
              <a:rPr lang="en-US" dirty="0"/>
              <a:t>Remember to test HW 1,2,3 (and compile scratch for 4)</a:t>
            </a:r>
          </a:p>
          <a:p>
            <a:r>
              <a:rPr lang="en-US" dirty="0"/>
              <a:t>Any problems with UCSD Online? </a:t>
            </a:r>
          </a:p>
          <a:p>
            <a:r>
              <a:rPr lang="en-US" dirty="0"/>
              <a:t>Any confusion on course requirements?</a:t>
            </a:r>
          </a:p>
          <a:p>
            <a:r>
              <a:rPr lang="en-US" dirty="0"/>
              <a:t>Textbooks: access to OpenGL references</a:t>
            </a:r>
          </a:p>
          <a:p>
            <a:r>
              <a:rPr lang="en-US" dirty="0"/>
              <a:t>About first few lectures</a:t>
            </a:r>
          </a:p>
          <a:p>
            <a:pPr lvl="1"/>
            <a:r>
              <a:rPr lang="en-US" dirty="0"/>
              <a:t>Somewhat technical: core math ideas in graphics</a:t>
            </a:r>
          </a:p>
          <a:p>
            <a:pPr lvl="1"/>
            <a:r>
              <a:rPr lang="en-US" dirty="0"/>
              <a:t>HW1 is simple (only few lines of code): Lets you see how to use some ideas discussed in lecture, create images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Constructing a coordinate frame?</a:t>
            </a:r>
          </a:p>
        </p:txBody>
      </p:sp>
      <p:sp>
        <p:nvSpPr>
          <p:cNvPr id="110285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/>
              <a:t>We want to associate </a:t>
            </a:r>
            <a:r>
              <a:rPr lang="en-US" sz="2400" b="1" dirty="0"/>
              <a:t>w</a:t>
            </a:r>
            <a:r>
              <a:rPr lang="en-US" sz="2400" dirty="0"/>
              <a:t> with </a:t>
            </a:r>
            <a:r>
              <a:rPr lang="en-US" sz="2400" b="1" dirty="0"/>
              <a:t>a</a:t>
            </a:r>
            <a:r>
              <a:rPr lang="en-US" sz="2400" dirty="0"/>
              <a:t>, and </a:t>
            </a:r>
            <a:r>
              <a:rPr lang="en-US" sz="2400" b="1" dirty="0"/>
              <a:t>v</a:t>
            </a:r>
            <a:r>
              <a:rPr lang="en-US" sz="2400" dirty="0"/>
              <a:t> with </a:t>
            </a:r>
            <a:r>
              <a:rPr lang="en-US" sz="2400" b="1" dirty="0"/>
              <a:t>b</a:t>
            </a:r>
          </a:p>
          <a:p>
            <a:pPr lvl="1"/>
            <a:r>
              <a:rPr lang="en-US" dirty="0"/>
              <a:t>But </a:t>
            </a:r>
            <a:r>
              <a:rPr lang="en-US" b="1" dirty="0"/>
              <a:t>a</a:t>
            </a:r>
            <a:r>
              <a:rPr lang="en-US" dirty="0"/>
              <a:t> and </a:t>
            </a:r>
            <a:r>
              <a:rPr lang="en-US" b="1" dirty="0"/>
              <a:t>b</a:t>
            </a:r>
            <a:r>
              <a:rPr lang="en-US" dirty="0"/>
              <a:t> are neither orthogonal nor unit norm</a:t>
            </a:r>
          </a:p>
          <a:p>
            <a:pPr lvl="1"/>
            <a:r>
              <a:rPr lang="en-US" dirty="0"/>
              <a:t>And we also need to find </a:t>
            </a:r>
            <a:r>
              <a:rPr lang="en-US" b="1" dirty="0"/>
              <a:t>u</a:t>
            </a:r>
          </a:p>
          <a:p>
            <a:pPr lvl="1"/>
            <a:endParaRPr lang="en-US" sz="2000" b="1" dirty="0"/>
          </a:p>
          <a:p>
            <a:pPr lvl="2"/>
            <a:endParaRPr lang="en-US" b="1" dirty="0"/>
          </a:p>
        </p:txBody>
      </p:sp>
      <p:graphicFrame>
        <p:nvGraphicFramePr>
          <p:cNvPr id="11028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865894"/>
              </p:ext>
            </p:extLst>
          </p:nvPr>
        </p:nvGraphicFramePr>
        <p:xfrm>
          <a:off x="3867150" y="3917953"/>
          <a:ext cx="1817688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600" imgH="482600" progId="Equation.DSMT4">
                  <p:embed/>
                </p:oleObj>
              </mc:Choice>
              <mc:Fallback>
                <p:oleObj name="Equation" r:id="rId2" imgW="736600" imgH="482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7150" y="3917953"/>
                        <a:ext cx="1817688" cy="119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28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4127882"/>
              </p:ext>
            </p:extLst>
          </p:nvPr>
        </p:nvGraphicFramePr>
        <p:xfrm>
          <a:off x="3933825" y="5448303"/>
          <a:ext cx="1536700" cy="3762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22300" imgH="152400" progId="Equation.DSMT4">
                  <p:embed/>
                </p:oleObj>
              </mc:Choice>
              <mc:Fallback>
                <p:oleObj name="Equation" r:id="rId4" imgW="622300" imgH="152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3825" y="5448303"/>
                        <a:ext cx="1536700" cy="3762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0695201"/>
              </p:ext>
            </p:extLst>
          </p:nvPr>
        </p:nvGraphicFramePr>
        <p:xfrm>
          <a:off x="3834062" y="2632581"/>
          <a:ext cx="1233660" cy="11902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8000" imgH="482600" progId="Equation.DSMT4">
                  <p:embed/>
                </p:oleObj>
              </mc:Choice>
              <mc:Fallback>
                <p:oleObj name="Equation" r:id="rId6" imgW="508000" imgH="482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4062" y="2632581"/>
                        <a:ext cx="1233660" cy="11902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Matrices</a:t>
            </a:r>
          </a:p>
        </p:txBody>
      </p:sp>
      <p:sp>
        <p:nvSpPr>
          <p:cNvPr id="110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Can be used to transform points (vectors)</a:t>
            </a:r>
          </a:p>
          <a:p>
            <a:pPr lvl="1"/>
            <a:r>
              <a:rPr lang="en-US" dirty="0"/>
              <a:t>Translation, rotation, shear, scale                                     (more detail next lecture)</a:t>
            </a:r>
          </a:p>
          <a:p>
            <a:endParaRPr lang="en-US" dirty="0"/>
          </a:p>
          <a:p>
            <a:pPr lvl="1">
              <a:buFont typeface="Wingdings" charset="0"/>
              <a:buNone/>
            </a:pPr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matrix</a:t>
            </a:r>
          </a:p>
        </p:txBody>
      </p:sp>
      <p:sp>
        <p:nvSpPr>
          <p:cNvPr id="1104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Array of numbers (m</a:t>
            </a:r>
            <a:r>
              <a:rPr lang="en-US">
                <a:cs typeface="Times New Roman" charset="0"/>
              </a:rPr>
              <a:t>×</a:t>
            </a:r>
            <a:r>
              <a:rPr lang="en-US"/>
              <a:t>n  = m rows, n columns)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Addition, multiplication by a scalar simple: element by element</a:t>
            </a:r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graphicFrame>
        <p:nvGraphicFramePr>
          <p:cNvPr id="11049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241177"/>
              </p:ext>
            </p:extLst>
          </p:nvPr>
        </p:nvGraphicFramePr>
        <p:xfrm>
          <a:off x="3379792" y="2357441"/>
          <a:ext cx="1914525" cy="198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3100" imgH="698500" progId="Equation.DSMT4">
                  <p:embed/>
                </p:oleObj>
              </mc:Choice>
              <mc:Fallback>
                <p:oleObj name="Equation" r:id="rId2" imgW="673100" imgH="698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9792" y="2357441"/>
                        <a:ext cx="1914525" cy="198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Matrix-matrix multiplication</a:t>
            </a:r>
          </a:p>
        </p:txBody>
      </p:sp>
      <p:sp>
        <p:nvSpPr>
          <p:cNvPr id="1105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/>
              <a:t>Number of columns in first must  = rows in second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Element (i,j) in product is dot product of row i of first matrix and column j of second matrix</a:t>
            </a:r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graphicFrame>
        <p:nvGraphicFramePr>
          <p:cNvPr id="11059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272101"/>
              </p:ext>
            </p:extLst>
          </p:nvPr>
        </p:nvGraphicFramePr>
        <p:xfrm>
          <a:off x="390525" y="2447927"/>
          <a:ext cx="3740150" cy="14684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8000" imgH="698500" progId="Equation.DSMT4">
                  <p:embed/>
                </p:oleObj>
              </mc:Choice>
              <mc:Fallback>
                <p:oleObj name="Equation" r:id="rId2" imgW="1778000" imgH="698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" y="2447927"/>
                        <a:ext cx="3740150" cy="14684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Matrix-matrix multiplication</a:t>
            </a:r>
          </a:p>
        </p:txBody>
      </p:sp>
      <p:sp>
        <p:nvSpPr>
          <p:cNvPr id="1106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Number of columns in first must  = rows in second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Element (</a:t>
            </a:r>
            <a:r>
              <a:rPr lang="en-US" dirty="0" err="1"/>
              <a:t>i,j</a:t>
            </a:r>
            <a:r>
              <a:rPr lang="en-US" dirty="0"/>
              <a:t>) in product is dot product of row </a:t>
            </a:r>
            <a:r>
              <a:rPr lang="en-US" dirty="0" err="1"/>
              <a:t>i</a:t>
            </a:r>
            <a:r>
              <a:rPr lang="en-US" dirty="0"/>
              <a:t> of first matrix and column j of second matrix</a:t>
            </a:r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620033"/>
              </p:ext>
            </p:extLst>
          </p:nvPr>
        </p:nvGraphicFramePr>
        <p:xfrm>
          <a:off x="1094275" y="2476501"/>
          <a:ext cx="6747510" cy="1493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213100" imgH="711200" progId="Equation.DSMT4">
                  <p:embed/>
                </p:oleObj>
              </mc:Choice>
              <mc:Fallback>
                <p:oleObj name="Equation" r:id="rId3" imgW="3213100" imgH="71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4275" y="2476501"/>
                        <a:ext cx="6747510" cy="14935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425028" y="2625122"/>
            <a:ext cx="687387" cy="42564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5223178" y="2601148"/>
            <a:ext cx="2333400" cy="44961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66390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Matrix-matrix multiplication</a:t>
            </a:r>
          </a:p>
        </p:txBody>
      </p:sp>
      <p:sp>
        <p:nvSpPr>
          <p:cNvPr id="1106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Number of columns in first must  = rows in second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Element (</a:t>
            </a:r>
            <a:r>
              <a:rPr lang="en-US" dirty="0" err="1"/>
              <a:t>i,j</a:t>
            </a:r>
            <a:r>
              <a:rPr lang="en-US" dirty="0"/>
              <a:t>) in product is dot product of row </a:t>
            </a:r>
            <a:r>
              <a:rPr lang="en-US" dirty="0" err="1"/>
              <a:t>i</a:t>
            </a:r>
            <a:r>
              <a:rPr lang="en-US" dirty="0"/>
              <a:t> of first matrix and column j of second matrix</a:t>
            </a:r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210621"/>
              </p:ext>
            </p:extLst>
          </p:nvPr>
        </p:nvGraphicFramePr>
        <p:xfrm>
          <a:off x="1094275" y="2476501"/>
          <a:ext cx="6747510" cy="1493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213100" imgH="711200" progId="Equation.DSMT4">
                  <p:embed/>
                </p:oleObj>
              </mc:Choice>
              <mc:Fallback>
                <p:oleObj name="Equation" r:id="rId3" imgW="3213100" imgH="71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4275" y="2476501"/>
                        <a:ext cx="6747510" cy="14935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425028" y="3038434"/>
            <a:ext cx="687387" cy="43570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5223178" y="3063826"/>
            <a:ext cx="2333400" cy="42276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327211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Matrix-matrix multiplication</a:t>
            </a:r>
          </a:p>
        </p:txBody>
      </p:sp>
      <p:sp>
        <p:nvSpPr>
          <p:cNvPr id="1106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dirty="0"/>
              <a:t>Number of columns in first must  = rows in second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Element (</a:t>
            </a:r>
            <a:r>
              <a:rPr lang="en-US" dirty="0" err="1"/>
              <a:t>i,j</a:t>
            </a:r>
            <a:r>
              <a:rPr lang="en-US" dirty="0"/>
              <a:t>) in product is dot product of row </a:t>
            </a:r>
            <a:r>
              <a:rPr lang="en-US" dirty="0" err="1"/>
              <a:t>i</a:t>
            </a:r>
            <a:r>
              <a:rPr lang="en-US" dirty="0"/>
              <a:t> of first matrix and column j of second matrix</a:t>
            </a:r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878546"/>
              </p:ext>
            </p:extLst>
          </p:nvPr>
        </p:nvGraphicFramePr>
        <p:xfrm>
          <a:off x="1094275" y="2476501"/>
          <a:ext cx="6747510" cy="1493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213100" imgH="711200" progId="Equation.DSMT4">
                  <p:embed/>
                </p:oleObj>
              </mc:Choice>
              <mc:Fallback>
                <p:oleObj name="Equation" r:id="rId3" imgW="3213100" imgH="71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4275" y="2476501"/>
                        <a:ext cx="6747510" cy="14935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425028" y="3528663"/>
            <a:ext cx="687387" cy="381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5223178" y="3479346"/>
            <a:ext cx="2333400" cy="43061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865959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0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Matrix-matrix multiplication</a:t>
            </a:r>
          </a:p>
        </p:txBody>
      </p:sp>
      <p:sp>
        <p:nvSpPr>
          <p:cNvPr id="1110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/>
              <a:t>Number of columns in first must  = rows in second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 sz="2400"/>
              <a:t>Non-commutative (AB and BA are different in general)</a:t>
            </a:r>
          </a:p>
          <a:p>
            <a:r>
              <a:rPr lang="en-US" sz="2400"/>
              <a:t>Associative and distributive </a:t>
            </a:r>
          </a:p>
          <a:p>
            <a:pPr lvl="1"/>
            <a:r>
              <a:rPr lang="en-US"/>
              <a:t>A(B+C) = AB + AC</a:t>
            </a:r>
          </a:p>
          <a:p>
            <a:pPr lvl="1"/>
            <a:r>
              <a:rPr lang="en-US"/>
              <a:t>(A+B)C = AC + BC</a:t>
            </a:r>
          </a:p>
        </p:txBody>
      </p:sp>
      <p:graphicFrame>
        <p:nvGraphicFramePr>
          <p:cNvPr id="11100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1722981"/>
              </p:ext>
            </p:extLst>
          </p:nvPr>
        </p:nvGraphicFramePr>
        <p:xfrm>
          <a:off x="450850" y="2395538"/>
          <a:ext cx="6840538" cy="1468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51200" imgH="698500" progId="Equation.DSMT4">
                  <p:embed/>
                </p:oleObj>
              </mc:Choice>
              <mc:Fallback>
                <p:oleObj name="Equation" r:id="rId2" imgW="3251200" imgH="698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" y="2395538"/>
                        <a:ext cx="6840538" cy="1468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Matrix-Vector Multiplication</a:t>
            </a:r>
          </a:p>
        </p:txBody>
      </p:sp>
      <p:sp>
        <p:nvSpPr>
          <p:cNvPr id="1111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Key for transforming points (next lecture)</a:t>
            </a:r>
          </a:p>
          <a:p>
            <a:r>
              <a:rPr lang="en-US" dirty="0"/>
              <a:t>Treat vector as a column matrix (m</a:t>
            </a:r>
            <a:r>
              <a:rPr lang="en-US" dirty="0">
                <a:cs typeface="Times New Roman" charset="0"/>
              </a:rPr>
              <a:t>×1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E.g. 2D reflection about y-axis</a:t>
            </a:r>
          </a:p>
          <a:p>
            <a:endParaRPr lang="en-US" dirty="0"/>
          </a:p>
          <a:p>
            <a:pPr lvl="1">
              <a:buFont typeface="Wingdings" charset="0"/>
              <a:buNone/>
            </a:pPr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  <p:graphicFrame>
        <p:nvGraphicFramePr>
          <p:cNvPr id="11110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3312966"/>
              </p:ext>
            </p:extLst>
          </p:nvPr>
        </p:nvGraphicFramePr>
        <p:xfrm>
          <a:off x="2284413" y="4189413"/>
          <a:ext cx="3824287" cy="1122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16100" imgH="533400" progId="Equation.DSMT4">
                  <p:embed/>
                </p:oleObj>
              </mc:Choice>
              <mc:Fallback>
                <p:oleObj name="Equation" r:id="rId2" imgW="1816100" imgH="533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4413" y="4189413"/>
                        <a:ext cx="3824287" cy="1122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Transpose of a Matrix (or vector?)</a:t>
            </a:r>
          </a:p>
        </p:txBody>
      </p:sp>
      <p:graphicFrame>
        <p:nvGraphicFramePr>
          <p:cNvPr id="11120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6538693"/>
              </p:ext>
            </p:extLst>
          </p:nvPr>
        </p:nvGraphicFramePr>
        <p:xfrm>
          <a:off x="2735263" y="1798638"/>
          <a:ext cx="3748087" cy="156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65300" imgH="736600" progId="Equation.DSMT4">
                  <p:embed/>
                </p:oleObj>
              </mc:Choice>
              <mc:Fallback>
                <p:oleObj name="Equation" r:id="rId2" imgW="1765300" imgH="736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63" y="1798638"/>
                        <a:ext cx="3748087" cy="156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20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4536479"/>
              </p:ext>
            </p:extLst>
          </p:nvPr>
        </p:nvGraphicFramePr>
        <p:xfrm>
          <a:off x="3081338" y="3933825"/>
          <a:ext cx="2981325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400" imgH="241300" progId="Equation.DSMT4">
                  <p:embed/>
                </p:oleObj>
              </mc:Choice>
              <mc:Fallback>
                <p:oleObj name="Equation" r:id="rId4" imgW="914400" imgH="2413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1338" y="3933825"/>
                        <a:ext cx="2981325" cy="788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4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Motivation and Outline</a:t>
            </a:r>
          </a:p>
        </p:txBody>
      </p:sp>
      <p:sp>
        <p:nvSpPr>
          <p:cNvPr id="1084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4314" y="1527175"/>
            <a:ext cx="9144000" cy="5029200"/>
          </a:xfrm>
        </p:spPr>
        <p:txBody>
          <a:bodyPr/>
          <a:lstStyle/>
          <a:p>
            <a:r>
              <a:rPr lang="en-US" sz="2400" dirty="0"/>
              <a:t>Many graphics concepts need basic math like linear algebra</a:t>
            </a:r>
          </a:p>
          <a:p>
            <a:pPr lvl="1"/>
            <a:r>
              <a:rPr lang="en-US" dirty="0"/>
              <a:t>Vectors (dot products, cross products, …)</a:t>
            </a:r>
          </a:p>
          <a:p>
            <a:pPr lvl="1"/>
            <a:r>
              <a:rPr lang="en-US" dirty="0"/>
              <a:t>Matrices (matrix-matrix, matrix-vector </a:t>
            </a:r>
            <a:r>
              <a:rPr lang="en-US" dirty="0" err="1"/>
              <a:t>mult</a:t>
            </a:r>
            <a:r>
              <a:rPr lang="en-US" dirty="0"/>
              <a:t>., …)</a:t>
            </a:r>
          </a:p>
          <a:p>
            <a:pPr lvl="1"/>
            <a:r>
              <a:rPr lang="en-US" dirty="0" err="1"/>
              <a:t>E.g</a:t>
            </a:r>
            <a:r>
              <a:rPr lang="en-US" dirty="0"/>
              <a:t>: a point is a vector, and an operation like translating or rotating points on object can be matrix-vector multiply</a:t>
            </a:r>
          </a:p>
          <a:p>
            <a:endParaRPr lang="en-US" dirty="0"/>
          </a:p>
          <a:p>
            <a:r>
              <a:rPr lang="en-US" sz="2400" dirty="0"/>
              <a:t>Should be refresher on very basic material for most of  you</a:t>
            </a:r>
          </a:p>
          <a:p>
            <a:pPr lvl="1"/>
            <a:r>
              <a:rPr lang="en-US" dirty="0"/>
              <a:t>Only basic high school math required</a:t>
            </a:r>
          </a:p>
          <a:p>
            <a:pPr lvl="1"/>
            <a:r>
              <a:rPr lang="en-US" dirty="0"/>
              <a:t>If you don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t understand, talk to me (review in office hours)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Identity Matrix and Inverses</a:t>
            </a:r>
          </a:p>
        </p:txBody>
      </p:sp>
      <p:graphicFrame>
        <p:nvGraphicFramePr>
          <p:cNvPr id="11130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630934"/>
              </p:ext>
            </p:extLst>
          </p:nvPr>
        </p:nvGraphicFramePr>
        <p:xfrm>
          <a:off x="2941638" y="4402138"/>
          <a:ext cx="3311525" cy="157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16000" imgH="482600" progId="Equation.DSMT4">
                  <p:embed/>
                </p:oleObj>
              </mc:Choice>
              <mc:Fallback>
                <p:oleObj name="Equation" r:id="rId2" imgW="1016000" imgH="482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1638" y="4402138"/>
                        <a:ext cx="3311525" cy="157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30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36569"/>
              </p:ext>
            </p:extLst>
          </p:nvPr>
        </p:nvGraphicFramePr>
        <p:xfrm>
          <a:off x="2468563" y="1738313"/>
          <a:ext cx="4097337" cy="227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7300" imgH="698500" progId="Equation.DSMT4">
                  <p:embed/>
                </p:oleObj>
              </mc:Choice>
              <mc:Fallback>
                <p:oleObj name="Equation" r:id="rId4" imgW="1257300" imgH="6985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563" y="1738313"/>
                        <a:ext cx="4097337" cy="2279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Vector multiplication in Matrix form</a:t>
            </a:r>
          </a:p>
        </p:txBody>
      </p:sp>
      <p:sp>
        <p:nvSpPr>
          <p:cNvPr id="11141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402655"/>
            <a:ext cx="8229600" cy="5029200"/>
          </a:xfrm>
        </p:spPr>
        <p:txBody>
          <a:bodyPr/>
          <a:lstStyle/>
          <a:p>
            <a:r>
              <a:rPr lang="en-US" dirty="0"/>
              <a:t>Dot product?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Cross product?</a:t>
            </a:r>
          </a:p>
        </p:txBody>
      </p:sp>
      <p:graphicFrame>
        <p:nvGraphicFramePr>
          <p:cNvPr id="11141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133976"/>
              </p:ext>
            </p:extLst>
          </p:nvPr>
        </p:nvGraphicFramePr>
        <p:xfrm>
          <a:off x="1963644" y="1717923"/>
          <a:ext cx="7200900" cy="273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08300" imgH="1104900" progId="Equation.DSMT4">
                  <p:embed/>
                </p:oleObj>
              </mc:Choice>
              <mc:Fallback>
                <p:oleObj name="Equation" r:id="rId2" imgW="2908300" imgH="11049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644" y="1717923"/>
                        <a:ext cx="7200900" cy="273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14122" name="Group 10"/>
          <p:cNvGrpSpPr>
            <a:grpSpLocks/>
          </p:cNvGrpSpPr>
          <p:nvPr/>
        </p:nvGrpSpPr>
        <p:grpSpPr bwMode="auto">
          <a:xfrm>
            <a:off x="2197100" y="4406898"/>
            <a:ext cx="6461125" cy="2430463"/>
            <a:chOff x="1384" y="2776"/>
            <a:chExt cx="4070" cy="1531"/>
          </a:xfrm>
        </p:grpSpPr>
        <p:graphicFrame>
          <p:nvGraphicFramePr>
            <p:cNvPr id="1114120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64548830"/>
                </p:ext>
              </p:extLst>
            </p:nvPr>
          </p:nvGraphicFramePr>
          <p:xfrm>
            <a:off x="1384" y="2776"/>
            <a:ext cx="4070" cy="13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2692400" imgH="863600" progId="Equation.DSMT4">
                    <p:embed/>
                  </p:oleObj>
                </mc:Choice>
                <mc:Fallback>
                  <p:oleObj name="Equation" r:id="rId4" imgW="2692400" imgH="863600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84" y="2776"/>
                          <a:ext cx="4070" cy="13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14121" name="Text Box 9"/>
            <p:cNvSpPr txBox="1">
              <a:spLocks noChangeArrowheads="1"/>
            </p:cNvSpPr>
            <p:nvPr/>
          </p:nvSpPr>
          <p:spPr bwMode="auto">
            <a:xfrm>
              <a:off x="2766" y="3977"/>
              <a:ext cx="237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charset="0"/>
                </a:rPr>
                <a:t>Dual matrix of vector a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Vectors</a:t>
            </a:r>
          </a:p>
        </p:txBody>
      </p:sp>
      <p:sp>
        <p:nvSpPr>
          <p:cNvPr id="1085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sz="2400" dirty="0"/>
          </a:p>
          <a:p>
            <a:r>
              <a:rPr lang="en-US" sz="2400" dirty="0"/>
              <a:t>Length and direction.  Absolute position not important</a:t>
            </a:r>
          </a:p>
          <a:p>
            <a:r>
              <a:rPr lang="en-US" sz="2400" dirty="0"/>
              <a:t>Use to store offsets, displacements, locations </a:t>
            </a:r>
          </a:p>
          <a:p>
            <a:pPr lvl="1"/>
            <a:r>
              <a:rPr lang="en-US" sz="2000" dirty="0"/>
              <a:t>But strictly speaking, positions are not vectors and cannot be added: a location implicitly involves an origin, while an offset does not.</a:t>
            </a:r>
          </a:p>
          <a:p>
            <a:pPr lvl="1"/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  <p:sp>
        <p:nvSpPr>
          <p:cNvPr id="1085444" name="Line 4"/>
          <p:cNvSpPr>
            <a:spLocks noChangeShapeType="1"/>
          </p:cNvSpPr>
          <p:nvPr/>
        </p:nvSpPr>
        <p:spPr bwMode="auto">
          <a:xfrm flipV="1">
            <a:off x="2808288" y="1428751"/>
            <a:ext cx="189865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445" name="Line 5"/>
          <p:cNvSpPr>
            <a:spLocks noChangeShapeType="1"/>
          </p:cNvSpPr>
          <p:nvPr/>
        </p:nvSpPr>
        <p:spPr bwMode="auto">
          <a:xfrm flipV="1">
            <a:off x="4111625" y="1625600"/>
            <a:ext cx="189865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446" name="Text Box 6"/>
          <p:cNvSpPr txBox="1">
            <a:spLocks noChangeArrowheads="1"/>
          </p:cNvSpPr>
          <p:nvPr/>
        </p:nvSpPr>
        <p:spPr bwMode="auto">
          <a:xfrm>
            <a:off x="4327617" y="1882776"/>
            <a:ext cx="38717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=</a:t>
            </a:r>
          </a:p>
        </p:txBody>
      </p:sp>
      <p:graphicFrame>
        <p:nvGraphicFramePr>
          <p:cNvPr id="1085447" name="Objec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6494547"/>
              </p:ext>
            </p:extLst>
          </p:nvPr>
        </p:nvGraphicFramePr>
        <p:xfrm>
          <a:off x="681043" y="3004409"/>
          <a:ext cx="7348537" cy="5504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721100" imgH="279400" progId="Equation.DSMT4">
                  <p:embed/>
                </p:oleObj>
              </mc:Choice>
              <mc:Fallback>
                <p:oleObj name="Equation" r:id="rId3" imgW="37211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043" y="3004409"/>
                        <a:ext cx="7348537" cy="5504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100475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 Addition</a:t>
            </a:r>
          </a:p>
        </p:txBody>
      </p:sp>
      <p:sp>
        <p:nvSpPr>
          <p:cNvPr id="1086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Geometrically: Parallelogram rule</a:t>
            </a:r>
          </a:p>
          <a:p>
            <a:r>
              <a:rPr lang="en-US" sz="2400"/>
              <a:t>In cartesian coordinates (next), simply add coords</a:t>
            </a: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sp>
        <p:nvSpPr>
          <p:cNvPr id="1086472" name="Line 8"/>
          <p:cNvSpPr>
            <a:spLocks noChangeShapeType="1"/>
          </p:cNvSpPr>
          <p:nvPr/>
        </p:nvSpPr>
        <p:spPr bwMode="auto">
          <a:xfrm flipV="1">
            <a:off x="1946281" y="3209929"/>
            <a:ext cx="2917825" cy="5445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6473" name="Line 9"/>
          <p:cNvSpPr>
            <a:spLocks noChangeShapeType="1"/>
          </p:cNvSpPr>
          <p:nvPr/>
        </p:nvSpPr>
        <p:spPr bwMode="auto">
          <a:xfrm flipV="1">
            <a:off x="4854575" y="1614488"/>
            <a:ext cx="514350" cy="15954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6474" name="Line 10"/>
          <p:cNvSpPr>
            <a:spLocks noChangeShapeType="1"/>
          </p:cNvSpPr>
          <p:nvPr/>
        </p:nvSpPr>
        <p:spPr bwMode="auto">
          <a:xfrm flipV="1">
            <a:off x="1927231" y="1614492"/>
            <a:ext cx="3413125" cy="213042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6475" name="Text Box 11"/>
          <p:cNvSpPr txBox="1">
            <a:spLocks noChangeArrowheads="1"/>
          </p:cNvSpPr>
          <p:nvPr/>
        </p:nvSpPr>
        <p:spPr bwMode="auto">
          <a:xfrm>
            <a:off x="3428117" y="3375025"/>
            <a:ext cx="3843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086476" name="Text Box 12"/>
          <p:cNvSpPr txBox="1">
            <a:spLocks noChangeArrowheads="1"/>
          </p:cNvSpPr>
          <p:nvPr/>
        </p:nvSpPr>
        <p:spPr bwMode="auto">
          <a:xfrm>
            <a:off x="5048657" y="2298700"/>
            <a:ext cx="4040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b</a:t>
            </a:r>
          </a:p>
        </p:txBody>
      </p:sp>
      <p:sp>
        <p:nvSpPr>
          <p:cNvPr id="1086477" name="Text Box 13"/>
          <p:cNvSpPr txBox="1">
            <a:spLocks noChangeArrowheads="1"/>
          </p:cNvSpPr>
          <p:nvPr/>
        </p:nvSpPr>
        <p:spPr bwMode="auto">
          <a:xfrm rot="20038239">
            <a:off x="2455867" y="2088684"/>
            <a:ext cx="21558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>
                <a:solidFill>
                  <a:srgbClr val="FFDD4B"/>
                </a:solidFill>
                <a:latin typeface="Arial" charset="0"/>
                <a:cs typeface="Mangal" charset="0"/>
              </a:rPr>
              <a:t>a+b = b+a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7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Cartesian Coordinates</a:t>
            </a:r>
          </a:p>
        </p:txBody>
      </p:sp>
      <p:sp>
        <p:nvSpPr>
          <p:cNvPr id="108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endParaRPr lang="en-US" sz="2400"/>
          </a:p>
          <a:p>
            <a:endParaRPr lang="en-US" sz="2400"/>
          </a:p>
          <a:p>
            <a:r>
              <a:rPr lang="en-US" sz="2400"/>
              <a:t>X and Y can be any (usually orthogonal </a:t>
            </a:r>
            <a:r>
              <a:rPr lang="en-US" sz="2400" b="1" i="1"/>
              <a:t>unit</a:t>
            </a:r>
            <a:r>
              <a:rPr lang="en-US" sz="2400"/>
              <a:t>) vectors</a:t>
            </a:r>
          </a:p>
          <a:p>
            <a:pPr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sp>
        <p:nvSpPr>
          <p:cNvPr id="1087492" name="Line 4"/>
          <p:cNvSpPr>
            <a:spLocks noChangeShapeType="1"/>
          </p:cNvSpPr>
          <p:nvPr/>
        </p:nvSpPr>
        <p:spPr bwMode="auto">
          <a:xfrm flipV="1">
            <a:off x="1946275" y="3619501"/>
            <a:ext cx="4541838" cy="13493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493" name="Line 5"/>
          <p:cNvSpPr>
            <a:spLocks noChangeShapeType="1"/>
          </p:cNvSpPr>
          <p:nvPr/>
        </p:nvSpPr>
        <p:spPr bwMode="auto">
          <a:xfrm flipH="1" flipV="1">
            <a:off x="1911356" y="1322388"/>
            <a:ext cx="11113" cy="241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494" name="Line 6"/>
          <p:cNvSpPr>
            <a:spLocks noChangeShapeType="1"/>
          </p:cNvSpPr>
          <p:nvPr/>
        </p:nvSpPr>
        <p:spPr bwMode="auto">
          <a:xfrm flipV="1">
            <a:off x="1927231" y="1614492"/>
            <a:ext cx="3413125" cy="213042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495" name="Text Box 7"/>
          <p:cNvSpPr txBox="1">
            <a:spLocks noChangeArrowheads="1"/>
          </p:cNvSpPr>
          <p:nvPr/>
        </p:nvSpPr>
        <p:spPr bwMode="auto">
          <a:xfrm>
            <a:off x="6195372" y="3648076"/>
            <a:ext cx="42832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  <a:cs typeface="Mangal" charset="0"/>
              </a:rPr>
              <a:t>X</a:t>
            </a:r>
          </a:p>
        </p:txBody>
      </p:sp>
      <p:sp>
        <p:nvSpPr>
          <p:cNvPr id="1087498" name="Line 10"/>
          <p:cNvSpPr>
            <a:spLocks noChangeShapeType="1"/>
          </p:cNvSpPr>
          <p:nvPr/>
        </p:nvSpPr>
        <p:spPr bwMode="auto">
          <a:xfrm>
            <a:off x="2840044" y="3560763"/>
            <a:ext cx="9525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499" name="Line 11"/>
          <p:cNvSpPr>
            <a:spLocks noChangeShapeType="1"/>
          </p:cNvSpPr>
          <p:nvPr/>
        </p:nvSpPr>
        <p:spPr bwMode="auto">
          <a:xfrm>
            <a:off x="3732214" y="3570288"/>
            <a:ext cx="9525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0" name="Line 12"/>
          <p:cNvSpPr>
            <a:spLocks noChangeShapeType="1"/>
          </p:cNvSpPr>
          <p:nvPr/>
        </p:nvSpPr>
        <p:spPr bwMode="auto">
          <a:xfrm>
            <a:off x="4578356" y="3548063"/>
            <a:ext cx="9525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1" name="Line 13"/>
          <p:cNvSpPr>
            <a:spLocks noChangeShapeType="1"/>
          </p:cNvSpPr>
          <p:nvPr/>
        </p:nvSpPr>
        <p:spPr bwMode="auto">
          <a:xfrm>
            <a:off x="5376864" y="3538539"/>
            <a:ext cx="9525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3" name="Line 15"/>
          <p:cNvSpPr>
            <a:spLocks noChangeShapeType="1"/>
          </p:cNvSpPr>
          <p:nvPr/>
        </p:nvSpPr>
        <p:spPr bwMode="auto">
          <a:xfrm>
            <a:off x="1668463" y="2341563"/>
            <a:ext cx="565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4" name="Line 16"/>
          <p:cNvSpPr>
            <a:spLocks noChangeShapeType="1"/>
          </p:cNvSpPr>
          <p:nvPr/>
        </p:nvSpPr>
        <p:spPr bwMode="auto">
          <a:xfrm>
            <a:off x="1673225" y="3044825"/>
            <a:ext cx="565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5" name="Line 17"/>
          <p:cNvSpPr>
            <a:spLocks noChangeShapeType="1"/>
          </p:cNvSpPr>
          <p:nvPr/>
        </p:nvSpPr>
        <p:spPr bwMode="auto">
          <a:xfrm>
            <a:off x="1658938" y="1662113"/>
            <a:ext cx="565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6" name="Text Box 18"/>
          <p:cNvSpPr txBox="1">
            <a:spLocks noChangeArrowheads="1"/>
          </p:cNvSpPr>
          <p:nvPr/>
        </p:nvSpPr>
        <p:spPr bwMode="auto">
          <a:xfrm>
            <a:off x="5391649" y="1563688"/>
            <a:ext cx="232627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DD4B"/>
                </a:solidFill>
                <a:latin typeface="Arial" charset="0"/>
              </a:rPr>
              <a:t>A = </a:t>
            </a:r>
            <a:r>
              <a:rPr lang="en-US">
                <a:solidFill>
                  <a:srgbClr val="FFDD4B"/>
                </a:solidFill>
                <a:latin typeface="Arial" charset="0"/>
              </a:rPr>
              <a:t>4</a:t>
            </a:r>
            <a:r>
              <a:rPr lang="en-US" b="1">
                <a:solidFill>
                  <a:srgbClr val="FFDD4B"/>
                </a:solidFill>
                <a:latin typeface="Arial" charset="0"/>
              </a:rPr>
              <a:t> X </a:t>
            </a:r>
            <a:r>
              <a:rPr lang="en-US">
                <a:solidFill>
                  <a:srgbClr val="FFDD4B"/>
                </a:solidFill>
                <a:latin typeface="Arial" charset="0"/>
              </a:rPr>
              <a:t>+</a:t>
            </a:r>
            <a:r>
              <a:rPr lang="en-US" b="1">
                <a:solidFill>
                  <a:srgbClr val="FFDD4B"/>
                </a:solidFill>
                <a:latin typeface="Arial" charset="0"/>
              </a:rPr>
              <a:t> </a:t>
            </a:r>
            <a:r>
              <a:rPr lang="en-US">
                <a:solidFill>
                  <a:srgbClr val="FFDD4B"/>
                </a:solidFill>
                <a:latin typeface="Arial" charset="0"/>
              </a:rPr>
              <a:t>3</a:t>
            </a:r>
            <a:r>
              <a:rPr lang="en-US" b="1">
                <a:solidFill>
                  <a:srgbClr val="FFDD4B"/>
                </a:solidFill>
                <a:latin typeface="Arial" charset="0"/>
              </a:rPr>
              <a:t> Y</a:t>
            </a:r>
          </a:p>
        </p:txBody>
      </p:sp>
      <p:graphicFrame>
        <p:nvGraphicFramePr>
          <p:cNvPr id="108750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0707103"/>
              </p:ext>
            </p:extLst>
          </p:nvPr>
        </p:nvGraphicFramePr>
        <p:xfrm>
          <a:off x="396879" y="4794249"/>
          <a:ext cx="8366125" cy="14160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49600" imgH="533400" progId="Equation.DSMT4">
                  <p:embed/>
                </p:oleObj>
              </mc:Choice>
              <mc:Fallback>
                <p:oleObj name="Equation" r:id="rId2" imgW="3149600" imgH="5334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9" y="4794249"/>
                        <a:ext cx="8366125" cy="14160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7508" name="Line 20"/>
          <p:cNvSpPr>
            <a:spLocks noChangeShapeType="1"/>
          </p:cNvSpPr>
          <p:nvPr/>
        </p:nvSpPr>
        <p:spPr bwMode="auto">
          <a:xfrm>
            <a:off x="5330825" y="1633542"/>
            <a:ext cx="38100" cy="2014537"/>
          </a:xfrm>
          <a:prstGeom prst="line">
            <a:avLst/>
          </a:prstGeom>
          <a:noFill/>
          <a:ln w="25400" cap="rnd">
            <a:solidFill>
              <a:srgbClr val="FFDD4B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7509" name="Line 21"/>
          <p:cNvSpPr>
            <a:spLocks noChangeShapeType="1"/>
          </p:cNvSpPr>
          <p:nvPr/>
        </p:nvSpPr>
        <p:spPr bwMode="auto">
          <a:xfrm flipV="1">
            <a:off x="1916113" y="1654176"/>
            <a:ext cx="3433762" cy="9525"/>
          </a:xfrm>
          <a:prstGeom prst="line">
            <a:avLst/>
          </a:prstGeom>
          <a:noFill/>
          <a:ln w="25400" cap="rnd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 Multiplication</a:t>
            </a:r>
          </a:p>
        </p:txBody>
      </p:sp>
      <p:sp>
        <p:nvSpPr>
          <p:cNvPr id="1088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r>
              <a:rPr lang="en-US" i="1" dirty="0"/>
              <a:t>Dot product </a:t>
            </a:r>
          </a:p>
          <a:p>
            <a:r>
              <a:rPr lang="en-US" dirty="0"/>
              <a:t>Cross product </a:t>
            </a:r>
          </a:p>
          <a:p>
            <a:r>
              <a:rPr lang="en-US" dirty="0"/>
              <a:t>Orthonormal bases and coordinate frames</a:t>
            </a:r>
          </a:p>
          <a:p>
            <a:endParaRPr lang="en-US" dirty="0"/>
          </a:p>
          <a:p>
            <a:r>
              <a:rPr lang="en-US" dirty="0"/>
              <a:t>Note: Some books talk about right and left-handed coordinate systems.  We </a:t>
            </a:r>
            <a:r>
              <a:rPr lang="en-US" i="1" dirty="0"/>
              <a:t>always</a:t>
            </a:r>
            <a:r>
              <a:rPr lang="en-US" dirty="0"/>
              <a:t> use right-handed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>
              <a:buFont typeface="Wingdings" charset="0"/>
              <a:buNone/>
            </a:pPr>
            <a:endParaRPr lang="en-US" dirty="0"/>
          </a:p>
          <a:p>
            <a:pPr lvl="1">
              <a:buFont typeface="Wingdings" charset="0"/>
              <a:buNone/>
            </a:pPr>
            <a:endParaRPr lang="en-US" sz="2000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Dot (scalar) product</a:t>
            </a:r>
          </a:p>
        </p:txBody>
      </p:sp>
      <p:sp>
        <p:nvSpPr>
          <p:cNvPr id="108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pPr lvl="1">
              <a:buFont typeface="Wingdings" charset="0"/>
              <a:buNone/>
            </a:pPr>
            <a:endParaRPr lang="en-US"/>
          </a:p>
          <a:p>
            <a:pPr lvl="1">
              <a:buFont typeface="Wingdings" charset="0"/>
              <a:buNone/>
            </a:pPr>
            <a:endParaRPr lang="en-US" sz="2000"/>
          </a:p>
        </p:txBody>
      </p:sp>
      <p:sp>
        <p:nvSpPr>
          <p:cNvPr id="1089540" name="Line 4"/>
          <p:cNvSpPr>
            <a:spLocks noChangeShapeType="1"/>
          </p:cNvSpPr>
          <p:nvPr/>
        </p:nvSpPr>
        <p:spPr bwMode="auto">
          <a:xfrm>
            <a:off x="2811463" y="3287717"/>
            <a:ext cx="4621212" cy="28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9541" name="Line 5"/>
          <p:cNvSpPr>
            <a:spLocks noChangeShapeType="1"/>
          </p:cNvSpPr>
          <p:nvPr/>
        </p:nvSpPr>
        <p:spPr bwMode="auto">
          <a:xfrm flipV="1">
            <a:off x="2811469" y="1527176"/>
            <a:ext cx="3608387" cy="17510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9542" name="Text Box 6"/>
          <p:cNvSpPr txBox="1">
            <a:spLocks noChangeArrowheads="1"/>
          </p:cNvSpPr>
          <p:nvPr/>
        </p:nvSpPr>
        <p:spPr bwMode="auto">
          <a:xfrm>
            <a:off x="7425442" y="2984500"/>
            <a:ext cx="3843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089543" name="Text Box 7"/>
          <p:cNvSpPr txBox="1">
            <a:spLocks noChangeArrowheads="1"/>
          </p:cNvSpPr>
          <p:nvPr/>
        </p:nvSpPr>
        <p:spPr bwMode="auto">
          <a:xfrm>
            <a:off x="6364693" y="1217613"/>
            <a:ext cx="4040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b</a:t>
            </a:r>
          </a:p>
        </p:txBody>
      </p:sp>
      <p:graphicFrame>
        <p:nvGraphicFramePr>
          <p:cNvPr id="108954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9924541"/>
              </p:ext>
            </p:extLst>
          </p:nvPr>
        </p:nvGraphicFramePr>
        <p:xfrm>
          <a:off x="3716342" y="2724151"/>
          <a:ext cx="369887" cy="554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7000" imgH="190500" progId="Equation.DSMT4">
                  <p:embed/>
                </p:oleObj>
              </mc:Choice>
              <mc:Fallback>
                <p:oleObj name="Equation" r:id="rId2" imgW="127000" imgH="1905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342" y="2724151"/>
                        <a:ext cx="369887" cy="5540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954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786754"/>
              </p:ext>
            </p:extLst>
          </p:nvPr>
        </p:nvGraphicFramePr>
        <p:xfrm>
          <a:off x="360363" y="3975100"/>
          <a:ext cx="2620962" cy="476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77900" imgH="177800" progId="Equation.DSMT4">
                  <p:embed/>
                </p:oleObj>
              </mc:Choice>
              <mc:Fallback>
                <p:oleObj name="Equation" r:id="rId4" imgW="977900" imgH="177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63" y="3975100"/>
                        <a:ext cx="2620962" cy="4762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954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6711769"/>
              </p:ext>
            </p:extLst>
          </p:nvPr>
        </p:nvGraphicFramePr>
        <p:xfrm>
          <a:off x="5564192" y="3824289"/>
          <a:ext cx="3165475" cy="221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81100" imgH="825500" progId="Equation.DSMT4">
                  <p:embed/>
                </p:oleObj>
              </mc:Choice>
              <mc:Fallback>
                <p:oleObj name="Equation" r:id="rId6" imgW="1181100" imgH="8255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4192" y="3824289"/>
                        <a:ext cx="3165475" cy="221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954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3484674"/>
              </p:ext>
            </p:extLst>
          </p:nvPr>
        </p:nvGraphicFramePr>
        <p:xfrm>
          <a:off x="309566" y="4708525"/>
          <a:ext cx="4492625" cy="115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76400" imgH="431800" progId="Equation.DSMT4">
                  <p:embed/>
                </p:oleObj>
              </mc:Choice>
              <mc:Fallback>
                <p:oleObj name="Equation" r:id="rId8" imgW="1676400" imgH="431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6" y="4708525"/>
                        <a:ext cx="4492625" cy="1157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Dot product in Cartesian components</a:t>
            </a:r>
          </a:p>
        </p:txBody>
      </p:sp>
      <p:graphicFrame>
        <p:nvGraphicFramePr>
          <p:cNvPr id="10936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372569"/>
              </p:ext>
            </p:extLst>
          </p:nvPr>
        </p:nvGraphicFramePr>
        <p:xfrm>
          <a:off x="2032000" y="1460500"/>
          <a:ext cx="5113338" cy="174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90700" imgH="609600" progId="Equation.DSMT4">
                  <p:embed/>
                </p:oleObj>
              </mc:Choice>
              <mc:Fallback>
                <p:oleObj name="Equation" r:id="rId2" imgW="1790700" imgH="609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1460500"/>
                        <a:ext cx="5113338" cy="174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363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952001"/>
              </p:ext>
            </p:extLst>
          </p:nvPr>
        </p:nvGraphicFramePr>
        <p:xfrm>
          <a:off x="2019304" y="3578225"/>
          <a:ext cx="6892925" cy="174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13000" imgH="609600" progId="Equation.DSMT4">
                  <p:embed/>
                </p:oleObj>
              </mc:Choice>
              <mc:Fallback>
                <p:oleObj name="Equation" r:id="rId4" imgW="2413000" imgH="609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4" y="3578225"/>
                        <a:ext cx="6892925" cy="174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04616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23594</TotalTime>
  <Words>947</Words>
  <Application>Microsoft Macintosh PowerPoint</Application>
  <PresentationFormat>Letter Paper (8.5x11 in)</PresentationFormat>
  <Paragraphs>213</Paragraphs>
  <Slides>31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Times New Roman</vt:lpstr>
      <vt:lpstr>Wingdings</vt:lpstr>
      <vt:lpstr>Arial</vt:lpstr>
      <vt:lpstr>Default Design</vt:lpstr>
      <vt:lpstr>1_Default Design</vt:lpstr>
      <vt:lpstr>Equation</vt:lpstr>
      <vt:lpstr>Computer Graphics</vt:lpstr>
      <vt:lpstr>To Do</vt:lpstr>
      <vt:lpstr>Motivation and Outline</vt:lpstr>
      <vt:lpstr>Vectors</vt:lpstr>
      <vt:lpstr>Vector Addition</vt:lpstr>
      <vt:lpstr>Cartesian Coordinates</vt:lpstr>
      <vt:lpstr>Vector Multiplication</vt:lpstr>
      <vt:lpstr>Dot (scalar) product</vt:lpstr>
      <vt:lpstr>Dot product in Cartesian components</vt:lpstr>
      <vt:lpstr>Dot product: some applications in CG</vt:lpstr>
      <vt:lpstr>Projections (of b on a)</vt:lpstr>
      <vt:lpstr>Vector Multiplication</vt:lpstr>
      <vt:lpstr>Cross (vector) product</vt:lpstr>
      <vt:lpstr>Cross product: Properties</vt:lpstr>
      <vt:lpstr>Cross product: Cartesian formula?</vt:lpstr>
      <vt:lpstr>Vector Multiplication</vt:lpstr>
      <vt:lpstr>Orthonormal bases/coordinate frames</vt:lpstr>
      <vt:lpstr>Coordinate Frames</vt:lpstr>
      <vt:lpstr>Constructing a coordinate frame</vt:lpstr>
      <vt:lpstr>Constructing a coordinate frame?</vt:lpstr>
      <vt:lpstr>Matrices</vt:lpstr>
      <vt:lpstr>What is a matrix</vt:lpstr>
      <vt:lpstr>Matrix-matrix multiplication</vt:lpstr>
      <vt:lpstr>Matrix-matrix multiplication</vt:lpstr>
      <vt:lpstr>Matrix-matrix multiplication</vt:lpstr>
      <vt:lpstr>Matrix-matrix multiplication</vt:lpstr>
      <vt:lpstr>Matrix-matrix multiplication</vt:lpstr>
      <vt:lpstr>Matrix-Vector Multiplication</vt:lpstr>
      <vt:lpstr>Transpose of a Matrix (or vector?)</vt:lpstr>
      <vt:lpstr>Identity Matrix and Inverses</vt:lpstr>
      <vt:lpstr>Vector multiplication in Matrix form</vt:lpstr>
    </vt:vector>
  </TitlesOfParts>
  <Company>Columbia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Signal-Theoretic Representations of Appearance</dc:title>
  <dc:creator>Ravi Ramamoorthi</dc:creator>
  <cp:lastModifiedBy>Ramamoorthi, Ravi</cp:lastModifiedBy>
  <cp:revision>616</cp:revision>
  <cp:lastPrinted>1999-08-03T15:46:38Z</cp:lastPrinted>
  <dcterms:created xsi:type="dcterms:W3CDTF">1999-02-11T00:43:51Z</dcterms:created>
  <dcterms:modified xsi:type="dcterms:W3CDTF">2023-08-19T01:51:08Z</dcterms:modified>
</cp:coreProperties>
</file>