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9"/>
  </p:notesMasterIdLst>
  <p:handoutMasterIdLst>
    <p:handoutMasterId r:id="rId20"/>
  </p:handoutMasterIdLst>
  <p:sldIdLst>
    <p:sldId id="920" r:id="rId2"/>
    <p:sldId id="912" r:id="rId3"/>
    <p:sldId id="760" r:id="rId4"/>
    <p:sldId id="913" r:id="rId5"/>
    <p:sldId id="914" r:id="rId6"/>
    <p:sldId id="921" r:id="rId7"/>
    <p:sldId id="922" r:id="rId8"/>
    <p:sldId id="915" r:id="rId9"/>
    <p:sldId id="923" r:id="rId10"/>
    <p:sldId id="916" r:id="rId11"/>
    <p:sldId id="924" r:id="rId12"/>
    <p:sldId id="917" r:id="rId13"/>
    <p:sldId id="925" r:id="rId14"/>
    <p:sldId id="918" r:id="rId15"/>
    <p:sldId id="926" r:id="rId16"/>
    <p:sldId id="919" r:id="rId17"/>
    <p:sldId id="927" r:id="rId18"/>
  </p:sldIdLst>
  <p:sldSz cx="9144000" cy="6858000" type="letter"/>
  <p:notesSz cx="7315200" cy="96012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charset="0"/>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charset="0"/>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charset="0"/>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charset="0"/>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p15:clr>
            <a:srgbClr val="A4A3A4"/>
          </p15:clr>
        </p15:guide>
        <p15:guide id="2" pos="23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horzBarState="maximized">
    <p:restoredLeft sz="15620" autoAdjust="0"/>
    <p:restoredTop sz="94660"/>
  </p:normalViewPr>
  <p:slideViewPr>
    <p:cSldViewPr snapToGrid="0">
      <p:cViewPr varScale="1">
        <p:scale>
          <a:sx n="128" d="100"/>
          <a:sy n="128" d="100"/>
        </p:scale>
        <p:origin x="269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snapToGrid="0">
      <p:cViewPr varScale="1">
        <p:scale>
          <a:sx n="79" d="100"/>
          <a:sy n="79" d="100"/>
        </p:scale>
        <p:origin x="-2220" y="-9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1305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156675" name="Rectangle 3"/>
          <p:cNvSpPr>
            <a:spLocks noGrp="1" noChangeArrowheads="1"/>
          </p:cNvSpPr>
          <p:nvPr>
            <p:ph type="dt" sz="quarter" idx="1"/>
          </p:nvPr>
        </p:nvSpPr>
        <p:spPr bwMode="auto">
          <a:xfrm>
            <a:off x="4176713" y="0"/>
            <a:ext cx="31305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156676" name="Rectangle 4"/>
          <p:cNvSpPr>
            <a:spLocks noGrp="1" noChangeArrowheads="1"/>
          </p:cNvSpPr>
          <p:nvPr>
            <p:ph type="ftr" sz="quarter" idx="2"/>
          </p:nvPr>
        </p:nvSpPr>
        <p:spPr bwMode="auto">
          <a:xfrm>
            <a:off x="0" y="9144000"/>
            <a:ext cx="313055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156677" name="Rectangle 5"/>
          <p:cNvSpPr>
            <a:spLocks noGrp="1" noChangeArrowheads="1"/>
          </p:cNvSpPr>
          <p:nvPr>
            <p:ph type="sldNum" sz="quarter" idx="3"/>
          </p:nvPr>
        </p:nvSpPr>
        <p:spPr bwMode="auto">
          <a:xfrm>
            <a:off x="4176713" y="9144000"/>
            <a:ext cx="313055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D824A5BA-C692-964D-AE64-0E6052BE5C6A}" type="slidenum">
              <a:rPr lang="en-US"/>
              <a:pPr/>
              <a:t>‹#›</a:t>
            </a:fld>
            <a:endParaRPr lang="en-US"/>
          </a:p>
        </p:txBody>
      </p:sp>
    </p:spTree>
    <p:extLst>
      <p:ext uri="{BB962C8B-B14F-4D97-AF65-F5344CB8AC3E}">
        <p14:creationId xmlns:p14="http://schemas.microsoft.com/office/powerpoint/2010/main" val="327359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46083" name="Rectangle 3"/>
          <p:cNvSpPr>
            <a:spLocks noGrp="1" noChangeArrowheads="1"/>
          </p:cNvSpPr>
          <p:nvPr>
            <p:ph type="dt" idx="1"/>
          </p:nvPr>
        </p:nvSpPr>
        <p:spPr bwMode="auto">
          <a:xfrm>
            <a:off x="4146550" y="0"/>
            <a:ext cx="3168650" cy="481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46085" name="Rectangle 5"/>
          <p:cNvSpPr>
            <a:spLocks noGrp="1" noChangeArrowheads="1"/>
          </p:cNvSpPr>
          <p:nvPr>
            <p:ph type="body" sz="quarter" idx="3"/>
          </p:nvPr>
        </p:nvSpPr>
        <p:spPr bwMode="auto">
          <a:xfrm>
            <a:off x="974725" y="4559300"/>
            <a:ext cx="5365750" cy="4321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9120188"/>
            <a:ext cx="3168650" cy="481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46087" name="Rectangle 7"/>
          <p:cNvSpPr>
            <a:spLocks noGrp="1" noChangeArrowheads="1"/>
          </p:cNvSpPr>
          <p:nvPr>
            <p:ph type="sldNum" sz="quarter" idx="5"/>
          </p:nvPr>
        </p:nvSpPr>
        <p:spPr bwMode="auto">
          <a:xfrm>
            <a:off x="4146550" y="9120188"/>
            <a:ext cx="3168650" cy="481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8AD00AE1-4754-854A-9491-C4B81709B152}" type="slidenum">
              <a:rPr lang="en-US"/>
              <a:pPr/>
              <a:t>‹#›</a:t>
            </a:fld>
            <a:endParaRPr lang="en-US"/>
          </a:p>
        </p:txBody>
      </p:sp>
    </p:spTree>
    <p:extLst>
      <p:ext uri="{BB962C8B-B14F-4D97-AF65-F5344CB8AC3E}">
        <p14:creationId xmlns:p14="http://schemas.microsoft.com/office/powerpoint/2010/main" val="3683860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16521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12225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24801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6697476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03556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29780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37534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6635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9202889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3619540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a:t>Computer Graphics</a:t>
            </a:r>
          </a:p>
        </p:txBody>
      </p:sp>
      <p:sp>
        <p:nvSpPr>
          <p:cNvPr id="1045507" name="Rectangle 3"/>
          <p:cNvSpPr>
            <a:spLocks noGrp="1" noChangeArrowheads="1"/>
          </p:cNvSpPr>
          <p:nvPr>
            <p:ph type="subTitle" idx="1"/>
          </p:nvPr>
        </p:nvSpPr>
        <p:spPr>
          <a:xfrm>
            <a:off x="141107" y="2295524"/>
            <a:ext cx="8849195" cy="1743473"/>
          </a:xfrm>
        </p:spPr>
        <p:txBody>
          <a:bodyPr/>
          <a:lstStyle/>
          <a:p>
            <a:r>
              <a:rPr lang="en-US" dirty="0"/>
              <a:t>CSE 167 [Win 24], Lecture 12: Review of Transformations and OpenGL</a:t>
            </a:r>
          </a:p>
          <a:p>
            <a:r>
              <a:rPr lang="en-US" dirty="0"/>
              <a:t>Ravi 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769565"/>
            <a:ext cx="6326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http://viscomp.ucsd.edu/classes/cse167/wi24</a:t>
            </a:r>
          </a:p>
        </p:txBody>
      </p:sp>
    </p:spTree>
    <p:extLst>
      <p:ext uri="{BB962C8B-B14F-4D97-AF65-F5344CB8AC3E}">
        <p14:creationId xmlns:p14="http://schemas.microsoft.com/office/powerpoint/2010/main" val="907162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lstStyle/>
          <a:p>
            <a:r>
              <a:rPr lang="en-US"/>
              <a:t>Question 3</a:t>
            </a:r>
          </a:p>
        </p:txBody>
      </p:sp>
      <p:sp>
        <p:nvSpPr>
          <p:cNvPr id="1262595" name="Rectangle 3"/>
          <p:cNvSpPr>
            <a:spLocks noGrp="1" noChangeArrowheads="1"/>
          </p:cNvSpPr>
          <p:nvPr>
            <p:ph type="body" idx="1"/>
          </p:nvPr>
        </p:nvSpPr>
        <p:spPr/>
        <p:txBody>
          <a:bodyPr/>
          <a:lstStyle/>
          <a:p>
            <a:pPr>
              <a:buFont typeface="Wingdings" charset="0"/>
              <a:buNone/>
            </a:pPr>
            <a:r>
              <a:rPr lang="en-US"/>
              <a:t>  Consider flatland (without homogeneous coordinates) 2x2 transformation matrices. Let</a:t>
            </a:r>
            <a:r>
              <a:rPr lang="ja-JP" altLang="en-US">
                <a:latin typeface="Arial"/>
              </a:rPr>
              <a:t>’</a:t>
            </a:r>
            <a:r>
              <a:rPr lang="en-US"/>
              <a:t>s say we want to scale by 1.5 (increase length 50%) not about the coordinate axes, but about an axis at -45 degrees to the horizontal. What is the resulting transformation matrix?</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4351772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lstStyle/>
          <a:p>
            <a:r>
              <a:rPr lang="en-US"/>
              <a:t>Question 4</a:t>
            </a:r>
          </a:p>
        </p:txBody>
      </p:sp>
      <p:sp>
        <p:nvSpPr>
          <p:cNvPr id="1263619" name="Rectangle 3"/>
          <p:cNvSpPr>
            <a:spLocks noGrp="1" noChangeArrowheads="1"/>
          </p:cNvSpPr>
          <p:nvPr>
            <p:ph type="body" idx="1"/>
          </p:nvPr>
        </p:nvSpPr>
        <p:spPr/>
        <p:txBody>
          <a:bodyPr/>
          <a:lstStyle/>
          <a:p>
            <a:pPr>
              <a:buFont typeface="Wingdings" charset="0"/>
              <a:buNone/>
            </a:pPr>
            <a:r>
              <a:rPr lang="en-US"/>
              <a:t>   How can any 2D or 3D transformation (without homogeneous coordinates) be written (decomposed) as a combination of rotations and scales?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844895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lstStyle/>
          <a:p>
            <a:r>
              <a:rPr lang="en-US" dirty="0"/>
              <a:t>Question 7</a:t>
            </a:r>
          </a:p>
        </p:txBody>
      </p:sp>
      <p:sp>
        <p:nvSpPr>
          <p:cNvPr id="1264643" name="Rectangle 3"/>
          <p:cNvSpPr>
            <a:spLocks noGrp="1" noChangeArrowheads="1"/>
          </p:cNvSpPr>
          <p:nvPr>
            <p:ph type="body" idx="1"/>
          </p:nvPr>
        </p:nvSpPr>
        <p:spPr>
          <a:xfrm>
            <a:off x="457200" y="1336675"/>
            <a:ext cx="8229600" cy="5330825"/>
          </a:xfrm>
        </p:spPr>
        <p:txBody>
          <a:bodyPr/>
          <a:lstStyle/>
          <a:p>
            <a:pPr>
              <a:lnSpc>
                <a:spcPct val="80000"/>
              </a:lnSpc>
              <a:buFont typeface="Wingdings" charset="0"/>
              <a:buNone/>
            </a:pPr>
            <a:r>
              <a:rPr lang="en-US" sz="2000"/>
              <a:t>Assume that in OpenGL, your near and far clipping planes are set at a distance of 1m and 100m respectively.  Further, assume your z-buffer has 9 bits of depth resolution. This means that after the gluPerspective transformation, the remapped z values [ranging from -1 to +1] are quantized into 512 discrete depths.  </a:t>
            </a:r>
          </a:p>
          <a:p>
            <a:pPr>
              <a:lnSpc>
                <a:spcPct val="80000"/>
              </a:lnSpc>
            </a:pPr>
            <a:r>
              <a:rPr lang="en-US" sz="2000"/>
              <a:t>How far apart are these discrete depth levels close to the near clipping plane? </a:t>
            </a:r>
          </a:p>
          <a:p>
            <a:pPr>
              <a:lnSpc>
                <a:spcPct val="80000"/>
              </a:lnSpc>
            </a:pPr>
            <a:r>
              <a:rPr lang="en-US" sz="2000"/>
              <a:t>More concretely, what is the z range (i.e. 1m to ?) of the first discrete depth?  </a:t>
            </a:r>
          </a:p>
          <a:p>
            <a:pPr>
              <a:lnSpc>
                <a:spcPct val="80000"/>
              </a:lnSpc>
            </a:pPr>
            <a:r>
              <a:rPr lang="en-US" sz="2000"/>
              <a:t>Now, consider the case where all the interesting geometry lies further than 10m. How far apart are the discrete depth levels at 10m? Compare your answer to the first part and explain the cause for this difference.</a:t>
            </a:r>
          </a:p>
          <a:p>
            <a:pPr>
              <a:lnSpc>
                <a:spcPct val="80000"/>
              </a:lnSpc>
            </a:pPr>
            <a:r>
              <a:rPr lang="en-US" sz="2000"/>
              <a:t> How many discrete depth levels describe the region between 10m and 100m? </a:t>
            </a:r>
          </a:p>
          <a:p>
            <a:pPr>
              <a:lnSpc>
                <a:spcPct val="80000"/>
              </a:lnSpc>
            </a:pPr>
            <a:r>
              <a:rPr lang="en-US" sz="2000"/>
              <a:t>What is the number of bits required for this number of depth levels? How many bits of precision have been lost?</a:t>
            </a:r>
          </a:p>
          <a:p>
            <a:pPr>
              <a:lnSpc>
                <a:spcPct val="80000"/>
              </a:lnSpc>
            </a:pPr>
            <a:r>
              <a:rPr lang="en-US" sz="2000"/>
              <a:t>What would you recommend doing to increase precision?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4190784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n-US"/>
              <a:t>Question 8</a:t>
            </a:r>
          </a:p>
        </p:txBody>
      </p:sp>
      <p:sp>
        <p:nvSpPr>
          <p:cNvPr id="1265667" name="Rectangle 3"/>
          <p:cNvSpPr>
            <a:spLocks noGrp="1" noChangeArrowheads="1"/>
          </p:cNvSpPr>
          <p:nvPr>
            <p:ph type="body" idx="1"/>
          </p:nvPr>
        </p:nvSpPr>
        <p:spPr>
          <a:xfrm>
            <a:off x="457200" y="1514475"/>
            <a:ext cx="8229600" cy="5330825"/>
          </a:xfrm>
        </p:spPr>
        <p:txBody>
          <a:bodyPr/>
          <a:lstStyle/>
          <a:p>
            <a:pPr>
              <a:lnSpc>
                <a:spcPct val="80000"/>
              </a:lnSpc>
              <a:buFont typeface="Wingdings" charset="0"/>
              <a:buNone/>
            </a:pPr>
            <a:r>
              <a:rPr lang="en-US" sz="2400" dirty="0"/>
              <a:t>Consider the following operations in the standard OpenGL pipeline: Scan conversion or </a:t>
            </a:r>
            <a:r>
              <a:rPr lang="en-US" sz="2400" dirty="0" err="1"/>
              <a:t>Rasterization</a:t>
            </a:r>
            <a:r>
              <a:rPr lang="en-US" sz="2400" dirty="0"/>
              <a:t>, Texture Mapping, Projection Matrix, Transformation of Points and Normals by the </a:t>
            </a:r>
            <a:r>
              <a:rPr lang="en-US" sz="2400" dirty="0" err="1"/>
              <a:t>ModelView</a:t>
            </a:r>
            <a:r>
              <a:rPr lang="en-US" sz="2400" dirty="0"/>
              <a:t> Matrix, </a:t>
            </a:r>
            <a:r>
              <a:rPr lang="en-US" sz="2400" dirty="0" err="1"/>
              <a:t>Dehomogenization</a:t>
            </a:r>
            <a:r>
              <a:rPr lang="en-US" sz="2400" dirty="0"/>
              <a:t> (perspective division), clipping. Briefly explain what each of these operations are, and in what order they are usually performed and why. Which of these operations are conventionally performed in the vertex </a:t>
            </a:r>
            <a:r>
              <a:rPr lang="en-US" sz="2400" dirty="0" err="1"/>
              <a:t>shader</a:t>
            </a:r>
            <a:r>
              <a:rPr lang="en-US" sz="2400" dirty="0"/>
              <a:t>, fragment </a:t>
            </a:r>
            <a:r>
              <a:rPr lang="en-US" sz="2400" dirty="0" err="1"/>
              <a:t>shader</a:t>
            </a:r>
            <a:r>
              <a:rPr lang="en-US" sz="2400" dirty="0"/>
              <a:t>, or the OpenGL fixed pipeline?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0936152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lstStyle/>
          <a:p>
            <a:r>
              <a:rPr lang="en-US"/>
              <a:t>To Do</a:t>
            </a:r>
          </a:p>
        </p:txBody>
      </p:sp>
      <p:sp>
        <p:nvSpPr>
          <p:cNvPr id="1258499" name="Rectangle 3"/>
          <p:cNvSpPr>
            <a:spLocks noGrp="1" noChangeArrowheads="1"/>
          </p:cNvSpPr>
          <p:nvPr>
            <p:ph type="body" idx="1"/>
          </p:nvPr>
        </p:nvSpPr>
        <p:spPr/>
        <p:txBody>
          <a:bodyPr/>
          <a:lstStyle/>
          <a:p>
            <a:pPr marL="0" indent="0">
              <a:buNone/>
            </a:pPr>
            <a:endParaRPr lang="en-US" dirty="0"/>
          </a:p>
          <a:p>
            <a:r>
              <a:rPr lang="en-US" dirty="0"/>
              <a:t>Start on HW 3</a:t>
            </a:r>
          </a:p>
          <a:p>
            <a:r>
              <a:rPr lang="en-US" dirty="0"/>
              <a:t>Prepare for midterm</a:t>
            </a:r>
          </a:p>
          <a:p>
            <a:pPr lvl="1"/>
            <a:r>
              <a:rPr lang="en-US" dirty="0"/>
              <a:t>In perspective, important but only equal 1 HW </a:t>
            </a:r>
          </a:p>
          <a:p>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Review Lectures</a:t>
            </a:r>
          </a:p>
        </p:txBody>
      </p:sp>
      <p:sp>
        <p:nvSpPr>
          <p:cNvPr id="1092611" name="Rectangle 3"/>
          <p:cNvSpPr>
            <a:spLocks noGrp="1" noChangeArrowheads="1"/>
          </p:cNvSpPr>
          <p:nvPr>
            <p:ph type="body" idx="1"/>
          </p:nvPr>
        </p:nvSpPr>
        <p:spPr>
          <a:xfrm>
            <a:off x="457200" y="1527175"/>
            <a:ext cx="8462963" cy="5029200"/>
          </a:xfrm>
        </p:spPr>
        <p:txBody>
          <a:bodyPr/>
          <a:lstStyle/>
          <a:p>
            <a:r>
              <a:rPr lang="en-US" dirty="0"/>
              <a:t>Chance to cover some topics in depth</a:t>
            </a:r>
          </a:p>
          <a:p>
            <a:r>
              <a:rPr lang="en-US" dirty="0"/>
              <a:t>Go over some questions (see review notes)</a:t>
            </a:r>
          </a:p>
          <a:p>
            <a:pPr lvl="1"/>
            <a:r>
              <a:rPr lang="en-US" dirty="0"/>
              <a:t>More detailed mathematical questions</a:t>
            </a:r>
          </a:p>
          <a:p>
            <a:pPr lvl="1"/>
            <a:r>
              <a:rPr lang="en-US" dirty="0"/>
              <a:t>Preparation for midterm</a:t>
            </a:r>
          </a:p>
          <a:p>
            <a:r>
              <a:rPr lang="en-US" dirty="0"/>
              <a:t>Please feel free to also ask questions</a:t>
            </a:r>
          </a:p>
          <a:p>
            <a:r>
              <a:rPr lang="en-US" dirty="0"/>
              <a:t>More informal, done mostly on “board”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lstStyle/>
          <a:p>
            <a:r>
              <a:rPr lang="en-US"/>
              <a:t>Questions?</a:t>
            </a:r>
          </a:p>
        </p:txBody>
      </p:sp>
      <p:sp>
        <p:nvSpPr>
          <p:cNvPr id="1259523" name="Rectangle 3"/>
          <p:cNvSpPr>
            <a:spLocks noGrp="1" noChangeArrowheads="1"/>
          </p:cNvSpPr>
          <p:nvPr>
            <p:ph type="body" idx="1"/>
          </p:nvPr>
        </p:nvSpPr>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lstStyle/>
          <a:p>
            <a:r>
              <a:rPr lang="en-US"/>
              <a:t>Question 1</a:t>
            </a:r>
          </a:p>
        </p:txBody>
      </p:sp>
      <p:sp>
        <p:nvSpPr>
          <p:cNvPr id="1260547" name="Rectangle 3"/>
          <p:cNvSpPr>
            <a:spLocks noGrp="1" noChangeArrowheads="1"/>
          </p:cNvSpPr>
          <p:nvPr>
            <p:ph type="body" idx="1"/>
          </p:nvPr>
        </p:nvSpPr>
        <p:spPr/>
        <p:txBody>
          <a:bodyPr/>
          <a:lstStyle/>
          <a:p>
            <a:pPr>
              <a:buFont typeface="Wingdings" charset="0"/>
              <a:buNone/>
            </a:pPr>
            <a:r>
              <a:rPr lang="en-US"/>
              <a:t>   Write the homogeneous 4x4 matrices for the following transforms:</a:t>
            </a:r>
          </a:p>
          <a:p>
            <a:r>
              <a:rPr lang="en-US"/>
              <a:t>Translate by +5 units in the X direction</a:t>
            </a:r>
          </a:p>
          <a:p>
            <a:r>
              <a:rPr lang="en-US"/>
              <a:t>Rotate by 30 degrees about the X axis</a:t>
            </a:r>
          </a:p>
          <a:p>
            <a:r>
              <a:rPr lang="en-US"/>
              <a:t>The rotation, followed by the translation above, followed by scaling by a factor of 2.</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950561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6495479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r>
              <a:rPr lang="en-US"/>
              <a:t>Question 2</a:t>
            </a:r>
          </a:p>
        </p:txBody>
      </p:sp>
      <p:sp>
        <p:nvSpPr>
          <p:cNvPr id="1261571" name="Rectangle 3"/>
          <p:cNvSpPr>
            <a:spLocks noGrp="1" noChangeArrowheads="1"/>
          </p:cNvSpPr>
          <p:nvPr>
            <p:ph type="body" idx="1"/>
          </p:nvPr>
        </p:nvSpPr>
        <p:spPr/>
        <p:txBody>
          <a:bodyPr/>
          <a:lstStyle/>
          <a:p>
            <a:r>
              <a:rPr lang="en-US"/>
              <a:t>In 3D, consider applying a rotation R followed by a translation T. Write the form of the combined transformation in homogeneous coordinates (i.e. supply a 4x4 matrix) in terms of the elements of R and T. Now, construct the inverse transformation, giving the corresponding 4x4 matrix in terms of R and T. Verify by matrix multiplication that the inverse times the original transform does in fact give the identity.</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54752017"/>
      </p:ext>
    </p:extLst>
  </p:cSld>
  <p:clrMapOvr>
    <a:masterClrMapping/>
  </p:clrMapOvr>
  <p:transitio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33462</TotalTime>
  <Words>574</Words>
  <Application>Microsoft Macintosh PowerPoint</Application>
  <PresentationFormat>Letter Paper (8.5x11 in)</PresentationFormat>
  <Paragraphs>38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Times New Roman</vt:lpstr>
      <vt:lpstr>Wingdings</vt:lpstr>
      <vt:lpstr>Arial</vt:lpstr>
      <vt:lpstr>Default Design</vt:lpstr>
      <vt:lpstr>Computer Graphics</vt:lpstr>
      <vt:lpstr>To Do</vt:lpstr>
      <vt:lpstr>Review Lectures</vt:lpstr>
      <vt:lpstr>Questions?</vt:lpstr>
      <vt:lpstr>Question 1</vt:lpstr>
      <vt:lpstr>PowerPoint Presentation</vt:lpstr>
      <vt:lpstr>PowerPoint Presentation</vt:lpstr>
      <vt:lpstr>Question 2</vt:lpstr>
      <vt:lpstr>PowerPoint Presentation</vt:lpstr>
      <vt:lpstr>Question 3</vt:lpstr>
      <vt:lpstr>PowerPoint Presentation</vt:lpstr>
      <vt:lpstr>Question 4</vt:lpstr>
      <vt:lpstr>PowerPoint Presentation</vt:lpstr>
      <vt:lpstr>Question 7</vt:lpstr>
      <vt:lpstr>PowerPoint Presentation</vt:lpstr>
      <vt:lpstr>Question 8</vt:lpstr>
      <vt:lpstr>PowerPoint Presentation</vt:lpstr>
    </vt:vector>
  </TitlesOfParts>
  <Company>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Ramamoorthi, Ravi</cp:lastModifiedBy>
  <cp:revision>758</cp:revision>
  <cp:lastPrinted>1999-08-03T15:46:38Z</cp:lastPrinted>
  <dcterms:created xsi:type="dcterms:W3CDTF">1999-02-11T00:43:51Z</dcterms:created>
  <dcterms:modified xsi:type="dcterms:W3CDTF">2023-08-25T18:29:08Z</dcterms:modified>
</cp:coreProperties>
</file>