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53" r:id="rId1"/>
  </p:sldMasterIdLst>
  <p:notesMasterIdLst>
    <p:notesMasterId r:id="rId18"/>
  </p:notesMasterIdLst>
  <p:handoutMasterIdLst>
    <p:handoutMasterId r:id="rId19"/>
  </p:handoutMasterIdLst>
  <p:sldIdLst>
    <p:sldId id="854" r:id="rId2"/>
    <p:sldId id="760" r:id="rId3"/>
    <p:sldId id="831" r:id="rId4"/>
    <p:sldId id="853" r:id="rId5"/>
    <p:sldId id="833" r:id="rId6"/>
    <p:sldId id="855" r:id="rId7"/>
    <p:sldId id="834" r:id="rId8"/>
    <p:sldId id="835" r:id="rId9"/>
    <p:sldId id="856" r:id="rId10"/>
    <p:sldId id="845" r:id="rId11"/>
    <p:sldId id="848" r:id="rId12"/>
    <p:sldId id="857" r:id="rId13"/>
    <p:sldId id="849" r:id="rId14"/>
    <p:sldId id="850" r:id="rId15"/>
    <p:sldId id="858" r:id="rId16"/>
    <p:sldId id="851" r:id="rId17"/>
  </p:sldIdLst>
  <p:sldSz cx="9144000" cy="6858000" type="letter"/>
  <p:notesSz cx="6997700" cy="9271000"/>
  <p:defaultTextStyle>
    <a:defPPr>
      <a:defRPr lang="en-US"/>
    </a:defPPr>
    <a:lvl1pPr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1pPr>
    <a:lvl2pPr marL="4572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2pPr>
    <a:lvl3pPr marL="9144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3pPr>
    <a:lvl4pPr marL="13716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4pPr>
    <a:lvl5pPr marL="1828800" algn="ctr" rtl="0" eaLnBrk="0" fontAlgn="base" hangingPunct="0">
      <a:spcBef>
        <a:spcPct val="0"/>
      </a:spcBef>
      <a:spcAft>
        <a:spcPct val="0"/>
      </a:spcAft>
      <a:defRPr sz="2800" kern="1200">
        <a:solidFill>
          <a:schemeClr val="tx1"/>
        </a:solidFill>
        <a:latin typeface="Times New Roman" charset="0"/>
        <a:ea typeface="ＭＳ Ｐゴシック" charset="0"/>
        <a:cs typeface="+mn-cs"/>
      </a:defRPr>
    </a:lvl5pPr>
    <a:lvl6pPr marL="2286000" algn="l" defTabSz="457200" rtl="0" eaLnBrk="1" latinLnBrk="0" hangingPunct="1">
      <a:defRPr sz="2800" kern="1200">
        <a:solidFill>
          <a:schemeClr val="tx1"/>
        </a:solidFill>
        <a:latin typeface="Times New Roman" charset="0"/>
        <a:ea typeface="ＭＳ Ｐゴシック" charset="0"/>
        <a:cs typeface="+mn-cs"/>
      </a:defRPr>
    </a:lvl6pPr>
    <a:lvl7pPr marL="2743200" algn="l" defTabSz="457200" rtl="0" eaLnBrk="1" latinLnBrk="0" hangingPunct="1">
      <a:defRPr sz="2800" kern="1200">
        <a:solidFill>
          <a:schemeClr val="tx1"/>
        </a:solidFill>
        <a:latin typeface="Times New Roman" charset="0"/>
        <a:ea typeface="ＭＳ Ｐゴシック" charset="0"/>
        <a:cs typeface="+mn-cs"/>
      </a:defRPr>
    </a:lvl7pPr>
    <a:lvl8pPr marL="3200400" algn="l" defTabSz="457200" rtl="0" eaLnBrk="1" latinLnBrk="0" hangingPunct="1">
      <a:defRPr sz="2800" kern="1200">
        <a:solidFill>
          <a:schemeClr val="tx1"/>
        </a:solidFill>
        <a:latin typeface="Times New Roman" charset="0"/>
        <a:ea typeface="ＭＳ Ｐゴシック" charset="0"/>
        <a:cs typeface="+mn-cs"/>
      </a:defRPr>
    </a:lvl8pPr>
    <a:lvl9pPr marL="3657600" algn="l" defTabSz="457200" rtl="0" eaLnBrk="1" latinLnBrk="0" hangingPunct="1">
      <a:defRPr sz="2800" kern="1200">
        <a:solidFill>
          <a:schemeClr val="tx1"/>
        </a:solidFill>
        <a:latin typeface="Times New Roman" charset="0"/>
        <a:ea typeface="ＭＳ Ｐゴシック" charset="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9">
          <p15:clr>
            <a:srgbClr val="A4A3A4"/>
          </p15:clr>
        </p15:guide>
        <p15:guide id="2" pos="220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867"/>
    <a:srgbClr val="FF9966"/>
    <a:srgbClr val="FFDD4B"/>
    <a:srgbClr val="0033CC"/>
    <a:srgbClr val="B4C753"/>
    <a:srgbClr val="2AABA8"/>
    <a:srgbClr val="FFFF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autoAdjust="0"/>
    <p:restoredTop sz="94660"/>
  </p:normalViewPr>
  <p:slideViewPr>
    <p:cSldViewPr snapToGrid="0">
      <p:cViewPr varScale="1">
        <p:scale>
          <a:sx n="128" d="100"/>
          <a:sy n="128" d="100"/>
        </p:scale>
        <p:origin x="2696" y="1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 d="1"/>
        <a:sy n="1" d="1"/>
      </p:scale>
      <p:origin x="0" y="0"/>
    </p:cViewPr>
  </p:sorterViewPr>
  <p:notesViewPr>
    <p:cSldViewPr snapToGrid="0">
      <p:cViewPr varScale="1">
        <p:scale>
          <a:sx n="79" d="100"/>
          <a:sy n="79" d="100"/>
        </p:scale>
        <p:origin x="-2220" y="-90"/>
      </p:cViewPr>
      <p:guideLst>
        <p:guide orient="horz" pos="2919"/>
        <p:guide pos="220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6674" name="Rectangle 2"/>
          <p:cNvSpPr>
            <a:spLocks noGrp="1" noChangeArrowheads="1"/>
          </p:cNvSpPr>
          <p:nvPr>
            <p:ph type="hdr" sz="quarter"/>
          </p:nvPr>
        </p:nvSpPr>
        <p:spPr bwMode="auto">
          <a:xfrm>
            <a:off x="0" y="0"/>
            <a:ext cx="2994025"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156675" name="Rectangle 3"/>
          <p:cNvSpPr>
            <a:spLocks noGrp="1" noChangeArrowheads="1"/>
          </p:cNvSpPr>
          <p:nvPr>
            <p:ph type="dt" sz="quarter" idx="1"/>
          </p:nvPr>
        </p:nvSpPr>
        <p:spPr bwMode="auto">
          <a:xfrm>
            <a:off x="3995738" y="0"/>
            <a:ext cx="2994025"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156676" name="Rectangle 4"/>
          <p:cNvSpPr>
            <a:spLocks noGrp="1" noChangeArrowheads="1"/>
          </p:cNvSpPr>
          <p:nvPr>
            <p:ph type="ftr" sz="quarter" idx="2"/>
          </p:nvPr>
        </p:nvSpPr>
        <p:spPr bwMode="auto">
          <a:xfrm>
            <a:off x="0" y="8829675"/>
            <a:ext cx="2994025"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156677" name="Rectangle 5"/>
          <p:cNvSpPr>
            <a:spLocks noGrp="1" noChangeArrowheads="1"/>
          </p:cNvSpPr>
          <p:nvPr>
            <p:ph type="sldNum" sz="quarter" idx="3"/>
          </p:nvPr>
        </p:nvSpPr>
        <p:spPr bwMode="auto">
          <a:xfrm>
            <a:off x="3995738" y="8829675"/>
            <a:ext cx="2994025" cy="46513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FB24855E-9E40-6740-B3F5-1EBF5D7B5F64}" type="slidenum">
              <a:rPr lang="en-US"/>
              <a:pPr/>
              <a:t>‹#›</a:t>
            </a:fld>
            <a:endParaRPr lang="en-US"/>
          </a:p>
        </p:txBody>
      </p:sp>
    </p:spTree>
    <p:extLst>
      <p:ext uri="{BB962C8B-B14F-4D97-AF65-F5344CB8AC3E}">
        <p14:creationId xmlns:p14="http://schemas.microsoft.com/office/powerpoint/2010/main" val="4050451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hdr" sz="quarter"/>
          </p:nvPr>
        </p:nvSpPr>
        <p:spPr bwMode="auto">
          <a:xfrm>
            <a:off x="0" y="0"/>
            <a:ext cx="3030538" cy="463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t" anchorCtr="0" compatLnSpc="1">
            <a:prstTxWarp prst="textNoShape">
              <a:avLst/>
            </a:prstTxWarp>
          </a:bodyPr>
          <a:lstStyle>
            <a:lvl1pPr algn="l" defTabSz="927100">
              <a:defRPr sz="1200"/>
            </a:lvl1pPr>
          </a:lstStyle>
          <a:p>
            <a:endParaRPr lang="en-US"/>
          </a:p>
        </p:txBody>
      </p:sp>
      <p:sp>
        <p:nvSpPr>
          <p:cNvPr id="46083" name="Rectangle 3"/>
          <p:cNvSpPr>
            <a:spLocks noGrp="1" noChangeArrowheads="1"/>
          </p:cNvSpPr>
          <p:nvPr>
            <p:ph type="dt" idx="1"/>
          </p:nvPr>
        </p:nvSpPr>
        <p:spPr bwMode="auto">
          <a:xfrm>
            <a:off x="3967163" y="0"/>
            <a:ext cx="3030537" cy="463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t" anchorCtr="0" compatLnSpc="1">
            <a:prstTxWarp prst="textNoShape">
              <a:avLst/>
            </a:prstTxWarp>
          </a:bodyPr>
          <a:lstStyle>
            <a:lvl1pPr algn="r" defTabSz="927100">
              <a:defRPr sz="1200"/>
            </a:lvl1pPr>
          </a:lstStyle>
          <a:p>
            <a:endParaRPr lang="en-US"/>
          </a:p>
        </p:txBody>
      </p:sp>
      <p:sp>
        <p:nvSpPr>
          <p:cNvPr id="46084" name="Rectangle 4"/>
          <p:cNvSpPr>
            <a:spLocks noGrp="1" noRot="1" noChangeAspect="1" noChangeArrowheads="1" noTextEdit="1"/>
          </p:cNvSpPr>
          <p:nvPr>
            <p:ph type="sldImg" idx="2"/>
          </p:nvPr>
        </p:nvSpPr>
        <p:spPr bwMode="auto">
          <a:xfrm>
            <a:off x="1181100" y="695325"/>
            <a:ext cx="4633913" cy="3475038"/>
          </a:xfrm>
          <a:prstGeom prst="rect">
            <a:avLst/>
          </a:prstGeom>
          <a:noFill/>
          <a:ln w="9525">
            <a:solidFill>
              <a:srgbClr val="000000"/>
            </a:solidFill>
            <a:miter lim="800000"/>
            <a:headEnd/>
            <a:tailEnd/>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 xmlns:a14="http://schemas.microsoft.com/office/drawing/2010/main" val="1"/>
            </a:ext>
          </a:extLst>
        </p:spPr>
      </p:sp>
      <p:sp>
        <p:nvSpPr>
          <p:cNvPr id="46085" name="Rectangle 5"/>
          <p:cNvSpPr>
            <a:spLocks noGrp="1" noChangeArrowheads="1"/>
          </p:cNvSpPr>
          <p:nvPr>
            <p:ph type="body" sz="quarter" idx="3"/>
          </p:nvPr>
        </p:nvSpPr>
        <p:spPr bwMode="auto">
          <a:xfrm>
            <a:off x="931863" y="4402138"/>
            <a:ext cx="5133975" cy="41735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6086" name="Rectangle 6"/>
          <p:cNvSpPr>
            <a:spLocks noGrp="1" noChangeArrowheads="1"/>
          </p:cNvSpPr>
          <p:nvPr>
            <p:ph type="ftr" sz="quarter" idx="4"/>
          </p:nvPr>
        </p:nvSpPr>
        <p:spPr bwMode="auto">
          <a:xfrm>
            <a:off x="0" y="8807450"/>
            <a:ext cx="3030538" cy="463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b" anchorCtr="0" compatLnSpc="1">
            <a:prstTxWarp prst="textNoShape">
              <a:avLst/>
            </a:prstTxWarp>
          </a:bodyPr>
          <a:lstStyle>
            <a:lvl1pPr algn="l" defTabSz="927100">
              <a:defRPr sz="1200"/>
            </a:lvl1pPr>
          </a:lstStyle>
          <a:p>
            <a:endParaRPr lang="en-US"/>
          </a:p>
        </p:txBody>
      </p:sp>
      <p:sp>
        <p:nvSpPr>
          <p:cNvPr id="46087" name="Rectangle 7"/>
          <p:cNvSpPr>
            <a:spLocks noGrp="1" noChangeArrowheads="1"/>
          </p:cNvSpPr>
          <p:nvPr>
            <p:ph type="sldNum" sz="quarter" idx="5"/>
          </p:nvPr>
        </p:nvSpPr>
        <p:spPr bwMode="auto">
          <a:xfrm>
            <a:off x="3967163" y="8807450"/>
            <a:ext cx="3030537" cy="4635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2638" tIns="46319" rIns="92638" bIns="46319" numCol="1" anchor="b" anchorCtr="0" compatLnSpc="1">
            <a:prstTxWarp prst="textNoShape">
              <a:avLst/>
            </a:prstTxWarp>
          </a:bodyPr>
          <a:lstStyle>
            <a:lvl1pPr algn="r" defTabSz="927100">
              <a:defRPr sz="1200"/>
            </a:lvl1pPr>
          </a:lstStyle>
          <a:p>
            <a:fld id="{554C108C-FDD4-6248-B5A7-FD5F5B9D6C35}" type="slidenum">
              <a:rPr lang="en-US"/>
              <a:pPr/>
              <a:t>‹#›</a:t>
            </a:fld>
            <a:endParaRPr lang="en-US"/>
          </a:p>
        </p:txBody>
      </p:sp>
    </p:spTree>
    <p:extLst>
      <p:ext uri="{BB962C8B-B14F-4D97-AF65-F5344CB8AC3E}">
        <p14:creationId xmlns:p14="http://schemas.microsoft.com/office/powerpoint/2010/main" val="20736628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1pPr>
    <a:lvl2pPr marL="2286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2pPr>
    <a:lvl3pPr marL="4572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3pPr>
    <a:lvl4pPr marL="6858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4pPr>
    <a:lvl5pPr marL="914400" algn="l" rtl="0" eaLnBrk="0" fontAlgn="base" hangingPunct="0">
      <a:spcBef>
        <a:spcPct val="30000"/>
      </a:spcBef>
      <a:spcAft>
        <a:spcPct val="0"/>
      </a:spcAft>
      <a:buChar char="•"/>
      <a:defRPr sz="14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2402" name="Rectangle 2"/>
          <p:cNvSpPr>
            <a:spLocks noGrp="1" noChangeArrowheads="1"/>
          </p:cNvSpPr>
          <p:nvPr>
            <p:ph type="ctrTitle"/>
          </p:nvPr>
        </p:nvSpPr>
        <p:spPr>
          <a:xfrm>
            <a:off x="685800" y="1371600"/>
            <a:ext cx="7772400" cy="1828800"/>
          </a:xfrm>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a:defRPr/>
            </a:lvl1pPr>
          </a:lstStyle>
          <a:p>
            <a:pPr lvl="0"/>
            <a:r>
              <a:rPr lang="en-US" noProof="0"/>
              <a:t>Click to edit Master title style</a:t>
            </a:r>
          </a:p>
        </p:txBody>
      </p:sp>
      <p:sp>
        <p:nvSpPr>
          <p:cNvPr id="102403" name="Rectangle 3"/>
          <p:cNvSpPr>
            <a:spLocks noGrp="1" noChangeArrowheads="1"/>
          </p:cNvSpPr>
          <p:nvPr>
            <p:ph type="subTitle" idx="1"/>
          </p:nvPr>
        </p:nvSpPr>
        <p:spPr>
          <a:xfrm>
            <a:off x="677863" y="3581400"/>
            <a:ext cx="7721600" cy="1752600"/>
          </a:xfrm>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lvl1pPr marL="0" indent="0" algn="ctr">
              <a:buFont typeface="Wingdings" charset="0"/>
              <a:buNone/>
              <a:defRPr/>
            </a:lvl1pPr>
          </a:lstStyle>
          <a:p>
            <a:pPr lvl="0"/>
            <a:r>
              <a:rPr lang="en-US" noProof="0"/>
              <a:t>Click to edit Master subtitle style</a:t>
            </a: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819909"/>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0"/>
            <a:ext cx="2057400" cy="60229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33400"/>
            <a:ext cx="6019800" cy="6022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6975133"/>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622981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58592497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527175"/>
            <a:ext cx="4038600" cy="5029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22987971"/>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9638057"/>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55664600"/>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527304"/>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30069945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33782915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33333"/>
        </a:solidFill>
        <a:effectLst/>
      </p:bgPr>
    </p:bg>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bwMode="auto">
          <a:xfrm>
            <a:off x="679450" y="533400"/>
            <a:ext cx="7748588" cy="685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89803" dir="81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a:t>
            </a:r>
          </a:p>
        </p:txBody>
      </p:sp>
      <p:sp>
        <p:nvSpPr>
          <p:cNvPr id="101379" name="Rectangle 3"/>
          <p:cNvSpPr>
            <a:spLocks noGrp="1" noChangeArrowheads="1"/>
          </p:cNvSpPr>
          <p:nvPr>
            <p:ph type="body" idx="1"/>
          </p:nvPr>
        </p:nvSpPr>
        <p:spPr bwMode="auto">
          <a:xfrm>
            <a:off x="457200" y="1527175"/>
            <a:ext cx="8229600" cy="5029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53882" dir="8100000" algn="ctr" rotWithShape="0">
                    <a:schemeClr val="bg2">
                      <a:alpha val="74998"/>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1380" name="Rectangle 4"/>
          <p:cNvSpPr>
            <a:spLocks noChangeArrowheads="1"/>
          </p:cNvSpPr>
          <p:nvPr/>
        </p:nvSpPr>
        <p:spPr bwMode="auto">
          <a:xfrm>
            <a:off x="227013" y="1233488"/>
            <a:ext cx="8683625" cy="46037"/>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101389" name="Rectangle 13"/>
          <p:cNvSpPr>
            <a:spLocks noChangeArrowheads="1"/>
          </p:cNvSpPr>
          <p:nvPr/>
        </p:nvSpPr>
        <p:spPr bwMode="auto">
          <a:xfrm>
            <a:off x="227013" y="484188"/>
            <a:ext cx="8683625" cy="46037"/>
          </a:xfrm>
          <a:prstGeom prst="rect">
            <a:avLst/>
          </a:prstGeom>
          <a:solidFill>
            <a:srgbClr val="FFFFFF"/>
          </a:solidFill>
          <a:ln>
            <a:noFill/>
          </a:ln>
          <a:effectLst/>
          <a:extLs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Tree>
  </p:cSld>
  <p:clrMap bg1="dk2" tx1="lt1" bg2="dk1"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txStyles>
    <p:titleStyle>
      <a:lvl1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2pPr>
      <a:lvl3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3pPr>
      <a:lvl4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4pPr>
      <a:lvl5pPr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5pPr>
      <a:lvl6pPr marL="4572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6pPr>
      <a:lvl7pPr marL="9144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7pPr>
      <a:lvl8pPr marL="13716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8pPr>
      <a:lvl9pPr marL="1828800" algn="ctr" rtl="0" eaLnBrk="0" fontAlgn="base" hangingPunct="0">
        <a:spcBef>
          <a:spcPct val="0"/>
        </a:spcBef>
        <a:spcAft>
          <a:spcPct val="0"/>
        </a:spcAft>
        <a:defRPr sz="3600" b="1">
          <a:solidFill>
            <a:srgbClr val="FFFFFF"/>
          </a:solidFill>
          <a:effectLst>
            <a:outerShdw blurRad="38100" dist="38100" dir="2700000" algn="tl">
              <a:srgbClr val="000000"/>
            </a:outerShdw>
          </a:effectLst>
          <a:latin typeface="Arial" charset="0"/>
          <a:ea typeface="ＭＳ Ｐゴシック" charset="0"/>
        </a:defRPr>
      </a:lvl9pPr>
    </p:titleStyle>
    <p:bodyStyle>
      <a:lvl1pPr marL="342900" indent="-342900" algn="l" rtl="0" eaLnBrk="0" fontAlgn="base" hangingPunct="0">
        <a:spcBef>
          <a:spcPct val="50000"/>
        </a:spcBef>
        <a:spcAft>
          <a:spcPct val="0"/>
        </a:spcAft>
        <a:buClr>
          <a:srgbClr val="2AABA8"/>
        </a:buClr>
        <a:buFont typeface="Wingdings" charset="0"/>
        <a:buChar char="§"/>
        <a:defRPr sz="2800">
          <a:solidFill>
            <a:srgbClr val="FFFFFF"/>
          </a:solidFill>
          <a:latin typeface="+mn-lt"/>
          <a:ea typeface="+mn-ea"/>
          <a:cs typeface="+mn-cs"/>
        </a:defRPr>
      </a:lvl1pPr>
      <a:lvl2pPr marL="742950" indent="-285750" algn="l" rtl="0" eaLnBrk="0" fontAlgn="base" hangingPunct="0">
        <a:spcBef>
          <a:spcPct val="0"/>
        </a:spcBef>
        <a:spcAft>
          <a:spcPct val="0"/>
        </a:spcAft>
        <a:buClr>
          <a:srgbClr val="2AABA8"/>
        </a:buClr>
        <a:buFont typeface="Wingdings" charset="0"/>
        <a:buChar char="§"/>
        <a:defRPr sz="2400">
          <a:solidFill>
            <a:srgbClr val="FFFFFF"/>
          </a:solidFill>
          <a:latin typeface="+mn-lt"/>
          <a:ea typeface="+mn-ea"/>
        </a:defRPr>
      </a:lvl2pPr>
      <a:lvl3pPr marL="1143000" indent="-228600" algn="l" rtl="0" eaLnBrk="0" fontAlgn="base" hangingPunct="0">
        <a:spcBef>
          <a:spcPct val="0"/>
        </a:spcBef>
        <a:spcAft>
          <a:spcPct val="0"/>
        </a:spcAft>
        <a:buClr>
          <a:srgbClr val="2AABA8"/>
        </a:buClr>
        <a:buFont typeface="Wingdings" charset="0"/>
        <a:buChar char="§"/>
        <a:defRPr sz="2000">
          <a:solidFill>
            <a:srgbClr val="FFFFFF"/>
          </a:solidFill>
          <a:latin typeface="+mn-lt"/>
          <a:ea typeface="+mn-ea"/>
        </a:defRPr>
      </a:lvl3pPr>
      <a:lvl4pPr marL="1600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4pPr>
      <a:lvl5pPr marL="20574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5pPr>
      <a:lvl6pPr marL="25146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6pPr>
      <a:lvl7pPr marL="29718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7pPr>
      <a:lvl8pPr marL="34290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8pPr>
      <a:lvl9pPr marL="3886200" indent="-228600" algn="l" rtl="0" eaLnBrk="0" fontAlgn="base" hangingPunct="0">
        <a:spcBef>
          <a:spcPct val="0"/>
        </a:spcBef>
        <a:spcAft>
          <a:spcPct val="0"/>
        </a:spcAft>
        <a:buClr>
          <a:srgbClr val="2AABA8"/>
        </a:buClr>
        <a:buFont typeface="Wingdings" charset="0"/>
        <a:buChar char="§"/>
        <a:defRPr>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5506" name="Rectangle 2"/>
          <p:cNvSpPr>
            <a:spLocks noGrp="1" noChangeArrowheads="1"/>
          </p:cNvSpPr>
          <p:nvPr>
            <p:ph type="ctrTitle"/>
          </p:nvPr>
        </p:nvSpPr>
        <p:spPr>
          <a:xfrm>
            <a:off x="685800" y="1066800"/>
            <a:ext cx="7772400" cy="1143000"/>
          </a:xfrm>
        </p:spPr>
        <p:txBody>
          <a:bodyPr/>
          <a:lstStyle/>
          <a:p>
            <a:r>
              <a:rPr lang="en-US" sz="3200" dirty="0"/>
              <a:t>Computer Graphics</a:t>
            </a:r>
          </a:p>
        </p:txBody>
      </p:sp>
      <p:sp>
        <p:nvSpPr>
          <p:cNvPr id="1045507" name="Rectangle 3"/>
          <p:cNvSpPr>
            <a:spLocks noGrp="1" noChangeArrowheads="1"/>
          </p:cNvSpPr>
          <p:nvPr>
            <p:ph type="subTitle" idx="1"/>
          </p:nvPr>
        </p:nvSpPr>
        <p:spPr>
          <a:xfrm>
            <a:off x="141107" y="2295525"/>
            <a:ext cx="8849195" cy="1752600"/>
          </a:xfrm>
        </p:spPr>
        <p:txBody>
          <a:bodyPr/>
          <a:lstStyle/>
          <a:p>
            <a:r>
              <a:rPr lang="en-US" dirty="0"/>
              <a:t>CSE 167 [Win 24], Lecture 11: Curves Problems</a:t>
            </a:r>
          </a:p>
          <a:p>
            <a:r>
              <a:rPr lang="en-US" dirty="0"/>
              <a:t>Ravi Ramamoorthi</a:t>
            </a:r>
          </a:p>
        </p:txBody>
      </p:sp>
      <p:sp>
        <p:nvSpPr>
          <p:cNvPr id="1045508" name="Rectangle 4"/>
          <p:cNvSpPr>
            <a:spLocks noChangeArrowheads="1"/>
          </p:cNvSpPr>
          <p:nvPr/>
        </p:nvSpPr>
        <p:spPr bwMode="auto">
          <a:xfrm>
            <a:off x="133350" y="2525716"/>
            <a:ext cx="914400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09" name="Rectangle 5"/>
          <p:cNvSpPr>
            <a:spLocks noChangeArrowheads="1"/>
          </p:cNvSpPr>
          <p:nvPr/>
        </p:nvSpPr>
        <p:spPr bwMode="auto">
          <a:xfrm>
            <a:off x="123825" y="2525716"/>
            <a:ext cx="914400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0" name="Rectangle 6"/>
          <p:cNvSpPr>
            <a:spLocks noChangeArrowheads="1"/>
          </p:cNvSpPr>
          <p:nvPr/>
        </p:nvSpPr>
        <p:spPr bwMode="auto">
          <a:xfrm>
            <a:off x="111125" y="2525716"/>
            <a:ext cx="914400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1" name="Rectangle 7"/>
          <p:cNvSpPr>
            <a:spLocks noChangeArrowheads="1"/>
          </p:cNvSpPr>
          <p:nvPr/>
        </p:nvSpPr>
        <p:spPr bwMode="auto">
          <a:xfrm>
            <a:off x="133350" y="2525716"/>
            <a:ext cx="9144000"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endParaRPr lang="en-US" sz="2400" i="0">
              <a:solidFill>
                <a:srgbClr val="FFFFFF"/>
              </a:solidFill>
              <a:latin typeface="Arial" charset="0"/>
            </a:endParaRPr>
          </a:p>
        </p:txBody>
      </p:sp>
      <p:sp>
        <p:nvSpPr>
          <p:cNvPr id="1045516" name="Text Box 12"/>
          <p:cNvSpPr txBox="1">
            <a:spLocks noChangeArrowheads="1"/>
          </p:cNvSpPr>
          <p:nvPr/>
        </p:nvSpPr>
        <p:spPr bwMode="auto">
          <a:xfrm>
            <a:off x="1553454" y="3575051"/>
            <a:ext cx="6326221"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lgn="l" eaLnBrk="1" hangingPunct="1"/>
            <a:r>
              <a:rPr lang="en-US" sz="2400" b="0" i="0" dirty="0">
                <a:solidFill>
                  <a:srgbClr val="FFFFFF"/>
                </a:solidFill>
                <a:latin typeface="Arial" charset="0"/>
              </a:rPr>
              <a:t>http://viscomp.ucsd.edu/classes/cse167/wi24</a:t>
            </a:r>
          </a:p>
        </p:txBody>
      </p:sp>
    </p:spTree>
    <p:extLst>
      <p:ext uri="{BB962C8B-B14F-4D97-AF65-F5344CB8AC3E}">
        <p14:creationId xmlns:p14="http://schemas.microsoft.com/office/powerpoint/2010/main" val="3819030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9106" name="Rectangle 2"/>
          <p:cNvSpPr>
            <a:spLocks noGrp="1" noChangeArrowheads="1"/>
          </p:cNvSpPr>
          <p:nvPr>
            <p:ph type="title"/>
          </p:nvPr>
        </p:nvSpPr>
        <p:spPr/>
        <p:txBody>
          <a:bodyPr/>
          <a:lstStyle/>
          <a:p>
            <a:r>
              <a:rPr lang="en-US"/>
              <a:t>Answer 2 </a:t>
            </a:r>
          </a:p>
        </p:txBody>
      </p:sp>
      <p:sp>
        <p:nvSpPr>
          <p:cNvPr id="1199107" name="Rectangle 3"/>
          <p:cNvSpPr>
            <a:spLocks noGrp="1" noChangeArrowheads="1"/>
          </p:cNvSpPr>
          <p:nvPr>
            <p:ph type="body" idx="1"/>
          </p:nvPr>
        </p:nvSpPr>
        <p:spPr>
          <a:xfrm>
            <a:off x="187325" y="1527175"/>
            <a:ext cx="8956675"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a:t>
            </a:r>
          </a:p>
          <a:p>
            <a:pPr lvl="1"/>
            <a:endParaRPr lang="en-US" sz="2000"/>
          </a:p>
          <a:p>
            <a:pPr>
              <a:buFont typeface="Wingdings" charset="0"/>
              <a:buNone/>
            </a:pPr>
            <a:r>
              <a:rPr lang="en-US" sz="2400"/>
              <a:t>    Answer: LEFT (-2/3,2/3) MID (0,11/12) RIGHT (2/3,2/3)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3202" name="Rectangle 2"/>
          <p:cNvSpPr>
            <a:spLocks noGrp="1" noChangeArrowheads="1"/>
          </p:cNvSpPr>
          <p:nvPr>
            <p:ph type="title"/>
          </p:nvPr>
        </p:nvSpPr>
        <p:spPr/>
        <p:txBody>
          <a:bodyPr/>
          <a:lstStyle/>
          <a:p>
            <a:r>
              <a:rPr lang="en-US"/>
              <a:t>Problem 5 </a:t>
            </a:r>
          </a:p>
        </p:txBody>
      </p:sp>
      <p:sp>
        <p:nvSpPr>
          <p:cNvPr id="1203203"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r>
              <a:rPr lang="en-US" sz="2400"/>
              <a:t>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44628135"/>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4226" name="Rectangle 2"/>
          <p:cNvSpPr>
            <a:spLocks noGrp="1" noChangeArrowheads="1"/>
          </p:cNvSpPr>
          <p:nvPr>
            <p:ph type="title"/>
          </p:nvPr>
        </p:nvSpPr>
        <p:spPr/>
        <p:txBody>
          <a:bodyPr/>
          <a:lstStyle/>
          <a:p>
            <a:r>
              <a:rPr lang="en-US"/>
              <a:t>Answer 5 </a:t>
            </a:r>
          </a:p>
        </p:txBody>
      </p:sp>
      <p:sp>
        <p:nvSpPr>
          <p:cNvPr id="1204227" name="Rectangle 3"/>
          <p:cNvSpPr>
            <a:spLocks noGrp="1" noChangeArrowheads="1"/>
          </p:cNvSpPr>
          <p:nvPr>
            <p:ph type="body" idx="1"/>
          </p:nvPr>
        </p:nvSpPr>
        <p:spPr/>
        <p:txBody>
          <a:bodyPr/>
          <a:lstStyle/>
          <a:p>
            <a:pPr>
              <a:buFont typeface="Wingdings" charset="0"/>
              <a:buNone/>
            </a:pPr>
            <a:r>
              <a:rPr lang="en-US" sz="2400"/>
              <a:t>     </a:t>
            </a:r>
            <a:r>
              <a:rPr lang="en-US" sz="2000"/>
              <a:t>Consider the problem of using a Bezier curve to approximate a circle.  There exist efficient algorithms to draw Bezier curves, so it is often convenient to reduce other primitives to them.  Because of symmetry in a circle, we will consider only the positive quadrant, i.e. with arc endpoints (1,0) and (0,1).  What are the control points of a quadratic Bezier curve that best approximates the quarter circle?  In particular, the end-points and tangents at those end points of the approximating Bezier curve must match those for the quarter circle.  What is the maximum error in this approximation, i.e. the error at the mid-point of the Bezier curve?</a:t>
            </a:r>
          </a:p>
          <a:p>
            <a:pPr>
              <a:buFont typeface="Wingdings" charset="0"/>
              <a:buNone/>
            </a:pPr>
            <a:endParaRPr lang="en-US" sz="2000"/>
          </a:p>
          <a:p>
            <a:pPr>
              <a:buFont typeface="Wingdings" charset="0"/>
              <a:buNone/>
            </a:pPr>
            <a:r>
              <a:rPr lang="en-US" sz="2000"/>
              <a:t>     Answer: (1,0) (1,1) (0,1)  Maximum error is 0.06 </a:t>
            </a:r>
          </a:p>
          <a:p>
            <a:pPr>
              <a:buFont typeface="Wingdings" charset="0"/>
              <a:buNone/>
            </a:pPr>
            <a:r>
              <a:rPr lang="en-US" sz="2400"/>
              <a:t>   </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p:txBody>
          <a:bodyPr/>
          <a:lstStyle/>
          <a:p>
            <a:r>
              <a:rPr lang="en-US"/>
              <a:t>Problem 6 </a:t>
            </a:r>
          </a:p>
        </p:txBody>
      </p:sp>
      <p:sp>
        <p:nvSpPr>
          <p:cNvPr id="1205251" name="Rectangle 3"/>
          <p:cNvSpPr>
            <a:spLocks noGrp="1" noChangeArrowheads="1"/>
          </p:cNvSpPr>
          <p:nvPr>
            <p:ph type="body" idx="1"/>
          </p:nvPr>
        </p:nvSpPr>
        <p:spPr/>
        <p:txBody>
          <a:bodyPr/>
          <a:lstStyle/>
          <a:p>
            <a:pPr>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endParaRPr lang="en-US" sz="2000"/>
          </a:p>
          <a:p>
            <a:pPr>
              <a:buFont typeface="Wingdings" charset="0"/>
              <a:buNone/>
            </a:pPr>
            <a:r>
              <a:rPr lang="en-US" sz="2400"/>
              <a:t>   </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628140482"/>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6274" name="Rectangle 2"/>
          <p:cNvSpPr>
            <a:spLocks noGrp="1" noChangeArrowheads="1"/>
          </p:cNvSpPr>
          <p:nvPr>
            <p:ph type="title"/>
          </p:nvPr>
        </p:nvSpPr>
        <p:spPr/>
        <p:txBody>
          <a:bodyPr/>
          <a:lstStyle/>
          <a:p>
            <a:r>
              <a:rPr lang="en-US"/>
              <a:t>Answer 6 </a:t>
            </a:r>
          </a:p>
        </p:txBody>
      </p:sp>
      <p:sp>
        <p:nvSpPr>
          <p:cNvPr id="1206275" name="Rectangle 3"/>
          <p:cNvSpPr>
            <a:spLocks noGrp="1" noChangeArrowheads="1"/>
          </p:cNvSpPr>
          <p:nvPr>
            <p:ph type="body" idx="1"/>
          </p:nvPr>
        </p:nvSpPr>
        <p:spPr/>
        <p:txBody>
          <a:bodyPr/>
          <a:lstStyle/>
          <a:p>
            <a:pPr>
              <a:lnSpc>
                <a:spcPct val="90000"/>
              </a:lnSpc>
              <a:buFont typeface="Wingdings" charset="0"/>
              <a:buNone/>
            </a:pPr>
            <a:r>
              <a:rPr lang="en-US" sz="2400"/>
              <a:t>    Both Bezier and B-spline curves are polynomials.  Given any actual curve segment, it can be written as either a Bezier or a B-spline curve of the same degree, but with different control points.  First, for a Bezier curve with control points  (1,0) (1,1) and (0,1), find the corresponding B-spline control points.  Second, for a B-spline curve with control points     (1,0) (1,1) and (0,1), find the Bezier control points.</a:t>
            </a:r>
          </a:p>
          <a:p>
            <a:pPr>
              <a:lnSpc>
                <a:spcPct val="90000"/>
              </a:lnSpc>
              <a:buFont typeface="Wingdings" charset="0"/>
              <a:buNone/>
            </a:pPr>
            <a:endParaRPr lang="en-US" sz="2400"/>
          </a:p>
          <a:p>
            <a:pPr>
              <a:lnSpc>
                <a:spcPct val="90000"/>
              </a:lnSpc>
              <a:buFont typeface="Wingdings" charset="0"/>
              <a:buNone/>
            </a:pPr>
            <a:r>
              <a:rPr lang="en-US" sz="2400"/>
              <a:t>     Answer: Bezier is non-uniform B-spline, or uniform with control points (1,-1),(1,1),(-1,1).  Bezier control points are (1/2, 1) (1,1) (1,1/2)</a:t>
            </a:r>
            <a:endParaRPr lang="en-US" sz="2000"/>
          </a:p>
          <a:p>
            <a:pPr>
              <a:lnSpc>
                <a:spcPct val="90000"/>
              </a:lnSpc>
              <a:buFont typeface="Wingdings" charset="0"/>
              <a:buNone/>
            </a:pPr>
            <a:r>
              <a:rPr lang="en-US" sz="2400"/>
              <a:t>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2610" name="Rectangle 2"/>
          <p:cNvSpPr>
            <a:spLocks noGrp="1" noChangeArrowheads="1"/>
          </p:cNvSpPr>
          <p:nvPr>
            <p:ph type="title"/>
          </p:nvPr>
        </p:nvSpPr>
        <p:spPr/>
        <p:txBody>
          <a:bodyPr/>
          <a:lstStyle/>
          <a:p>
            <a:r>
              <a:rPr lang="en-US"/>
              <a:t>To Do</a:t>
            </a:r>
          </a:p>
        </p:txBody>
      </p:sp>
      <p:sp>
        <p:nvSpPr>
          <p:cNvPr id="1092611" name="Rectangle 3"/>
          <p:cNvSpPr>
            <a:spLocks noGrp="1" noChangeArrowheads="1"/>
          </p:cNvSpPr>
          <p:nvPr>
            <p:ph type="body" idx="1"/>
          </p:nvPr>
        </p:nvSpPr>
        <p:spPr>
          <a:xfrm>
            <a:off x="-19038" y="1527175"/>
            <a:ext cx="9235406" cy="5029200"/>
          </a:xfrm>
        </p:spPr>
        <p:txBody>
          <a:bodyPr/>
          <a:lstStyle/>
          <a:p>
            <a:r>
              <a:rPr lang="en-US" dirty="0"/>
              <a:t>HW 2 due tomorrow (Feb 14)!</a:t>
            </a:r>
          </a:p>
          <a:p>
            <a:pPr lvl="1"/>
            <a:r>
              <a:rPr lang="en-US" dirty="0"/>
              <a:t>Any questions or issues?</a:t>
            </a:r>
          </a:p>
          <a:p>
            <a:endParaRPr lang="en-US" dirty="0"/>
          </a:p>
          <a:p>
            <a:r>
              <a:rPr lang="en-US" dirty="0"/>
              <a:t>Midterm next week (Feb 22)</a:t>
            </a:r>
          </a:p>
          <a:p>
            <a:pPr lvl="1"/>
            <a:r>
              <a:rPr lang="en-US" dirty="0"/>
              <a:t>Problems similar to review sessions </a:t>
            </a:r>
          </a:p>
          <a:p>
            <a:pPr lvl="1"/>
            <a:r>
              <a:rPr lang="en-US" dirty="0"/>
              <a:t>Covers everything in class (lectures) including Feb 20 lecture</a:t>
            </a:r>
          </a:p>
          <a:p>
            <a:pPr lvl="1"/>
            <a:r>
              <a:rPr lang="en-US" dirty="0"/>
              <a:t>See sample midterms, final on course website</a:t>
            </a:r>
          </a:p>
          <a:p>
            <a:pPr lvl="1"/>
            <a:r>
              <a:rPr lang="en-US" dirty="0"/>
              <a:t>Main written material in class (+smaller written assignment)</a:t>
            </a:r>
          </a:p>
          <a:p>
            <a:pPr lvl="1"/>
            <a:r>
              <a:rPr lang="en-US" dirty="0"/>
              <a:t>Comparable in score to HW 2, small part of grade</a:t>
            </a:r>
          </a:p>
          <a:p>
            <a:pPr lvl="1"/>
            <a:endParaRPr lang="en-US" dirty="0"/>
          </a:p>
          <a:p>
            <a:pPr lvl="1"/>
            <a:endParaRPr lang="en-US" b="1" i="1" dirty="0"/>
          </a:p>
          <a:p>
            <a:pPr>
              <a:buFont typeface="Wingdings" charset="0"/>
              <a:buNone/>
            </a:pPr>
            <a:endParaRPr lang="en-US"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4770" name="Rectangle 2"/>
          <p:cNvSpPr>
            <a:spLocks noGrp="1" noChangeArrowheads="1"/>
          </p:cNvSpPr>
          <p:nvPr>
            <p:ph type="title"/>
          </p:nvPr>
        </p:nvSpPr>
        <p:spPr/>
        <p:txBody>
          <a:bodyPr/>
          <a:lstStyle/>
          <a:p>
            <a:r>
              <a:rPr lang="en-US"/>
              <a:t>About this session</a:t>
            </a:r>
          </a:p>
        </p:txBody>
      </p:sp>
      <p:sp>
        <p:nvSpPr>
          <p:cNvPr id="1184771" name="Rectangle 3"/>
          <p:cNvSpPr>
            <a:spLocks noGrp="1" noChangeArrowheads="1"/>
          </p:cNvSpPr>
          <p:nvPr>
            <p:ph type="body" idx="1"/>
          </p:nvPr>
        </p:nvSpPr>
        <p:spPr>
          <a:xfrm>
            <a:off x="227013" y="1463675"/>
            <a:ext cx="8916987" cy="5029200"/>
          </a:xfrm>
        </p:spPr>
        <p:txBody>
          <a:bodyPr/>
          <a:lstStyle/>
          <a:p>
            <a:r>
              <a:rPr lang="en-US" dirty="0"/>
              <a:t>Review session for unit on curves</a:t>
            </a:r>
          </a:p>
          <a:p>
            <a:r>
              <a:rPr lang="en-US" dirty="0"/>
              <a:t>Go over problems similar to midterm</a:t>
            </a:r>
          </a:p>
          <a:p>
            <a:r>
              <a:rPr lang="en-US" dirty="0"/>
              <a:t>(Mostly) done on “board”; problems PDF online</a:t>
            </a:r>
          </a:p>
          <a:p>
            <a:pPr>
              <a:buFont typeface="Wingdings" charset="0"/>
              <a:buNone/>
            </a:pPr>
            <a:r>
              <a:rPr lang="en-US" dirty="0"/>
              <a:t>Motivations</a:t>
            </a:r>
          </a:p>
          <a:p>
            <a:pPr lvl="1"/>
            <a:r>
              <a:rPr lang="en-US" dirty="0"/>
              <a:t>Technical issues and problems not fully covered in lecture</a:t>
            </a:r>
          </a:p>
          <a:p>
            <a:pPr lvl="1"/>
            <a:r>
              <a:rPr lang="en-US" dirty="0"/>
              <a:t>Chance for you to ask questions in depth (we do have some problems to go over, but it</a:t>
            </a:r>
            <a:r>
              <a:rPr lang="ja-JP" altLang="en-US" dirty="0">
                <a:latin typeface="Arial"/>
              </a:rPr>
              <a:t>’</a:t>
            </a:r>
            <a:r>
              <a:rPr lang="en-US" dirty="0"/>
              <a:t>s also question-driven)</a:t>
            </a:r>
          </a:p>
          <a:p>
            <a:pPr marL="0" indent="0">
              <a:buNone/>
            </a:pPr>
            <a:r>
              <a:rPr lang="en-US" dirty="0"/>
              <a:t>Next quarter graphics courses (note for registration): CSE 168 (Rendering).  Continues where we stop.</a:t>
            </a:r>
          </a:p>
          <a:p>
            <a:pPr>
              <a:buFont typeface="Wingdings" charset="0"/>
              <a:buNone/>
            </a:pPr>
            <a:endParaRPr lang="en-US" sz="2400" dirty="0"/>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p:txBody>
          <a:bodyPr/>
          <a:lstStyle/>
          <a:p>
            <a:r>
              <a:rPr lang="en-US"/>
              <a:t>Questions?</a:t>
            </a:r>
          </a:p>
        </p:txBody>
      </p:sp>
      <p:sp>
        <p:nvSpPr>
          <p:cNvPr id="1209347" name="Rectangle 3"/>
          <p:cNvSpPr>
            <a:spLocks noGrp="1" noChangeArrowheads="1"/>
          </p:cNvSpPr>
          <p:nvPr>
            <p:ph type="body" idx="1"/>
          </p:nvPr>
        </p:nvSpPr>
        <p:spPr/>
        <p:txBody>
          <a:bodyPr/>
          <a:lstStyle/>
          <a:p>
            <a:endParaRPr lang="en-US"/>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6818" name="Rectangle 2"/>
          <p:cNvSpPr>
            <a:spLocks noGrp="1" noChangeArrowheads="1"/>
          </p:cNvSpPr>
          <p:nvPr>
            <p:ph type="title"/>
          </p:nvPr>
        </p:nvSpPr>
        <p:spPr/>
        <p:txBody>
          <a:bodyPr/>
          <a:lstStyle/>
          <a:p>
            <a:r>
              <a:rPr lang="en-US"/>
              <a:t>Problem 1 </a:t>
            </a:r>
          </a:p>
        </p:txBody>
      </p:sp>
      <p:sp>
        <p:nvSpPr>
          <p:cNvPr id="1186819"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a:t>    Consider a uniform quadratic B-spline.  Consider a segment with control points (1,0) (1,1) and (0,1)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29840999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p:txBody>
          <a:bodyPr/>
          <a:lstStyle/>
          <a:p>
            <a:r>
              <a:rPr lang="en-US"/>
              <a:t>Answer 1 </a:t>
            </a:r>
          </a:p>
        </p:txBody>
      </p:sp>
      <p:sp>
        <p:nvSpPr>
          <p:cNvPr id="1187843" name="Rectangle 3"/>
          <p:cNvSpPr>
            <a:spLocks noGrp="1" noChangeArrowheads="1"/>
          </p:cNvSpPr>
          <p:nvPr>
            <p:ph type="body" idx="1"/>
          </p:nvPr>
        </p:nvSpPr>
        <p:spPr>
          <a:xfrm>
            <a:off x="457200" y="1527175"/>
            <a:ext cx="8686800" cy="5029200"/>
          </a:xfrm>
        </p:spPr>
        <p:txBody>
          <a:bodyPr/>
          <a:lstStyle/>
          <a:p>
            <a:pPr>
              <a:buFont typeface="Wingdings" charset="0"/>
              <a:buNone/>
            </a:pPr>
            <a:r>
              <a:rPr lang="en-US" sz="2400" dirty="0"/>
              <a:t>    Consider a uniform quadratic B-spline.  Consider a segment with control points (1,0) (1,1) and (0,1) in that order. </a:t>
            </a:r>
          </a:p>
          <a:p>
            <a:pPr lvl="1"/>
            <a:endParaRPr lang="en-US" sz="2000" dirty="0"/>
          </a:p>
          <a:p>
            <a:pPr lvl="1"/>
            <a:r>
              <a:rPr lang="en-US" sz="2000" dirty="0"/>
              <a:t>What are the end-points of the curve segment?</a:t>
            </a:r>
          </a:p>
          <a:p>
            <a:pPr lvl="1"/>
            <a:r>
              <a:rPr lang="en-US" sz="2000" dirty="0"/>
              <a:t>What is the mid-point of the curve segment? </a:t>
            </a:r>
          </a:p>
          <a:p>
            <a:pPr lvl="1"/>
            <a:endParaRPr lang="en-US" sz="2000" dirty="0"/>
          </a:p>
          <a:p>
            <a:pPr lvl="1"/>
            <a:endParaRPr lang="en-US" sz="2000" dirty="0"/>
          </a:p>
          <a:p>
            <a:pPr>
              <a:buFont typeface="Wingdings" charset="0"/>
              <a:buNone/>
            </a:pPr>
            <a:r>
              <a:rPr lang="en-US" sz="2400" dirty="0"/>
              <a:t>    Answer: LEFT (1,</a:t>
            </a:r>
            <a:r>
              <a:rPr lang="en-US" sz="2400" dirty="0">
                <a:latin typeface="Times New Roman"/>
                <a:cs typeface="Times New Roman" charset="0"/>
              </a:rPr>
              <a:t>½)  </a:t>
            </a:r>
            <a:r>
              <a:rPr lang="en-US" sz="2400" dirty="0">
                <a:cs typeface="Times New Roman" charset="0"/>
              </a:rPr>
              <a:t>MIDDLE  (7/8, 7/8)  RIGHT  (½,1)</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8866" name="Rectangle 2"/>
          <p:cNvSpPr>
            <a:spLocks noGrp="1" noChangeArrowheads="1"/>
          </p:cNvSpPr>
          <p:nvPr>
            <p:ph type="title"/>
          </p:nvPr>
        </p:nvSpPr>
        <p:spPr/>
        <p:txBody>
          <a:bodyPr/>
          <a:lstStyle/>
          <a:p>
            <a:r>
              <a:rPr lang="en-US"/>
              <a:t>Problem 2 </a:t>
            </a:r>
          </a:p>
        </p:txBody>
      </p:sp>
      <p:sp>
        <p:nvSpPr>
          <p:cNvPr id="1188867" name="Rectangle 3"/>
          <p:cNvSpPr>
            <a:spLocks noGrp="1" noChangeArrowheads="1"/>
          </p:cNvSpPr>
          <p:nvPr>
            <p:ph type="body" idx="1"/>
          </p:nvPr>
        </p:nvSpPr>
        <p:spPr>
          <a:xfrm>
            <a:off x="163513" y="1527175"/>
            <a:ext cx="8980487" cy="5029200"/>
          </a:xfrm>
        </p:spPr>
        <p:txBody>
          <a:bodyPr/>
          <a:lstStyle/>
          <a:p>
            <a:pPr>
              <a:buFont typeface="Wingdings" charset="0"/>
              <a:buNone/>
            </a:pPr>
            <a:r>
              <a:rPr lang="en-US" sz="2400"/>
              <a:t>    Consider a uniform cubic B-spline.  Consider a segment with control points (-1,-1)  (-1,1) (1,1) and (1,-1) in that order. </a:t>
            </a:r>
          </a:p>
          <a:p>
            <a:pPr lvl="1"/>
            <a:endParaRPr lang="en-US" sz="2000"/>
          </a:p>
          <a:p>
            <a:pPr lvl="1"/>
            <a:r>
              <a:rPr lang="en-US" sz="2000"/>
              <a:t>What are the end-points of the curve segment?</a:t>
            </a:r>
          </a:p>
          <a:p>
            <a:pPr lvl="1"/>
            <a:r>
              <a:rPr lang="en-US" sz="2000"/>
              <a:t>What is the mid-point of the curve segment? </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951201616"/>
      </p:ext>
    </p:extLst>
  </p:cSld>
  <p:clrMapOvr>
    <a:masterClrMapping/>
  </p:clrMapOvr>
  <p:transition/>
</p:sld>
</file>

<file path=ppt/theme/theme1.xml><?xml version="1.0" encoding="utf-8"?>
<a:theme xmlns:a="http://schemas.openxmlformats.org/drawingml/2006/main" name="Default Design">
  <a:themeElements>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fontScheme name="Default Desig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292929"/>
        </a:dk1>
        <a:lt1>
          <a:srgbClr val="FFFFFF"/>
        </a:lt1>
        <a:dk2>
          <a:srgbClr val="333333"/>
        </a:dk2>
        <a:lt2>
          <a:srgbClr val="FFFFFF"/>
        </a:lt2>
        <a:accent1>
          <a:srgbClr val="A50021"/>
        </a:accent1>
        <a:accent2>
          <a:srgbClr val="666633"/>
        </a:accent2>
        <a:accent3>
          <a:srgbClr val="ADADAD"/>
        </a:accent3>
        <a:accent4>
          <a:srgbClr val="DADADA"/>
        </a:accent4>
        <a:accent5>
          <a:srgbClr val="CFAAAB"/>
        </a:accent5>
        <a:accent6>
          <a:srgbClr val="5C5C2D"/>
        </a:accent6>
        <a:hlink>
          <a:srgbClr val="0033CC"/>
        </a:hlink>
        <a:folHlink>
          <a:srgbClr val="FFCC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26379</TotalTime>
  <Words>910</Words>
  <Application>Microsoft Macintosh PowerPoint</Application>
  <PresentationFormat>Letter Paper (8.5x11 in)</PresentationFormat>
  <Paragraphs>65</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Times New Roman</vt:lpstr>
      <vt:lpstr>Wingdings</vt:lpstr>
      <vt:lpstr>Arial</vt:lpstr>
      <vt:lpstr>Default Design</vt:lpstr>
      <vt:lpstr>Computer Graphics</vt:lpstr>
      <vt:lpstr>To Do</vt:lpstr>
      <vt:lpstr>About this session</vt:lpstr>
      <vt:lpstr>Questions?</vt:lpstr>
      <vt:lpstr>Problem 1 </vt:lpstr>
      <vt:lpstr>PowerPoint Presentation</vt:lpstr>
      <vt:lpstr>Answer 1 </vt:lpstr>
      <vt:lpstr>Problem 2 </vt:lpstr>
      <vt:lpstr>PowerPoint Presentation</vt:lpstr>
      <vt:lpstr>Answer 2 </vt:lpstr>
      <vt:lpstr>Problem 5 </vt:lpstr>
      <vt:lpstr>PowerPoint Presentation</vt:lpstr>
      <vt:lpstr>Answer 5 </vt:lpstr>
      <vt:lpstr>Problem 6 </vt:lpstr>
      <vt:lpstr>PowerPoint Presentation</vt:lpstr>
      <vt:lpstr>Answer 6 </vt:lpstr>
    </vt:vector>
  </TitlesOfParts>
  <Company>Columbia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Signal-Theoretic Representations of Appearance</dc:title>
  <dc:creator>Ravi Ramamoorthi</dc:creator>
  <cp:lastModifiedBy>Ramamoorthi, Ravi</cp:lastModifiedBy>
  <cp:revision>643</cp:revision>
  <cp:lastPrinted>2012-09-27T15:55:00Z</cp:lastPrinted>
  <dcterms:created xsi:type="dcterms:W3CDTF">1999-02-11T00:43:51Z</dcterms:created>
  <dcterms:modified xsi:type="dcterms:W3CDTF">2023-08-25T18:25:20Z</dcterms:modified>
</cp:coreProperties>
</file>