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7" r:id="rId3"/>
    <p:sldMasterId id="2147483689" r:id="rId4"/>
  </p:sldMasterIdLst>
  <p:notesMasterIdLst>
    <p:notesMasterId r:id="rId33"/>
  </p:notesMasterIdLst>
  <p:handoutMasterIdLst>
    <p:handoutMasterId r:id="rId34"/>
  </p:handoutMasterIdLst>
  <p:sldIdLst>
    <p:sldId id="886" r:id="rId5"/>
    <p:sldId id="887" r:id="rId6"/>
    <p:sldId id="888" r:id="rId7"/>
    <p:sldId id="889" r:id="rId8"/>
    <p:sldId id="890" r:id="rId9"/>
    <p:sldId id="913" r:id="rId10"/>
    <p:sldId id="891" r:id="rId11"/>
    <p:sldId id="892" r:id="rId12"/>
    <p:sldId id="893" r:id="rId13"/>
    <p:sldId id="912" r:id="rId14"/>
    <p:sldId id="894" r:id="rId15"/>
    <p:sldId id="895" r:id="rId16"/>
    <p:sldId id="896" r:id="rId17"/>
    <p:sldId id="897" r:id="rId18"/>
    <p:sldId id="898" r:id="rId19"/>
    <p:sldId id="899" r:id="rId20"/>
    <p:sldId id="900" r:id="rId21"/>
    <p:sldId id="901" r:id="rId22"/>
    <p:sldId id="902" r:id="rId23"/>
    <p:sldId id="903" r:id="rId24"/>
    <p:sldId id="904" r:id="rId25"/>
    <p:sldId id="905" r:id="rId26"/>
    <p:sldId id="906" r:id="rId27"/>
    <p:sldId id="907" r:id="rId28"/>
    <p:sldId id="908" r:id="rId29"/>
    <p:sldId id="909" r:id="rId30"/>
    <p:sldId id="910" r:id="rId31"/>
    <p:sldId id="911" r:id="rId32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fld id="{3654F8CC-EF46-E647-A081-4C7AA66A9D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fld id="{1820F13F-C059-2349-9D31-12244939FC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13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4304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991079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9747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07416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15316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89461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3348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2808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60296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0770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323515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23254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584453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25189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41EA5-E44A-F246-A8F7-8D56413EBA7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7972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EBC11-3408-664D-9B58-D32A5943ACE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748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45DE-89F2-A64E-8C21-4868FF34753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725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7F721-6F65-F846-B2A0-E30D07344C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1500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2F77F-B5DB-0942-8A59-B0013F40AF6A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817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6E8B5-3C7C-4F45-B0A4-1EA267B3D918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407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86DC1-D09A-2E4E-AD5F-5E9AD0B3D36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89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5111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DCE73-70E2-7D44-88CC-FA0E981431B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392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ED7C0-CDB0-D843-BE3A-380E668E022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9582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784F9-0353-C949-A787-2547D1AA2F4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227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84ECA-2FF7-D849-B22A-E815E78EA6A0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7618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75466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665645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24723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502352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340199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448934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2853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03761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74991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23621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39463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33209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9645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74710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568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9972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391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86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4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24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24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62F7EEE-F427-3E43-BA05-78726276E35E}" type="slidenum">
              <a:rPr lang="en-US" b="0">
                <a:solidFill>
                  <a:srgbClr val="FFFFFF"/>
                </a:solidFill>
                <a:latin typeface="Times New Roman" charset="0"/>
                <a:cs typeface="Arial"/>
              </a:rPr>
              <a:pPr/>
              <a:t>‹#›</a:t>
            </a:fld>
            <a:endParaRPr lang="en-US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6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9476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29477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8631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Ml25iCCRew&amp;list=PLWfDJ5nla8UpwShx-lzLJqcp575fKpsSO&amp;index=13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5"/>
            <a:ext cx="8849195" cy="1752600"/>
          </a:xfrm>
        </p:spPr>
        <p:txBody>
          <a:bodyPr/>
          <a:lstStyle/>
          <a:p>
            <a:r>
              <a:rPr lang="en-US" dirty="0"/>
              <a:t>CSE 167 [Win 23], Lecture 9: Curves 1</a:t>
            </a:r>
          </a:p>
          <a:p>
            <a:r>
              <a:rPr lang="en-US" dirty="0"/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http://viscomp.ucsd.edu/classes/cse167/wi23</a:t>
            </a:r>
          </a:p>
        </p:txBody>
      </p:sp>
    </p:spTree>
    <p:extLst>
      <p:ext uri="{BB962C8B-B14F-4D97-AF65-F5344CB8AC3E}">
        <p14:creationId xmlns:p14="http://schemas.microsoft.com/office/powerpoint/2010/main" val="313558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Anonymous, know how things are going</a:t>
            </a:r>
          </a:p>
          <a:p>
            <a:r>
              <a:rPr lang="en-US" dirty="0"/>
              <a:t>Will try to use it to improve course</a:t>
            </a:r>
          </a:p>
        </p:txBody>
      </p:sp>
    </p:spTree>
    <p:extLst>
      <p:ext uri="{BB962C8B-B14F-4D97-AF65-F5344CB8AC3E}">
        <p14:creationId xmlns:p14="http://schemas.microsoft.com/office/powerpoint/2010/main" val="250240040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for Bezier Curves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Main question: Given control points and constraints (interpolation, tangent), how to construct curve?</a:t>
            </a:r>
          </a:p>
          <a:p>
            <a:endParaRPr lang="en-US"/>
          </a:p>
          <a:p>
            <a:r>
              <a:rPr lang="en-US" i="1"/>
              <a:t>Algorithmic:</a:t>
            </a:r>
            <a:r>
              <a:rPr lang="en-US"/>
              <a:t> </a:t>
            </a:r>
            <a:r>
              <a:rPr lang="en-US" i="1"/>
              <a:t>deCasteljau algorithm</a:t>
            </a:r>
          </a:p>
          <a:p>
            <a:r>
              <a:rPr lang="en-US"/>
              <a:t>Explicit: Bernstein-Bezier polynomial basis</a:t>
            </a:r>
          </a:p>
          <a:p>
            <a:r>
              <a:rPr lang="en-US"/>
              <a:t>4x4 matrix for cubics</a:t>
            </a:r>
          </a:p>
          <a:p>
            <a:r>
              <a:rPr lang="en-US"/>
              <a:t>Properties: Advantages and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30930692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deCasteljau: Linear Bezier Curve</a:t>
            </a:r>
          </a:p>
        </p:txBody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 a simple linear combination or interpolation  (easy to code up, very numerically stable)</a:t>
            </a:r>
          </a:p>
        </p:txBody>
      </p:sp>
      <p:sp>
        <p:nvSpPr>
          <p:cNvPr id="1121284" name="Text Box 4"/>
          <p:cNvSpPr txBox="1">
            <a:spLocks noChangeArrowheads="1"/>
          </p:cNvSpPr>
          <p:nvPr/>
        </p:nvSpPr>
        <p:spPr bwMode="auto">
          <a:xfrm>
            <a:off x="4354513" y="2946400"/>
            <a:ext cx="40116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b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n-US" sz="2400" b="0">
                <a:solidFill>
                  <a:srgbClr val="FFFFFF"/>
                </a:solidFill>
                <a:latin typeface="Arial" charset="0"/>
              </a:rPr>
              <a:t>Linear </a:t>
            </a:r>
            <a:r>
              <a:rPr lang="en-US" sz="2400" b="0" i="1">
                <a:solidFill>
                  <a:srgbClr val="FFFFFF"/>
                </a:solidFill>
                <a:latin typeface="Arial" charset="0"/>
              </a:rPr>
              <a:t>(</a:t>
            </a:r>
            <a:r>
              <a:rPr lang="en-US" sz="2400" i="1">
                <a:solidFill>
                  <a:srgbClr val="FFFFFF"/>
                </a:solidFill>
                <a:latin typeface="Arial" charset="0"/>
              </a:rPr>
              <a:t>Degree 1, Order 2</a:t>
            </a:r>
            <a:r>
              <a:rPr lang="en-US" sz="2400" b="0" i="1">
                <a:solidFill>
                  <a:srgbClr val="FFFFFF"/>
                </a:solidFill>
                <a:latin typeface="Arial" charset="0"/>
              </a:rPr>
              <a:t>)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F(0) = P0, F(1) = P1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F(u) = ?</a:t>
            </a:r>
          </a:p>
        </p:txBody>
      </p:sp>
      <p:sp>
        <p:nvSpPr>
          <p:cNvPr id="1121285" name="Line 5"/>
          <p:cNvSpPr>
            <a:spLocks noChangeShapeType="1"/>
          </p:cNvSpPr>
          <p:nvPr/>
        </p:nvSpPr>
        <p:spPr bwMode="auto">
          <a:xfrm flipV="1">
            <a:off x="1751013" y="2711450"/>
            <a:ext cx="2274887" cy="1862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1286" name="Text Box 6"/>
          <p:cNvSpPr txBox="1">
            <a:spLocks noChangeArrowheads="1"/>
          </p:cNvSpPr>
          <p:nvPr/>
        </p:nvSpPr>
        <p:spPr bwMode="auto">
          <a:xfrm>
            <a:off x="1427163" y="397986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P0</a:t>
            </a:r>
          </a:p>
        </p:txBody>
      </p:sp>
      <p:sp>
        <p:nvSpPr>
          <p:cNvPr id="1121287" name="Text Box 7"/>
          <p:cNvSpPr txBox="1">
            <a:spLocks noChangeArrowheads="1"/>
          </p:cNvSpPr>
          <p:nvPr/>
        </p:nvSpPr>
        <p:spPr bwMode="auto">
          <a:xfrm>
            <a:off x="3343275" y="242093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P1</a:t>
            </a:r>
          </a:p>
        </p:txBody>
      </p:sp>
      <p:grpSp>
        <p:nvGrpSpPr>
          <p:cNvPr id="1121296" name="Group 16"/>
          <p:cNvGrpSpPr>
            <a:grpSpLocks/>
          </p:cNvGrpSpPr>
          <p:nvPr/>
        </p:nvGrpSpPr>
        <p:grpSpPr bwMode="auto">
          <a:xfrm>
            <a:off x="2832100" y="4232275"/>
            <a:ext cx="3163888" cy="2143125"/>
            <a:chOff x="1940" y="2851"/>
            <a:chExt cx="1499" cy="957"/>
          </a:xfrm>
        </p:grpSpPr>
        <p:sp>
          <p:nvSpPr>
            <p:cNvPr id="1121289" name="Text Box 9"/>
            <p:cNvSpPr txBox="1">
              <a:spLocks noChangeArrowheads="1"/>
            </p:cNvSpPr>
            <p:nvPr/>
          </p:nvSpPr>
          <p:spPr bwMode="auto">
            <a:xfrm>
              <a:off x="2284" y="2851"/>
              <a:ext cx="26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P0</a:t>
              </a:r>
            </a:p>
          </p:txBody>
        </p:sp>
        <p:sp>
          <p:nvSpPr>
            <p:cNvPr id="1121290" name="Text Box 10"/>
            <p:cNvSpPr txBox="1">
              <a:spLocks noChangeArrowheads="1"/>
            </p:cNvSpPr>
            <p:nvPr/>
          </p:nvSpPr>
          <p:spPr bwMode="auto">
            <a:xfrm>
              <a:off x="2983" y="2851"/>
              <a:ext cx="26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1121291" name="Line 11"/>
            <p:cNvSpPr>
              <a:spLocks noChangeShapeType="1"/>
            </p:cNvSpPr>
            <p:nvPr/>
          </p:nvSpPr>
          <p:spPr bwMode="auto">
            <a:xfrm>
              <a:off x="2438" y="3140"/>
              <a:ext cx="288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1292" name="Line 12"/>
            <p:cNvSpPr>
              <a:spLocks noChangeShapeType="1"/>
            </p:cNvSpPr>
            <p:nvPr/>
          </p:nvSpPr>
          <p:spPr bwMode="auto">
            <a:xfrm flipH="1">
              <a:off x="2774" y="3092"/>
              <a:ext cx="288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1293" name="Text Box 13"/>
            <p:cNvSpPr txBox="1">
              <a:spLocks noChangeArrowheads="1"/>
            </p:cNvSpPr>
            <p:nvPr/>
          </p:nvSpPr>
          <p:spPr bwMode="auto">
            <a:xfrm>
              <a:off x="2210" y="3187"/>
              <a:ext cx="29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1-u</a:t>
              </a:r>
            </a:p>
          </p:txBody>
        </p:sp>
        <p:sp>
          <p:nvSpPr>
            <p:cNvPr id="1121294" name="Text Box 14"/>
            <p:cNvSpPr txBox="1">
              <a:spLocks noChangeArrowheads="1"/>
            </p:cNvSpPr>
            <p:nvPr/>
          </p:nvSpPr>
          <p:spPr bwMode="auto">
            <a:xfrm>
              <a:off x="2930" y="3187"/>
              <a:ext cx="16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u</a:t>
              </a:r>
            </a:p>
          </p:txBody>
        </p:sp>
        <p:sp>
          <p:nvSpPr>
            <p:cNvPr id="1121295" name="Text Box 15"/>
            <p:cNvSpPr txBox="1">
              <a:spLocks noChangeArrowheads="1"/>
            </p:cNvSpPr>
            <p:nvPr/>
          </p:nvSpPr>
          <p:spPr bwMode="auto">
            <a:xfrm>
              <a:off x="1940" y="3604"/>
              <a:ext cx="149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F(u) = (1-u) P0 + u P1</a:t>
              </a:r>
            </a:p>
          </p:txBody>
        </p:sp>
      </p:grpSp>
      <p:sp>
        <p:nvSpPr>
          <p:cNvPr id="1121297" name="Oval 17"/>
          <p:cNvSpPr>
            <a:spLocks noChangeArrowheads="1"/>
          </p:cNvSpPr>
          <p:nvPr/>
        </p:nvSpPr>
        <p:spPr bwMode="auto">
          <a:xfrm>
            <a:off x="2433638" y="3813175"/>
            <a:ext cx="295275" cy="26352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1298" name="Text Box 18"/>
          <p:cNvSpPr txBox="1">
            <a:spLocks noChangeArrowheads="1"/>
          </p:cNvSpPr>
          <p:nvPr/>
        </p:nvSpPr>
        <p:spPr bwMode="auto">
          <a:xfrm>
            <a:off x="1839913" y="4479925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FFFF"/>
                </a:solidFill>
                <a:latin typeface="Arial" charset="0"/>
              </a:rPr>
              <a:t>F(0)</a:t>
            </a:r>
          </a:p>
        </p:txBody>
      </p:sp>
      <p:sp>
        <p:nvSpPr>
          <p:cNvPr id="1121299" name="Text Box 19"/>
          <p:cNvSpPr txBox="1">
            <a:spLocks noChangeArrowheads="1"/>
          </p:cNvSpPr>
          <p:nvPr/>
        </p:nvSpPr>
        <p:spPr bwMode="auto">
          <a:xfrm>
            <a:off x="2706688" y="37592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B4C753"/>
                </a:solidFill>
                <a:latin typeface="Arial" charset="0"/>
              </a:rPr>
              <a:t>F(u)</a:t>
            </a:r>
          </a:p>
        </p:txBody>
      </p:sp>
      <p:sp>
        <p:nvSpPr>
          <p:cNvPr id="1121300" name="Text Box 20"/>
          <p:cNvSpPr txBox="1">
            <a:spLocks noChangeArrowheads="1"/>
          </p:cNvSpPr>
          <p:nvPr/>
        </p:nvSpPr>
        <p:spPr bwMode="auto">
          <a:xfrm>
            <a:off x="4017963" y="2562225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FFFF"/>
                </a:solidFill>
                <a:latin typeface="Arial" charset="0"/>
              </a:rPr>
              <a:t>F(1)</a:t>
            </a:r>
          </a:p>
        </p:txBody>
      </p:sp>
    </p:spTree>
    <p:extLst>
      <p:ext uri="{BB962C8B-B14F-4D97-AF65-F5344CB8AC3E}">
        <p14:creationId xmlns:p14="http://schemas.microsoft.com/office/powerpoint/2010/main" val="3737000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deCasteljau: Quadratic Bezier Curve</a:t>
            </a:r>
          </a:p>
        </p:txBody>
      </p:sp>
      <p:grpSp>
        <p:nvGrpSpPr>
          <p:cNvPr id="1122350" name="Group 46"/>
          <p:cNvGrpSpPr>
            <a:grpSpLocks/>
          </p:cNvGrpSpPr>
          <p:nvPr/>
        </p:nvGrpSpPr>
        <p:grpSpPr bwMode="auto">
          <a:xfrm>
            <a:off x="915988" y="1517650"/>
            <a:ext cx="3360737" cy="1793875"/>
            <a:chOff x="1809" y="1201"/>
            <a:chExt cx="1706" cy="901"/>
          </a:xfrm>
        </p:grpSpPr>
        <p:sp>
          <p:nvSpPr>
            <p:cNvPr id="1122326" name="Line 22"/>
            <p:cNvSpPr>
              <a:spLocks noChangeShapeType="1"/>
            </p:cNvSpPr>
            <p:nvPr/>
          </p:nvSpPr>
          <p:spPr bwMode="auto">
            <a:xfrm flipV="1">
              <a:off x="2080" y="1346"/>
              <a:ext cx="624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2327" name="Line 23"/>
            <p:cNvSpPr>
              <a:spLocks noChangeShapeType="1"/>
            </p:cNvSpPr>
            <p:nvPr/>
          </p:nvSpPr>
          <p:spPr bwMode="auto">
            <a:xfrm>
              <a:off x="2704" y="1346"/>
              <a:ext cx="576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2328" name="Freeform 24"/>
            <p:cNvSpPr>
              <a:spLocks/>
            </p:cNvSpPr>
            <p:nvPr/>
          </p:nvSpPr>
          <p:spPr bwMode="auto">
            <a:xfrm>
              <a:off x="2080" y="1634"/>
              <a:ext cx="1200" cy="336"/>
            </a:xfrm>
            <a:custGeom>
              <a:avLst/>
              <a:gdLst>
                <a:gd name="T0" fmla="*/ 0 w 1200"/>
                <a:gd name="T1" fmla="*/ 336 h 336"/>
                <a:gd name="T2" fmla="*/ 624 w 1200"/>
                <a:gd name="T3" fmla="*/ 0 h 336"/>
                <a:gd name="T4" fmla="*/ 1200 w 1200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0" h="336">
                  <a:moveTo>
                    <a:pt x="0" y="336"/>
                  </a:moveTo>
                  <a:cubicBezTo>
                    <a:pt x="212" y="168"/>
                    <a:pt x="424" y="0"/>
                    <a:pt x="624" y="0"/>
                  </a:cubicBezTo>
                  <a:cubicBezTo>
                    <a:pt x="824" y="0"/>
                    <a:pt x="1128" y="280"/>
                    <a:pt x="1200" y="336"/>
                  </a:cubicBezTo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2329" name="Text Box 25"/>
            <p:cNvSpPr txBox="1">
              <a:spLocks noChangeArrowheads="1"/>
            </p:cNvSpPr>
            <p:nvPr/>
          </p:nvSpPr>
          <p:spPr bwMode="auto">
            <a:xfrm>
              <a:off x="1809" y="1873"/>
              <a:ext cx="283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P0</a:t>
              </a:r>
            </a:p>
          </p:txBody>
        </p:sp>
        <p:sp>
          <p:nvSpPr>
            <p:cNvPr id="1122330" name="Text Box 26"/>
            <p:cNvSpPr txBox="1">
              <a:spLocks noChangeArrowheads="1"/>
            </p:cNvSpPr>
            <p:nvPr/>
          </p:nvSpPr>
          <p:spPr bwMode="auto">
            <a:xfrm>
              <a:off x="2752" y="1201"/>
              <a:ext cx="2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1122331" name="Text Box 27"/>
            <p:cNvSpPr txBox="1">
              <a:spLocks noChangeArrowheads="1"/>
            </p:cNvSpPr>
            <p:nvPr/>
          </p:nvSpPr>
          <p:spPr bwMode="auto">
            <a:xfrm>
              <a:off x="3232" y="1825"/>
              <a:ext cx="2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P2</a:t>
              </a:r>
            </a:p>
          </p:txBody>
        </p:sp>
      </p:grpSp>
      <p:sp>
        <p:nvSpPr>
          <p:cNvPr id="1122332" name="Text Box 28"/>
          <p:cNvSpPr txBox="1">
            <a:spLocks noChangeArrowheads="1"/>
          </p:cNvSpPr>
          <p:nvPr/>
        </p:nvSpPr>
        <p:spPr bwMode="auto">
          <a:xfrm>
            <a:off x="4956175" y="1763713"/>
            <a:ext cx="29083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Quadratic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Degree 2, Order 3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F(0) = P0, F(1) = P2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F(u) = ?</a:t>
            </a:r>
          </a:p>
        </p:txBody>
      </p:sp>
      <p:sp>
        <p:nvSpPr>
          <p:cNvPr id="1122343" name="Text Box 39"/>
          <p:cNvSpPr txBox="1">
            <a:spLocks noChangeArrowheads="1"/>
          </p:cNvSpPr>
          <p:nvPr/>
        </p:nvSpPr>
        <p:spPr bwMode="auto">
          <a:xfrm>
            <a:off x="2184400" y="5751513"/>
            <a:ext cx="514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F(u) = (1-u)</a:t>
            </a:r>
            <a:r>
              <a:rPr lang="en-US" sz="2400" b="0" baseline="30000">
                <a:solidFill>
                  <a:srgbClr val="FFFFFF"/>
                </a:solidFill>
                <a:latin typeface="Arial" charset="0"/>
              </a:rPr>
              <a:t>2 </a:t>
            </a:r>
            <a:r>
              <a:rPr lang="en-US" sz="2400" b="0">
                <a:solidFill>
                  <a:srgbClr val="FFFFFF"/>
                </a:solidFill>
                <a:latin typeface="Arial" charset="0"/>
              </a:rPr>
              <a:t>P0 + 2u(1-u) P1 + u</a:t>
            </a:r>
            <a:r>
              <a:rPr lang="en-US" sz="2400" b="0" baseline="30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en-US" sz="2400" b="0">
                <a:solidFill>
                  <a:srgbClr val="FFFFFF"/>
                </a:solidFill>
                <a:latin typeface="Arial" charset="0"/>
              </a:rPr>
              <a:t> P2</a:t>
            </a:r>
          </a:p>
        </p:txBody>
      </p:sp>
      <p:sp>
        <p:nvSpPr>
          <p:cNvPr id="1122334" name="Text Box 30"/>
          <p:cNvSpPr txBox="1">
            <a:spLocks noChangeArrowheads="1"/>
          </p:cNvSpPr>
          <p:nvPr/>
        </p:nvSpPr>
        <p:spPr bwMode="auto">
          <a:xfrm>
            <a:off x="3209925" y="411638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P0</a:t>
            </a:r>
          </a:p>
        </p:txBody>
      </p:sp>
      <p:sp>
        <p:nvSpPr>
          <p:cNvPr id="1122335" name="Text Box 31"/>
          <p:cNvSpPr txBox="1">
            <a:spLocks noChangeArrowheads="1"/>
          </p:cNvSpPr>
          <p:nvPr/>
        </p:nvSpPr>
        <p:spPr bwMode="auto">
          <a:xfrm>
            <a:off x="4167188" y="4116388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P1</a:t>
            </a:r>
          </a:p>
        </p:txBody>
      </p:sp>
      <p:sp>
        <p:nvSpPr>
          <p:cNvPr id="1122336" name="Text Box 32"/>
          <p:cNvSpPr txBox="1">
            <a:spLocks noChangeArrowheads="1"/>
          </p:cNvSpPr>
          <p:nvPr/>
        </p:nvSpPr>
        <p:spPr bwMode="auto">
          <a:xfrm>
            <a:off x="5130800" y="411638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P2</a:t>
            </a:r>
          </a:p>
        </p:txBody>
      </p:sp>
      <p:sp>
        <p:nvSpPr>
          <p:cNvPr id="1122337" name="Line 33"/>
          <p:cNvSpPr>
            <a:spLocks noChangeShapeType="1"/>
          </p:cNvSpPr>
          <p:nvPr/>
        </p:nvSpPr>
        <p:spPr bwMode="auto">
          <a:xfrm>
            <a:off x="3378200" y="4498975"/>
            <a:ext cx="5334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2338" name="Line 34"/>
          <p:cNvSpPr>
            <a:spLocks noChangeShapeType="1"/>
          </p:cNvSpPr>
          <p:nvPr/>
        </p:nvSpPr>
        <p:spPr bwMode="auto">
          <a:xfrm flipH="1">
            <a:off x="3987800" y="4498975"/>
            <a:ext cx="3810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2339" name="Line 35"/>
          <p:cNvSpPr>
            <a:spLocks noChangeShapeType="1"/>
          </p:cNvSpPr>
          <p:nvPr/>
        </p:nvSpPr>
        <p:spPr bwMode="auto">
          <a:xfrm>
            <a:off x="4445000" y="4498975"/>
            <a:ext cx="457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2340" name="Line 36"/>
          <p:cNvSpPr>
            <a:spLocks noChangeShapeType="1"/>
          </p:cNvSpPr>
          <p:nvPr/>
        </p:nvSpPr>
        <p:spPr bwMode="auto">
          <a:xfrm flipH="1">
            <a:off x="4978400" y="4498975"/>
            <a:ext cx="3810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2344" name="Text Box 40"/>
          <p:cNvSpPr txBox="1">
            <a:spLocks noChangeArrowheads="1"/>
          </p:cNvSpPr>
          <p:nvPr/>
        </p:nvSpPr>
        <p:spPr bwMode="auto">
          <a:xfrm>
            <a:off x="3032125" y="460692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1-u</a:t>
            </a:r>
          </a:p>
        </p:txBody>
      </p:sp>
      <p:sp>
        <p:nvSpPr>
          <p:cNvPr id="1122345" name="Text Box 41"/>
          <p:cNvSpPr txBox="1">
            <a:spLocks noChangeArrowheads="1"/>
          </p:cNvSpPr>
          <p:nvPr/>
        </p:nvSpPr>
        <p:spPr bwMode="auto">
          <a:xfrm>
            <a:off x="4252913" y="467995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1-u</a:t>
            </a:r>
          </a:p>
        </p:txBody>
      </p:sp>
      <p:sp>
        <p:nvSpPr>
          <p:cNvPr id="1122346" name="Text Box 42"/>
          <p:cNvSpPr txBox="1">
            <a:spLocks noChangeArrowheads="1"/>
          </p:cNvSpPr>
          <p:nvPr/>
        </p:nvSpPr>
        <p:spPr bwMode="auto">
          <a:xfrm>
            <a:off x="4038600" y="46783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u</a:t>
            </a:r>
          </a:p>
        </p:txBody>
      </p:sp>
      <p:sp>
        <p:nvSpPr>
          <p:cNvPr id="1122347" name="Text Box 43"/>
          <p:cNvSpPr txBox="1">
            <a:spLocks noChangeArrowheads="1"/>
          </p:cNvSpPr>
          <p:nvPr/>
        </p:nvSpPr>
        <p:spPr bwMode="auto">
          <a:xfrm>
            <a:off x="5054600" y="45767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u</a:t>
            </a:r>
          </a:p>
        </p:txBody>
      </p:sp>
      <p:grpSp>
        <p:nvGrpSpPr>
          <p:cNvPr id="1122351" name="Group 47"/>
          <p:cNvGrpSpPr>
            <a:grpSpLocks/>
          </p:cNvGrpSpPr>
          <p:nvPr/>
        </p:nvGrpSpPr>
        <p:grpSpPr bwMode="auto">
          <a:xfrm>
            <a:off x="3581400" y="5108575"/>
            <a:ext cx="1446213" cy="609600"/>
            <a:chOff x="2256" y="3218"/>
            <a:chExt cx="911" cy="384"/>
          </a:xfrm>
        </p:grpSpPr>
        <p:sp>
          <p:nvSpPr>
            <p:cNvPr id="1122341" name="Line 37"/>
            <p:cNvSpPr>
              <a:spLocks noChangeShapeType="1"/>
            </p:cNvSpPr>
            <p:nvPr/>
          </p:nvSpPr>
          <p:spPr bwMode="auto">
            <a:xfrm>
              <a:off x="2512" y="3266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2342" name="Line 38"/>
            <p:cNvSpPr>
              <a:spLocks noChangeShapeType="1"/>
            </p:cNvSpPr>
            <p:nvPr/>
          </p:nvSpPr>
          <p:spPr bwMode="auto">
            <a:xfrm flipH="1">
              <a:off x="2848" y="3218"/>
              <a:ext cx="24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2348" name="Text Box 44"/>
            <p:cNvSpPr txBox="1">
              <a:spLocks noChangeArrowheads="1"/>
            </p:cNvSpPr>
            <p:nvPr/>
          </p:nvSpPr>
          <p:spPr bwMode="auto">
            <a:xfrm>
              <a:off x="2256" y="3267"/>
              <a:ext cx="3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1-u</a:t>
              </a:r>
            </a:p>
          </p:txBody>
        </p:sp>
        <p:sp>
          <p:nvSpPr>
            <p:cNvPr id="1122349" name="Text Box 45"/>
            <p:cNvSpPr txBox="1">
              <a:spLocks noChangeArrowheads="1"/>
            </p:cNvSpPr>
            <p:nvPr/>
          </p:nvSpPr>
          <p:spPr bwMode="auto">
            <a:xfrm>
              <a:off x="2944" y="326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244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3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interpretation: Quadratic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 </a:t>
            </a:r>
          </a:p>
        </p:txBody>
      </p:sp>
      <p:sp>
        <p:nvSpPr>
          <p:cNvPr id="1127428" name="Line 4"/>
          <p:cNvSpPr>
            <a:spLocks noChangeShapeType="1"/>
          </p:cNvSpPr>
          <p:nvPr/>
        </p:nvSpPr>
        <p:spPr bwMode="auto">
          <a:xfrm flipV="1">
            <a:off x="1658938" y="1828800"/>
            <a:ext cx="2292350" cy="392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29" name="Line 5"/>
          <p:cNvSpPr>
            <a:spLocks noChangeShapeType="1"/>
          </p:cNvSpPr>
          <p:nvPr/>
        </p:nvSpPr>
        <p:spPr bwMode="auto">
          <a:xfrm>
            <a:off x="3951288" y="1828800"/>
            <a:ext cx="3471862" cy="3859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30" name="Oval 6"/>
          <p:cNvSpPr>
            <a:spLocks noChangeArrowheads="1"/>
          </p:cNvSpPr>
          <p:nvPr/>
        </p:nvSpPr>
        <p:spPr bwMode="auto">
          <a:xfrm>
            <a:off x="2062163" y="4667250"/>
            <a:ext cx="309562" cy="279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37" name="Freeform 13"/>
          <p:cNvSpPr>
            <a:spLocks/>
          </p:cNvSpPr>
          <p:nvPr/>
        </p:nvSpPr>
        <p:spPr bwMode="auto">
          <a:xfrm>
            <a:off x="1673225" y="3886200"/>
            <a:ext cx="5688013" cy="1817688"/>
          </a:xfrm>
          <a:custGeom>
            <a:avLst/>
            <a:gdLst>
              <a:gd name="T0" fmla="*/ 0 w 3583"/>
              <a:gd name="T1" fmla="*/ 1145 h 1145"/>
              <a:gd name="T2" fmla="*/ 801 w 3583"/>
              <a:gd name="T3" fmla="*/ 256 h 1145"/>
              <a:gd name="T4" fmla="*/ 1650 w 3583"/>
              <a:gd name="T5" fmla="*/ 41 h 1145"/>
              <a:gd name="T6" fmla="*/ 2861 w 3583"/>
              <a:gd name="T7" fmla="*/ 500 h 1145"/>
              <a:gd name="T8" fmla="*/ 3583 w 3583"/>
              <a:gd name="T9" fmla="*/ 1115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3" h="1145">
                <a:moveTo>
                  <a:pt x="0" y="1145"/>
                </a:moveTo>
                <a:cubicBezTo>
                  <a:pt x="263" y="792"/>
                  <a:pt x="526" y="440"/>
                  <a:pt x="801" y="256"/>
                </a:cubicBezTo>
                <a:cubicBezTo>
                  <a:pt x="1076" y="72"/>
                  <a:pt x="1307" y="0"/>
                  <a:pt x="1650" y="41"/>
                </a:cubicBezTo>
                <a:cubicBezTo>
                  <a:pt x="1993" y="82"/>
                  <a:pt x="2539" y="321"/>
                  <a:pt x="2861" y="500"/>
                </a:cubicBezTo>
                <a:cubicBezTo>
                  <a:pt x="3183" y="679"/>
                  <a:pt x="3464" y="1013"/>
                  <a:pt x="3583" y="1115"/>
                </a:cubicBezTo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35" name="Oval 11"/>
          <p:cNvSpPr>
            <a:spLocks noChangeArrowheads="1"/>
          </p:cNvSpPr>
          <p:nvPr/>
        </p:nvSpPr>
        <p:spPr bwMode="auto">
          <a:xfrm>
            <a:off x="2770188" y="4073525"/>
            <a:ext cx="309562" cy="279400"/>
          </a:xfrm>
          <a:prstGeom prst="ellipse">
            <a:avLst/>
          </a:prstGeom>
          <a:solidFill>
            <a:srgbClr val="FFDD4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39" name="Text Box 15"/>
          <p:cNvSpPr txBox="1">
            <a:spLocks noChangeArrowheads="1"/>
          </p:cNvSpPr>
          <p:nvPr/>
        </p:nvSpPr>
        <p:spPr bwMode="auto">
          <a:xfrm>
            <a:off x="2838450" y="354012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DD4B"/>
                </a:solidFill>
                <a:latin typeface="Arial" charset="0"/>
              </a:rPr>
              <a:t>u</a:t>
            </a:r>
          </a:p>
        </p:txBody>
      </p:sp>
      <p:sp>
        <p:nvSpPr>
          <p:cNvPr id="1127431" name="Oval 7"/>
          <p:cNvSpPr>
            <a:spLocks noChangeArrowheads="1"/>
          </p:cNvSpPr>
          <p:nvPr/>
        </p:nvSpPr>
        <p:spPr bwMode="auto">
          <a:xfrm>
            <a:off x="4586288" y="2554288"/>
            <a:ext cx="323850" cy="2968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32" name="Text Box 8"/>
          <p:cNvSpPr txBox="1">
            <a:spLocks noChangeArrowheads="1"/>
          </p:cNvSpPr>
          <p:nvPr/>
        </p:nvSpPr>
        <p:spPr bwMode="auto">
          <a:xfrm>
            <a:off x="1568450" y="47879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u</a:t>
            </a:r>
          </a:p>
        </p:txBody>
      </p:sp>
      <p:sp>
        <p:nvSpPr>
          <p:cNvPr id="1127433" name="Text Box 9"/>
          <p:cNvSpPr txBox="1">
            <a:spLocks noChangeArrowheads="1"/>
          </p:cNvSpPr>
          <p:nvPr/>
        </p:nvSpPr>
        <p:spPr bwMode="auto">
          <a:xfrm>
            <a:off x="4410075" y="18446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u</a:t>
            </a:r>
          </a:p>
        </p:txBody>
      </p:sp>
      <p:sp>
        <p:nvSpPr>
          <p:cNvPr id="1127434" name="Line 10"/>
          <p:cNvSpPr>
            <a:spLocks noChangeShapeType="1"/>
          </p:cNvSpPr>
          <p:nvPr/>
        </p:nvSpPr>
        <p:spPr bwMode="auto">
          <a:xfrm flipV="1">
            <a:off x="2216150" y="2649538"/>
            <a:ext cx="2573338" cy="2170112"/>
          </a:xfrm>
          <a:prstGeom prst="line">
            <a:avLst/>
          </a:prstGeom>
          <a:noFill/>
          <a:ln w="38100">
            <a:solidFill>
              <a:srgbClr val="FFDD4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40" name="Text Box 16"/>
          <p:cNvSpPr txBox="1">
            <a:spLocks noChangeArrowheads="1"/>
          </p:cNvSpPr>
          <p:nvPr/>
        </p:nvSpPr>
        <p:spPr bwMode="auto">
          <a:xfrm>
            <a:off x="2262188" y="2774950"/>
            <a:ext cx="719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1-u</a:t>
            </a:r>
          </a:p>
        </p:txBody>
      </p:sp>
      <p:sp>
        <p:nvSpPr>
          <p:cNvPr id="1127441" name="Text Box 17"/>
          <p:cNvSpPr txBox="1">
            <a:spLocks noChangeArrowheads="1"/>
          </p:cNvSpPr>
          <p:nvPr/>
        </p:nvSpPr>
        <p:spPr bwMode="auto">
          <a:xfrm>
            <a:off x="5961063" y="3406775"/>
            <a:ext cx="719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1-u</a:t>
            </a:r>
          </a:p>
        </p:txBody>
      </p:sp>
    </p:spTree>
    <p:extLst>
      <p:ext uri="{BB962C8B-B14F-4D97-AF65-F5344CB8AC3E}">
        <p14:creationId xmlns:p14="http://schemas.microsoft.com/office/powerpoint/2010/main" val="393949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30" grpId="0" animBg="1"/>
      <p:bldP spid="1127437" grpId="0" animBg="1"/>
      <p:bldP spid="1127435" grpId="0" animBg="1"/>
      <p:bldP spid="1127439" grpId="0"/>
      <p:bldP spid="1127431" grpId="0" animBg="1"/>
      <p:bldP spid="1127432" grpId="0"/>
      <p:bldP spid="1127433" grpId="0"/>
      <p:bldP spid="1127434" grpId="0" animBg="1"/>
      <p:bldP spid="1127440" grpId="0"/>
      <p:bldP spid="11274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Interpretation: Cubic</a:t>
            </a:r>
          </a:p>
        </p:txBody>
      </p:sp>
      <p:grpSp>
        <p:nvGrpSpPr>
          <p:cNvPr id="1125379" name="Group 3"/>
          <p:cNvGrpSpPr>
            <a:grpSpLocks/>
          </p:cNvGrpSpPr>
          <p:nvPr/>
        </p:nvGrpSpPr>
        <p:grpSpPr bwMode="auto">
          <a:xfrm>
            <a:off x="838200" y="2286000"/>
            <a:ext cx="6934200" cy="3810000"/>
            <a:chOff x="528" y="1440"/>
            <a:chExt cx="4368" cy="2400"/>
          </a:xfrm>
        </p:grpSpPr>
        <p:sp>
          <p:nvSpPr>
            <p:cNvPr id="1125380" name="Line 4"/>
            <p:cNvSpPr>
              <a:spLocks noChangeShapeType="1"/>
            </p:cNvSpPr>
            <p:nvPr/>
          </p:nvSpPr>
          <p:spPr bwMode="auto">
            <a:xfrm flipV="1">
              <a:off x="528" y="1440"/>
              <a:ext cx="1056" cy="230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25381" name="Line 5"/>
            <p:cNvSpPr>
              <a:spLocks noChangeShapeType="1"/>
            </p:cNvSpPr>
            <p:nvPr/>
          </p:nvSpPr>
          <p:spPr bwMode="auto">
            <a:xfrm>
              <a:off x="1584" y="1440"/>
              <a:ext cx="24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25382" name="Line 6"/>
            <p:cNvSpPr>
              <a:spLocks noChangeShapeType="1"/>
            </p:cNvSpPr>
            <p:nvPr/>
          </p:nvSpPr>
          <p:spPr bwMode="auto">
            <a:xfrm>
              <a:off x="3984" y="1440"/>
              <a:ext cx="912" cy="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125383" name="Group 7"/>
          <p:cNvGrpSpPr>
            <a:grpSpLocks/>
          </p:cNvGrpSpPr>
          <p:nvPr/>
        </p:nvGrpSpPr>
        <p:grpSpPr bwMode="auto">
          <a:xfrm>
            <a:off x="806450" y="1827213"/>
            <a:ext cx="6253163" cy="3505200"/>
            <a:chOff x="508" y="1151"/>
            <a:chExt cx="3939" cy="2208"/>
          </a:xfrm>
        </p:grpSpPr>
        <p:grpSp>
          <p:nvGrpSpPr>
            <p:cNvPr id="1125384" name="Group 8"/>
            <p:cNvGrpSpPr>
              <a:grpSpLocks/>
            </p:cNvGrpSpPr>
            <p:nvPr/>
          </p:nvGrpSpPr>
          <p:grpSpPr bwMode="auto">
            <a:xfrm>
              <a:off x="720" y="1392"/>
              <a:ext cx="3552" cy="1920"/>
              <a:chOff x="720" y="1392"/>
              <a:chExt cx="3552" cy="1920"/>
            </a:xfrm>
          </p:grpSpPr>
          <p:sp>
            <p:nvSpPr>
              <p:cNvPr id="1125385" name="Line 9"/>
              <p:cNvSpPr>
                <a:spLocks noChangeShapeType="1"/>
              </p:cNvSpPr>
              <p:nvPr/>
            </p:nvSpPr>
            <p:spPr bwMode="auto">
              <a:xfrm flipV="1">
                <a:off x="768" y="1440"/>
                <a:ext cx="1344" cy="1824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86" name="Line 10"/>
              <p:cNvSpPr>
                <a:spLocks noChangeShapeType="1"/>
              </p:cNvSpPr>
              <p:nvPr/>
            </p:nvSpPr>
            <p:spPr bwMode="auto">
              <a:xfrm>
                <a:off x="2112" y="1440"/>
                <a:ext cx="2112" cy="57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87" name="Oval 11"/>
              <p:cNvSpPr>
                <a:spLocks noChangeArrowheads="1"/>
              </p:cNvSpPr>
              <p:nvPr/>
            </p:nvSpPr>
            <p:spPr bwMode="auto">
              <a:xfrm>
                <a:off x="720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88" name="Oval 12"/>
              <p:cNvSpPr>
                <a:spLocks noChangeArrowheads="1"/>
              </p:cNvSpPr>
              <p:nvPr/>
            </p:nvSpPr>
            <p:spPr bwMode="auto">
              <a:xfrm>
                <a:off x="2064" y="139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89" name="Oval 13"/>
              <p:cNvSpPr>
                <a:spLocks noChangeArrowheads="1"/>
              </p:cNvSpPr>
              <p:nvPr/>
            </p:nvSpPr>
            <p:spPr bwMode="auto">
              <a:xfrm>
                <a:off x="4176" y="19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</p:grpSp>
        <p:sp>
          <p:nvSpPr>
            <p:cNvPr id="1125390" name="Text Box 14"/>
            <p:cNvSpPr txBox="1">
              <a:spLocks noChangeArrowheads="1"/>
            </p:cNvSpPr>
            <p:nvPr/>
          </p:nvSpPr>
          <p:spPr bwMode="auto">
            <a:xfrm>
              <a:off x="508" y="307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25391" name="Text Box 15"/>
            <p:cNvSpPr txBox="1">
              <a:spLocks noChangeArrowheads="1"/>
            </p:cNvSpPr>
            <p:nvPr/>
          </p:nvSpPr>
          <p:spPr bwMode="auto">
            <a:xfrm>
              <a:off x="1996" y="115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25392" name="Text Box 16"/>
            <p:cNvSpPr txBox="1">
              <a:spLocks noChangeArrowheads="1"/>
            </p:cNvSpPr>
            <p:nvPr/>
          </p:nvSpPr>
          <p:spPr bwMode="auto">
            <a:xfrm>
              <a:off x="4224" y="182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</p:grpSp>
      <p:grpSp>
        <p:nvGrpSpPr>
          <p:cNvPr id="1125393" name="Group 17"/>
          <p:cNvGrpSpPr>
            <a:grpSpLocks/>
          </p:cNvGrpSpPr>
          <p:nvPr/>
        </p:nvGrpSpPr>
        <p:grpSpPr bwMode="auto">
          <a:xfrm>
            <a:off x="1676400" y="2436813"/>
            <a:ext cx="2684463" cy="2286000"/>
            <a:chOff x="1056" y="1535"/>
            <a:chExt cx="1691" cy="1440"/>
          </a:xfrm>
        </p:grpSpPr>
        <p:grpSp>
          <p:nvGrpSpPr>
            <p:cNvPr id="1125394" name="Group 18"/>
            <p:cNvGrpSpPr>
              <a:grpSpLocks/>
            </p:cNvGrpSpPr>
            <p:nvPr/>
          </p:nvGrpSpPr>
          <p:grpSpPr bwMode="auto">
            <a:xfrm>
              <a:off x="1056" y="1536"/>
              <a:ext cx="1536" cy="1296"/>
              <a:chOff x="1056" y="1536"/>
              <a:chExt cx="1536" cy="1296"/>
            </a:xfrm>
          </p:grpSpPr>
          <p:sp>
            <p:nvSpPr>
              <p:cNvPr id="1125395" name="Oval 19"/>
              <p:cNvSpPr>
                <a:spLocks noChangeArrowheads="1"/>
              </p:cNvSpPr>
              <p:nvPr/>
            </p:nvSpPr>
            <p:spPr bwMode="auto">
              <a:xfrm>
                <a:off x="1056" y="2736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96" name="Oval 20"/>
              <p:cNvSpPr>
                <a:spLocks noChangeArrowheads="1"/>
              </p:cNvSpPr>
              <p:nvPr/>
            </p:nvSpPr>
            <p:spPr bwMode="auto">
              <a:xfrm>
                <a:off x="2496" y="1536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97" name="Line 21"/>
              <p:cNvSpPr>
                <a:spLocks noChangeShapeType="1"/>
              </p:cNvSpPr>
              <p:nvPr/>
            </p:nvSpPr>
            <p:spPr bwMode="auto">
              <a:xfrm flipV="1">
                <a:off x="1104" y="1584"/>
                <a:ext cx="1440" cy="120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</p:grpSp>
        <p:sp>
          <p:nvSpPr>
            <p:cNvPr id="1125398" name="Text Box 22"/>
            <p:cNvSpPr txBox="1">
              <a:spLocks noChangeArrowheads="1"/>
            </p:cNvSpPr>
            <p:nvPr/>
          </p:nvSpPr>
          <p:spPr bwMode="auto">
            <a:xfrm>
              <a:off x="1132" y="268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0000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25399" name="Text Box 23"/>
            <p:cNvSpPr txBox="1">
              <a:spLocks noChangeArrowheads="1"/>
            </p:cNvSpPr>
            <p:nvPr/>
          </p:nvSpPr>
          <p:spPr bwMode="auto">
            <a:xfrm>
              <a:off x="2524" y="153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0000"/>
                  </a:solidFill>
                  <a:latin typeface="Arial" charset="0"/>
                  <a:cs typeface="Arial"/>
                </a:rPr>
                <a:t>u</a:t>
              </a:r>
            </a:p>
          </p:txBody>
        </p:sp>
      </p:grpSp>
      <p:grpSp>
        <p:nvGrpSpPr>
          <p:cNvPr id="1125400" name="Group 24"/>
          <p:cNvGrpSpPr>
            <a:grpSpLocks/>
          </p:cNvGrpSpPr>
          <p:nvPr/>
        </p:nvGrpSpPr>
        <p:grpSpPr bwMode="auto">
          <a:xfrm>
            <a:off x="838200" y="3492500"/>
            <a:ext cx="6934200" cy="2603500"/>
            <a:chOff x="528" y="2200"/>
            <a:chExt cx="4368" cy="1640"/>
          </a:xfrm>
        </p:grpSpPr>
        <p:grpSp>
          <p:nvGrpSpPr>
            <p:cNvPr id="1125401" name="Group 25"/>
            <p:cNvGrpSpPr>
              <a:grpSpLocks/>
            </p:cNvGrpSpPr>
            <p:nvPr/>
          </p:nvGrpSpPr>
          <p:grpSpPr bwMode="auto">
            <a:xfrm>
              <a:off x="528" y="2200"/>
              <a:ext cx="4368" cy="1640"/>
              <a:chOff x="528" y="2200"/>
              <a:chExt cx="4368" cy="1640"/>
            </a:xfrm>
          </p:grpSpPr>
          <p:sp>
            <p:nvSpPr>
              <p:cNvPr id="1125402" name="Freeform 26"/>
              <p:cNvSpPr>
                <a:spLocks/>
              </p:cNvSpPr>
              <p:nvPr/>
            </p:nvSpPr>
            <p:spPr bwMode="auto">
              <a:xfrm>
                <a:off x="528" y="2200"/>
                <a:ext cx="4368" cy="1640"/>
              </a:xfrm>
              <a:custGeom>
                <a:avLst/>
                <a:gdLst>
                  <a:gd name="T0" fmla="*/ 0 w 4368"/>
                  <a:gd name="T1" fmla="*/ 1544 h 1640"/>
                  <a:gd name="T2" fmla="*/ 960 w 4368"/>
                  <a:gd name="T3" fmla="*/ 296 h 1640"/>
                  <a:gd name="T4" fmla="*/ 2304 w 4368"/>
                  <a:gd name="T5" fmla="*/ 56 h 1640"/>
                  <a:gd name="T6" fmla="*/ 3552 w 4368"/>
                  <a:gd name="T7" fmla="*/ 632 h 1640"/>
                  <a:gd name="T8" fmla="*/ 4368 w 4368"/>
                  <a:gd name="T9" fmla="*/ 1640 h 1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8" h="1640">
                    <a:moveTo>
                      <a:pt x="0" y="1544"/>
                    </a:moveTo>
                    <a:cubicBezTo>
                      <a:pt x="288" y="1044"/>
                      <a:pt x="576" y="544"/>
                      <a:pt x="960" y="296"/>
                    </a:cubicBezTo>
                    <a:cubicBezTo>
                      <a:pt x="1344" y="48"/>
                      <a:pt x="1872" y="0"/>
                      <a:pt x="2304" y="56"/>
                    </a:cubicBezTo>
                    <a:cubicBezTo>
                      <a:pt x="2736" y="112"/>
                      <a:pt x="3208" y="368"/>
                      <a:pt x="3552" y="632"/>
                    </a:cubicBezTo>
                    <a:cubicBezTo>
                      <a:pt x="3896" y="896"/>
                      <a:pt x="4248" y="1472"/>
                      <a:pt x="4368" y="1640"/>
                    </a:cubicBezTo>
                  </a:path>
                </a:pathLst>
              </a:cu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403" name="Oval 27"/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144" cy="144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</p:grpSp>
        <p:sp>
          <p:nvSpPr>
            <p:cNvPr id="1125404" name="Text Box 28"/>
            <p:cNvSpPr txBox="1">
              <a:spLocks noChangeArrowheads="1"/>
            </p:cNvSpPr>
            <p:nvPr/>
          </p:nvSpPr>
          <p:spPr bwMode="auto">
            <a:xfrm>
              <a:off x="1468" y="2447"/>
              <a:ext cx="22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00FF00"/>
                  </a:solidFill>
                  <a:latin typeface="Arial" charset="0"/>
                  <a:cs typeface="Arial"/>
                </a:rPr>
                <a:t>u</a:t>
              </a:r>
            </a:p>
            <a:p>
              <a:pPr algn="l" eaLnBrk="1" hangingPunct="1"/>
              <a:endParaRPr lang="en-US" sz="2400" b="0">
                <a:solidFill>
                  <a:srgbClr val="00FF00"/>
                </a:solidFill>
                <a:latin typeface="Arial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3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deCasteljau: Cubic Bezier Curve</a:t>
            </a:r>
          </a:p>
        </p:txBody>
      </p:sp>
      <p:grpSp>
        <p:nvGrpSpPr>
          <p:cNvPr id="1131589" name="Group 69"/>
          <p:cNvGrpSpPr>
            <a:grpSpLocks/>
          </p:cNvGrpSpPr>
          <p:nvPr/>
        </p:nvGrpSpPr>
        <p:grpSpPr bwMode="auto">
          <a:xfrm>
            <a:off x="1089025" y="1857375"/>
            <a:ext cx="2886075" cy="1565275"/>
            <a:chOff x="3638" y="1103"/>
            <a:chExt cx="1818" cy="986"/>
          </a:xfrm>
        </p:grpSpPr>
        <p:sp>
          <p:nvSpPr>
            <p:cNvPr id="1131550" name="Line 30"/>
            <p:cNvSpPr>
              <a:spLocks noChangeShapeType="1"/>
            </p:cNvSpPr>
            <p:nvPr/>
          </p:nvSpPr>
          <p:spPr bwMode="auto">
            <a:xfrm flipV="1">
              <a:off x="3888" y="1296"/>
              <a:ext cx="288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51" name="Line 31"/>
            <p:cNvSpPr>
              <a:spLocks noChangeShapeType="1"/>
            </p:cNvSpPr>
            <p:nvPr/>
          </p:nvSpPr>
          <p:spPr bwMode="auto">
            <a:xfrm>
              <a:off x="4176" y="1296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52" name="Line 32"/>
            <p:cNvSpPr>
              <a:spLocks noChangeShapeType="1"/>
            </p:cNvSpPr>
            <p:nvPr/>
          </p:nvSpPr>
          <p:spPr bwMode="auto">
            <a:xfrm>
              <a:off x="4896" y="1296"/>
              <a:ext cx="24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53" name="Text Box 33"/>
            <p:cNvSpPr txBox="1">
              <a:spLocks noChangeArrowheads="1"/>
            </p:cNvSpPr>
            <p:nvPr/>
          </p:nvSpPr>
          <p:spPr bwMode="auto">
            <a:xfrm>
              <a:off x="3638" y="1801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P0</a:t>
              </a:r>
            </a:p>
          </p:txBody>
        </p:sp>
        <p:sp>
          <p:nvSpPr>
            <p:cNvPr id="1131554" name="Text Box 34"/>
            <p:cNvSpPr txBox="1">
              <a:spLocks noChangeArrowheads="1"/>
            </p:cNvSpPr>
            <p:nvPr/>
          </p:nvSpPr>
          <p:spPr bwMode="auto">
            <a:xfrm>
              <a:off x="3888" y="1103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P1</a:t>
              </a:r>
            </a:p>
          </p:txBody>
        </p:sp>
        <p:sp>
          <p:nvSpPr>
            <p:cNvPr id="1131555" name="Text Box 35"/>
            <p:cNvSpPr txBox="1">
              <a:spLocks noChangeArrowheads="1"/>
            </p:cNvSpPr>
            <p:nvPr/>
          </p:nvSpPr>
          <p:spPr bwMode="auto">
            <a:xfrm>
              <a:off x="4896" y="1103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P2</a:t>
              </a:r>
            </a:p>
          </p:txBody>
        </p:sp>
        <p:sp>
          <p:nvSpPr>
            <p:cNvPr id="1131556" name="Text Box 36"/>
            <p:cNvSpPr txBox="1">
              <a:spLocks noChangeArrowheads="1"/>
            </p:cNvSpPr>
            <p:nvPr/>
          </p:nvSpPr>
          <p:spPr bwMode="auto">
            <a:xfrm>
              <a:off x="5105" y="1775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P3</a:t>
              </a:r>
            </a:p>
          </p:txBody>
        </p:sp>
        <p:sp>
          <p:nvSpPr>
            <p:cNvPr id="1131557" name="Freeform 37"/>
            <p:cNvSpPr>
              <a:spLocks/>
            </p:cNvSpPr>
            <p:nvPr/>
          </p:nvSpPr>
          <p:spPr bwMode="auto">
            <a:xfrm>
              <a:off x="3888" y="1392"/>
              <a:ext cx="1248" cy="576"/>
            </a:xfrm>
            <a:custGeom>
              <a:avLst/>
              <a:gdLst>
                <a:gd name="T0" fmla="*/ 0 w 1248"/>
                <a:gd name="T1" fmla="*/ 576 h 576"/>
                <a:gd name="T2" fmla="*/ 240 w 1248"/>
                <a:gd name="T3" fmla="*/ 240 h 576"/>
                <a:gd name="T4" fmla="*/ 624 w 1248"/>
                <a:gd name="T5" fmla="*/ 0 h 576"/>
                <a:gd name="T6" fmla="*/ 1008 w 1248"/>
                <a:gd name="T7" fmla="*/ 240 h 576"/>
                <a:gd name="T8" fmla="*/ 1248 w 1248"/>
                <a:gd name="T9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8" h="576">
                  <a:moveTo>
                    <a:pt x="0" y="576"/>
                  </a:moveTo>
                  <a:cubicBezTo>
                    <a:pt x="68" y="456"/>
                    <a:pt x="136" y="336"/>
                    <a:pt x="240" y="240"/>
                  </a:cubicBezTo>
                  <a:cubicBezTo>
                    <a:pt x="344" y="144"/>
                    <a:pt x="496" y="0"/>
                    <a:pt x="624" y="0"/>
                  </a:cubicBezTo>
                  <a:cubicBezTo>
                    <a:pt x="752" y="0"/>
                    <a:pt x="904" y="144"/>
                    <a:pt x="1008" y="240"/>
                  </a:cubicBezTo>
                  <a:cubicBezTo>
                    <a:pt x="1112" y="336"/>
                    <a:pt x="1180" y="456"/>
                    <a:pt x="1248" y="576"/>
                  </a:cubicBezTo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131558" name="Text Box 38"/>
          <p:cNvSpPr txBox="1">
            <a:spLocks noChangeArrowheads="1"/>
          </p:cNvSpPr>
          <p:nvPr/>
        </p:nvSpPr>
        <p:spPr bwMode="auto">
          <a:xfrm>
            <a:off x="4827588" y="1931988"/>
            <a:ext cx="29083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Cubic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Degree 3, Order 4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F(0) = P0, F(1) = P3</a:t>
            </a:r>
          </a:p>
        </p:txBody>
      </p:sp>
      <p:grpSp>
        <p:nvGrpSpPr>
          <p:cNvPr id="1131559" name="Group 39"/>
          <p:cNvGrpSpPr>
            <a:grpSpLocks/>
          </p:cNvGrpSpPr>
          <p:nvPr/>
        </p:nvGrpSpPr>
        <p:grpSpPr bwMode="auto">
          <a:xfrm>
            <a:off x="2693988" y="3740150"/>
            <a:ext cx="4065587" cy="2805113"/>
            <a:chOff x="3387" y="2496"/>
            <a:chExt cx="2561" cy="1767"/>
          </a:xfrm>
        </p:grpSpPr>
        <p:sp>
          <p:nvSpPr>
            <p:cNvPr id="1131560" name="Text Box 40"/>
            <p:cNvSpPr txBox="1">
              <a:spLocks noChangeArrowheads="1"/>
            </p:cNvSpPr>
            <p:nvPr/>
          </p:nvSpPr>
          <p:spPr bwMode="auto">
            <a:xfrm>
              <a:off x="3617" y="249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Times New Roman" charset="0"/>
                  <a:cs typeface="Arial"/>
                </a:rPr>
                <a:t>P0</a:t>
              </a:r>
            </a:p>
          </p:txBody>
        </p:sp>
        <p:sp>
          <p:nvSpPr>
            <p:cNvPr id="1131561" name="Text Box 41"/>
            <p:cNvSpPr txBox="1">
              <a:spLocks noChangeArrowheads="1"/>
            </p:cNvSpPr>
            <p:nvPr/>
          </p:nvSpPr>
          <p:spPr bwMode="auto">
            <a:xfrm>
              <a:off x="4193" y="249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Times New Roman" charset="0"/>
                  <a:cs typeface="Arial"/>
                </a:rPr>
                <a:t>P1</a:t>
              </a:r>
            </a:p>
          </p:txBody>
        </p:sp>
        <p:sp>
          <p:nvSpPr>
            <p:cNvPr id="1131562" name="Text Box 42"/>
            <p:cNvSpPr txBox="1">
              <a:spLocks noChangeArrowheads="1"/>
            </p:cNvSpPr>
            <p:nvPr/>
          </p:nvSpPr>
          <p:spPr bwMode="auto">
            <a:xfrm>
              <a:off x="4752" y="249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Times New Roman" charset="0"/>
                  <a:cs typeface="Arial"/>
                </a:rPr>
                <a:t>P2</a:t>
              </a:r>
            </a:p>
          </p:txBody>
        </p:sp>
        <p:sp>
          <p:nvSpPr>
            <p:cNvPr id="1131563" name="Text Box 43"/>
            <p:cNvSpPr txBox="1">
              <a:spLocks noChangeArrowheads="1"/>
            </p:cNvSpPr>
            <p:nvPr/>
          </p:nvSpPr>
          <p:spPr bwMode="auto">
            <a:xfrm>
              <a:off x="5376" y="249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Times New Roman" charset="0"/>
                  <a:cs typeface="Arial"/>
                </a:rPr>
                <a:t>P3</a:t>
              </a:r>
            </a:p>
          </p:txBody>
        </p:sp>
        <p:sp>
          <p:nvSpPr>
            <p:cNvPr id="1131564" name="Line 44"/>
            <p:cNvSpPr>
              <a:spLocks noChangeShapeType="1"/>
            </p:cNvSpPr>
            <p:nvPr/>
          </p:nvSpPr>
          <p:spPr bwMode="auto">
            <a:xfrm>
              <a:off x="3744" y="2736"/>
              <a:ext cx="336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65" name="Line 45"/>
            <p:cNvSpPr>
              <a:spLocks noChangeShapeType="1"/>
            </p:cNvSpPr>
            <p:nvPr/>
          </p:nvSpPr>
          <p:spPr bwMode="auto">
            <a:xfrm flipH="1">
              <a:off x="4128" y="2736"/>
              <a:ext cx="192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66" name="Line 46"/>
            <p:cNvSpPr>
              <a:spLocks noChangeShapeType="1"/>
            </p:cNvSpPr>
            <p:nvPr/>
          </p:nvSpPr>
          <p:spPr bwMode="auto">
            <a:xfrm>
              <a:off x="4368" y="2736"/>
              <a:ext cx="288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67" name="Line 47"/>
            <p:cNvSpPr>
              <a:spLocks noChangeShapeType="1"/>
            </p:cNvSpPr>
            <p:nvPr/>
          </p:nvSpPr>
          <p:spPr bwMode="auto">
            <a:xfrm flipH="1">
              <a:off x="4704" y="2736"/>
              <a:ext cx="192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68" name="Line 48"/>
            <p:cNvSpPr>
              <a:spLocks noChangeShapeType="1"/>
            </p:cNvSpPr>
            <p:nvPr/>
          </p:nvSpPr>
          <p:spPr bwMode="auto">
            <a:xfrm>
              <a:off x="4944" y="2736"/>
              <a:ext cx="288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69" name="Line 49"/>
            <p:cNvSpPr>
              <a:spLocks noChangeShapeType="1"/>
            </p:cNvSpPr>
            <p:nvPr/>
          </p:nvSpPr>
          <p:spPr bwMode="auto">
            <a:xfrm flipH="1">
              <a:off x="5280" y="2736"/>
              <a:ext cx="24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0" name="Line 50"/>
            <p:cNvSpPr>
              <a:spLocks noChangeShapeType="1"/>
            </p:cNvSpPr>
            <p:nvPr/>
          </p:nvSpPr>
          <p:spPr bwMode="auto">
            <a:xfrm>
              <a:off x="4128" y="3072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1" name="Line 51"/>
            <p:cNvSpPr>
              <a:spLocks noChangeShapeType="1"/>
            </p:cNvSpPr>
            <p:nvPr/>
          </p:nvSpPr>
          <p:spPr bwMode="auto">
            <a:xfrm flipH="1">
              <a:off x="4464" y="3072"/>
              <a:ext cx="19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2" name="Line 52"/>
            <p:cNvSpPr>
              <a:spLocks noChangeShapeType="1"/>
            </p:cNvSpPr>
            <p:nvPr/>
          </p:nvSpPr>
          <p:spPr bwMode="auto">
            <a:xfrm>
              <a:off x="4704" y="3072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3" name="Line 53"/>
            <p:cNvSpPr>
              <a:spLocks noChangeShapeType="1"/>
            </p:cNvSpPr>
            <p:nvPr/>
          </p:nvSpPr>
          <p:spPr bwMode="auto">
            <a:xfrm flipH="1">
              <a:off x="5040" y="3072"/>
              <a:ext cx="19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4" name="Line 54"/>
            <p:cNvSpPr>
              <a:spLocks noChangeShapeType="1"/>
            </p:cNvSpPr>
            <p:nvPr/>
          </p:nvSpPr>
          <p:spPr bwMode="auto">
            <a:xfrm>
              <a:off x="4464" y="3456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5" name="Line 55"/>
            <p:cNvSpPr>
              <a:spLocks noChangeShapeType="1"/>
            </p:cNvSpPr>
            <p:nvPr/>
          </p:nvSpPr>
          <p:spPr bwMode="auto">
            <a:xfrm flipH="1">
              <a:off x="4800" y="3456"/>
              <a:ext cx="19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6" name="Text Box 56"/>
            <p:cNvSpPr txBox="1">
              <a:spLocks noChangeArrowheads="1"/>
            </p:cNvSpPr>
            <p:nvPr/>
          </p:nvSpPr>
          <p:spPr bwMode="auto">
            <a:xfrm>
              <a:off x="3648" y="2784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  <p:sp>
          <p:nvSpPr>
            <p:cNvPr id="1131577" name="Text Box 57"/>
            <p:cNvSpPr txBox="1">
              <a:spLocks noChangeArrowheads="1"/>
            </p:cNvSpPr>
            <p:nvPr/>
          </p:nvSpPr>
          <p:spPr bwMode="auto">
            <a:xfrm>
              <a:off x="4032" y="3168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  <p:sp>
          <p:nvSpPr>
            <p:cNvPr id="1131578" name="Text Box 58"/>
            <p:cNvSpPr txBox="1">
              <a:spLocks noChangeArrowheads="1"/>
            </p:cNvSpPr>
            <p:nvPr/>
          </p:nvSpPr>
          <p:spPr bwMode="auto">
            <a:xfrm>
              <a:off x="4320" y="3513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  <p:sp>
          <p:nvSpPr>
            <p:cNvPr id="1131579" name="Text Box 59"/>
            <p:cNvSpPr txBox="1">
              <a:spLocks noChangeArrowheads="1"/>
            </p:cNvSpPr>
            <p:nvPr/>
          </p:nvSpPr>
          <p:spPr bwMode="auto">
            <a:xfrm>
              <a:off x="4176" y="278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0" name="Text Box 60"/>
            <p:cNvSpPr txBox="1">
              <a:spLocks noChangeArrowheads="1"/>
            </p:cNvSpPr>
            <p:nvPr/>
          </p:nvSpPr>
          <p:spPr bwMode="auto">
            <a:xfrm>
              <a:off x="4512" y="3168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1" name="Text Box 61"/>
            <p:cNvSpPr txBox="1">
              <a:spLocks noChangeArrowheads="1"/>
            </p:cNvSpPr>
            <p:nvPr/>
          </p:nvSpPr>
          <p:spPr bwMode="auto">
            <a:xfrm>
              <a:off x="4752" y="278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2" name="Text Box 62"/>
            <p:cNvSpPr txBox="1">
              <a:spLocks noChangeArrowheads="1"/>
            </p:cNvSpPr>
            <p:nvPr/>
          </p:nvSpPr>
          <p:spPr bwMode="auto">
            <a:xfrm>
              <a:off x="5376" y="278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3" name="Text Box 63"/>
            <p:cNvSpPr txBox="1">
              <a:spLocks noChangeArrowheads="1"/>
            </p:cNvSpPr>
            <p:nvPr/>
          </p:nvSpPr>
          <p:spPr bwMode="auto">
            <a:xfrm>
              <a:off x="5088" y="3168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4" name="Text Box 64"/>
            <p:cNvSpPr txBox="1">
              <a:spLocks noChangeArrowheads="1"/>
            </p:cNvSpPr>
            <p:nvPr/>
          </p:nvSpPr>
          <p:spPr bwMode="auto">
            <a:xfrm>
              <a:off x="4896" y="350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5" name="Text Box 65"/>
            <p:cNvSpPr txBox="1">
              <a:spLocks noChangeArrowheads="1"/>
            </p:cNvSpPr>
            <p:nvPr/>
          </p:nvSpPr>
          <p:spPr bwMode="auto">
            <a:xfrm>
              <a:off x="4300" y="2784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  <p:sp>
          <p:nvSpPr>
            <p:cNvPr id="1131586" name="Text Box 66"/>
            <p:cNvSpPr txBox="1">
              <a:spLocks noChangeArrowheads="1"/>
            </p:cNvSpPr>
            <p:nvPr/>
          </p:nvSpPr>
          <p:spPr bwMode="auto">
            <a:xfrm>
              <a:off x="4608" y="3168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  <p:sp>
          <p:nvSpPr>
            <p:cNvPr id="1131587" name="Text Box 67"/>
            <p:cNvSpPr txBox="1">
              <a:spLocks noChangeArrowheads="1"/>
            </p:cNvSpPr>
            <p:nvPr/>
          </p:nvSpPr>
          <p:spPr bwMode="auto">
            <a:xfrm>
              <a:off x="3387" y="3745"/>
              <a:ext cx="256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F(u) = (1-u)</a:t>
              </a:r>
              <a:r>
                <a:rPr lang="en-US" sz="24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3 </a:t>
              </a:r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P0 +3u(1-u)</a:t>
              </a:r>
              <a:r>
                <a:rPr lang="en-US" sz="24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2 </a:t>
              </a:r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P1</a:t>
              </a:r>
            </a:p>
            <a:p>
              <a:pPr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  +3u</a:t>
              </a:r>
              <a:r>
                <a:rPr lang="en-US" sz="24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2</a:t>
              </a:r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(1-u) P2 + u</a:t>
              </a:r>
              <a:r>
                <a:rPr lang="en-US" sz="24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3</a:t>
              </a:r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 P3</a:t>
              </a:r>
            </a:p>
          </p:txBody>
        </p:sp>
        <p:sp>
          <p:nvSpPr>
            <p:cNvPr id="1131588" name="Text Box 68"/>
            <p:cNvSpPr txBox="1">
              <a:spLocks noChangeArrowheads="1"/>
            </p:cNvSpPr>
            <p:nvPr/>
          </p:nvSpPr>
          <p:spPr bwMode="auto">
            <a:xfrm>
              <a:off x="4848" y="2793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60858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deCasteljau Algorithm</a:t>
            </a:r>
          </a:p>
        </p:txBody>
      </p:sp>
      <p:sp>
        <p:nvSpPr>
          <p:cNvPr id="1132547" name="Text Box 3"/>
          <p:cNvSpPr txBox="1">
            <a:spLocks noChangeArrowheads="1"/>
          </p:cNvSpPr>
          <p:nvPr/>
        </p:nvSpPr>
        <p:spPr bwMode="auto">
          <a:xfrm>
            <a:off x="-60325" y="3122613"/>
            <a:ext cx="2228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FFFFFF"/>
                </a:solidFill>
                <a:latin typeface="Times New Roman" charset="0"/>
                <a:cs typeface="Arial"/>
              </a:rPr>
              <a:t> </a:t>
            </a:r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Linear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 Degree 1, Order 2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F(0) = P0, F(1) = P1</a:t>
            </a:r>
          </a:p>
        </p:txBody>
      </p:sp>
      <p:sp>
        <p:nvSpPr>
          <p:cNvPr id="1132548" name="Line 4"/>
          <p:cNvSpPr>
            <a:spLocks noChangeShapeType="1"/>
          </p:cNvSpPr>
          <p:nvPr/>
        </p:nvSpPr>
        <p:spPr bwMode="auto">
          <a:xfrm flipV="1">
            <a:off x="381000" y="2057400"/>
            <a:ext cx="10668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49" name="Text Box 5"/>
          <p:cNvSpPr txBox="1">
            <a:spLocks noChangeArrowheads="1"/>
          </p:cNvSpPr>
          <p:nvPr/>
        </p:nvSpPr>
        <p:spPr bwMode="auto">
          <a:xfrm>
            <a:off x="288925" y="278288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P0</a:t>
            </a:r>
          </a:p>
        </p:txBody>
      </p:sp>
      <p:sp>
        <p:nvSpPr>
          <p:cNvPr id="1132550" name="Text Box 6"/>
          <p:cNvSpPr txBox="1">
            <a:spLocks noChangeArrowheads="1"/>
          </p:cNvSpPr>
          <p:nvPr/>
        </p:nvSpPr>
        <p:spPr bwMode="auto">
          <a:xfrm>
            <a:off x="1398588" y="182721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P1</a:t>
            </a:r>
          </a:p>
        </p:txBody>
      </p:sp>
      <p:grpSp>
        <p:nvGrpSpPr>
          <p:cNvPr id="1132551" name="Group 7"/>
          <p:cNvGrpSpPr>
            <a:grpSpLocks/>
          </p:cNvGrpSpPr>
          <p:nvPr/>
        </p:nvGrpSpPr>
        <p:grpSpPr bwMode="auto">
          <a:xfrm>
            <a:off x="-22225" y="4113213"/>
            <a:ext cx="2419350" cy="1433512"/>
            <a:chOff x="-14" y="2591"/>
            <a:chExt cx="1524" cy="903"/>
          </a:xfrm>
        </p:grpSpPr>
        <p:sp>
          <p:nvSpPr>
            <p:cNvPr id="1132552" name="Text Box 8"/>
            <p:cNvSpPr txBox="1">
              <a:spLocks noChangeArrowheads="1"/>
            </p:cNvSpPr>
            <p:nvPr/>
          </p:nvSpPr>
          <p:spPr bwMode="auto">
            <a:xfrm>
              <a:off x="134" y="2591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P0</a:t>
              </a:r>
            </a:p>
          </p:txBody>
        </p:sp>
        <p:sp>
          <p:nvSpPr>
            <p:cNvPr id="1132553" name="Text Box 9"/>
            <p:cNvSpPr txBox="1">
              <a:spLocks noChangeArrowheads="1"/>
            </p:cNvSpPr>
            <p:nvPr/>
          </p:nvSpPr>
          <p:spPr bwMode="auto">
            <a:xfrm>
              <a:off x="833" y="2591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P1</a:t>
              </a:r>
            </a:p>
          </p:txBody>
        </p:sp>
        <p:sp>
          <p:nvSpPr>
            <p:cNvPr id="1132554" name="Line 10"/>
            <p:cNvSpPr>
              <a:spLocks noChangeShapeType="1"/>
            </p:cNvSpPr>
            <p:nvPr/>
          </p:nvSpPr>
          <p:spPr bwMode="auto">
            <a:xfrm>
              <a:off x="288" y="2880"/>
              <a:ext cx="288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55" name="Line 11"/>
            <p:cNvSpPr>
              <a:spLocks noChangeShapeType="1"/>
            </p:cNvSpPr>
            <p:nvPr/>
          </p:nvSpPr>
          <p:spPr bwMode="auto">
            <a:xfrm flipH="1">
              <a:off x="624" y="2832"/>
              <a:ext cx="288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56" name="Text Box 12"/>
            <p:cNvSpPr txBox="1">
              <a:spLocks noChangeArrowheads="1"/>
            </p:cNvSpPr>
            <p:nvPr/>
          </p:nvSpPr>
          <p:spPr bwMode="auto">
            <a:xfrm>
              <a:off x="60" y="2927"/>
              <a:ext cx="3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1-u</a:t>
              </a:r>
            </a:p>
          </p:txBody>
        </p:sp>
        <p:sp>
          <p:nvSpPr>
            <p:cNvPr id="1132557" name="Text Box 13"/>
            <p:cNvSpPr txBox="1">
              <a:spLocks noChangeArrowheads="1"/>
            </p:cNvSpPr>
            <p:nvPr/>
          </p:nvSpPr>
          <p:spPr bwMode="auto">
            <a:xfrm>
              <a:off x="780" y="292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32558" name="Text Box 14"/>
            <p:cNvSpPr txBox="1">
              <a:spLocks noChangeArrowheads="1"/>
            </p:cNvSpPr>
            <p:nvPr/>
          </p:nvSpPr>
          <p:spPr bwMode="auto">
            <a:xfrm>
              <a:off x="-14" y="3263"/>
              <a:ext cx="1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F(u) = (1-u) P0 + u P1</a:t>
              </a:r>
            </a:p>
          </p:txBody>
        </p:sp>
      </p:grpSp>
      <p:sp>
        <p:nvSpPr>
          <p:cNvPr id="1132560" name="Line 16"/>
          <p:cNvSpPr>
            <a:spLocks noChangeShapeType="1"/>
          </p:cNvSpPr>
          <p:nvPr/>
        </p:nvSpPr>
        <p:spPr bwMode="auto">
          <a:xfrm flipV="1">
            <a:off x="2667000" y="1981200"/>
            <a:ext cx="9906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61" name="Line 17"/>
          <p:cNvSpPr>
            <a:spLocks noChangeShapeType="1"/>
          </p:cNvSpPr>
          <p:nvPr/>
        </p:nvSpPr>
        <p:spPr bwMode="auto">
          <a:xfrm>
            <a:off x="3657600" y="1981200"/>
            <a:ext cx="9144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62" name="Freeform 18"/>
          <p:cNvSpPr>
            <a:spLocks/>
          </p:cNvSpPr>
          <p:nvPr/>
        </p:nvSpPr>
        <p:spPr bwMode="auto">
          <a:xfrm>
            <a:off x="2667000" y="2438400"/>
            <a:ext cx="1905000" cy="533400"/>
          </a:xfrm>
          <a:custGeom>
            <a:avLst/>
            <a:gdLst>
              <a:gd name="T0" fmla="*/ 0 w 1200"/>
              <a:gd name="T1" fmla="*/ 336 h 336"/>
              <a:gd name="T2" fmla="*/ 624 w 1200"/>
              <a:gd name="T3" fmla="*/ 0 h 336"/>
              <a:gd name="T4" fmla="*/ 1200 w 1200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336">
                <a:moveTo>
                  <a:pt x="0" y="336"/>
                </a:moveTo>
                <a:cubicBezTo>
                  <a:pt x="212" y="168"/>
                  <a:pt x="424" y="0"/>
                  <a:pt x="624" y="0"/>
                </a:cubicBezTo>
                <a:cubicBezTo>
                  <a:pt x="824" y="0"/>
                  <a:pt x="1128" y="280"/>
                  <a:pt x="1200" y="336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63" name="Text Box 19"/>
          <p:cNvSpPr txBox="1">
            <a:spLocks noChangeArrowheads="1"/>
          </p:cNvSpPr>
          <p:nvPr/>
        </p:nvSpPr>
        <p:spPr bwMode="auto">
          <a:xfrm>
            <a:off x="2212975" y="283368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P0</a:t>
            </a:r>
          </a:p>
        </p:txBody>
      </p:sp>
      <p:sp>
        <p:nvSpPr>
          <p:cNvPr id="1132564" name="Text Box 20"/>
          <p:cNvSpPr txBox="1">
            <a:spLocks noChangeArrowheads="1"/>
          </p:cNvSpPr>
          <p:nvPr/>
        </p:nvSpPr>
        <p:spPr bwMode="auto">
          <a:xfrm>
            <a:off x="3733800" y="17510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P1</a:t>
            </a:r>
          </a:p>
        </p:txBody>
      </p:sp>
      <p:sp>
        <p:nvSpPr>
          <p:cNvPr id="1132565" name="Text Box 21"/>
          <p:cNvSpPr txBox="1">
            <a:spLocks noChangeArrowheads="1"/>
          </p:cNvSpPr>
          <p:nvPr/>
        </p:nvSpPr>
        <p:spPr bwMode="auto">
          <a:xfrm>
            <a:off x="4495800" y="27416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P2</a:t>
            </a:r>
          </a:p>
        </p:txBody>
      </p:sp>
      <p:sp>
        <p:nvSpPr>
          <p:cNvPr id="1132566" name="Text Box 22"/>
          <p:cNvSpPr txBox="1">
            <a:spLocks noChangeArrowheads="1"/>
          </p:cNvSpPr>
          <p:nvPr/>
        </p:nvSpPr>
        <p:spPr bwMode="auto">
          <a:xfrm>
            <a:off x="2582863" y="3122613"/>
            <a:ext cx="2228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Quadratic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Degree 2, Order 3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F(0) = P0, F(1) = P2</a:t>
            </a:r>
          </a:p>
        </p:txBody>
      </p:sp>
      <p:grpSp>
        <p:nvGrpSpPr>
          <p:cNvPr id="1132567" name="Group 23"/>
          <p:cNvGrpSpPr>
            <a:grpSpLocks/>
          </p:cNvGrpSpPr>
          <p:nvPr/>
        </p:nvGrpSpPr>
        <p:grpSpPr bwMode="auto">
          <a:xfrm>
            <a:off x="2057400" y="3960813"/>
            <a:ext cx="3906838" cy="1963737"/>
            <a:chOff x="1296" y="2495"/>
            <a:chExt cx="2461" cy="1237"/>
          </a:xfrm>
        </p:grpSpPr>
        <p:sp>
          <p:nvSpPr>
            <p:cNvPr id="1132568" name="Text Box 24"/>
            <p:cNvSpPr txBox="1">
              <a:spLocks noChangeArrowheads="1"/>
            </p:cNvSpPr>
            <p:nvPr/>
          </p:nvSpPr>
          <p:spPr bwMode="auto">
            <a:xfrm>
              <a:off x="1622" y="2495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P0</a:t>
              </a:r>
            </a:p>
          </p:txBody>
        </p:sp>
        <p:sp>
          <p:nvSpPr>
            <p:cNvPr id="1132569" name="Text Box 25"/>
            <p:cNvSpPr txBox="1">
              <a:spLocks noChangeArrowheads="1"/>
            </p:cNvSpPr>
            <p:nvPr/>
          </p:nvSpPr>
          <p:spPr bwMode="auto">
            <a:xfrm>
              <a:off x="2225" y="2495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P1</a:t>
              </a:r>
            </a:p>
          </p:txBody>
        </p:sp>
        <p:sp>
          <p:nvSpPr>
            <p:cNvPr id="1132570" name="Text Box 26"/>
            <p:cNvSpPr txBox="1">
              <a:spLocks noChangeArrowheads="1"/>
            </p:cNvSpPr>
            <p:nvPr/>
          </p:nvSpPr>
          <p:spPr bwMode="auto">
            <a:xfrm>
              <a:off x="2832" y="2495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P2</a:t>
              </a:r>
            </a:p>
          </p:txBody>
        </p:sp>
        <p:sp>
          <p:nvSpPr>
            <p:cNvPr id="1132571" name="Line 27"/>
            <p:cNvSpPr>
              <a:spLocks noChangeShapeType="1"/>
            </p:cNvSpPr>
            <p:nvPr/>
          </p:nvSpPr>
          <p:spPr bwMode="auto">
            <a:xfrm>
              <a:off x="1728" y="2736"/>
              <a:ext cx="336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2" name="Line 28"/>
            <p:cNvSpPr>
              <a:spLocks noChangeShapeType="1"/>
            </p:cNvSpPr>
            <p:nvPr/>
          </p:nvSpPr>
          <p:spPr bwMode="auto">
            <a:xfrm flipH="1">
              <a:off x="2112" y="2736"/>
              <a:ext cx="24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3" name="Line 29"/>
            <p:cNvSpPr>
              <a:spLocks noChangeShapeType="1"/>
            </p:cNvSpPr>
            <p:nvPr/>
          </p:nvSpPr>
          <p:spPr bwMode="auto">
            <a:xfrm>
              <a:off x="2400" y="2736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4" name="Line 30"/>
            <p:cNvSpPr>
              <a:spLocks noChangeShapeType="1"/>
            </p:cNvSpPr>
            <p:nvPr/>
          </p:nvSpPr>
          <p:spPr bwMode="auto">
            <a:xfrm flipH="1">
              <a:off x="2736" y="2736"/>
              <a:ext cx="24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5" name="Line 31"/>
            <p:cNvSpPr>
              <a:spLocks noChangeShapeType="1"/>
            </p:cNvSpPr>
            <p:nvPr/>
          </p:nvSpPr>
          <p:spPr bwMode="auto">
            <a:xfrm>
              <a:off x="2112" y="3168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6" name="Line 32"/>
            <p:cNvSpPr>
              <a:spLocks noChangeShapeType="1"/>
            </p:cNvSpPr>
            <p:nvPr/>
          </p:nvSpPr>
          <p:spPr bwMode="auto">
            <a:xfrm flipH="1">
              <a:off x="2448" y="3120"/>
              <a:ext cx="24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7" name="Text Box 33"/>
            <p:cNvSpPr txBox="1">
              <a:spLocks noChangeArrowheads="1"/>
            </p:cNvSpPr>
            <p:nvPr/>
          </p:nvSpPr>
          <p:spPr bwMode="auto">
            <a:xfrm>
              <a:off x="1296" y="3501"/>
              <a:ext cx="24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F(u) = (1-u)</a:t>
              </a:r>
              <a:r>
                <a:rPr lang="en-US" sz="18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2 </a:t>
              </a:r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P0 + 2u(1-u) P1 + u</a:t>
              </a:r>
              <a:r>
                <a:rPr lang="en-US" sz="18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2</a:t>
              </a:r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 P2</a:t>
              </a:r>
            </a:p>
          </p:txBody>
        </p:sp>
        <p:sp>
          <p:nvSpPr>
            <p:cNvPr id="1132578" name="Text Box 34"/>
            <p:cNvSpPr txBox="1">
              <a:spLocks noChangeArrowheads="1"/>
            </p:cNvSpPr>
            <p:nvPr/>
          </p:nvSpPr>
          <p:spPr bwMode="auto">
            <a:xfrm>
              <a:off x="1660" y="2840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1-u</a:t>
              </a:r>
            </a:p>
          </p:txBody>
        </p:sp>
        <p:sp>
          <p:nvSpPr>
            <p:cNvPr id="1132579" name="Text Box 35"/>
            <p:cNvSpPr txBox="1">
              <a:spLocks noChangeArrowheads="1"/>
            </p:cNvSpPr>
            <p:nvPr/>
          </p:nvSpPr>
          <p:spPr bwMode="auto">
            <a:xfrm>
              <a:off x="2304" y="2831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1-u</a:t>
              </a:r>
            </a:p>
          </p:txBody>
        </p:sp>
        <p:sp>
          <p:nvSpPr>
            <p:cNvPr id="1132580" name="Text Box 36"/>
            <p:cNvSpPr txBox="1">
              <a:spLocks noChangeArrowheads="1"/>
            </p:cNvSpPr>
            <p:nvPr/>
          </p:nvSpPr>
          <p:spPr bwMode="auto">
            <a:xfrm>
              <a:off x="2164" y="284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32581" name="Text Box 37"/>
            <p:cNvSpPr txBox="1">
              <a:spLocks noChangeArrowheads="1"/>
            </p:cNvSpPr>
            <p:nvPr/>
          </p:nvSpPr>
          <p:spPr bwMode="auto">
            <a:xfrm>
              <a:off x="2784" y="283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32582" name="Text Box 38"/>
            <p:cNvSpPr txBox="1">
              <a:spLocks noChangeArrowheads="1"/>
            </p:cNvSpPr>
            <p:nvPr/>
          </p:nvSpPr>
          <p:spPr bwMode="auto">
            <a:xfrm>
              <a:off x="1996" y="3215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1-u</a:t>
              </a:r>
            </a:p>
          </p:txBody>
        </p:sp>
        <p:sp>
          <p:nvSpPr>
            <p:cNvPr id="1132583" name="Text Box 39"/>
            <p:cNvSpPr txBox="1">
              <a:spLocks noChangeArrowheads="1"/>
            </p:cNvSpPr>
            <p:nvPr/>
          </p:nvSpPr>
          <p:spPr bwMode="auto">
            <a:xfrm>
              <a:off x="2544" y="32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</p:grpSp>
      <p:sp>
        <p:nvSpPr>
          <p:cNvPr id="1132585" name="Line 41"/>
          <p:cNvSpPr>
            <a:spLocks noChangeShapeType="1"/>
          </p:cNvSpPr>
          <p:nvPr/>
        </p:nvSpPr>
        <p:spPr bwMode="auto">
          <a:xfrm flipV="1">
            <a:off x="6172200" y="2057400"/>
            <a:ext cx="4572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86" name="Line 42"/>
          <p:cNvSpPr>
            <a:spLocks noChangeShapeType="1"/>
          </p:cNvSpPr>
          <p:nvPr/>
        </p:nvSpPr>
        <p:spPr bwMode="auto">
          <a:xfrm>
            <a:off x="6629400" y="20574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87" name="Line 43"/>
          <p:cNvSpPr>
            <a:spLocks noChangeShapeType="1"/>
          </p:cNvSpPr>
          <p:nvPr/>
        </p:nvSpPr>
        <p:spPr bwMode="auto">
          <a:xfrm>
            <a:off x="7772400" y="2057400"/>
            <a:ext cx="3810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88" name="Text Box 44"/>
          <p:cNvSpPr txBox="1">
            <a:spLocks noChangeArrowheads="1"/>
          </p:cNvSpPr>
          <p:nvPr/>
        </p:nvSpPr>
        <p:spPr bwMode="auto">
          <a:xfrm>
            <a:off x="5695950" y="28829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P0</a:t>
            </a:r>
          </a:p>
        </p:txBody>
      </p:sp>
      <p:sp>
        <p:nvSpPr>
          <p:cNvPr id="1132589" name="Text Box 45"/>
          <p:cNvSpPr txBox="1">
            <a:spLocks noChangeArrowheads="1"/>
          </p:cNvSpPr>
          <p:nvPr/>
        </p:nvSpPr>
        <p:spPr bwMode="auto">
          <a:xfrm>
            <a:off x="6172200" y="17510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P1</a:t>
            </a:r>
          </a:p>
        </p:txBody>
      </p:sp>
      <p:sp>
        <p:nvSpPr>
          <p:cNvPr id="1132590" name="Text Box 46"/>
          <p:cNvSpPr txBox="1">
            <a:spLocks noChangeArrowheads="1"/>
          </p:cNvSpPr>
          <p:nvPr/>
        </p:nvSpPr>
        <p:spPr bwMode="auto">
          <a:xfrm>
            <a:off x="7772400" y="17510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P2</a:t>
            </a:r>
          </a:p>
        </p:txBody>
      </p:sp>
      <p:sp>
        <p:nvSpPr>
          <p:cNvPr id="1132591" name="Text Box 47"/>
          <p:cNvSpPr txBox="1">
            <a:spLocks noChangeArrowheads="1"/>
          </p:cNvSpPr>
          <p:nvPr/>
        </p:nvSpPr>
        <p:spPr bwMode="auto">
          <a:xfrm>
            <a:off x="8104188" y="281781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P3</a:t>
            </a:r>
          </a:p>
        </p:txBody>
      </p:sp>
      <p:sp>
        <p:nvSpPr>
          <p:cNvPr id="1132592" name="Freeform 48"/>
          <p:cNvSpPr>
            <a:spLocks/>
          </p:cNvSpPr>
          <p:nvPr/>
        </p:nvSpPr>
        <p:spPr bwMode="auto">
          <a:xfrm>
            <a:off x="6172200" y="2209800"/>
            <a:ext cx="1981200" cy="914400"/>
          </a:xfrm>
          <a:custGeom>
            <a:avLst/>
            <a:gdLst>
              <a:gd name="T0" fmla="*/ 0 w 1248"/>
              <a:gd name="T1" fmla="*/ 576 h 576"/>
              <a:gd name="T2" fmla="*/ 240 w 1248"/>
              <a:gd name="T3" fmla="*/ 240 h 576"/>
              <a:gd name="T4" fmla="*/ 624 w 1248"/>
              <a:gd name="T5" fmla="*/ 0 h 576"/>
              <a:gd name="T6" fmla="*/ 1008 w 1248"/>
              <a:gd name="T7" fmla="*/ 240 h 576"/>
              <a:gd name="T8" fmla="*/ 1248 w 1248"/>
              <a:gd name="T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576">
                <a:moveTo>
                  <a:pt x="0" y="576"/>
                </a:moveTo>
                <a:cubicBezTo>
                  <a:pt x="68" y="456"/>
                  <a:pt x="136" y="336"/>
                  <a:pt x="240" y="240"/>
                </a:cubicBezTo>
                <a:cubicBezTo>
                  <a:pt x="344" y="144"/>
                  <a:pt x="496" y="0"/>
                  <a:pt x="624" y="0"/>
                </a:cubicBezTo>
                <a:cubicBezTo>
                  <a:pt x="752" y="0"/>
                  <a:pt x="904" y="144"/>
                  <a:pt x="1008" y="240"/>
                </a:cubicBezTo>
                <a:cubicBezTo>
                  <a:pt x="1112" y="336"/>
                  <a:pt x="1180" y="456"/>
                  <a:pt x="1248" y="576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93" name="Text Box 49"/>
          <p:cNvSpPr txBox="1">
            <a:spLocks noChangeArrowheads="1"/>
          </p:cNvSpPr>
          <p:nvPr/>
        </p:nvSpPr>
        <p:spPr bwMode="auto">
          <a:xfrm>
            <a:off x="6088063" y="3121025"/>
            <a:ext cx="2228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Cubic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Degree 3, Order 4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F(0) = P0, F(1) = P3</a:t>
            </a:r>
          </a:p>
        </p:txBody>
      </p:sp>
      <p:sp>
        <p:nvSpPr>
          <p:cNvPr id="1132595" name="Text Box 51"/>
          <p:cNvSpPr txBox="1">
            <a:spLocks noChangeArrowheads="1"/>
          </p:cNvSpPr>
          <p:nvPr/>
        </p:nvSpPr>
        <p:spPr bwMode="auto">
          <a:xfrm>
            <a:off x="5741988" y="396081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P0</a:t>
            </a:r>
          </a:p>
        </p:txBody>
      </p:sp>
      <p:sp>
        <p:nvSpPr>
          <p:cNvPr id="1132596" name="Text Box 52"/>
          <p:cNvSpPr txBox="1">
            <a:spLocks noChangeArrowheads="1"/>
          </p:cNvSpPr>
          <p:nvPr/>
        </p:nvSpPr>
        <p:spPr bwMode="auto">
          <a:xfrm>
            <a:off x="6656388" y="396081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P1</a:t>
            </a:r>
          </a:p>
        </p:txBody>
      </p:sp>
      <p:sp>
        <p:nvSpPr>
          <p:cNvPr id="1132597" name="Text Box 53"/>
          <p:cNvSpPr txBox="1">
            <a:spLocks noChangeArrowheads="1"/>
          </p:cNvSpPr>
          <p:nvPr/>
        </p:nvSpPr>
        <p:spPr bwMode="auto">
          <a:xfrm>
            <a:off x="7543800" y="39608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P2</a:t>
            </a:r>
          </a:p>
        </p:txBody>
      </p:sp>
      <p:sp>
        <p:nvSpPr>
          <p:cNvPr id="1132598" name="Text Box 54"/>
          <p:cNvSpPr txBox="1">
            <a:spLocks noChangeArrowheads="1"/>
          </p:cNvSpPr>
          <p:nvPr/>
        </p:nvSpPr>
        <p:spPr bwMode="auto">
          <a:xfrm>
            <a:off x="8534400" y="39608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P3</a:t>
            </a:r>
          </a:p>
        </p:txBody>
      </p:sp>
      <p:sp>
        <p:nvSpPr>
          <p:cNvPr id="1132599" name="Line 55"/>
          <p:cNvSpPr>
            <a:spLocks noChangeShapeType="1"/>
          </p:cNvSpPr>
          <p:nvPr/>
        </p:nvSpPr>
        <p:spPr bwMode="auto">
          <a:xfrm>
            <a:off x="5943600" y="4343400"/>
            <a:ext cx="5334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0" name="Line 56"/>
          <p:cNvSpPr>
            <a:spLocks noChangeShapeType="1"/>
          </p:cNvSpPr>
          <p:nvPr/>
        </p:nvSpPr>
        <p:spPr bwMode="auto">
          <a:xfrm flipH="1">
            <a:off x="6553200" y="4343400"/>
            <a:ext cx="3048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1" name="Line 57"/>
          <p:cNvSpPr>
            <a:spLocks noChangeShapeType="1"/>
          </p:cNvSpPr>
          <p:nvPr/>
        </p:nvSpPr>
        <p:spPr bwMode="auto">
          <a:xfrm>
            <a:off x="6934200" y="4343400"/>
            <a:ext cx="4572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2" name="Line 58"/>
          <p:cNvSpPr>
            <a:spLocks noChangeShapeType="1"/>
          </p:cNvSpPr>
          <p:nvPr/>
        </p:nvSpPr>
        <p:spPr bwMode="auto">
          <a:xfrm flipH="1">
            <a:off x="7467600" y="4343400"/>
            <a:ext cx="3048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3" name="Line 59"/>
          <p:cNvSpPr>
            <a:spLocks noChangeShapeType="1"/>
          </p:cNvSpPr>
          <p:nvPr/>
        </p:nvSpPr>
        <p:spPr bwMode="auto">
          <a:xfrm>
            <a:off x="7848600" y="4343400"/>
            <a:ext cx="4572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4" name="Line 60"/>
          <p:cNvSpPr>
            <a:spLocks noChangeShapeType="1"/>
          </p:cNvSpPr>
          <p:nvPr/>
        </p:nvSpPr>
        <p:spPr bwMode="auto">
          <a:xfrm flipH="1">
            <a:off x="8382000" y="4343400"/>
            <a:ext cx="3810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5" name="Line 61"/>
          <p:cNvSpPr>
            <a:spLocks noChangeShapeType="1"/>
          </p:cNvSpPr>
          <p:nvPr/>
        </p:nvSpPr>
        <p:spPr bwMode="auto">
          <a:xfrm>
            <a:off x="6553200" y="4876800"/>
            <a:ext cx="457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6" name="Line 62"/>
          <p:cNvSpPr>
            <a:spLocks noChangeShapeType="1"/>
          </p:cNvSpPr>
          <p:nvPr/>
        </p:nvSpPr>
        <p:spPr bwMode="auto">
          <a:xfrm flipH="1">
            <a:off x="7086600" y="48768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7" name="Line 63"/>
          <p:cNvSpPr>
            <a:spLocks noChangeShapeType="1"/>
          </p:cNvSpPr>
          <p:nvPr/>
        </p:nvSpPr>
        <p:spPr bwMode="auto">
          <a:xfrm>
            <a:off x="7467600" y="4876800"/>
            <a:ext cx="457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8" name="Line 64"/>
          <p:cNvSpPr>
            <a:spLocks noChangeShapeType="1"/>
          </p:cNvSpPr>
          <p:nvPr/>
        </p:nvSpPr>
        <p:spPr bwMode="auto">
          <a:xfrm flipH="1">
            <a:off x="8001000" y="48768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9" name="Line 65"/>
          <p:cNvSpPr>
            <a:spLocks noChangeShapeType="1"/>
          </p:cNvSpPr>
          <p:nvPr/>
        </p:nvSpPr>
        <p:spPr bwMode="auto">
          <a:xfrm>
            <a:off x="7086600" y="5486400"/>
            <a:ext cx="457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10" name="Line 66"/>
          <p:cNvSpPr>
            <a:spLocks noChangeShapeType="1"/>
          </p:cNvSpPr>
          <p:nvPr/>
        </p:nvSpPr>
        <p:spPr bwMode="auto">
          <a:xfrm flipH="1">
            <a:off x="7620000" y="54864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11" name="Text Box 67"/>
          <p:cNvSpPr txBox="1">
            <a:spLocks noChangeArrowheads="1"/>
          </p:cNvSpPr>
          <p:nvPr/>
        </p:nvSpPr>
        <p:spPr bwMode="auto">
          <a:xfrm>
            <a:off x="5791200" y="44180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  <p:sp>
        <p:nvSpPr>
          <p:cNvPr id="1132612" name="Text Box 68"/>
          <p:cNvSpPr txBox="1">
            <a:spLocks noChangeArrowheads="1"/>
          </p:cNvSpPr>
          <p:nvPr/>
        </p:nvSpPr>
        <p:spPr bwMode="auto">
          <a:xfrm>
            <a:off x="6400800" y="50276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  <p:sp>
        <p:nvSpPr>
          <p:cNvPr id="1132613" name="Text Box 69"/>
          <p:cNvSpPr txBox="1">
            <a:spLocks noChangeArrowheads="1"/>
          </p:cNvSpPr>
          <p:nvPr/>
        </p:nvSpPr>
        <p:spPr bwMode="auto">
          <a:xfrm>
            <a:off x="6858000" y="55753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  <p:sp>
        <p:nvSpPr>
          <p:cNvPr id="1132614" name="Text Box 70"/>
          <p:cNvSpPr txBox="1">
            <a:spLocks noChangeArrowheads="1"/>
          </p:cNvSpPr>
          <p:nvPr/>
        </p:nvSpPr>
        <p:spPr bwMode="auto">
          <a:xfrm>
            <a:off x="6629400" y="4418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15" name="Text Box 71"/>
          <p:cNvSpPr txBox="1">
            <a:spLocks noChangeArrowheads="1"/>
          </p:cNvSpPr>
          <p:nvPr/>
        </p:nvSpPr>
        <p:spPr bwMode="auto">
          <a:xfrm>
            <a:off x="7162800" y="502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16" name="Text Box 72"/>
          <p:cNvSpPr txBox="1">
            <a:spLocks noChangeArrowheads="1"/>
          </p:cNvSpPr>
          <p:nvPr/>
        </p:nvSpPr>
        <p:spPr bwMode="auto">
          <a:xfrm>
            <a:off x="7543800" y="4418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17" name="Text Box 73"/>
          <p:cNvSpPr txBox="1">
            <a:spLocks noChangeArrowheads="1"/>
          </p:cNvSpPr>
          <p:nvPr/>
        </p:nvSpPr>
        <p:spPr bwMode="auto">
          <a:xfrm>
            <a:off x="8534400" y="4418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18" name="Text Box 74"/>
          <p:cNvSpPr txBox="1">
            <a:spLocks noChangeArrowheads="1"/>
          </p:cNvSpPr>
          <p:nvPr/>
        </p:nvSpPr>
        <p:spPr bwMode="auto">
          <a:xfrm>
            <a:off x="8077200" y="5027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19" name="Text Box 75"/>
          <p:cNvSpPr txBox="1">
            <a:spLocks noChangeArrowheads="1"/>
          </p:cNvSpPr>
          <p:nvPr/>
        </p:nvSpPr>
        <p:spPr bwMode="auto">
          <a:xfrm>
            <a:off x="7772400" y="5561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20" name="Text Box 76"/>
          <p:cNvSpPr txBox="1">
            <a:spLocks noChangeArrowheads="1"/>
          </p:cNvSpPr>
          <p:nvPr/>
        </p:nvSpPr>
        <p:spPr bwMode="auto">
          <a:xfrm>
            <a:off x="6794500" y="44180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  <p:sp>
        <p:nvSpPr>
          <p:cNvPr id="1132621" name="Text Box 77"/>
          <p:cNvSpPr txBox="1">
            <a:spLocks noChangeArrowheads="1"/>
          </p:cNvSpPr>
          <p:nvPr/>
        </p:nvSpPr>
        <p:spPr bwMode="auto">
          <a:xfrm>
            <a:off x="7315200" y="50276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  <p:sp>
        <p:nvSpPr>
          <p:cNvPr id="1132622" name="Text Box 78"/>
          <p:cNvSpPr txBox="1">
            <a:spLocks noChangeArrowheads="1"/>
          </p:cNvSpPr>
          <p:nvPr/>
        </p:nvSpPr>
        <p:spPr bwMode="auto">
          <a:xfrm>
            <a:off x="5862638" y="6018213"/>
            <a:ext cx="309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F(u) = (1-u)</a:t>
            </a:r>
            <a:r>
              <a:rPr lang="en-US" sz="1800" b="0" baseline="30000">
                <a:solidFill>
                  <a:srgbClr val="FFFFFF"/>
                </a:solidFill>
                <a:latin typeface="Arial" charset="0"/>
                <a:cs typeface="Arial"/>
              </a:rPr>
              <a:t>3 </a:t>
            </a:r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P0 +3u(1-u)</a:t>
            </a:r>
            <a:r>
              <a:rPr lang="en-US" sz="1800" b="0" baseline="30000">
                <a:solidFill>
                  <a:srgbClr val="FFFFFF"/>
                </a:solidFill>
                <a:latin typeface="Arial" charset="0"/>
                <a:cs typeface="Arial"/>
              </a:rPr>
              <a:t>2 </a:t>
            </a:r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P1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  +3u</a:t>
            </a:r>
            <a:r>
              <a:rPr lang="en-US" sz="1800" b="0" baseline="30000">
                <a:solidFill>
                  <a:srgbClr val="FFFFFF"/>
                </a:solidFill>
                <a:latin typeface="Arial" charset="0"/>
                <a:cs typeface="Arial"/>
              </a:rPr>
              <a:t>2</a:t>
            </a:r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(1-u) P2 + u</a:t>
            </a:r>
            <a:r>
              <a:rPr lang="en-US" sz="1800" b="0" baseline="30000">
                <a:solidFill>
                  <a:srgbClr val="FFFFFF"/>
                </a:solidFill>
                <a:latin typeface="Arial" charset="0"/>
                <a:cs typeface="Arial"/>
              </a:rPr>
              <a:t>3</a:t>
            </a:r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 P3</a:t>
            </a:r>
          </a:p>
        </p:txBody>
      </p:sp>
      <p:sp>
        <p:nvSpPr>
          <p:cNvPr id="1132623" name="Text Box 79"/>
          <p:cNvSpPr txBox="1">
            <a:spLocks noChangeArrowheads="1"/>
          </p:cNvSpPr>
          <p:nvPr/>
        </p:nvSpPr>
        <p:spPr bwMode="auto">
          <a:xfrm>
            <a:off x="7696200" y="44323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</p:spTree>
    <p:extLst>
      <p:ext uri="{BB962C8B-B14F-4D97-AF65-F5344CB8AC3E}">
        <p14:creationId xmlns:p14="http://schemas.microsoft.com/office/powerpoint/2010/main" val="3674179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DeCasteljau Implementation</a:t>
            </a:r>
          </a:p>
        </p:txBody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6750"/>
            <a:ext cx="8229600" cy="50292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Can be optimized to do without auxiliary storage </a:t>
            </a:r>
          </a:p>
          <a:p>
            <a:endParaRPr lang="en-US"/>
          </a:p>
        </p:txBody>
      </p:sp>
      <p:pic>
        <p:nvPicPr>
          <p:cNvPr id="1145930" name="Picture 7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517650"/>
            <a:ext cx="796290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51360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HW3 Implementation</a:t>
            </a:r>
          </a:p>
        </p:txBody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Bezier (Bezier2 and Bspline discussed next time)</a:t>
            </a:r>
          </a:p>
          <a:p>
            <a:pPr lvl="1"/>
            <a:r>
              <a:rPr lang="en-US" sz="2000"/>
              <a:t>Arbitrary degree curve (number of control points)</a:t>
            </a:r>
          </a:p>
          <a:p>
            <a:pPr lvl="1"/>
            <a:r>
              <a:rPr lang="en-US" sz="2000"/>
              <a:t>Break curve into detail segments.  Line segments for these</a:t>
            </a:r>
          </a:p>
          <a:p>
            <a:pPr lvl="1"/>
            <a:r>
              <a:rPr lang="en-US" sz="2000"/>
              <a:t>Evaluate curve at locations 0, 1/detail, 2/detail, … , 1</a:t>
            </a:r>
          </a:p>
          <a:p>
            <a:pPr lvl="1"/>
            <a:r>
              <a:rPr lang="en-US" sz="2000"/>
              <a:t>Evaluation done using deCasteljau</a:t>
            </a:r>
          </a:p>
          <a:p>
            <a:r>
              <a:rPr lang="en-US" sz="2400"/>
              <a:t>Key implementation: deCasteljau for arbitrary degree</a:t>
            </a:r>
          </a:p>
          <a:p>
            <a:pPr lvl="1"/>
            <a:r>
              <a:rPr lang="en-US" sz="2000"/>
              <a:t>Is anyone confused? About handling arbitrary degree?</a:t>
            </a:r>
          </a:p>
          <a:p>
            <a:r>
              <a:rPr lang="en-US" sz="2400"/>
              <a:t>Can also use alternative formula if you want</a:t>
            </a:r>
          </a:p>
          <a:p>
            <a:pPr lvl="1"/>
            <a:r>
              <a:rPr lang="en-US" sz="2000"/>
              <a:t>Explicit Bernstein-Bezier polynomial form (next) </a:t>
            </a:r>
          </a:p>
          <a:p>
            <a:pPr lvl="1"/>
            <a:endParaRPr lang="en-US" sz="2000"/>
          </a:p>
          <a:p>
            <a:r>
              <a:rPr lang="en-US" sz="24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32062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3D Graphics Pipeline</a:t>
            </a:r>
          </a:p>
        </p:txBody>
      </p:sp>
      <p:pic>
        <p:nvPicPr>
          <p:cNvPr id="1146884" name="Picture 4" descr="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808413"/>
            <a:ext cx="1709737" cy="1709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885" name="Picture 5" descr="allfreq_vt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5202238"/>
            <a:ext cx="1997075" cy="149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886" name="Text Box 6"/>
          <p:cNvSpPr txBox="1">
            <a:spLocks noChangeArrowheads="1"/>
          </p:cNvSpPr>
          <p:nvPr/>
        </p:nvSpPr>
        <p:spPr bwMode="auto">
          <a:xfrm>
            <a:off x="298450" y="2324100"/>
            <a:ext cx="2514600" cy="627063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FFFFFF"/>
                </a:solidFill>
                <a:latin typeface="Times New Roman" charset="0"/>
              </a:rPr>
              <a:t>         </a:t>
            </a:r>
            <a:endParaRPr lang="en-US" sz="2400" b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146887" name="Picture 7" descr="teap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3509963"/>
            <a:ext cx="1693863" cy="995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888" name="Picture 8" descr="cathidden-c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4156075"/>
            <a:ext cx="16002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889" name="Picture 9" descr="david-classic-leftlight-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16450"/>
            <a:ext cx="1717675" cy="1881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890" name="Text Box 10"/>
          <p:cNvSpPr txBox="1">
            <a:spLocks noChangeArrowheads="1"/>
          </p:cNvSpPr>
          <p:nvPr/>
        </p:nvSpPr>
        <p:spPr bwMode="auto">
          <a:xfrm>
            <a:off x="3228975" y="2320925"/>
            <a:ext cx="2506663" cy="627063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FFFFFF"/>
                </a:solidFill>
                <a:latin typeface="Times New Roman" charset="0"/>
              </a:rPr>
              <a:t>         </a:t>
            </a:r>
            <a:endParaRPr lang="en-US" sz="24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46891" name="Line 11"/>
          <p:cNvSpPr>
            <a:spLocks noChangeShapeType="1"/>
          </p:cNvSpPr>
          <p:nvPr/>
        </p:nvSpPr>
        <p:spPr bwMode="auto">
          <a:xfrm>
            <a:off x="5754688" y="2638425"/>
            <a:ext cx="407987" cy="63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46892" name="Line 12"/>
          <p:cNvSpPr>
            <a:spLocks noChangeShapeType="1"/>
          </p:cNvSpPr>
          <p:nvPr/>
        </p:nvSpPr>
        <p:spPr bwMode="auto">
          <a:xfrm>
            <a:off x="2827338" y="2633663"/>
            <a:ext cx="407987" cy="63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46893" name="Text Box 13"/>
          <p:cNvSpPr txBox="1">
            <a:spLocks noChangeArrowheads="1"/>
          </p:cNvSpPr>
          <p:nvPr/>
        </p:nvSpPr>
        <p:spPr bwMode="auto">
          <a:xfrm>
            <a:off x="6154738" y="2312988"/>
            <a:ext cx="2506662" cy="627062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FFFFFF"/>
                </a:solidFill>
                <a:latin typeface="Times New Roman" charset="0"/>
              </a:rPr>
              <a:t>         </a:t>
            </a:r>
            <a:endParaRPr lang="en-US" sz="24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46894" name="Text Box 14"/>
          <p:cNvSpPr txBox="1">
            <a:spLocks noChangeArrowheads="1"/>
          </p:cNvSpPr>
          <p:nvPr/>
        </p:nvSpPr>
        <p:spPr bwMode="auto">
          <a:xfrm>
            <a:off x="766763" y="2393950"/>
            <a:ext cx="151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Arial" charset="0"/>
              </a:rPr>
              <a:t>Modeling</a:t>
            </a:r>
          </a:p>
        </p:txBody>
      </p:sp>
      <p:sp>
        <p:nvSpPr>
          <p:cNvPr id="1146895" name="Text Box 15"/>
          <p:cNvSpPr txBox="1">
            <a:spLocks noChangeArrowheads="1"/>
          </p:cNvSpPr>
          <p:nvPr/>
        </p:nvSpPr>
        <p:spPr bwMode="auto">
          <a:xfrm>
            <a:off x="3744913" y="2381250"/>
            <a:ext cx="1541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FFFF"/>
                </a:solidFill>
                <a:latin typeface="Arial" charset="0"/>
              </a:rPr>
              <a:t>Animation</a:t>
            </a:r>
          </a:p>
        </p:txBody>
      </p:sp>
      <p:sp>
        <p:nvSpPr>
          <p:cNvPr id="1146896" name="Text Box 16"/>
          <p:cNvSpPr txBox="1">
            <a:spLocks noChangeArrowheads="1"/>
          </p:cNvSpPr>
          <p:nvPr/>
        </p:nvSpPr>
        <p:spPr bwMode="auto">
          <a:xfrm>
            <a:off x="6615113" y="2381250"/>
            <a:ext cx="159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FFFF"/>
                </a:solidFill>
                <a:latin typeface="Arial" charset="0"/>
              </a:rPr>
              <a:t>Rendering</a:t>
            </a:r>
          </a:p>
        </p:txBody>
      </p:sp>
      <p:pic>
        <p:nvPicPr>
          <p:cNvPr id="1146897" name="Picture 17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3294063"/>
            <a:ext cx="2405062" cy="2427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33696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for Bezier Curves</a:t>
            </a:r>
          </a:p>
        </p:txBody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Main question: Given control points and constraints (interpolation, tangent), how to construct curve?</a:t>
            </a:r>
          </a:p>
          <a:p>
            <a:endParaRPr lang="en-US"/>
          </a:p>
          <a:p>
            <a:r>
              <a:rPr lang="en-US"/>
              <a:t>Algorithmic: deCasteljau algorithm</a:t>
            </a:r>
          </a:p>
          <a:p>
            <a:r>
              <a:rPr lang="en-US" i="1"/>
              <a:t>Explicit: Bernstein-Bezier polynomial basis</a:t>
            </a:r>
          </a:p>
          <a:p>
            <a:r>
              <a:rPr lang="en-US"/>
              <a:t>4x4 matrix for cubics</a:t>
            </a:r>
          </a:p>
          <a:p>
            <a:r>
              <a:rPr lang="en-US"/>
              <a:t>Properties: Advantages and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38603992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 formulae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Linear combination of basis functions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Explicit form for basis functions? Guess it?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  <p:graphicFrame>
        <p:nvGraphicFramePr>
          <p:cNvPr id="11356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48177"/>
              </p:ext>
            </p:extLst>
          </p:nvPr>
        </p:nvGraphicFramePr>
        <p:xfrm>
          <a:off x="538163" y="1987550"/>
          <a:ext cx="8161337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40200" imgH="1612900" progId="Equation.DSMT4">
                  <p:embed/>
                </p:oleObj>
              </mc:Choice>
              <mc:Fallback>
                <p:oleObj name="Equation" r:id="rId2" imgW="4140200" imgH="161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987550"/>
                        <a:ext cx="8161337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966120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 formulae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Linear combination of basis functions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Explicit form for basis functions? Guess it?</a:t>
            </a:r>
          </a:p>
          <a:p>
            <a:r>
              <a:rPr lang="en-US" b="1" i="1"/>
              <a:t>Binomial coefficients in [(1-u)+u]</a:t>
            </a:r>
            <a:r>
              <a:rPr lang="en-US" b="1" i="1" baseline="30000"/>
              <a:t>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  <p:graphicFrame>
        <p:nvGraphicFramePr>
          <p:cNvPr id="11489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79170"/>
              </p:ext>
            </p:extLst>
          </p:nvPr>
        </p:nvGraphicFramePr>
        <p:xfrm>
          <a:off x="538163" y="1987550"/>
          <a:ext cx="8161337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40200" imgH="1612900" progId="Equation.DSMT4">
                  <p:embed/>
                </p:oleObj>
              </mc:Choice>
              <mc:Fallback>
                <p:oleObj name="Equation" r:id="rId2" imgW="4140200" imgH="161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987550"/>
                        <a:ext cx="8161337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30295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Explicit Form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b="1" i="1"/>
          </a:p>
          <a:p>
            <a:endParaRPr lang="en-US"/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  <p:graphicFrame>
        <p:nvGraphicFramePr>
          <p:cNvPr id="11376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313819"/>
              </p:ext>
            </p:extLst>
          </p:nvPr>
        </p:nvGraphicFramePr>
        <p:xfrm>
          <a:off x="1289050" y="5146675"/>
          <a:ext cx="640397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900" imgH="444500" progId="Equation.DSMT4">
                  <p:embed/>
                </p:oleObj>
              </mc:Choice>
              <mc:Fallback>
                <p:oleObj name="Equation" r:id="rId2" imgW="1866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5146675"/>
                        <a:ext cx="640397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6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668335"/>
              </p:ext>
            </p:extLst>
          </p:nvPr>
        </p:nvGraphicFramePr>
        <p:xfrm>
          <a:off x="538163" y="1987550"/>
          <a:ext cx="8161337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40200" imgH="1612900" progId="Equation.DSMT4">
                  <p:embed/>
                </p:oleObj>
              </mc:Choice>
              <mc:Fallback>
                <p:oleObj name="Equation" r:id="rId4" imgW="4140200" imgH="161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987550"/>
                        <a:ext cx="8161337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24938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for Bezier Curves</a:t>
            </a:r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Main question: Given control points and constraints (interpolation, tangent), how to construct curve?</a:t>
            </a:r>
          </a:p>
          <a:p>
            <a:endParaRPr lang="en-US"/>
          </a:p>
          <a:p>
            <a:r>
              <a:rPr lang="en-US"/>
              <a:t>Algorithmic: deCasteljau algorithm</a:t>
            </a:r>
          </a:p>
          <a:p>
            <a:r>
              <a:rPr lang="en-US"/>
              <a:t>Explicit: Bernstein-Bezier polynomial basis</a:t>
            </a:r>
          </a:p>
          <a:p>
            <a:r>
              <a:rPr lang="en-US" i="1"/>
              <a:t>4x4 matrix for cubics</a:t>
            </a:r>
          </a:p>
          <a:p>
            <a:r>
              <a:rPr lang="en-US"/>
              <a:t>Properties: Advantages and Disadvantages</a:t>
            </a:r>
          </a:p>
        </p:txBody>
      </p:sp>
    </p:spTree>
    <p:extLst>
      <p:ext uri="{BB962C8B-B14F-4D97-AF65-F5344CB8AC3E}">
        <p14:creationId xmlns:p14="http://schemas.microsoft.com/office/powerpoint/2010/main" val="403598374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Cubic 4x4 Matrix (derive)</a:t>
            </a:r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 b="1" i="1"/>
          </a:p>
          <a:p>
            <a:endParaRPr lang="en-US" sz="2400"/>
          </a:p>
          <a:p>
            <a:endParaRPr lang="en-US" sz="2400"/>
          </a:p>
          <a:p>
            <a:pPr>
              <a:buFont typeface="Wingdings" charset="0"/>
              <a:buNone/>
            </a:pPr>
            <a:endParaRPr lang="en-US" sz="2400"/>
          </a:p>
        </p:txBody>
      </p:sp>
      <p:graphicFrame>
        <p:nvGraphicFramePr>
          <p:cNvPr id="1139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203090"/>
              </p:ext>
            </p:extLst>
          </p:nvPr>
        </p:nvGraphicFramePr>
        <p:xfrm>
          <a:off x="-60325" y="2192338"/>
          <a:ext cx="9232900" cy="361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05200" imgH="1371600" progId="Equation.DSMT4">
                  <p:embed/>
                </p:oleObj>
              </mc:Choice>
              <mc:Fallback>
                <p:oleObj name="Equation" r:id="rId2" imgW="35052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325" y="2192338"/>
                        <a:ext cx="9232900" cy="361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852568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Cubic 4x4 Matrix (derive)</a:t>
            </a:r>
          </a:p>
        </p:txBody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 b="1" i="1"/>
          </a:p>
          <a:p>
            <a:endParaRPr lang="en-US" sz="2400"/>
          </a:p>
          <a:p>
            <a:endParaRPr lang="en-US" sz="2400"/>
          </a:p>
          <a:p>
            <a:pPr>
              <a:buFont typeface="Wingdings" charset="0"/>
              <a:buNone/>
            </a:pPr>
            <a:endParaRPr lang="en-US" sz="2400"/>
          </a:p>
        </p:txBody>
      </p:sp>
      <p:graphicFrame>
        <p:nvGraphicFramePr>
          <p:cNvPr id="11407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417852"/>
              </p:ext>
            </p:extLst>
          </p:nvPr>
        </p:nvGraphicFramePr>
        <p:xfrm>
          <a:off x="-9525" y="2192338"/>
          <a:ext cx="9166225" cy="361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79800" imgH="1371600" progId="Equation.DSMT4">
                  <p:embed/>
                </p:oleObj>
              </mc:Choice>
              <mc:Fallback>
                <p:oleObj name="Equation" r:id="rId2" imgW="34798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525" y="2192338"/>
                        <a:ext cx="9166225" cy="361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265203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for Bezier Curves</a:t>
            </a:r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 Main question: Given control points and constraints (interpolation, tangent), how to construct curve?</a:t>
            </a:r>
          </a:p>
          <a:p>
            <a:endParaRPr lang="en-US"/>
          </a:p>
          <a:p>
            <a:r>
              <a:rPr lang="en-US"/>
              <a:t>Algorithmic: deCasteljau algorithm</a:t>
            </a:r>
          </a:p>
          <a:p>
            <a:r>
              <a:rPr lang="en-US"/>
              <a:t>Explicit: Bernstein-Bezier polynomial basis</a:t>
            </a:r>
          </a:p>
          <a:p>
            <a:r>
              <a:rPr lang="en-US"/>
              <a:t>4x4 matrix for cubics</a:t>
            </a:r>
          </a:p>
          <a:p>
            <a:r>
              <a:rPr lang="en-US" i="1"/>
              <a:t>Properties: Advantages and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10423182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(brief discussion)</a:t>
            </a: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8" y="1527175"/>
            <a:ext cx="9028112" cy="5029200"/>
          </a:xfrm>
        </p:spPr>
        <p:txBody>
          <a:bodyPr/>
          <a:lstStyle/>
          <a:p>
            <a:r>
              <a:rPr lang="en-US" dirty="0"/>
              <a:t>Demo of HW 3 </a:t>
            </a:r>
          </a:p>
          <a:p>
            <a:r>
              <a:rPr lang="en-US" dirty="0"/>
              <a:t>Interpolation: End-points, but approximates others</a:t>
            </a:r>
          </a:p>
          <a:p>
            <a:r>
              <a:rPr lang="en-US" dirty="0"/>
              <a:t>Single piece, moving one point affects whole curve (no local control as in B-splines later)</a:t>
            </a:r>
          </a:p>
          <a:p>
            <a:r>
              <a:rPr lang="en-US" dirty="0"/>
              <a:t>Invariant to translations, rotations, scales etc.  That is, translating all control points translates entire curve</a:t>
            </a:r>
          </a:p>
          <a:p>
            <a:r>
              <a:rPr lang="en-US" dirty="0"/>
              <a:t>Easily subdivided into parts for drawing (next lecture):  Hence, Bezier curves easiest for drawing</a:t>
            </a:r>
          </a:p>
        </p:txBody>
      </p:sp>
    </p:spTree>
    <p:extLst>
      <p:ext uri="{BB962C8B-B14F-4D97-AF65-F5344CB8AC3E}">
        <p14:creationId xmlns:p14="http://schemas.microsoft.com/office/powerpoint/2010/main" val="410406934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Graphics Pipeline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527175"/>
            <a:ext cx="8426233" cy="5029200"/>
          </a:xfrm>
        </p:spPr>
        <p:txBody>
          <a:bodyPr/>
          <a:lstStyle/>
          <a:p>
            <a:r>
              <a:rPr lang="en-US" dirty="0"/>
              <a:t>In HW 1, HW 2, draw, shade objects</a:t>
            </a:r>
          </a:p>
          <a:p>
            <a:r>
              <a:rPr lang="en-US" dirty="0"/>
              <a:t>But how to define geometry of objects?</a:t>
            </a:r>
          </a:p>
          <a:p>
            <a:r>
              <a:rPr lang="en-US" dirty="0"/>
              <a:t>How to define, edit shape of teapot?  </a:t>
            </a:r>
          </a:p>
          <a:p>
            <a:r>
              <a:rPr lang="en-US" dirty="0"/>
              <a:t>We discuss </a:t>
            </a:r>
            <a:r>
              <a:rPr lang="en-US" i="1" dirty="0"/>
              <a:t>modeling</a:t>
            </a:r>
            <a:r>
              <a:rPr lang="en-US" dirty="0"/>
              <a:t> with spline curves</a:t>
            </a:r>
          </a:p>
          <a:p>
            <a:pPr lvl="1"/>
            <a:r>
              <a:rPr lang="en-US" dirty="0"/>
              <a:t>Demo of HW 3 solution</a:t>
            </a:r>
          </a:p>
          <a:p>
            <a:r>
              <a:rPr lang="en-US" dirty="0"/>
              <a:t>Homework </a:t>
            </a:r>
            <a:r>
              <a:rPr lang="en-US"/>
              <a:t>submission  (Mar 1)</a:t>
            </a:r>
            <a:endParaRPr lang="en-US" dirty="0"/>
          </a:p>
          <a:p>
            <a:pPr lvl="1"/>
            <a:r>
              <a:rPr lang="en-US" dirty="0"/>
              <a:t>After midterm, but please start on it before</a:t>
            </a:r>
          </a:p>
          <a:p>
            <a:pPr lvl="1"/>
            <a:r>
              <a:rPr lang="en-US" dirty="0"/>
              <a:t>Not on UCSD Online,  link </a:t>
            </a:r>
          </a:p>
          <a:p>
            <a:pPr lvl="1"/>
            <a:r>
              <a:rPr lang="en-US" dirty="0"/>
              <a:t>Same password as for readings (and code grade only)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163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Curves for Modeling</a:t>
            </a:r>
          </a:p>
        </p:txBody>
      </p:sp>
      <p:pic>
        <p:nvPicPr>
          <p:cNvPr id="1152003" name="Picture 3" descr="tree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/>
          <a:stretch>
            <a:fillRect/>
          </a:stretch>
        </p:blipFill>
        <p:spPr bwMode="auto">
          <a:xfrm>
            <a:off x="52388" y="1885950"/>
            <a:ext cx="1889125" cy="3821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004" name="Picture 4" descr="tree3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0" t="35335" r="38113" b="28198"/>
          <a:stretch>
            <a:fillRect/>
          </a:stretch>
        </p:blipFill>
        <p:spPr bwMode="auto">
          <a:xfrm>
            <a:off x="2001838" y="1898650"/>
            <a:ext cx="2708275" cy="3805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005" name="Picture 5" descr="cup2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86"/>
          <a:stretch>
            <a:fillRect/>
          </a:stretch>
        </p:blipFill>
        <p:spPr bwMode="auto">
          <a:xfrm>
            <a:off x="4829175" y="1504950"/>
            <a:ext cx="1514475" cy="4808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006" name="Picture 6" descr="cup3d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9" t="35251" r="41646" b="31764"/>
          <a:stretch>
            <a:fillRect/>
          </a:stretch>
        </p:blipFill>
        <p:spPr bwMode="auto">
          <a:xfrm>
            <a:off x="6400800" y="1549400"/>
            <a:ext cx="2698750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2007" name="Text Box 7"/>
          <p:cNvSpPr txBox="1">
            <a:spLocks noChangeArrowheads="1"/>
          </p:cNvSpPr>
          <p:nvPr/>
        </p:nvSpPr>
        <p:spPr bwMode="auto">
          <a:xfrm>
            <a:off x="3406775" y="6370638"/>
            <a:ext cx="569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solidFill>
                  <a:srgbClr val="FFFFFF"/>
                </a:solidFill>
                <a:latin typeface="Arial" charset="0"/>
              </a:rPr>
              <a:t>Rachel Shiner, Final Project Spring 2010</a:t>
            </a:r>
          </a:p>
        </p:txBody>
      </p:sp>
    </p:spTree>
    <p:extLst>
      <p:ext uri="{BB962C8B-B14F-4D97-AF65-F5344CB8AC3E}">
        <p14:creationId xmlns:p14="http://schemas.microsoft.com/office/powerpoint/2010/main" val="382549096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How do we model complex shapes?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this course, only 2D curves, but can be used to create interesting 3D shapes by surface of revolution, lofting </a:t>
            </a:r>
            <a:r>
              <a:rPr lang="en-US" dirty="0" err="1"/>
              <a:t>etc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Techniques known as spline curves</a:t>
            </a:r>
          </a:p>
          <a:p>
            <a:pPr>
              <a:lnSpc>
                <a:spcPct val="90000"/>
              </a:lnSpc>
            </a:pPr>
            <a:r>
              <a:rPr lang="en-US" dirty="0"/>
              <a:t>This unit is about mathematics required to draw these spline curves, as in HW 3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History: From using computer modeling to define car bodies in auto-manufacturing.  Pioneers are Pierre Bezier (Renault), de </a:t>
            </a:r>
            <a:r>
              <a:rPr lang="en-US" dirty="0" err="1"/>
              <a:t>Casteljau</a:t>
            </a:r>
            <a:r>
              <a:rPr lang="en-US" dirty="0"/>
              <a:t> (Citroen)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775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C9C64-D2E6-18A9-F566-3DB0EB4A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Splines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BD10E-4D33-73C2-6092-2D5113FE8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7175"/>
            <a:ext cx="8547652" cy="50292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https://www.youtube.com/watch?v=YMl25iCCRew&amp;list=PLWfDJ5nla8UpwShx-lzLJqcp575fKpsSO&amp;index=13</a:t>
            </a:r>
            <a:endParaRPr lang="en-US" dirty="0"/>
          </a:p>
          <a:p>
            <a:r>
              <a:rPr lang="en-US" dirty="0"/>
              <a:t>Steve Seitz UW 5 minute videos (only first 2.5min)</a:t>
            </a:r>
          </a:p>
          <a:p>
            <a:r>
              <a:rPr lang="en-US" dirty="0"/>
              <a:t>Can watch other splines videos on channel, but don’t match the math as taught in this class.  </a:t>
            </a:r>
          </a:p>
        </p:txBody>
      </p:sp>
    </p:spTree>
    <p:extLst>
      <p:ext uri="{BB962C8B-B14F-4D97-AF65-F5344CB8AC3E}">
        <p14:creationId xmlns:p14="http://schemas.microsoft.com/office/powerpoint/2010/main" val="65992541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of Unit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i="1"/>
              <a:t>Bezier curves</a:t>
            </a:r>
          </a:p>
          <a:p>
            <a:pPr>
              <a:lnSpc>
                <a:spcPct val="90000"/>
              </a:lnSpc>
            </a:pPr>
            <a:r>
              <a:rPr lang="en-US"/>
              <a:t>deCasteljau algorithm, explicit form, matrix form</a:t>
            </a:r>
          </a:p>
          <a:p>
            <a:pPr>
              <a:lnSpc>
                <a:spcPct val="90000"/>
              </a:lnSpc>
            </a:pPr>
            <a:r>
              <a:rPr lang="en-US"/>
              <a:t>Polar form labeling (next time)</a:t>
            </a:r>
          </a:p>
          <a:p>
            <a:pPr>
              <a:lnSpc>
                <a:spcPct val="90000"/>
              </a:lnSpc>
            </a:pPr>
            <a:r>
              <a:rPr lang="en-US"/>
              <a:t>B-spline curves (next time)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Not well covered in textbooks (especially as taught here).  Main reference will be lecture notes.  If you do want a printed ref, handouts from CAGD, Seidel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079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Curve (with HW3 demo)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i="1" dirty="0"/>
              <a:t>Motivation: Draw a smooth intuitive curve (or surface) given few key user-specified control points</a:t>
            </a:r>
          </a:p>
          <a:p>
            <a:pPr>
              <a:buFont typeface="Wingdings" charset="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charset="0"/>
              <a:buNone/>
            </a:pPr>
            <a:r>
              <a:rPr lang="en-US" sz="2400" dirty="0"/>
              <a:t>Demo HW 3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000" dirty="0"/>
          </a:p>
        </p:txBody>
      </p:sp>
      <p:sp>
        <p:nvSpPr>
          <p:cNvPr id="1085448" name="Line 8"/>
          <p:cNvSpPr>
            <a:spLocks noChangeShapeType="1"/>
          </p:cNvSpPr>
          <p:nvPr/>
        </p:nvSpPr>
        <p:spPr bwMode="auto">
          <a:xfrm flipV="1">
            <a:off x="2243138" y="3611563"/>
            <a:ext cx="588962" cy="2728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49" name="Line 9"/>
          <p:cNvSpPr>
            <a:spLocks noChangeShapeType="1"/>
          </p:cNvSpPr>
          <p:nvPr/>
        </p:nvSpPr>
        <p:spPr bwMode="auto">
          <a:xfrm>
            <a:off x="2832100" y="3611563"/>
            <a:ext cx="3471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0" name="Line 10"/>
          <p:cNvSpPr>
            <a:spLocks noChangeShapeType="1"/>
          </p:cNvSpPr>
          <p:nvPr/>
        </p:nvSpPr>
        <p:spPr bwMode="auto">
          <a:xfrm>
            <a:off x="6319838" y="3611563"/>
            <a:ext cx="758825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1" name="Rectangle 11"/>
          <p:cNvSpPr>
            <a:spLocks noChangeArrowheads="1"/>
          </p:cNvSpPr>
          <p:nvPr/>
        </p:nvSpPr>
        <p:spPr bwMode="auto">
          <a:xfrm>
            <a:off x="2697163" y="3449638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3" name="Rectangle 13"/>
          <p:cNvSpPr>
            <a:spLocks noChangeArrowheads="1"/>
          </p:cNvSpPr>
          <p:nvPr/>
        </p:nvSpPr>
        <p:spPr bwMode="auto">
          <a:xfrm>
            <a:off x="2116138" y="6142038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4" name="Rectangle 14"/>
          <p:cNvSpPr>
            <a:spLocks noChangeArrowheads="1"/>
          </p:cNvSpPr>
          <p:nvPr/>
        </p:nvSpPr>
        <p:spPr bwMode="auto">
          <a:xfrm>
            <a:off x="6135688" y="3478213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5" name="Rectangle 15"/>
          <p:cNvSpPr>
            <a:spLocks noChangeArrowheads="1"/>
          </p:cNvSpPr>
          <p:nvPr/>
        </p:nvSpPr>
        <p:spPr bwMode="auto">
          <a:xfrm>
            <a:off x="6910388" y="6127750"/>
            <a:ext cx="339725" cy="32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6" name="Text Box 16"/>
          <p:cNvSpPr txBox="1">
            <a:spLocks noChangeArrowheads="1"/>
          </p:cNvSpPr>
          <p:nvPr/>
        </p:nvSpPr>
        <p:spPr bwMode="auto">
          <a:xfrm>
            <a:off x="1809750" y="2557463"/>
            <a:ext cx="6994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Control points (all that user specifies, edits)</a:t>
            </a:r>
          </a:p>
        </p:txBody>
      </p:sp>
      <p:sp>
        <p:nvSpPr>
          <p:cNvPr id="1085458" name="Freeform 18"/>
          <p:cNvSpPr>
            <a:spLocks/>
          </p:cNvSpPr>
          <p:nvPr/>
        </p:nvSpPr>
        <p:spPr bwMode="auto">
          <a:xfrm>
            <a:off x="2279650" y="4081463"/>
            <a:ext cx="4756150" cy="2235200"/>
          </a:xfrm>
          <a:custGeom>
            <a:avLst/>
            <a:gdLst>
              <a:gd name="T0" fmla="*/ 0 w 2987"/>
              <a:gd name="T1" fmla="*/ 1388 h 1388"/>
              <a:gd name="T2" fmla="*/ 566 w 2987"/>
              <a:gd name="T3" fmla="*/ 265 h 1388"/>
              <a:gd name="T4" fmla="*/ 2236 w 2987"/>
              <a:gd name="T5" fmla="*/ 187 h 1388"/>
              <a:gd name="T6" fmla="*/ 2987 w 2987"/>
              <a:gd name="T7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87" h="1388">
                <a:moveTo>
                  <a:pt x="0" y="1388"/>
                </a:moveTo>
                <a:cubicBezTo>
                  <a:pt x="96" y="926"/>
                  <a:pt x="193" y="465"/>
                  <a:pt x="566" y="265"/>
                </a:cubicBezTo>
                <a:cubicBezTo>
                  <a:pt x="939" y="65"/>
                  <a:pt x="1833" y="0"/>
                  <a:pt x="2236" y="187"/>
                </a:cubicBezTo>
                <a:cubicBezTo>
                  <a:pt x="2639" y="374"/>
                  <a:pt x="2813" y="881"/>
                  <a:pt x="2987" y="1388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9" name="Line 19"/>
          <p:cNvSpPr>
            <a:spLocks noChangeShapeType="1"/>
          </p:cNvSpPr>
          <p:nvPr/>
        </p:nvSpPr>
        <p:spPr bwMode="auto">
          <a:xfrm flipH="1">
            <a:off x="3100388" y="3216275"/>
            <a:ext cx="1409700" cy="217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60" name="Line 20"/>
          <p:cNvSpPr>
            <a:spLocks noChangeShapeType="1"/>
          </p:cNvSpPr>
          <p:nvPr/>
        </p:nvSpPr>
        <p:spPr bwMode="auto">
          <a:xfrm>
            <a:off x="4665663" y="3216275"/>
            <a:ext cx="1363662" cy="201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61" name="Text Box 21"/>
          <p:cNvSpPr txBox="1">
            <a:spLocks noChangeArrowheads="1"/>
          </p:cNvSpPr>
          <p:nvPr/>
        </p:nvSpPr>
        <p:spPr bwMode="auto">
          <a:xfrm>
            <a:off x="2820988" y="4622800"/>
            <a:ext cx="3571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CC66"/>
                </a:solidFill>
                <a:latin typeface="Arial" charset="0"/>
              </a:rPr>
              <a:t>Smooth Bezier curve</a:t>
            </a:r>
          </a:p>
          <a:p>
            <a:r>
              <a:rPr lang="en-US" sz="2800" b="0">
                <a:solidFill>
                  <a:srgbClr val="FFCC66"/>
                </a:solidFill>
                <a:latin typeface="Arial" charset="0"/>
              </a:rPr>
              <a:t>(drawn automatically)</a:t>
            </a:r>
          </a:p>
        </p:txBody>
      </p:sp>
      <p:sp>
        <p:nvSpPr>
          <p:cNvPr id="1085462" name="Text Box 22"/>
          <p:cNvSpPr txBox="1">
            <a:spLocks noChangeArrowheads="1"/>
          </p:cNvSpPr>
          <p:nvPr/>
        </p:nvSpPr>
        <p:spPr bwMode="auto">
          <a:xfrm>
            <a:off x="923925" y="4051300"/>
            <a:ext cx="15827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Control</a:t>
            </a:r>
          </a:p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polygon</a:t>
            </a:r>
          </a:p>
        </p:txBody>
      </p:sp>
    </p:spTree>
    <p:extLst>
      <p:ext uri="{BB962C8B-B14F-4D97-AF65-F5344CB8AC3E}">
        <p14:creationId xmlns:p14="http://schemas.microsoft.com/office/powerpoint/2010/main" val="38599132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Bezier Curve: (Desirable) properties</a:t>
            </a:r>
          </a:p>
        </p:txBody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8425"/>
            <a:ext cx="8229600" cy="50292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Interpolates, is tangent to end points</a:t>
            </a:r>
          </a:p>
          <a:p>
            <a:r>
              <a:rPr lang="en-US">
                <a:solidFill>
                  <a:schemeClr val="tx1"/>
                </a:solidFill>
              </a:rPr>
              <a:t>Curve within convex hull of control polygon</a:t>
            </a:r>
          </a:p>
          <a:p>
            <a:pPr lvl="1">
              <a:buFont typeface="Wingdings" charset="0"/>
              <a:buNone/>
            </a:pPr>
            <a:endParaRPr lang="en-US" sz="2800"/>
          </a:p>
          <a:p>
            <a:endParaRPr lang="en-US" sz="3200"/>
          </a:p>
          <a:p>
            <a:pPr lvl="1"/>
            <a:endParaRPr lang="en-US" sz="2800"/>
          </a:p>
          <a:p>
            <a:pPr lvl="1">
              <a:buFont typeface="Wingdings" charset="0"/>
              <a:buNone/>
            </a:pPr>
            <a:endParaRPr lang="en-US"/>
          </a:p>
        </p:txBody>
      </p:sp>
      <p:sp>
        <p:nvSpPr>
          <p:cNvPr id="1119250" name="Line 18"/>
          <p:cNvSpPr>
            <a:spLocks noChangeShapeType="1"/>
          </p:cNvSpPr>
          <p:nvPr/>
        </p:nvSpPr>
        <p:spPr bwMode="auto">
          <a:xfrm flipV="1">
            <a:off x="2243138" y="3611563"/>
            <a:ext cx="588962" cy="2728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1" name="Line 19"/>
          <p:cNvSpPr>
            <a:spLocks noChangeShapeType="1"/>
          </p:cNvSpPr>
          <p:nvPr/>
        </p:nvSpPr>
        <p:spPr bwMode="auto">
          <a:xfrm>
            <a:off x="2832100" y="3611563"/>
            <a:ext cx="3471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2" name="Line 20"/>
          <p:cNvSpPr>
            <a:spLocks noChangeShapeType="1"/>
          </p:cNvSpPr>
          <p:nvPr/>
        </p:nvSpPr>
        <p:spPr bwMode="auto">
          <a:xfrm>
            <a:off x="6319838" y="3611563"/>
            <a:ext cx="758825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3" name="Rectangle 21"/>
          <p:cNvSpPr>
            <a:spLocks noChangeArrowheads="1"/>
          </p:cNvSpPr>
          <p:nvPr/>
        </p:nvSpPr>
        <p:spPr bwMode="auto">
          <a:xfrm>
            <a:off x="2697163" y="3449638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4" name="Rectangle 22"/>
          <p:cNvSpPr>
            <a:spLocks noChangeArrowheads="1"/>
          </p:cNvSpPr>
          <p:nvPr/>
        </p:nvSpPr>
        <p:spPr bwMode="auto">
          <a:xfrm>
            <a:off x="2116138" y="6142038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5" name="Rectangle 23"/>
          <p:cNvSpPr>
            <a:spLocks noChangeArrowheads="1"/>
          </p:cNvSpPr>
          <p:nvPr/>
        </p:nvSpPr>
        <p:spPr bwMode="auto">
          <a:xfrm>
            <a:off x="6135688" y="3478213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6" name="Rectangle 24"/>
          <p:cNvSpPr>
            <a:spLocks noChangeArrowheads="1"/>
          </p:cNvSpPr>
          <p:nvPr/>
        </p:nvSpPr>
        <p:spPr bwMode="auto">
          <a:xfrm>
            <a:off x="6910388" y="6127750"/>
            <a:ext cx="339725" cy="32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7" name="Text Box 25"/>
          <p:cNvSpPr txBox="1">
            <a:spLocks noChangeArrowheads="1"/>
          </p:cNvSpPr>
          <p:nvPr/>
        </p:nvSpPr>
        <p:spPr bwMode="auto">
          <a:xfrm>
            <a:off x="1809750" y="2557463"/>
            <a:ext cx="6994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Control points (all that user specifies, edits)</a:t>
            </a:r>
          </a:p>
        </p:txBody>
      </p:sp>
      <p:sp>
        <p:nvSpPr>
          <p:cNvPr id="1119258" name="Freeform 26"/>
          <p:cNvSpPr>
            <a:spLocks/>
          </p:cNvSpPr>
          <p:nvPr/>
        </p:nvSpPr>
        <p:spPr bwMode="auto">
          <a:xfrm>
            <a:off x="2279650" y="4081463"/>
            <a:ext cx="4756150" cy="2235200"/>
          </a:xfrm>
          <a:custGeom>
            <a:avLst/>
            <a:gdLst>
              <a:gd name="T0" fmla="*/ 0 w 2987"/>
              <a:gd name="T1" fmla="*/ 1388 h 1388"/>
              <a:gd name="T2" fmla="*/ 566 w 2987"/>
              <a:gd name="T3" fmla="*/ 265 h 1388"/>
              <a:gd name="T4" fmla="*/ 2236 w 2987"/>
              <a:gd name="T5" fmla="*/ 187 h 1388"/>
              <a:gd name="T6" fmla="*/ 2987 w 2987"/>
              <a:gd name="T7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87" h="1388">
                <a:moveTo>
                  <a:pt x="0" y="1388"/>
                </a:moveTo>
                <a:cubicBezTo>
                  <a:pt x="96" y="926"/>
                  <a:pt x="193" y="465"/>
                  <a:pt x="566" y="265"/>
                </a:cubicBezTo>
                <a:cubicBezTo>
                  <a:pt x="939" y="65"/>
                  <a:pt x="1833" y="0"/>
                  <a:pt x="2236" y="187"/>
                </a:cubicBezTo>
                <a:cubicBezTo>
                  <a:pt x="2639" y="374"/>
                  <a:pt x="2813" y="881"/>
                  <a:pt x="2987" y="1388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9" name="Line 27"/>
          <p:cNvSpPr>
            <a:spLocks noChangeShapeType="1"/>
          </p:cNvSpPr>
          <p:nvPr/>
        </p:nvSpPr>
        <p:spPr bwMode="auto">
          <a:xfrm flipH="1">
            <a:off x="3100388" y="3216275"/>
            <a:ext cx="1409700" cy="217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60" name="Line 28"/>
          <p:cNvSpPr>
            <a:spLocks noChangeShapeType="1"/>
          </p:cNvSpPr>
          <p:nvPr/>
        </p:nvSpPr>
        <p:spPr bwMode="auto">
          <a:xfrm>
            <a:off x="4665663" y="3216275"/>
            <a:ext cx="1363662" cy="201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61" name="Text Box 29"/>
          <p:cNvSpPr txBox="1">
            <a:spLocks noChangeArrowheads="1"/>
          </p:cNvSpPr>
          <p:nvPr/>
        </p:nvSpPr>
        <p:spPr bwMode="auto">
          <a:xfrm>
            <a:off x="2820988" y="4622800"/>
            <a:ext cx="3571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CC66"/>
                </a:solidFill>
                <a:latin typeface="Arial" charset="0"/>
              </a:rPr>
              <a:t>Smooth Bezier curve</a:t>
            </a:r>
          </a:p>
          <a:p>
            <a:r>
              <a:rPr lang="en-US" sz="2800" b="0">
                <a:solidFill>
                  <a:srgbClr val="FFCC66"/>
                </a:solidFill>
                <a:latin typeface="Arial" charset="0"/>
              </a:rPr>
              <a:t>(drawn automatically)</a:t>
            </a:r>
          </a:p>
        </p:txBody>
      </p:sp>
      <p:sp>
        <p:nvSpPr>
          <p:cNvPr id="1119262" name="Text Box 30"/>
          <p:cNvSpPr txBox="1">
            <a:spLocks noChangeArrowheads="1"/>
          </p:cNvSpPr>
          <p:nvPr/>
        </p:nvSpPr>
        <p:spPr bwMode="auto">
          <a:xfrm>
            <a:off x="923925" y="4051300"/>
            <a:ext cx="15827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Control</a:t>
            </a:r>
          </a:p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polygon</a:t>
            </a:r>
          </a:p>
        </p:txBody>
      </p:sp>
    </p:spTree>
    <p:extLst>
      <p:ext uri="{BB962C8B-B14F-4D97-AF65-F5344CB8AC3E}">
        <p14:creationId xmlns:p14="http://schemas.microsoft.com/office/powerpoint/2010/main" val="112775512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setlength{\textwidth}{9.0in}&#10;\usepackage{color}&#10;\pagecolor[rgb]{0.2,0.2,0.2}&#10;\color[rgb]{0.98,0.98,0.98}&#10;\begin{document}&#10;Input: Control points $C_i$ with $0 \leq i \leq n$ where &#10;$n$ is the degree. \\&#10;Output: $f(u)$ where $u$ is the parameter for evaluation&#10;&#10;1\ for ($level = n$ ; $level \geq 0$ ; $level--$) \{ \\&#10;2\ \ \ \ if ($level == n$) \{ // Initial control points \\&#10;3\ \ \ \ \ \ \ $\forall i: 0\leq i \leq n: p^{level}_i = C_i$ ; continue ; \} \\ &#10;4\ \ \ \ for ($i = 0$ ; $i \leq level$ ; $i++$) \\&#10;5\ \ \ \ \ \ \ $p^{level}_i = (1-u)*p^{level+1}_i + u*p^{level+1}_{i+1}$ ;\\  &#10;6\ \} \\&#10;7\ $f(u) = p_0^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5"/>
  <p:tag name="BOXHEIGHT" val="386"/>
  <p:tag name="BOXFONT" val="10"/>
  <p:tag name="BOXWRAP" val="False"/>
  <p:tag name="WORKAROUNDTRANSPARENCYBUG" val="False"/>
  <p:tag name="ALLOWFONTSUBSTITUTION" val="False"/>
  <p:tag name="BITMAPFORMAT" val="png256"/>
  <p:tag name="ORIGWIDTH" val="627"/>
  <p:tag name="PICTUREFILESIZE" val="335815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29262</TotalTime>
  <Words>1186</Words>
  <Application>Microsoft Macintosh PowerPoint</Application>
  <PresentationFormat>Letter Paper (8.5x11 in)</PresentationFormat>
  <Paragraphs>288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Times New Roman</vt:lpstr>
      <vt:lpstr>Arial</vt:lpstr>
      <vt:lpstr>Wingdings</vt:lpstr>
      <vt:lpstr>Courier New</vt:lpstr>
      <vt:lpstr>Default Design</vt:lpstr>
      <vt:lpstr>1_Default Design</vt:lpstr>
      <vt:lpstr>2_Default Design</vt:lpstr>
      <vt:lpstr>3_Default Design</vt:lpstr>
      <vt:lpstr>Equation</vt:lpstr>
      <vt:lpstr>Computer Graphics</vt:lpstr>
      <vt:lpstr>Course Outline</vt:lpstr>
      <vt:lpstr>Graphics Pipeline</vt:lpstr>
      <vt:lpstr>Curves for Modeling</vt:lpstr>
      <vt:lpstr>Motivation</vt:lpstr>
      <vt:lpstr>Splines Video</vt:lpstr>
      <vt:lpstr>Outline of Unit</vt:lpstr>
      <vt:lpstr>Bezier Curve (with HW3 demo)</vt:lpstr>
      <vt:lpstr>Bezier Curve: (Desirable) properties</vt:lpstr>
      <vt:lpstr>Survey</vt:lpstr>
      <vt:lpstr>Issues for Bezier Curves</vt:lpstr>
      <vt:lpstr>deCasteljau: Linear Bezier Curve</vt:lpstr>
      <vt:lpstr>deCasteljau: Quadratic Bezier Curve</vt:lpstr>
      <vt:lpstr>Geometric interpretation: Quadratic</vt:lpstr>
      <vt:lpstr>Geometric Interpretation: Cubic</vt:lpstr>
      <vt:lpstr>deCasteljau: Cubic Bezier Curve</vt:lpstr>
      <vt:lpstr>Summary: deCasteljau Algorithm</vt:lpstr>
      <vt:lpstr>DeCasteljau Implementation</vt:lpstr>
      <vt:lpstr>Summary of HW3 Implementation</vt:lpstr>
      <vt:lpstr>Issues for Bezier Curves</vt:lpstr>
      <vt:lpstr>Recap formulae</vt:lpstr>
      <vt:lpstr>Recap formulae</vt:lpstr>
      <vt:lpstr>Summary of Explicit Form</vt:lpstr>
      <vt:lpstr>Issues for Bezier Curves</vt:lpstr>
      <vt:lpstr>Cubic 4x4 Matrix (derive)</vt:lpstr>
      <vt:lpstr>Cubic 4x4 Matrix (derive)</vt:lpstr>
      <vt:lpstr>Issues for Bezier Curves</vt:lpstr>
      <vt:lpstr>Properties (brief discussion)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744</cp:revision>
  <cp:lastPrinted>2019-02-01T19:54:10Z</cp:lastPrinted>
  <dcterms:created xsi:type="dcterms:W3CDTF">1999-02-11T00:43:51Z</dcterms:created>
  <dcterms:modified xsi:type="dcterms:W3CDTF">2022-08-25T02:36:01Z</dcterms:modified>
</cp:coreProperties>
</file>