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919" r:id="rId2"/>
    <p:sldId id="893" r:id="rId3"/>
    <p:sldId id="809" r:id="rId4"/>
    <p:sldId id="894" r:id="rId5"/>
    <p:sldId id="862" r:id="rId6"/>
    <p:sldId id="863" r:id="rId7"/>
    <p:sldId id="914" r:id="rId8"/>
    <p:sldId id="895" r:id="rId9"/>
    <p:sldId id="918" r:id="rId10"/>
    <p:sldId id="897" r:id="rId11"/>
    <p:sldId id="898" r:id="rId12"/>
    <p:sldId id="899" r:id="rId13"/>
    <p:sldId id="865" r:id="rId14"/>
    <p:sldId id="900" r:id="rId15"/>
    <p:sldId id="920" r:id="rId16"/>
    <p:sldId id="913" r:id="rId17"/>
    <p:sldId id="866" r:id="rId18"/>
    <p:sldId id="878" r:id="rId19"/>
    <p:sldId id="879" r:id="rId20"/>
    <p:sldId id="868" r:id="rId21"/>
    <p:sldId id="870" r:id="rId22"/>
    <p:sldId id="872" r:id="rId23"/>
    <p:sldId id="873" r:id="rId24"/>
    <p:sldId id="874" r:id="rId25"/>
    <p:sldId id="902" r:id="rId26"/>
    <p:sldId id="903" r:id="rId27"/>
    <p:sldId id="904" r:id="rId28"/>
    <p:sldId id="905" r:id="rId29"/>
    <p:sldId id="877" r:id="rId30"/>
    <p:sldId id="906" r:id="rId31"/>
    <p:sldId id="908" r:id="rId32"/>
    <p:sldId id="907" r:id="rId33"/>
    <p:sldId id="909" r:id="rId34"/>
    <p:sldId id="910" r:id="rId35"/>
    <p:sldId id="911" r:id="rId36"/>
    <p:sldId id="912" r:id="rId37"/>
    <p:sldId id="880" r:id="rId38"/>
    <p:sldId id="882" r:id="rId39"/>
    <p:sldId id="915" r:id="rId40"/>
    <p:sldId id="916" r:id="rId41"/>
    <p:sldId id="917" r:id="rId42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91" d="100"/>
          <a:sy n="191" d="100"/>
        </p:scale>
        <p:origin x="16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fld id="{9EEF7D6A-8FD6-6A40-9CD7-877178194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6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fld id="{18798C50-08CB-8642-BDDD-D5DF263081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7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4799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3614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8077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9051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76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785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4582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6959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8522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0425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4763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4.emf"/><Relationship Id="rId21" Type="http://schemas.openxmlformats.org/officeDocument/2006/relationships/image" Target="../media/image13.emf"/><Relationship Id="rId7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1.emf"/><Relationship Id="rId25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23" Type="http://schemas.openxmlformats.org/officeDocument/2006/relationships/image" Target="../media/image14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/>
              <a:t>CSE 167 [Win 23], Lecture 7: OpenGL Shading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http://viscomp.ucsd.edu/classes/cse167/wi23</a:t>
            </a:r>
          </a:p>
        </p:txBody>
      </p:sp>
    </p:spTree>
    <p:extLst>
      <p:ext uri="{BB962C8B-B14F-4D97-AF65-F5344CB8AC3E}">
        <p14:creationId xmlns:p14="http://schemas.microsoft.com/office/powerpoint/2010/main" val="358920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Gouraud and Errors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</a:t>
            </a:r>
            <a:r>
              <a:rPr lang="en-US" baseline="-25000"/>
              <a:t>1</a:t>
            </a:r>
            <a:r>
              <a:rPr lang="en-US"/>
              <a:t> = 0 because (N dot E) is negative.</a:t>
            </a:r>
          </a:p>
          <a:p>
            <a:r>
              <a:rPr lang="en-US"/>
              <a:t>I</a:t>
            </a:r>
            <a:r>
              <a:rPr lang="en-US" baseline="-25000"/>
              <a:t>2</a:t>
            </a:r>
            <a:r>
              <a:rPr lang="en-US"/>
              <a:t> = 0 because (N dot L) is negative.</a:t>
            </a:r>
          </a:p>
          <a:p>
            <a:r>
              <a:rPr lang="en-US"/>
              <a:t>Any interpolation of I</a:t>
            </a:r>
            <a:r>
              <a:rPr lang="en-US" baseline="-25000"/>
              <a:t>1</a:t>
            </a:r>
            <a:r>
              <a:rPr lang="en-US"/>
              <a:t> and I</a:t>
            </a:r>
            <a:r>
              <a:rPr lang="en-US" baseline="-25000"/>
              <a:t>2</a:t>
            </a:r>
            <a:r>
              <a:rPr lang="en-US"/>
              <a:t> will be 0.</a:t>
            </a:r>
          </a:p>
        </p:txBody>
      </p:sp>
      <p:grpSp>
        <p:nvGrpSpPr>
          <p:cNvPr id="1254404" name="Group 4"/>
          <p:cNvGrpSpPr>
            <a:grpSpLocks/>
          </p:cNvGrpSpPr>
          <p:nvPr/>
        </p:nvGrpSpPr>
        <p:grpSpPr bwMode="auto">
          <a:xfrm>
            <a:off x="2057400" y="3505200"/>
            <a:ext cx="4267200" cy="4267200"/>
            <a:chOff x="1104" y="2064"/>
            <a:chExt cx="2688" cy="2688"/>
          </a:xfrm>
        </p:grpSpPr>
        <p:grpSp>
          <p:nvGrpSpPr>
            <p:cNvPr id="1254405" name="Group 5"/>
            <p:cNvGrpSpPr>
              <a:grpSpLocks/>
            </p:cNvGrpSpPr>
            <p:nvPr/>
          </p:nvGrpSpPr>
          <p:grpSpPr bwMode="auto">
            <a:xfrm>
              <a:off x="1104" y="2064"/>
              <a:ext cx="2688" cy="2688"/>
              <a:chOff x="624" y="1776"/>
              <a:chExt cx="2688" cy="2688"/>
            </a:xfrm>
          </p:grpSpPr>
          <p:sp>
            <p:nvSpPr>
              <p:cNvPr id="1254406" name="Oval 6"/>
              <p:cNvSpPr>
                <a:spLocks noChangeArrowheads="1"/>
              </p:cNvSpPr>
              <p:nvPr/>
            </p:nvSpPr>
            <p:spPr bwMode="auto">
              <a:xfrm>
                <a:off x="1056" y="2544"/>
                <a:ext cx="1728" cy="18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07" name="Line 7"/>
              <p:cNvSpPr>
                <a:spLocks noChangeShapeType="1"/>
              </p:cNvSpPr>
              <p:nvPr/>
            </p:nvSpPr>
            <p:spPr bwMode="auto">
              <a:xfrm>
                <a:off x="1296" y="2832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08" name="Line 8"/>
              <p:cNvSpPr>
                <a:spLocks noChangeShapeType="1"/>
              </p:cNvSpPr>
              <p:nvPr/>
            </p:nvSpPr>
            <p:spPr bwMode="auto">
              <a:xfrm flipH="1">
                <a:off x="1056" y="2832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09" name="Line 9"/>
              <p:cNvSpPr>
                <a:spLocks noChangeShapeType="1"/>
              </p:cNvSpPr>
              <p:nvPr/>
            </p:nvSpPr>
            <p:spPr bwMode="auto">
              <a:xfrm>
                <a:off x="2544" y="2832"/>
                <a:ext cx="24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0" name="Rectangle 10"/>
              <p:cNvSpPr>
                <a:spLocks noChangeArrowheads="1"/>
              </p:cNvSpPr>
              <p:nvPr/>
            </p:nvSpPr>
            <p:spPr bwMode="auto">
              <a:xfrm>
                <a:off x="816" y="3360"/>
                <a:ext cx="2352" cy="11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1" name="Line 11"/>
              <p:cNvSpPr>
                <a:spLocks noChangeShapeType="1"/>
              </p:cNvSpPr>
              <p:nvPr/>
            </p:nvSpPr>
            <p:spPr bwMode="auto">
              <a:xfrm flipV="1">
                <a:off x="2544" y="2352"/>
                <a:ext cx="52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2" name="Line 12"/>
              <p:cNvSpPr>
                <a:spLocks noChangeShapeType="1"/>
              </p:cNvSpPr>
              <p:nvPr/>
            </p:nvSpPr>
            <p:spPr bwMode="auto">
              <a:xfrm flipH="1" flipV="1">
                <a:off x="816" y="2352"/>
                <a:ext cx="48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3" name="AutoShape 13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336" cy="336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4" name="AutoShape 14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336" cy="336"/>
              </a:xfrm>
              <a:prstGeom prst="smileyFace">
                <a:avLst>
                  <a:gd name="adj" fmla="val 465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5" name="Line 15"/>
              <p:cNvSpPr>
                <a:spLocks noChangeShapeType="1"/>
              </p:cNvSpPr>
              <p:nvPr/>
            </p:nvSpPr>
            <p:spPr bwMode="auto">
              <a:xfrm>
                <a:off x="1056" y="2112"/>
                <a:ext cx="1488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6" name="Line 16"/>
              <p:cNvSpPr>
                <a:spLocks noChangeShapeType="1"/>
              </p:cNvSpPr>
              <p:nvPr/>
            </p:nvSpPr>
            <p:spPr bwMode="auto">
              <a:xfrm>
                <a:off x="960" y="2160"/>
                <a:ext cx="336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7" name="Oval 17"/>
              <p:cNvSpPr>
                <a:spLocks noChangeArrowheads="1"/>
              </p:cNvSpPr>
              <p:nvPr/>
            </p:nvSpPr>
            <p:spPr bwMode="auto">
              <a:xfrm>
                <a:off x="1728" y="2352"/>
                <a:ext cx="480" cy="624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8" name="Text Box 18"/>
              <p:cNvSpPr txBox="1">
                <a:spLocks noChangeArrowheads="1"/>
              </p:cNvSpPr>
              <p:nvPr/>
            </p:nvSpPr>
            <p:spPr bwMode="auto">
              <a:xfrm>
                <a:off x="624" y="2735"/>
                <a:ext cx="5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2400" b="0">
                    <a:latin typeface="Arial" charset="0"/>
                    <a:cs typeface="Times New Roman" charset="0"/>
                  </a:rPr>
                  <a:t>I</a:t>
                </a:r>
                <a:r>
                  <a:rPr lang="en-US" sz="2400" b="0" baseline="-25000">
                    <a:latin typeface="Arial" charset="0"/>
                    <a:cs typeface="Times New Roman" charset="0"/>
                  </a:rPr>
                  <a:t>1 </a:t>
                </a:r>
                <a:r>
                  <a:rPr lang="en-US" sz="2400" b="0">
                    <a:latin typeface="Arial" charset="0"/>
                    <a:cs typeface="Times New Roman" charset="0"/>
                  </a:rPr>
                  <a:t>= 0</a:t>
                </a:r>
                <a:endParaRPr lang="en-US" sz="2400" b="0" baseline="-25000">
                  <a:latin typeface="Arial" charset="0"/>
                  <a:cs typeface="Times New Roman" charset="0"/>
                </a:endParaRPr>
              </a:p>
            </p:txBody>
          </p:sp>
          <p:sp>
            <p:nvSpPr>
              <p:cNvPr id="1254419" name="Text Box 19"/>
              <p:cNvSpPr txBox="1">
                <a:spLocks noChangeArrowheads="1"/>
              </p:cNvSpPr>
              <p:nvPr/>
            </p:nvSpPr>
            <p:spPr bwMode="auto">
              <a:xfrm>
                <a:off x="2640" y="2735"/>
                <a:ext cx="5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2400" b="0">
                    <a:latin typeface="Arial" charset="0"/>
                    <a:cs typeface="Times New Roman" charset="0"/>
                  </a:rPr>
                  <a:t>I</a:t>
                </a:r>
                <a:r>
                  <a:rPr lang="en-US" sz="2400" b="0" baseline="-25000">
                    <a:latin typeface="Arial" charset="0"/>
                    <a:cs typeface="Times New Roman" charset="0"/>
                  </a:rPr>
                  <a:t>2 </a:t>
                </a:r>
                <a:r>
                  <a:rPr lang="en-US" sz="2400" b="0">
                    <a:latin typeface="Arial" charset="0"/>
                    <a:cs typeface="Times New Roman" charset="0"/>
                  </a:rPr>
                  <a:t>= 0</a:t>
                </a:r>
                <a:endParaRPr lang="en-US" sz="2400" b="0" baseline="-25000">
                  <a:latin typeface="Arial" charset="0"/>
                  <a:cs typeface="Times New Roman" charset="0"/>
                </a:endParaRPr>
              </a:p>
            </p:txBody>
          </p:sp>
          <p:sp>
            <p:nvSpPr>
              <p:cNvPr id="1254420" name="Text Box 20"/>
              <p:cNvSpPr txBox="1">
                <a:spLocks noChangeArrowheads="1"/>
              </p:cNvSpPr>
              <p:nvPr/>
            </p:nvSpPr>
            <p:spPr bwMode="auto">
              <a:xfrm>
                <a:off x="1440" y="3024"/>
                <a:ext cx="1248" cy="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400" b="0">
                    <a:latin typeface="Arial" charset="0"/>
                    <a:cs typeface="Times New Roman" charset="0"/>
                  </a:rPr>
                  <a:t>area of desired highlight</a:t>
                </a:r>
              </a:p>
            </p:txBody>
          </p:sp>
        </p:grpSp>
        <p:sp>
          <p:nvSpPr>
            <p:cNvPr id="1254421" name="Freeform 21"/>
            <p:cNvSpPr>
              <a:spLocks/>
            </p:cNvSpPr>
            <p:nvPr/>
          </p:nvSpPr>
          <p:spPr bwMode="auto">
            <a:xfrm>
              <a:off x="2400" y="3024"/>
              <a:ext cx="384" cy="288"/>
            </a:xfrm>
            <a:custGeom>
              <a:avLst/>
              <a:gdLst>
                <a:gd name="T0" fmla="*/ 0 w 384"/>
                <a:gd name="T1" fmla="*/ 0 h 288"/>
                <a:gd name="T2" fmla="*/ 192 w 384"/>
                <a:gd name="T3" fmla="*/ 240 h 288"/>
                <a:gd name="T4" fmla="*/ 240 w 384"/>
                <a:gd name="T5" fmla="*/ 192 h 288"/>
                <a:gd name="T6" fmla="*/ 384 w 384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cubicBezTo>
                    <a:pt x="76" y="104"/>
                    <a:pt x="152" y="208"/>
                    <a:pt x="192" y="240"/>
                  </a:cubicBezTo>
                  <a:cubicBezTo>
                    <a:pt x="232" y="272"/>
                    <a:pt x="208" y="184"/>
                    <a:pt x="240" y="192"/>
                  </a:cubicBezTo>
                  <a:cubicBezTo>
                    <a:pt x="272" y="200"/>
                    <a:pt x="328" y="244"/>
                    <a:pt x="384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Phong Illumination Model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Specular or glossy materials: highlights</a:t>
            </a:r>
          </a:p>
          <a:p>
            <a:pPr lvl="1"/>
            <a:r>
              <a:rPr lang="en-US"/>
              <a:t>Polished floors, glossy paint, whiteboards</a:t>
            </a:r>
          </a:p>
          <a:p>
            <a:pPr lvl="1"/>
            <a:r>
              <a:rPr lang="en-US"/>
              <a:t>For plastics highlight is color of light source (not object)</a:t>
            </a:r>
          </a:p>
          <a:p>
            <a:pPr lvl="1"/>
            <a:r>
              <a:rPr lang="en-US"/>
              <a:t>For metals, highlight depends on surface color</a:t>
            </a:r>
          </a:p>
          <a:p>
            <a:r>
              <a:rPr lang="en-US"/>
              <a:t>Really, (blurred) reflections of light source</a:t>
            </a:r>
          </a:p>
        </p:txBody>
      </p:sp>
      <p:pic>
        <p:nvPicPr>
          <p:cNvPr id="1255428" name="Picture 4" descr="sigm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5429" name="Picture 5" descr="sigm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5430" name="Picture 6" descr="sigma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5431" name="Picture 7" descr="sigma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5432" name="Picture 8" descr="sigma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5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5433" name="Group 9"/>
          <p:cNvGrpSpPr>
            <a:grpSpLocks/>
          </p:cNvGrpSpPr>
          <p:nvPr/>
        </p:nvGrpSpPr>
        <p:grpSpPr bwMode="auto">
          <a:xfrm>
            <a:off x="490538" y="6048377"/>
            <a:ext cx="2565400" cy="461963"/>
            <a:chOff x="1155" y="2094"/>
            <a:chExt cx="1616" cy="291"/>
          </a:xfrm>
        </p:grpSpPr>
        <p:sp>
          <p:nvSpPr>
            <p:cNvPr id="1255434" name="Line 10"/>
            <p:cNvSpPr>
              <a:spLocks noChangeShapeType="1"/>
            </p:cNvSpPr>
            <p:nvPr/>
          </p:nvSpPr>
          <p:spPr bwMode="auto">
            <a:xfrm>
              <a:off x="1155" y="2126"/>
              <a:ext cx="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5435" name="Text Box 11"/>
            <p:cNvSpPr txBox="1">
              <a:spLocks noChangeArrowheads="1"/>
            </p:cNvSpPr>
            <p:nvPr/>
          </p:nvSpPr>
          <p:spPr bwMode="auto">
            <a:xfrm>
              <a:off x="1427" y="2094"/>
              <a:ext cx="10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Arial" charset="0"/>
                </a:rPr>
                <a:t>Roughness</a:t>
              </a: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Phongs make a Highlight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sz="2400"/>
              <a:t>Besides the Phong Illumination or Reflectance model, there is a Phong Shading model.</a:t>
            </a:r>
          </a:p>
          <a:p>
            <a:r>
              <a:rPr lang="en-US" sz="2400"/>
              <a:t>Phong Shading: Instead of interpolating the intensities between vertices, interpolate the </a:t>
            </a:r>
            <a:r>
              <a:rPr lang="en-US" sz="2400" b="1" i="1"/>
              <a:t>normals</a:t>
            </a:r>
            <a:r>
              <a:rPr lang="en-US" sz="2400"/>
              <a:t>.</a:t>
            </a:r>
          </a:p>
          <a:p>
            <a:r>
              <a:rPr lang="en-US" sz="2400"/>
              <a:t>The entire lighting calculation is performed for each pixel, based on the interpolated normal.  (Old OpenGL doesn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do this, but you can and will with current </a:t>
            </a:r>
            <a:r>
              <a:rPr lang="en-US" sz="2400" i="1"/>
              <a:t>fragment shaders</a:t>
            </a:r>
            <a:r>
              <a:rPr lang="en-US" sz="2400"/>
              <a:t>)</a:t>
            </a:r>
            <a:endParaRPr lang="en-US" sz="2400" baseline="30000"/>
          </a:p>
        </p:txBody>
      </p:sp>
      <p:grpSp>
        <p:nvGrpSpPr>
          <p:cNvPr id="1256452" name="Group 4"/>
          <p:cNvGrpSpPr>
            <a:grpSpLocks/>
          </p:cNvGrpSpPr>
          <p:nvPr/>
        </p:nvGrpSpPr>
        <p:grpSpPr bwMode="auto">
          <a:xfrm>
            <a:off x="2286000" y="4648200"/>
            <a:ext cx="4078288" cy="3505200"/>
            <a:chOff x="1296" y="3216"/>
            <a:chExt cx="2569" cy="2208"/>
          </a:xfrm>
        </p:grpSpPr>
        <p:sp>
          <p:nvSpPr>
            <p:cNvPr id="1256453" name="Oval 5"/>
            <p:cNvSpPr>
              <a:spLocks noChangeArrowheads="1"/>
            </p:cNvSpPr>
            <p:nvPr/>
          </p:nvSpPr>
          <p:spPr bwMode="auto">
            <a:xfrm>
              <a:off x="1728" y="3504"/>
              <a:ext cx="1728" cy="18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54" name="Line 6"/>
            <p:cNvSpPr>
              <a:spLocks noChangeShapeType="1"/>
            </p:cNvSpPr>
            <p:nvPr/>
          </p:nvSpPr>
          <p:spPr bwMode="auto">
            <a:xfrm>
              <a:off x="1968" y="379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5" name="Line 7"/>
            <p:cNvSpPr>
              <a:spLocks noChangeShapeType="1"/>
            </p:cNvSpPr>
            <p:nvPr/>
          </p:nvSpPr>
          <p:spPr bwMode="auto">
            <a:xfrm flipH="1">
              <a:off x="1728" y="3792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6" name="Line 8"/>
            <p:cNvSpPr>
              <a:spLocks noChangeShapeType="1"/>
            </p:cNvSpPr>
            <p:nvPr/>
          </p:nvSpPr>
          <p:spPr bwMode="auto">
            <a:xfrm>
              <a:off x="3216" y="3792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7" name="Rectangle 9"/>
            <p:cNvSpPr>
              <a:spLocks noChangeArrowheads="1"/>
            </p:cNvSpPr>
            <p:nvPr/>
          </p:nvSpPr>
          <p:spPr bwMode="auto">
            <a:xfrm>
              <a:off x="1488" y="4320"/>
              <a:ext cx="2352" cy="1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58" name="Line 10"/>
            <p:cNvSpPr>
              <a:spLocks noChangeShapeType="1"/>
            </p:cNvSpPr>
            <p:nvPr/>
          </p:nvSpPr>
          <p:spPr bwMode="auto">
            <a:xfrm flipV="1">
              <a:off x="3216" y="3312"/>
              <a:ext cx="52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9" name="Line 11"/>
            <p:cNvSpPr>
              <a:spLocks noChangeShapeType="1"/>
            </p:cNvSpPr>
            <p:nvPr/>
          </p:nvSpPr>
          <p:spPr bwMode="auto">
            <a:xfrm flipH="1" flipV="1">
              <a:off x="1488" y="3312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60" name="Oval 12"/>
            <p:cNvSpPr>
              <a:spLocks noChangeArrowheads="1"/>
            </p:cNvSpPr>
            <p:nvPr/>
          </p:nvSpPr>
          <p:spPr bwMode="auto">
            <a:xfrm>
              <a:off x="2400" y="3312"/>
              <a:ext cx="480" cy="624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61" name="Text Box 13"/>
            <p:cNvSpPr txBox="1">
              <a:spLocks noChangeArrowheads="1"/>
            </p:cNvSpPr>
            <p:nvPr/>
          </p:nvSpPr>
          <p:spPr bwMode="auto">
            <a:xfrm>
              <a:off x="1296" y="3695"/>
              <a:ext cx="5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latin typeface="Arial" charset="0"/>
                  <a:cs typeface="Times New Roman" charset="0"/>
                </a:rPr>
                <a:t>I</a:t>
              </a:r>
              <a:r>
                <a:rPr lang="en-US" sz="2400" b="0" baseline="-25000">
                  <a:latin typeface="Arial" charset="0"/>
                  <a:cs typeface="Times New Roman" charset="0"/>
                </a:rPr>
                <a:t>1 </a:t>
              </a:r>
              <a:r>
                <a:rPr lang="en-US" sz="2400" b="0">
                  <a:latin typeface="Arial" charset="0"/>
                  <a:cs typeface="Times New Roman" charset="0"/>
                </a:rPr>
                <a:t>= 0</a:t>
              </a:r>
              <a:endParaRPr lang="en-US" sz="2400" b="0" baseline="-25000">
                <a:latin typeface="Arial" charset="0"/>
                <a:cs typeface="Times New Roman" charset="0"/>
              </a:endParaRPr>
            </a:p>
          </p:txBody>
        </p:sp>
        <p:sp>
          <p:nvSpPr>
            <p:cNvPr id="1256462" name="Text Box 14"/>
            <p:cNvSpPr txBox="1">
              <a:spLocks noChangeArrowheads="1"/>
            </p:cNvSpPr>
            <p:nvPr/>
          </p:nvSpPr>
          <p:spPr bwMode="auto">
            <a:xfrm>
              <a:off x="3312" y="3695"/>
              <a:ext cx="5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latin typeface="Arial" charset="0"/>
                  <a:cs typeface="Times New Roman" charset="0"/>
                </a:rPr>
                <a:t>I</a:t>
              </a:r>
              <a:r>
                <a:rPr lang="en-US" sz="2400" b="0" baseline="-25000">
                  <a:latin typeface="Arial" charset="0"/>
                  <a:cs typeface="Times New Roman" charset="0"/>
                </a:rPr>
                <a:t>2 </a:t>
              </a:r>
              <a:r>
                <a:rPr lang="en-US" sz="2400" b="0">
                  <a:latin typeface="Arial" charset="0"/>
                  <a:cs typeface="Times New Roman" charset="0"/>
                </a:rPr>
                <a:t>= 0</a:t>
              </a:r>
              <a:endParaRPr lang="en-US" sz="2400" b="0" baseline="-25000">
                <a:latin typeface="Arial" charset="0"/>
                <a:cs typeface="Times New Roman" charset="0"/>
              </a:endParaRPr>
            </a:p>
          </p:txBody>
        </p:sp>
        <p:sp>
          <p:nvSpPr>
            <p:cNvPr id="1256463" name="Line 15"/>
            <p:cNvSpPr>
              <a:spLocks noChangeShapeType="1"/>
            </p:cNvSpPr>
            <p:nvPr/>
          </p:nvSpPr>
          <p:spPr bwMode="auto">
            <a:xfrm flipH="1" flipV="1">
              <a:off x="2112" y="3312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64" name="Line 16"/>
            <p:cNvSpPr>
              <a:spLocks noChangeShapeType="1"/>
            </p:cNvSpPr>
            <p:nvPr/>
          </p:nvSpPr>
          <p:spPr bwMode="auto">
            <a:xfrm flipV="1">
              <a:off x="2976" y="3312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65" name="Line 17"/>
            <p:cNvSpPr>
              <a:spLocks noChangeShapeType="1"/>
            </p:cNvSpPr>
            <p:nvPr/>
          </p:nvSpPr>
          <p:spPr bwMode="auto">
            <a:xfrm flipV="1">
              <a:off x="2640" y="321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and Color Plates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1527176"/>
            <a:ext cx="8686800" cy="589756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See OpenGL color plates (earlier </a:t>
            </a:r>
            <a:r>
              <a:rPr lang="en-US" dirty="0" err="1"/>
              <a:t>eds</a:t>
            </a:r>
            <a:r>
              <a:rPr lang="en-US" dirty="0"/>
              <a:t>) and </a:t>
            </a:r>
            <a:r>
              <a:rPr lang="en-US" dirty="0" err="1"/>
              <a:t>glsl</a:t>
            </a:r>
            <a:r>
              <a:rPr lang="en-US" dirty="0"/>
              <a:t> book</a:t>
            </a:r>
          </a:p>
          <a:p>
            <a:endParaRPr lang="en-US" dirty="0"/>
          </a:p>
        </p:txBody>
      </p:sp>
      <p:pic>
        <p:nvPicPr>
          <p:cNvPr id="1207301" name="Picture 5" descr="benzene-homo-glsl-xra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2203451"/>
            <a:ext cx="3851275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07302" name="Text Box 6"/>
          <p:cNvSpPr txBox="1">
            <a:spLocks noChangeArrowheads="1"/>
          </p:cNvSpPr>
          <p:nvPr/>
        </p:nvSpPr>
        <p:spPr bwMode="auto">
          <a:xfrm>
            <a:off x="119064" y="5618163"/>
            <a:ext cx="53417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http://blog.cryos.net/categories/15-Avogadro/P3.html</a:t>
            </a:r>
            <a:r>
              <a:rPr lang="en-US"/>
              <a:t> </a:t>
            </a:r>
          </a:p>
        </p:txBody>
      </p:sp>
      <p:pic>
        <p:nvPicPr>
          <p:cNvPr id="1207304" name="Picture 8" descr="martin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2" y="2625726"/>
            <a:ext cx="48609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07305" name="Text Box 9"/>
          <p:cNvSpPr txBox="1">
            <a:spLocks noChangeArrowheads="1"/>
          </p:cNvSpPr>
          <p:nvPr/>
        </p:nvSpPr>
        <p:spPr bwMode="auto">
          <a:xfrm>
            <a:off x="131363" y="5875339"/>
            <a:ext cx="8551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http://blenderartists.org/forum/showthread.php?11430-Games-amp-Tutorials-(updated-Jan-5-2011)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Vertex Shader in mytest3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#version 330 core  // Do not use any version older than 330!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Inputs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layout (location = 0) in vec3 position;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layout (location = 1) in vec3 normal;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layout (location = 2) in vec2 </a:t>
            </a:r>
            <a:r>
              <a:rPr lang="en-US" sz="1600" b="1" dirty="0" err="1">
                <a:latin typeface="Courier New" charset="0"/>
              </a:rPr>
              <a:t>texCoords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Extra outputs, if any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out vec4 </a:t>
            </a:r>
            <a:r>
              <a:rPr lang="en-US" sz="1600" b="1" dirty="0" err="1">
                <a:latin typeface="Courier New" charset="0"/>
              </a:rPr>
              <a:t>myvertex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out vec3 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out vec2 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Uniform variables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mat4 projection;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mat4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Vertex Shader in mytest3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main()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gl_Position</a:t>
            </a:r>
            <a:r>
              <a:rPr lang="en-US" sz="1600" b="1" dirty="0">
                <a:latin typeface="Courier New" charset="0"/>
              </a:rPr>
              <a:t> = projection *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 * vec4(position, 1.0f);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 = mat3(transpose(inverse(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))) * normal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myvertex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 * vec4(position, 1.0f)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 = vec2 (0.0, 0.0); // Default value just to prevent errors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if (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!= 0){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	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texCoords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673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Gouraud and Phong shading (vertex vs fragment)</a:t>
            </a:r>
          </a:p>
          <a:p>
            <a:r>
              <a:rPr lang="en-US" i="1"/>
              <a:t>Types of lighting, materials and shading </a:t>
            </a:r>
          </a:p>
          <a:p>
            <a:pPr lvl="1"/>
            <a:r>
              <a:rPr lang="en-US" i="1"/>
              <a:t>Lights: Point and Directional</a:t>
            </a:r>
          </a:p>
          <a:p>
            <a:pPr lvl="1"/>
            <a:r>
              <a:rPr lang="en-US" i="1"/>
              <a:t>Shading: Ambient, Diffuse, Emissive, Specular</a:t>
            </a:r>
          </a:p>
          <a:p>
            <a:r>
              <a:rPr lang="en-US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and Shading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4337"/>
            <a:ext cx="8504238" cy="5897563"/>
          </a:xfrm>
        </p:spPr>
        <p:txBody>
          <a:bodyPr/>
          <a:lstStyle/>
          <a:p>
            <a:r>
              <a:rPr lang="en-US" dirty="0"/>
              <a:t>Rest of this lecture considers lighting </a:t>
            </a:r>
          </a:p>
          <a:p>
            <a:r>
              <a:rPr lang="en-US" dirty="0"/>
              <a:t>In real world, complex lighting, materials interact</a:t>
            </a:r>
          </a:p>
          <a:p>
            <a:r>
              <a:rPr lang="en-US" dirty="0"/>
              <a:t>We study this more formally in CSE 168</a:t>
            </a:r>
          </a:p>
          <a:p>
            <a:r>
              <a:rPr lang="en-US" dirty="0"/>
              <a:t>For now some basic approximations to capture key effects in lighting and shading</a:t>
            </a:r>
          </a:p>
          <a:p>
            <a:r>
              <a:rPr lang="en-US" dirty="0"/>
              <a:t>Inspired by old OpenGL fixed function pipeline</a:t>
            </a:r>
          </a:p>
          <a:p>
            <a:pPr lvl="1"/>
            <a:r>
              <a:rPr lang="en-US" dirty="0"/>
              <a:t>But remember 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not physically based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7675"/>
            <a:ext cx="7772400" cy="838200"/>
          </a:xfrm>
        </p:spPr>
        <p:txBody>
          <a:bodyPr/>
          <a:lstStyle/>
          <a:p>
            <a:r>
              <a:rPr lang="en-US"/>
              <a:t>Types of Light Sources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52563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Point</a:t>
            </a:r>
          </a:p>
          <a:p>
            <a:pPr lvl="1">
              <a:lnSpc>
                <a:spcPct val="90000"/>
              </a:lnSpc>
            </a:pPr>
            <a:r>
              <a:rPr lang="en-US"/>
              <a:t>Position, Color </a:t>
            </a:r>
          </a:p>
          <a:p>
            <a:pPr lvl="1">
              <a:lnSpc>
                <a:spcPct val="90000"/>
              </a:lnSpc>
            </a:pPr>
            <a:r>
              <a:rPr lang="en-US"/>
              <a:t>Attenuation (quadratic model)</a:t>
            </a:r>
          </a:p>
          <a:p>
            <a:pPr>
              <a:lnSpc>
                <a:spcPct val="90000"/>
              </a:lnSpc>
            </a:pPr>
            <a:r>
              <a:rPr lang="en-US"/>
              <a:t>Attenuation</a:t>
            </a:r>
          </a:p>
          <a:p>
            <a:pPr lvl="1">
              <a:lnSpc>
                <a:spcPct val="90000"/>
              </a:lnSpc>
            </a:pPr>
            <a:r>
              <a:rPr lang="en-US"/>
              <a:t>Usually assume no attenuation (not physically correct)</a:t>
            </a:r>
          </a:p>
          <a:p>
            <a:pPr lvl="1">
              <a:lnSpc>
                <a:spcPct val="90000"/>
              </a:lnSpc>
            </a:pPr>
            <a:r>
              <a:rPr lang="en-US"/>
              <a:t>Quadratic inverse square falloff for point sources</a:t>
            </a:r>
          </a:p>
          <a:p>
            <a:pPr lvl="1">
              <a:lnSpc>
                <a:spcPct val="90000"/>
              </a:lnSpc>
            </a:pPr>
            <a:r>
              <a:rPr lang="en-US"/>
              <a:t>Linear falloff for line sources (tube lights).  Why?</a:t>
            </a:r>
          </a:p>
          <a:p>
            <a:pPr lvl="1">
              <a:lnSpc>
                <a:spcPct val="90000"/>
              </a:lnSpc>
            </a:pPr>
            <a:r>
              <a:rPr lang="en-US"/>
              <a:t>No falloff for distant (directional) sources. Why?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/>
              <a:t>Directional (w=0, infinite far away, no attenuation)</a:t>
            </a:r>
          </a:p>
          <a:p>
            <a:pPr>
              <a:lnSpc>
                <a:spcPct val="90000"/>
              </a:lnSpc>
            </a:pPr>
            <a:r>
              <a:rPr lang="en-US"/>
              <a:t>Spotlights (not considered in homework)</a:t>
            </a:r>
          </a:p>
          <a:p>
            <a:pPr lvl="1">
              <a:lnSpc>
                <a:spcPct val="90000"/>
              </a:lnSpc>
            </a:pPr>
            <a:r>
              <a:rPr lang="en-US"/>
              <a:t>Spot exponent</a:t>
            </a:r>
          </a:p>
          <a:p>
            <a:pPr lvl="1">
              <a:lnSpc>
                <a:spcPct val="90000"/>
              </a:lnSpc>
            </a:pPr>
            <a:r>
              <a:rPr lang="en-US"/>
              <a:t>Spot cutoff</a:t>
            </a:r>
          </a:p>
        </p:txBody>
      </p:sp>
      <p:graphicFrame>
        <p:nvGraphicFramePr>
          <p:cNvPr id="1221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91406"/>
              </p:ext>
            </p:extLst>
          </p:nvPr>
        </p:nvGraphicFramePr>
        <p:xfrm>
          <a:off x="5794489" y="1936593"/>
          <a:ext cx="2823210" cy="91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482600" progId="Equation.DSMT4">
                  <p:embed/>
                </p:oleObj>
              </mc:Choice>
              <mc:Fallback>
                <p:oleObj name="Equation" r:id="rId2" imgW="14859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489" y="1936593"/>
                        <a:ext cx="2823210" cy="916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 Properties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6"/>
            <a:ext cx="8686800" cy="5897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Need </a:t>
            </a:r>
            <a:r>
              <a:rPr lang="en-US" dirty="0" err="1"/>
              <a:t>normals</a:t>
            </a:r>
            <a:r>
              <a:rPr lang="en-US" dirty="0"/>
              <a:t> (to calculate how much diffuse, specular, find reflected direction and so on)</a:t>
            </a:r>
          </a:p>
          <a:p>
            <a:pPr lvl="1"/>
            <a:r>
              <a:rPr lang="en-US" i="1" dirty="0"/>
              <a:t>Usually specify at each vertex, interpolate</a:t>
            </a:r>
          </a:p>
          <a:p>
            <a:pPr lvl="1"/>
            <a:r>
              <a:rPr lang="en-US" dirty="0"/>
              <a:t>GLUT used to do it automatically for teapots </a:t>
            </a:r>
            <a:r>
              <a:rPr lang="en-US" dirty="0" err="1"/>
              <a:t>etc</a:t>
            </a:r>
            <a:r>
              <a:rPr lang="en-US" dirty="0"/>
              <a:t>  </a:t>
            </a:r>
          </a:p>
          <a:p>
            <a:pPr marL="457200" lvl="1" indent="0">
              <a:buNone/>
            </a:pPr>
            <a:r>
              <a:rPr lang="en-US" dirty="0"/>
              <a:t>(we provide meshes with </a:t>
            </a:r>
            <a:r>
              <a:rPr lang="en-US" dirty="0" err="1"/>
              <a:t>normals</a:t>
            </a:r>
            <a:r>
              <a:rPr lang="en-US" dirty="0"/>
              <a:t> instead for you in </a:t>
            </a:r>
            <a:r>
              <a:rPr lang="en-US" dirty="0" err="1"/>
              <a:t>hw</a:t>
            </a:r>
            <a:r>
              <a:rPr lang="en-US" dirty="0"/>
              <a:t> 2)</a:t>
            </a:r>
          </a:p>
          <a:p>
            <a:pPr lvl="1"/>
            <a:r>
              <a:rPr lang="en-US" dirty="0"/>
              <a:t>Can do manually for parametric surfaces </a:t>
            </a:r>
          </a:p>
          <a:p>
            <a:pPr lvl="1"/>
            <a:r>
              <a:rPr lang="en-US" dirty="0"/>
              <a:t>Average face </a:t>
            </a:r>
            <a:r>
              <a:rPr lang="en-US" dirty="0" err="1"/>
              <a:t>normals</a:t>
            </a:r>
            <a:r>
              <a:rPr lang="en-US" dirty="0"/>
              <a:t> for more complex shapes</a:t>
            </a:r>
          </a:p>
          <a:p>
            <a:endParaRPr lang="en-US" dirty="0"/>
          </a:p>
          <a:p>
            <a:r>
              <a:rPr lang="en-US" dirty="0"/>
              <a:t>Four terms: Ambient, Diffuse, Specular, Emissive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week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lectures have all info for HW 2</a:t>
            </a:r>
          </a:p>
          <a:p>
            <a:r>
              <a:rPr lang="en-US" dirty="0"/>
              <a:t>Start EARLY (milestone due Monday Feb 6)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Emissive Term</a:t>
            </a:r>
          </a:p>
        </p:txBody>
      </p:sp>
      <p:sp>
        <p:nvSpPr>
          <p:cNvPr id="1210372" name="AutoShape 4"/>
          <p:cNvSpPr>
            <a:spLocks noChangeArrowheads="1"/>
          </p:cNvSpPr>
          <p:nvPr/>
        </p:nvSpPr>
        <p:spPr bwMode="auto">
          <a:xfrm>
            <a:off x="1036639" y="1893889"/>
            <a:ext cx="1482725" cy="1184275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10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788804"/>
              </p:ext>
            </p:extLst>
          </p:nvPr>
        </p:nvGraphicFramePr>
        <p:xfrm>
          <a:off x="3060700" y="1830388"/>
          <a:ext cx="3213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400" imgH="254000" progId="Equation.DSMT4">
                  <p:embed/>
                </p:oleObj>
              </mc:Choice>
              <mc:Fallback>
                <p:oleObj name="Equation" r:id="rId2" imgW="11684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1830388"/>
                        <a:ext cx="3213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0374" name="Text Box 6"/>
          <p:cNvSpPr txBox="1">
            <a:spLocks noChangeArrowheads="1"/>
          </p:cNvSpPr>
          <p:nvPr/>
        </p:nvSpPr>
        <p:spPr bwMode="auto">
          <a:xfrm>
            <a:off x="574676" y="3395663"/>
            <a:ext cx="8379217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Only relevant for light sources when looking directly at them</a:t>
            </a:r>
          </a:p>
          <a:p>
            <a:pPr algn="l">
              <a:buFontTx/>
              <a:buChar char="•"/>
            </a:pPr>
            <a:r>
              <a:rPr lang="en-US" sz="2400" b="0">
                <a:latin typeface="Arial" charset="0"/>
              </a:rPr>
              <a:t>  Gotcha: must create geometry to actually see light</a:t>
            </a:r>
          </a:p>
          <a:p>
            <a:pPr algn="l">
              <a:buFontTx/>
              <a:buChar char="•"/>
            </a:pPr>
            <a:r>
              <a:rPr lang="en-US" sz="2400" b="0">
                <a:latin typeface="Arial" charset="0"/>
              </a:rPr>
              <a:t>  Emission does not in itself affect other lighting calculations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Ambient Term</a:t>
            </a:r>
          </a:p>
        </p:txBody>
      </p:sp>
      <p:sp>
        <p:nvSpPr>
          <p:cNvPr id="1212419" name="AutoShape 3"/>
          <p:cNvSpPr>
            <a:spLocks noChangeArrowheads="1"/>
          </p:cNvSpPr>
          <p:nvPr/>
        </p:nvSpPr>
        <p:spPr bwMode="auto">
          <a:xfrm>
            <a:off x="2978152" y="2843213"/>
            <a:ext cx="1482725" cy="1184275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527175"/>
            <a:ext cx="9136062" cy="5029200"/>
          </a:xfrm>
        </p:spPr>
        <p:txBody>
          <a:bodyPr/>
          <a:lstStyle/>
          <a:p>
            <a:r>
              <a:rPr lang="en-US"/>
              <a:t>Hack to simulate multiple bounces, scattering of light</a:t>
            </a:r>
          </a:p>
          <a:p>
            <a:r>
              <a:rPr lang="en-US"/>
              <a:t>Assume light equally from all directions</a:t>
            </a:r>
          </a:p>
          <a:p>
            <a:r>
              <a:rPr lang="en-US"/>
              <a:t>Global constant</a:t>
            </a:r>
          </a:p>
          <a:p>
            <a:r>
              <a:rPr lang="en-US"/>
              <a:t>Never have                                                                        black pixels</a:t>
            </a:r>
          </a:p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6611938" y="2865440"/>
            <a:ext cx="2438400" cy="1139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4" name="Line 8"/>
          <p:cNvSpPr>
            <a:spLocks noChangeShapeType="1"/>
          </p:cNvSpPr>
          <p:nvPr/>
        </p:nvSpPr>
        <p:spPr bwMode="auto">
          <a:xfrm flipH="1">
            <a:off x="8569327" y="4379913"/>
            <a:ext cx="461963" cy="195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5" name="Line 9"/>
          <p:cNvSpPr>
            <a:spLocks noChangeShapeType="1"/>
          </p:cNvSpPr>
          <p:nvPr/>
        </p:nvSpPr>
        <p:spPr bwMode="auto">
          <a:xfrm>
            <a:off x="4803775" y="6572251"/>
            <a:ext cx="2919413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6" name="Line 10"/>
          <p:cNvSpPr>
            <a:spLocks noChangeShapeType="1"/>
          </p:cNvSpPr>
          <p:nvPr/>
        </p:nvSpPr>
        <p:spPr bwMode="auto">
          <a:xfrm>
            <a:off x="4724400" y="3497263"/>
            <a:ext cx="3087688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842252" y="3919539"/>
            <a:ext cx="619125" cy="166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8" name="Line 12"/>
          <p:cNvSpPr>
            <a:spLocks noChangeShapeType="1"/>
          </p:cNvSpPr>
          <p:nvPr/>
        </p:nvSpPr>
        <p:spPr bwMode="auto">
          <a:xfrm flipH="1">
            <a:off x="6219825" y="5553075"/>
            <a:ext cx="2152650" cy="7953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9" name="Line 13"/>
          <p:cNvSpPr>
            <a:spLocks noChangeShapeType="1"/>
          </p:cNvSpPr>
          <p:nvPr/>
        </p:nvSpPr>
        <p:spPr bwMode="auto">
          <a:xfrm flipV="1">
            <a:off x="4576763" y="3035301"/>
            <a:ext cx="200660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0" name="Line 14"/>
          <p:cNvSpPr>
            <a:spLocks noChangeShapeType="1"/>
          </p:cNvSpPr>
          <p:nvPr/>
        </p:nvSpPr>
        <p:spPr bwMode="auto">
          <a:xfrm>
            <a:off x="6573838" y="3084514"/>
            <a:ext cx="2171700" cy="176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1" name="Line 15"/>
          <p:cNvSpPr>
            <a:spLocks noChangeShapeType="1"/>
          </p:cNvSpPr>
          <p:nvPr/>
        </p:nvSpPr>
        <p:spPr bwMode="auto">
          <a:xfrm flipH="1">
            <a:off x="7408865" y="4864100"/>
            <a:ext cx="1347787" cy="157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2" name="Line 16"/>
          <p:cNvSpPr>
            <a:spLocks noChangeShapeType="1"/>
          </p:cNvSpPr>
          <p:nvPr/>
        </p:nvSpPr>
        <p:spPr bwMode="auto">
          <a:xfrm>
            <a:off x="4468815" y="3576639"/>
            <a:ext cx="4149725" cy="177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 flipH="1" flipV="1">
            <a:off x="7566027" y="3478214"/>
            <a:ext cx="1052513" cy="174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4" name="Line 18"/>
          <p:cNvSpPr>
            <a:spLocks noChangeShapeType="1"/>
          </p:cNvSpPr>
          <p:nvPr/>
        </p:nvSpPr>
        <p:spPr bwMode="auto">
          <a:xfrm flipH="1">
            <a:off x="6269038" y="3506790"/>
            <a:ext cx="1257300" cy="265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124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4272"/>
              </p:ext>
            </p:extLst>
          </p:nvPr>
        </p:nvGraphicFramePr>
        <p:xfrm>
          <a:off x="655638" y="4737100"/>
          <a:ext cx="28670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800" imgH="177800" progId="Equation.DSMT4">
                  <p:embed/>
                </p:oleObj>
              </mc:Choice>
              <mc:Fallback>
                <p:oleObj name="Equation" r:id="rId2" imgW="812800" imgH="177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4737100"/>
                        <a:ext cx="28670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Diffuse Term</a:t>
            </a:r>
          </a:p>
        </p:txBody>
      </p:sp>
      <p:sp>
        <p:nvSpPr>
          <p:cNvPr id="1214467" name="AutoShape 3"/>
          <p:cNvSpPr>
            <a:spLocks noChangeArrowheads="1"/>
          </p:cNvSpPr>
          <p:nvPr/>
        </p:nvSpPr>
        <p:spPr bwMode="auto">
          <a:xfrm>
            <a:off x="2524125" y="2787651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4470" name="Line 6"/>
          <p:cNvSpPr>
            <a:spLocks noChangeShapeType="1"/>
          </p:cNvSpPr>
          <p:nvPr/>
        </p:nvSpPr>
        <p:spPr bwMode="auto">
          <a:xfrm>
            <a:off x="2811465" y="5062539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471" name="Line 7"/>
          <p:cNvSpPr>
            <a:spLocks noChangeShapeType="1"/>
          </p:cNvSpPr>
          <p:nvPr/>
        </p:nvSpPr>
        <p:spPr bwMode="auto">
          <a:xfrm flipV="1">
            <a:off x="4443413" y="3224213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47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Rough matte (technically Lambertian) surfaces</a:t>
            </a:r>
          </a:p>
          <a:p>
            <a:r>
              <a:rPr lang="en-US"/>
              <a:t>Light reflects equally in all directions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14473" name="Line 9"/>
          <p:cNvSpPr>
            <a:spLocks noChangeShapeType="1"/>
          </p:cNvSpPr>
          <p:nvPr/>
        </p:nvSpPr>
        <p:spPr bwMode="auto">
          <a:xfrm>
            <a:off x="2987677" y="3409951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4480" name="Group 16"/>
          <p:cNvGrpSpPr>
            <a:grpSpLocks/>
          </p:cNvGrpSpPr>
          <p:nvPr/>
        </p:nvGrpSpPr>
        <p:grpSpPr bwMode="auto">
          <a:xfrm>
            <a:off x="3883027" y="4462464"/>
            <a:ext cx="1279525" cy="600075"/>
            <a:chOff x="2446" y="2991"/>
            <a:chExt cx="806" cy="378"/>
          </a:xfrm>
        </p:grpSpPr>
        <p:sp>
          <p:nvSpPr>
            <p:cNvPr id="1214474" name="Line 10"/>
            <p:cNvSpPr>
              <a:spLocks noChangeShapeType="1"/>
            </p:cNvSpPr>
            <p:nvPr/>
          </p:nvSpPr>
          <p:spPr bwMode="auto">
            <a:xfrm flipV="1">
              <a:off x="2787" y="3264"/>
              <a:ext cx="465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5" name="Line 11"/>
            <p:cNvSpPr>
              <a:spLocks noChangeShapeType="1"/>
            </p:cNvSpPr>
            <p:nvPr/>
          </p:nvSpPr>
          <p:spPr bwMode="auto">
            <a:xfrm flipV="1">
              <a:off x="2799" y="3115"/>
              <a:ext cx="273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6" name="Line 12"/>
            <p:cNvSpPr>
              <a:spLocks noChangeShapeType="1"/>
            </p:cNvSpPr>
            <p:nvPr/>
          </p:nvSpPr>
          <p:spPr bwMode="auto">
            <a:xfrm flipV="1">
              <a:off x="2824" y="2991"/>
              <a:ext cx="37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7" name="Line 13"/>
            <p:cNvSpPr>
              <a:spLocks noChangeShapeType="1"/>
            </p:cNvSpPr>
            <p:nvPr/>
          </p:nvSpPr>
          <p:spPr bwMode="auto">
            <a:xfrm flipH="1" flipV="1">
              <a:off x="2688" y="3029"/>
              <a:ext cx="11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8" name="Line 14"/>
            <p:cNvSpPr>
              <a:spLocks noChangeShapeType="1"/>
            </p:cNvSpPr>
            <p:nvPr/>
          </p:nvSpPr>
          <p:spPr bwMode="auto">
            <a:xfrm flipH="1" flipV="1">
              <a:off x="2478" y="3164"/>
              <a:ext cx="32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9" name="Line 15"/>
            <p:cNvSpPr>
              <a:spLocks noChangeShapeType="1"/>
            </p:cNvSpPr>
            <p:nvPr/>
          </p:nvSpPr>
          <p:spPr bwMode="auto">
            <a:xfrm flipH="1" flipV="1">
              <a:off x="2446" y="3264"/>
              <a:ext cx="36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21448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18487"/>
              </p:ext>
            </p:extLst>
          </p:nvPr>
        </p:nvGraphicFramePr>
        <p:xfrm>
          <a:off x="5943600" y="2909888"/>
          <a:ext cx="12319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800" imgH="165100" progId="Equation.DSMT4">
                  <p:embed/>
                </p:oleObj>
              </mc:Choice>
              <mc:Fallback>
                <p:oleObj name="Equation" r:id="rId2" imgW="558800" imgH="165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909888"/>
                        <a:ext cx="12319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4482" name="Text Box 18"/>
          <p:cNvSpPr txBox="1">
            <a:spLocks noChangeArrowheads="1"/>
          </p:cNvSpPr>
          <p:nvPr/>
        </p:nvSpPr>
        <p:spPr bwMode="auto">
          <a:xfrm>
            <a:off x="4380176" y="2774951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N</a:t>
            </a:r>
          </a:p>
        </p:txBody>
      </p:sp>
      <p:sp>
        <p:nvSpPr>
          <p:cNvPr id="1214483" name="Text Box 19"/>
          <p:cNvSpPr txBox="1">
            <a:spLocks noChangeArrowheads="1"/>
          </p:cNvSpPr>
          <p:nvPr/>
        </p:nvSpPr>
        <p:spPr bwMode="auto">
          <a:xfrm>
            <a:off x="3097055" y="2984500"/>
            <a:ext cx="4924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-L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4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Diffuse Term</a:t>
            </a:r>
          </a:p>
        </p:txBody>
      </p:sp>
      <p:sp>
        <p:nvSpPr>
          <p:cNvPr id="1215491" name="AutoShape 3"/>
          <p:cNvSpPr>
            <a:spLocks noChangeArrowheads="1"/>
          </p:cNvSpPr>
          <p:nvPr/>
        </p:nvSpPr>
        <p:spPr bwMode="auto">
          <a:xfrm>
            <a:off x="2524125" y="2787651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492" name="Line 4"/>
          <p:cNvSpPr>
            <a:spLocks noChangeShapeType="1"/>
          </p:cNvSpPr>
          <p:nvPr/>
        </p:nvSpPr>
        <p:spPr bwMode="auto">
          <a:xfrm>
            <a:off x="2811465" y="5062539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3" name="Line 5"/>
          <p:cNvSpPr>
            <a:spLocks noChangeShapeType="1"/>
          </p:cNvSpPr>
          <p:nvPr/>
        </p:nvSpPr>
        <p:spPr bwMode="auto">
          <a:xfrm flipV="1">
            <a:off x="4443413" y="3224213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Rough matte (technically Lambertian) surfaces</a:t>
            </a:r>
          </a:p>
          <a:p>
            <a:r>
              <a:rPr lang="en-US"/>
              <a:t>Light reflects equally in all directions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15495" name="Line 7"/>
          <p:cNvSpPr>
            <a:spLocks noChangeShapeType="1"/>
          </p:cNvSpPr>
          <p:nvPr/>
        </p:nvSpPr>
        <p:spPr bwMode="auto">
          <a:xfrm>
            <a:off x="2987677" y="3409951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5496" name="Group 8"/>
          <p:cNvGrpSpPr>
            <a:grpSpLocks/>
          </p:cNvGrpSpPr>
          <p:nvPr/>
        </p:nvGrpSpPr>
        <p:grpSpPr bwMode="auto">
          <a:xfrm>
            <a:off x="3883027" y="4462464"/>
            <a:ext cx="1279525" cy="600075"/>
            <a:chOff x="2446" y="2991"/>
            <a:chExt cx="806" cy="378"/>
          </a:xfrm>
        </p:grpSpPr>
        <p:sp>
          <p:nvSpPr>
            <p:cNvPr id="1215497" name="Line 9"/>
            <p:cNvSpPr>
              <a:spLocks noChangeShapeType="1"/>
            </p:cNvSpPr>
            <p:nvPr/>
          </p:nvSpPr>
          <p:spPr bwMode="auto">
            <a:xfrm flipV="1">
              <a:off x="2787" y="3264"/>
              <a:ext cx="465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498" name="Line 10"/>
            <p:cNvSpPr>
              <a:spLocks noChangeShapeType="1"/>
            </p:cNvSpPr>
            <p:nvPr/>
          </p:nvSpPr>
          <p:spPr bwMode="auto">
            <a:xfrm flipV="1">
              <a:off x="2799" y="3115"/>
              <a:ext cx="273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499" name="Line 11"/>
            <p:cNvSpPr>
              <a:spLocks noChangeShapeType="1"/>
            </p:cNvSpPr>
            <p:nvPr/>
          </p:nvSpPr>
          <p:spPr bwMode="auto">
            <a:xfrm flipV="1">
              <a:off x="2824" y="2991"/>
              <a:ext cx="37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00" name="Line 12"/>
            <p:cNvSpPr>
              <a:spLocks noChangeShapeType="1"/>
            </p:cNvSpPr>
            <p:nvPr/>
          </p:nvSpPr>
          <p:spPr bwMode="auto">
            <a:xfrm flipH="1" flipV="1">
              <a:off x="2688" y="3029"/>
              <a:ext cx="11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01" name="Line 13"/>
            <p:cNvSpPr>
              <a:spLocks noChangeShapeType="1"/>
            </p:cNvSpPr>
            <p:nvPr/>
          </p:nvSpPr>
          <p:spPr bwMode="auto">
            <a:xfrm flipH="1" flipV="1">
              <a:off x="2478" y="3164"/>
              <a:ext cx="32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02" name="Line 14"/>
            <p:cNvSpPr>
              <a:spLocks noChangeShapeType="1"/>
            </p:cNvSpPr>
            <p:nvPr/>
          </p:nvSpPr>
          <p:spPr bwMode="auto">
            <a:xfrm flipH="1" flipV="1">
              <a:off x="2446" y="3264"/>
              <a:ext cx="36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5503" name="Group 15"/>
          <p:cNvGrpSpPr>
            <a:grpSpLocks/>
          </p:cNvGrpSpPr>
          <p:nvPr/>
        </p:nvGrpSpPr>
        <p:grpSpPr bwMode="auto">
          <a:xfrm>
            <a:off x="3097215" y="2774949"/>
            <a:ext cx="4078288" cy="733425"/>
            <a:chOff x="1951" y="1928"/>
            <a:chExt cx="2569" cy="462"/>
          </a:xfrm>
        </p:grpSpPr>
        <p:graphicFrame>
          <p:nvGraphicFramePr>
            <p:cNvPr id="121550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7906895"/>
                </p:ext>
              </p:extLst>
            </p:nvPr>
          </p:nvGraphicFramePr>
          <p:xfrm>
            <a:off x="3744" y="2013"/>
            <a:ext cx="776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58800" imgH="165100" progId="Equation.DSMT4">
                    <p:embed/>
                  </p:oleObj>
                </mc:Choice>
                <mc:Fallback>
                  <p:oleObj name="Equation" r:id="rId2" imgW="558800" imgH="1651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2013"/>
                          <a:ext cx="776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5505" name="Text Box 17"/>
            <p:cNvSpPr txBox="1">
              <a:spLocks noChangeArrowheads="1"/>
            </p:cNvSpPr>
            <p:nvPr/>
          </p:nvSpPr>
          <p:spPr bwMode="auto">
            <a:xfrm>
              <a:off x="2759" y="1928"/>
              <a:ext cx="2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N</a:t>
              </a:r>
            </a:p>
          </p:txBody>
        </p:sp>
        <p:sp>
          <p:nvSpPr>
            <p:cNvPr id="1215506" name="Text Box 18"/>
            <p:cNvSpPr txBox="1">
              <a:spLocks noChangeArrowheads="1"/>
            </p:cNvSpPr>
            <p:nvPr/>
          </p:nvSpPr>
          <p:spPr bwMode="auto">
            <a:xfrm>
              <a:off x="1951" y="2060"/>
              <a:ext cx="31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-L</a:t>
              </a:r>
            </a:p>
          </p:txBody>
        </p:sp>
      </p:grpSp>
      <p:graphicFrame>
        <p:nvGraphicFramePr>
          <p:cNvPr id="12155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673981"/>
              </p:ext>
            </p:extLst>
          </p:nvPr>
        </p:nvGraphicFramePr>
        <p:xfrm>
          <a:off x="1031875" y="5105400"/>
          <a:ext cx="70850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81400" imgH="457200" progId="Equation.DSMT4">
                  <p:embed/>
                </p:oleObj>
              </mc:Choice>
              <mc:Fallback>
                <p:oleObj name="Equation" r:id="rId4" imgW="3581400" imgH="457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5105400"/>
                        <a:ext cx="7085013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Term</a:t>
            </a:r>
          </a:p>
        </p:txBody>
      </p:sp>
      <p:sp>
        <p:nvSpPr>
          <p:cNvPr id="1216515" name="AutoShape 3"/>
          <p:cNvSpPr>
            <a:spLocks noChangeArrowheads="1"/>
          </p:cNvSpPr>
          <p:nvPr/>
        </p:nvSpPr>
        <p:spPr bwMode="auto">
          <a:xfrm>
            <a:off x="2524125" y="3387725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16" name="Line 4"/>
          <p:cNvSpPr>
            <a:spLocks noChangeShapeType="1"/>
          </p:cNvSpPr>
          <p:nvPr/>
        </p:nvSpPr>
        <p:spPr bwMode="auto">
          <a:xfrm>
            <a:off x="2811465" y="5662613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17" name="Line 5"/>
          <p:cNvSpPr>
            <a:spLocks noChangeShapeType="1"/>
          </p:cNvSpPr>
          <p:nvPr/>
        </p:nvSpPr>
        <p:spPr bwMode="auto">
          <a:xfrm flipV="1">
            <a:off x="4443413" y="3824288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Glossy objects, specular reflections</a:t>
            </a:r>
          </a:p>
          <a:p>
            <a:r>
              <a:rPr lang="en-US"/>
              <a:t>Light reflects close to mirror direction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16519" name="Line 7"/>
          <p:cNvSpPr>
            <a:spLocks noChangeShapeType="1"/>
          </p:cNvSpPr>
          <p:nvPr/>
        </p:nvSpPr>
        <p:spPr bwMode="auto">
          <a:xfrm>
            <a:off x="2987677" y="4010026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1" name="Line 19"/>
          <p:cNvSpPr>
            <a:spLocks noChangeShapeType="1"/>
          </p:cNvSpPr>
          <p:nvPr/>
        </p:nvSpPr>
        <p:spPr bwMode="auto">
          <a:xfrm flipV="1">
            <a:off x="4454527" y="4424364"/>
            <a:ext cx="3097213" cy="1209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2" name="Line 20"/>
          <p:cNvSpPr>
            <a:spLocks noChangeShapeType="1"/>
          </p:cNvSpPr>
          <p:nvPr/>
        </p:nvSpPr>
        <p:spPr bwMode="auto">
          <a:xfrm flipH="1">
            <a:off x="4449763" y="3960814"/>
            <a:ext cx="1446212" cy="16652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3" name="Line 21"/>
          <p:cNvSpPr>
            <a:spLocks noChangeShapeType="1"/>
          </p:cNvSpPr>
          <p:nvPr/>
        </p:nvSpPr>
        <p:spPr bwMode="auto">
          <a:xfrm>
            <a:off x="7275513" y="4003676"/>
            <a:ext cx="8064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4" name="Line 22"/>
          <p:cNvSpPr>
            <a:spLocks noChangeShapeType="1"/>
          </p:cNvSpPr>
          <p:nvPr/>
        </p:nvSpPr>
        <p:spPr bwMode="auto">
          <a:xfrm flipH="1">
            <a:off x="7739065" y="4170365"/>
            <a:ext cx="333375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5" name="Line 23"/>
          <p:cNvSpPr>
            <a:spLocks noChangeShapeType="1"/>
          </p:cNvSpPr>
          <p:nvPr/>
        </p:nvSpPr>
        <p:spPr bwMode="auto">
          <a:xfrm>
            <a:off x="7620002" y="4081464"/>
            <a:ext cx="246063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6543" name="Group 31"/>
          <p:cNvGrpSpPr>
            <a:grpSpLocks/>
          </p:cNvGrpSpPr>
          <p:nvPr/>
        </p:nvGrpSpPr>
        <p:grpSpPr bwMode="auto">
          <a:xfrm>
            <a:off x="4424363" y="4162425"/>
            <a:ext cx="1344612" cy="1487488"/>
            <a:chOff x="2787" y="2622"/>
            <a:chExt cx="847" cy="937"/>
          </a:xfrm>
        </p:grpSpPr>
        <p:sp>
          <p:nvSpPr>
            <p:cNvPr id="1216538" name="Freeform 26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39" name="Line 27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0" name="Line 28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1" name="Line 29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2" name="Line 30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Phong Illumination Model</a:t>
            </a:r>
          </a:p>
        </p:txBody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Specular or glossy materials: highlights</a:t>
            </a:r>
          </a:p>
          <a:p>
            <a:pPr lvl="1"/>
            <a:r>
              <a:rPr lang="en-US"/>
              <a:t>Polished floors, glossy paint, whiteboards</a:t>
            </a:r>
          </a:p>
          <a:p>
            <a:pPr lvl="1"/>
            <a:r>
              <a:rPr lang="en-US"/>
              <a:t>For plastics highlight is color of light source (not object)</a:t>
            </a:r>
          </a:p>
          <a:p>
            <a:pPr lvl="1"/>
            <a:r>
              <a:rPr lang="en-US"/>
              <a:t>For metals, highlight depends on surface color</a:t>
            </a:r>
          </a:p>
          <a:p>
            <a:r>
              <a:rPr lang="en-US"/>
              <a:t>Really, (blurred) reflections of light source</a:t>
            </a:r>
          </a:p>
        </p:txBody>
      </p:sp>
      <p:pic>
        <p:nvPicPr>
          <p:cNvPr id="1262596" name="Picture 4" descr="sigm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2597" name="Picture 5" descr="sigm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2598" name="Picture 6" descr="sigma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2599" name="Picture 7" descr="sigma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2600" name="Picture 8" descr="sigma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5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2601" name="Group 9"/>
          <p:cNvGrpSpPr>
            <a:grpSpLocks/>
          </p:cNvGrpSpPr>
          <p:nvPr/>
        </p:nvGrpSpPr>
        <p:grpSpPr bwMode="auto">
          <a:xfrm>
            <a:off x="490538" y="6048377"/>
            <a:ext cx="2565400" cy="461963"/>
            <a:chOff x="1155" y="2094"/>
            <a:chExt cx="1616" cy="291"/>
          </a:xfrm>
        </p:grpSpPr>
        <p:sp>
          <p:nvSpPr>
            <p:cNvPr id="1262602" name="Line 10"/>
            <p:cNvSpPr>
              <a:spLocks noChangeShapeType="1"/>
            </p:cNvSpPr>
            <p:nvPr/>
          </p:nvSpPr>
          <p:spPr bwMode="auto">
            <a:xfrm>
              <a:off x="1155" y="2126"/>
              <a:ext cx="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2603" name="Text Box 11"/>
            <p:cNvSpPr txBox="1">
              <a:spLocks noChangeArrowheads="1"/>
            </p:cNvSpPr>
            <p:nvPr/>
          </p:nvSpPr>
          <p:spPr bwMode="auto">
            <a:xfrm>
              <a:off x="1427" y="2094"/>
              <a:ext cx="10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Arial" charset="0"/>
                </a:rPr>
                <a:t>Roughness</a:t>
              </a:r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 of Phong Illumination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5" y="1527175"/>
            <a:ext cx="8732837" cy="5029200"/>
          </a:xfrm>
        </p:spPr>
        <p:txBody>
          <a:bodyPr/>
          <a:lstStyle/>
          <a:p>
            <a:r>
              <a:rPr lang="en-US"/>
              <a:t>Find a simple way to create highlights that are view-dependent and happen at about the right place</a:t>
            </a:r>
          </a:p>
          <a:p>
            <a:r>
              <a:rPr lang="en-US"/>
              <a:t>Not physically based</a:t>
            </a:r>
          </a:p>
          <a:p>
            <a:r>
              <a:rPr lang="en-US"/>
              <a:t>Use dot product (cosine) of eye and reflection of light direction about surface normal</a:t>
            </a:r>
          </a:p>
          <a:p>
            <a:r>
              <a:rPr lang="en-US"/>
              <a:t>Alternatively, dot product of half angle and normal</a:t>
            </a:r>
          </a:p>
          <a:p>
            <a:pPr lvl="1"/>
            <a:r>
              <a:rPr lang="en-US"/>
              <a:t>Has greater physical backing.  We use this form</a:t>
            </a:r>
          </a:p>
          <a:p>
            <a:r>
              <a:rPr lang="en-US"/>
              <a:t>Raise cosine lobe to some power to control sharpness or roughness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Phong Formula</a:t>
            </a:r>
          </a:p>
        </p:txBody>
      </p:sp>
      <p:sp>
        <p:nvSpPr>
          <p:cNvPr id="1264643" name="AutoShape 3"/>
          <p:cNvSpPr>
            <a:spLocks noChangeArrowheads="1"/>
          </p:cNvSpPr>
          <p:nvPr/>
        </p:nvSpPr>
        <p:spPr bwMode="auto">
          <a:xfrm>
            <a:off x="2143125" y="2187575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4644" name="Line 4"/>
          <p:cNvSpPr>
            <a:spLocks noChangeShapeType="1"/>
          </p:cNvSpPr>
          <p:nvPr/>
        </p:nvSpPr>
        <p:spPr bwMode="auto">
          <a:xfrm>
            <a:off x="2430463" y="4462463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5" name="Line 5"/>
          <p:cNvSpPr>
            <a:spLocks noChangeShapeType="1"/>
          </p:cNvSpPr>
          <p:nvPr/>
        </p:nvSpPr>
        <p:spPr bwMode="auto">
          <a:xfrm flipV="1">
            <a:off x="4062413" y="2624137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1264647" name="Line 7"/>
          <p:cNvSpPr>
            <a:spLocks noChangeShapeType="1"/>
          </p:cNvSpPr>
          <p:nvPr/>
        </p:nvSpPr>
        <p:spPr bwMode="auto">
          <a:xfrm>
            <a:off x="2606676" y="2809876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8" name="Line 8"/>
          <p:cNvSpPr>
            <a:spLocks noChangeShapeType="1"/>
          </p:cNvSpPr>
          <p:nvPr/>
        </p:nvSpPr>
        <p:spPr bwMode="auto">
          <a:xfrm flipV="1">
            <a:off x="4073527" y="3224213"/>
            <a:ext cx="3097213" cy="1209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9" name="Line 9"/>
          <p:cNvSpPr>
            <a:spLocks noChangeShapeType="1"/>
          </p:cNvSpPr>
          <p:nvPr/>
        </p:nvSpPr>
        <p:spPr bwMode="auto">
          <a:xfrm flipH="1">
            <a:off x="4068763" y="2760665"/>
            <a:ext cx="1446212" cy="16652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50" name="Line 10"/>
          <p:cNvSpPr>
            <a:spLocks noChangeShapeType="1"/>
          </p:cNvSpPr>
          <p:nvPr/>
        </p:nvSpPr>
        <p:spPr bwMode="auto">
          <a:xfrm>
            <a:off x="6894513" y="2803525"/>
            <a:ext cx="8064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51" name="Line 11"/>
          <p:cNvSpPr>
            <a:spLocks noChangeShapeType="1"/>
          </p:cNvSpPr>
          <p:nvPr/>
        </p:nvSpPr>
        <p:spPr bwMode="auto">
          <a:xfrm flipH="1">
            <a:off x="7358064" y="2970214"/>
            <a:ext cx="333375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52" name="Line 12"/>
          <p:cNvSpPr>
            <a:spLocks noChangeShapeType="1"/>
          </p:cNvSpPr>
          <p:nvPr/>
        </p:nvSpPr>
        <p:spPr bwMode="auto">
          <a:xfrm>
            <a:off x="7239002" y="2881314"/>
            <a:ext cx="246063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4653" name="Group 13"/>
          <p:cNvGrpSpPr>
            <a:grpSpLocks/>
          </p:cNvGrpSpPr>
          <p:nvPr/>
        </p:nvGrpSpPr>
        <p:grpSpPr bwMode="auto">
          <a:xfrm>
            <a:off x="4043363" y="2962275"/>
            <a:ext cx="1344612" cy="1487488"/>
            <a:chOff x="2787" y="2622"/>
            <a:chExt cx="847" cy="937"/>
          </a:xfrm>
        </p:grpSpPr>
        <p:sp>
          <p:nvSpPr>
            <p:cNvPr id="1264654" name="Freeform 14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5" name="Line 15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6" name="Line 16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7" name="Line 17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8" name="Line 18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4659" name="Text Box 19"/>
          <p:cNvSpPr txBox="1">
            <a:spLocks noChangeArrowheads="1"/>
          </p:cNvSpPr>
          <p:nvPr/>
        </p:nvSpPr>
        <p:spPr bwMode="auto">
          <a:xfrm>
            <a:off x="2105244" y="2713039"/>
            <a:ext cx="5170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-L</a:t>
            </a:r>
          </a:p>
        </p:txBody>
      </p:sp>
      <p:sp>
        <p:nvSpPr>
          <p:cNvPr id="1264660" name="Text Box 20"/>
          <p:cNvSpPr txBox="1">
            <a:spLocks noChangeArrowheads="1"/>
          </p:cNvSpPr>
          <p:nvPr/>
        </p:nvSpPr>
        <p:spPr bwMode="auto">
          <a:xfrm>
            <a:off x="5645414" y="2447925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R</a:t>
            </a:r>
          </a:p>
        </p:txBody>
      </p:sp>
      <p:sp>
        <p:nvSpPr>
          <p:cNvPr id="1264661" name="Text Box 21"/>
          <p:cNvSpPr txBox="1">
            <a:spLocks noChangeArrowheads="1"/>
          </p:cNvSpPr>
          <p:nvPr/>
        </p:nvSpPr>
        <p:spPr bwMode="auto">
          <a:xfrm>
            <a:off x="7751613" y="3095625"/>
            <a:ext cx="424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E</a:t>
            </a:r>
          </a:p>
        </p:txBody>
      </p:sp>
      <p:graphicFrame>
        <p:nvGraphicFramePr>
          <p:cNvPr id="12646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90670"/>
              </p:ext>
            </p:extLst>
          </p:nvPr>
        </p:nvGraphicFramePr>
        <p:xfrm>
          <a:off x="3424238" y="1506538"/>
          <a:ext cx="20701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900" imgH="241300" progId="Equation.DSMT4">
                  <p:embed/>
                </p:oleObj>
              </mc:Choice>
              <mc:Fallback>
                <p:oleObj name="Equation" r:id="rId2" imgW="723900" imgH="241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506538"/>
                        <a:ext cx="207010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466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057035"/>
              </p:ext>
            </p:extLst>
          </p:nvPr>
        </p:nvGraphicFramePr>
        <p:xfrm>
          <a:off x="1268413" y="5329239"/>
          <a:ext cx="11620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400" imgH="165100" progId="Equation.DSMT4">
                  <p:embed/>
                </p:oleObj>
              </mc:Choice>
              <mc:Fallback>
                <p:oleObj name="Equation" r:id="rId4" imgW="406400" imgH="1651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5329239"/>
                        <a:ext cx="116205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46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73820"/>
              </p:ext>
            </p:extLst>
          </p:nvPr>
        </p:nvGraphicFramePr>
        <p:xfrm>
          <a:off x="4622800" y="5295900"/>
          <a:ext cx="35210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900" imgH="203200" progId="Equation.DSMT4">
                  <p:embed/>
                </p:oleObj>
              </mc:Choice>
              <mc:Fallback>
                <p:oleObj name="Equation" r:id="rId6" imgW="1231900" imgH="203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5295900"/>
                        <a:ext cx="352107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Alternative: Half-Angle (Blinn-Phong)</a:t>
            </a:r>
          </a:p>
        </p:txBody>
      </p:sp>
      <p:sp>
        <p:nvSpPr>
          <p:cNvPr id="12656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Diffuse </a:t>
            </a:r>
            <a:r>
              <a:rPr lang="en-US" sz="2400" i="1"/>
              <a:t>and</a:t>
            </a:r>
            <a:r>
              <a:rPr lang="en-US" sz="2400"/>
              <a:t> specular components for most materials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1265667" name="AutoShape 3"/>
          <p:cNvSpPr>
            <a:spLocks noChangeArrowheads="1"/>
          </p:cNvSpPr>
          <p:nvPr/>
        </p:nvSpPr>
        <p:spPr bwMode="auto">
          <a:xfrm>
            <a:off x="2505075" y="2268539"/>
            <a:ext cx="509588" cy="496887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5668" name="Line 4"/>
          <p:cNvSpPr>
            <a:spLocks noChangeShapeType="1"/>
          </p:cNvSpPr>
          <p:nvPr/>
        </p:nvSpPr>
        <p:spPr bwMode="auto">
          <a:xfrm>
            <a:off x="2792415" y="4543425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69" name="Line 5"/>
          <p:cNvSpPr>
            <a:spLocks noChangeShapeType="1"/>
          </p:cNvSpPr>
          <p:nvPr/>
        </p:nvSpPr>
        <p:spPr bwMode="auto">
          <a:xfrm flipV="1">
            <a:off x="4424363" y="2705100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1" name="Line 7"/>
          <p:cNvSpPr>
            <a:spLocks noChangeShapeType="1"/>
          </p:cNvSpPr>
          <p:nvPr/>
        </p:nvSpPr>
        <p:spPr bwMode="auto">
          <a:xfrm>
            <a:off x="2968627" y="2890839"/>
            <a:ext cx="1425575" cy="1624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2" name="Line 8"/>
          <p:cNvSpPr>
            <a:spLocks noChangeShapeType="1"/>
          </p:cNvSpPr>
          <p:nvPr/>
        </p:nvSpPr>
        <p:spPr bwMode="auto">
          <a:xfrm flipV="1">
            <a:off x="4435475" y="3305176"/>
            <a:ext cx="3097213" cy="1209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3" name="Line 9"/>
          <p:cNvSpPr>
            <a:spLocks noChangeShapeType="1"/>
          </p:cNvSpPr>
          <p:nvPr/>
        </p:nvSpPr>
        <p:spPr bwMode="auto">
          <a:xfrm flipH="1">
            <a:off x="4430713" y="2841625"/>
            <a:ext cx="1446212" cy="16652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4" name="Line 10"/>
          <p:cNvSpPr>
            <a:spLocks noChangeShapeType="1"/>
          </p:cNvSpPr>
          <p:nvPr/>
        </p:nvSpPr>
        <p:spPr bwMode="auto">
          <a:xfrm>
            <a:off x="7256463" y="2884488"/>
            <a:ext cx="8064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5" name="Line 11"/>
          <p:cNvSpPr>
            <a:spLocks noChangeShapeType="1"/>
          </p:cNvSpPr>
          <p:nvPr/>
        </p:nvSpPr>
        <p:spPr bwMode="auto">
          <a:xfrm flipH="1">
            <a:off x="7720015" y="3051175"/>
            <a:ext cx="333375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6" name="Line 12"/>
          <p:cNvSpPr>
            <a:spLocks noChangeShapeType="1"/>
          </p:cNvSpPr>
          <p:nvPr/>
        </p:nvSpPr>
        <p:spPr bwMode="auto">
          <a:xfrm>
            <a:off x="7600952" y="2962276"/>
            <a:ext cx="246063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5677" name="Group 13"/>
          <p:cNvGrpSpPr>
            <a:grpSpLocks/>
          </p:cNvGrpSpPr>
          <p:nvPr/>
        </p:nvGrpSpPr>
        <p:grpSpPr bwMode="auto">
          <a:xfrm>
            <a:off x="4405313" y="3043239"/>
            <a:ext cx="1344612" cy="1487487"/>
            <a:chOff x="2787" y="2622"/>
            <a:chExt cx="847" cy="937"/>
          </a:xfrm>
        </p:grpSpPr>
        <p:sp>
          <p:nvSpPr>
            <p:cNvPr id="1265678" name="Freeform 14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79" name="Line 15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80" name="Line 16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81" name="Line 17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82" name="Line 18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5683" name="Line 19"/>
          <p:cNvSpPr>
            <a:spLocks noChangeShapeType="1"/>
          </p:cNvSpPr>
          <p:nvPr/>
        </p:nvSpPr>
        <p:spPr bwMode="auto">
          <a:xfrm flipV="1">
            <a:off x="4445001" y="2705102"/>
            <a:ext cx="461963" cy="1770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84" name="Text Box 20"/>
          <p:cNvSpPr txBox="1">
            <a:spLocks noChangeArrowheads="1"/>
          </p:cNvSpPr>
          <p:nvPr/>
        </p:nvSpPr>
        <p:spPr bwMode="auto">
          <a:xfrm>
            <a:off x="4753237" y="2185988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</a:t>
            </a:r>
          </a:p>
        </p:txBody>
      </p:sp>
      <p:sp>
        <p:nvSpPr>
          <p:cNvPr id="1265685" name="Text Box 21"/>
          <p:cNvSpPr txBox="1">
            <a:spLocks noChangeArrowheads="1"/>
          </p:cNvSpPr>
          <p:nvPr/>
        </p:nvSpPr>
        <p:spPr bwMode="auto">
          <a:xfrm>
            <a:off x="4324614" y="2254251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N</a:t>
            </a:r>
          </a:p>
        </p:txBody>
      </p:sp>
      <p:graphicFrame>
        <p:nvGraphicFramePr>
          <p:cNvPr id="126568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034666"/>
              </p:ext>
            </p:extLst>
          </p:nvPr>
        </p:nvGraphicFramePr>
        <p:xfrm>
          <a:off x="3424238" y="1349375"/>
          <a:ext cx="2071687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900" imgH="241300" progId="Equation.DSMT4">
                  <p:embed/>
                </p:oleObj>
              </mc:Choice>
              <mc:Fallback>
                <p:oleObj name="Equation" r:id="rId2" imgW="723900" imgH="241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349375"/>
                        <a:ext cx="2071687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5689" name="Object 2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3114926"/>
              </p:ext>
            </p:extLst>
          </p:nvPr>
        </p:nvGraphicFramePr>
        <p:xfrm>
          <a:off x="512763" y="4706938"/>
          <a:ext cx="8183562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27500" imgH="457200" progId="Equation.DSMT4">
                  <p:embed/>
                </p:oleObj>
              </mc:Choice>
              <mc:Fallback>
                <p:oleObj name="Equation" r:id="rId4" imgW="4127500" imgH="457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4706938"/>
                        <a:ext cx="8183562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in mytest3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6"/>
            <a:ext cx="8686800" cy="5897563"/>
          </a:xfrm>
        </p:spPr>
        <p:txBody>
          <a:bodyPr/>
          <a:lstStyle/>
          <a:p>
            <a:r>
              <a:rPr lang="en-US"/>
              <a:t>What happens when we make surface less shiny?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220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t="20206" r="33820" b="29985"/>
          <a:stretch>
            <a:fillRect/>
          </a:stretch>
        </p:blipFill>
        <p:spPr bwMode="auto">
          <a:xfrm>
            <a:off x="2414590" y="2157413"/>
            <a:ext cx="4308475" cy="4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 for Lecture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2003425"/>
            <a:ext cx="9112250" cy="5897563"/>
          </a:xfrm>
        </p:spPr>
        <p:txBody>
          <a:bodyPr/>
          <a:lstStyle/>
          <a:p>
            <a:r>
              <a:rPr lang="en-US" dirty="0"/>
              <a:t>Lecture deals with lighting (DEMO for HW 2)</a:t>
            </a:r>
          </a:p>
          <a:p>
            <a:r>
              <a:rPr lang="en-US" dirty="0"/>
              <a:t>Briefly explain shaders used for mytest3</a:t>
            </a:r>
          </a:p>
          <a:p>
            <a:pPr lvl="1"/>
            <a:r>
              <a:rPr lang="en-US" dirty="0"/>
              <a:t>Do this before explaining code fully so you can start HW 2</a:t>
            </a:r>
          </a:p>
          <a:p>
            <a:pPr lvl="1"/>
            <a:r>
              <a:rPr lang="en-US" dirty="0"/>
              <a:t>Primarily explain with reference to source code</a:t>
            </a:r>
          </a:p>
          <a:p>
            <a:r>
              <a:rPr lang="en-US" dirty="0"/>
              <a:t>More formal look at lighting and shading possible</a:t>
            </a:r>
          </a:p>
          <a:p>
            <a:pPr lvl="1"/>
            <a:r>
              <a:rPr lang="en-US" dirty="0"/>
              <a:t>Will be discussed in more detail if you take CSE 168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Gouraud and Phong shading (vertex vs fragment)</a:t>
            </a:r>
          </a:p>
          <a:p>
            <a:r>
              <a:rPr lang="en-US"/>
              <a:t>Types of lighting, materials and shading </a:t>
            </a:r>
          </a:p>
          <a:p>
            <a:pPr lvl="1"/>
            <a:r>
              <a:rPr lang="en-US"/>
              <a:t>Lights: Point and Directional</a:t>
            </a:r>
          </a:p>
          <a:p>
            <a:pPr lvl="1"/>
            <a:r>
              <a:rPr lang="en-US"/>
              <a:t>Shading: Ambient, Diffuse, Emissive, Specular</a:t>
            </a:r>
          </a:p>
          <a:p>
            <a:r>
              <a:rPr lang="en-US" i="1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 Shader Setup 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4475"/>
            <a:ext cx="859536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#version 330 core // Do not use any version older than 330!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Inputs fragment </a:t>
            </a:r>
            <a:r>
              <a:rPr lang="en-US" sz="1600" b="1" dirty="0" err="1">
                <a:latin typeface="Courier New" charset="0"/>
              </a:rPr>
              <a:t>shader</a:t>
            </a:r>
            <a:r>
              <a:rPr lang="en-US" sz="1600" b="1" dirty="0">
                <a:latin typeface="Courier New" charset="0"/>
              </a:rPr>
              <a:t> are outputs of same name of vertex </a:t>
            </a:r>
            <a:r>
              <a:rPr lang="en-US" sz="1600" b="1" dirty="0" err="1">
                <a:latin typeface="Courier New" charset="0"/>
              </a:rPr>
              <a:t>shader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in vec4 </a:t>
            </a:r>
            <a:r>
              <a:rPr lang="en-US" sz="1600" b="1" dirty="0" err="1">
                <a:latin typeface="Courier New" charset="0"/>
              </a:rPr>
              <a:t>myvertex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in vec3 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in vec2 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Output the frag color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out vec4 </a:t>
            </a:r>
            <a:r>
              <a:rPr lang="en-US" sz="1600" b="1" dirty="0" err="1">
                <a:latin typeface="Courier New" charset="0"/>
              </a:rPr>
              <a:t>fragColor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sampler2D </a:t>
            </a:r>
            <a:r>
              <a:rPr lang="en-US" sz="1600" b="1" dirty="0" err="1">
                <a:latin typeface="Courier New" charset="0"/>
              </a:rPr>
              <a:t>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islight</a:t>
            </a:r>
            <a:r>
              <a:rPr lang="en-US" sz="1600" b="1" dirty="0">
                <a:latin typeface="Courier New" charset="0"/>
              </a:rPr>
              <a:t> ; // are we lighting.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vec3 color;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 Shader Variables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44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Assume light 0 is directional, light 1 is a point light.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Actual light values are passed from the main OpenGL program.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This could be fancier.  My goal is to illustrate a simple idea.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vec3 light0dirn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light0color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light1posn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light1color ;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Now, set the material parameters.  These could be bound to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 buffer.  But for now, I'll just make them uniform.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I use ambient, diffuse, specular, shininess.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Ambient is just additive and doesn't multiply the lights.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ambient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diffuse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specular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float shininess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Fragment Shader Compute Lighting</a:t>
            </a:r>
          </a:p>
        </p:txBody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vec4 </a:t>
            </a:r>
            <a:r>
              <a:rPr lang="en-US" sz="1600" b="1" dirty="0" err="1">
                <a:latin typeface="Courier New" charset="0"/>
              </a:rPr>
              <a:t>ComputeLight</a:t>
            </a:r>
            <a:r>
              <a:rPr lang="en-US" sz="1600" b="1" dirty="0">
                <a:latin typeface="Courier New" charset="0"/>
              </a:rPr>
              <a:t> (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vec3 direction,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vec4 </a:t>
            </a:r>
            <a:r>
              <a:rPr lang="en-US" sz="1600" b="1" dirty="0" err="1">
                <a:latin typeface="Courier New" charset="0"/>
              </a:rPr>
              <a:t>lightcolor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vec3 normal,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vec3 </a:t>
            </a:r>
            <a:r>
              <a:rPr lang="en-US" sz="1600" b="1" dirty="0" err="1">
                <a:latin typeface="Courier New" charset="0"/>
              </a:rPr>
              <a:t>halfvec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vec4 </a:t>
            </a:r>
            <a:r>
              <a:rPr lang="en-US" sz="1600" b="1" dirty="0" err="1">
                <a:latin typeface="Courier New" charset="0"/>
              </a:rPr>
              <a:t>mydiffuse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vec4 </a:t>
            </a:r>
            <a:r>
              <a:rPr lang="en-US" sz="1600" b="1" dirty="0" err="1">
                <a:latin typeface="Courier New" charset="0"/>
              </a:rPr>
              <a:t>myspecular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float </a:t>
            </a:r>
            <a:r>
              <a:rPr lang="en-US" sz="1600" b="1" dirty="0" err="1">
                <a:latin typeface="Courier New" charset="0"/>
              </a:rPr>
              <a:t>myshininess</a:t>
            </a:r>
            <a:r>
              <a:rPr lang="en-US" sz="1600" b="1" dirty="0">
                <a:latin typeface="Courier New" charset="0"/>
              </a:rPr>
              <a:t>) {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float </a:t>
            </a:r>
            <a:r>
              <a:rPr lang="en-US" sz="1600" b="1" dirty="0" err="1">
                <a:latin typeface="Courier New" charset="0"/>
              </a:rPr>
              <a:t>nDotL</a:t>
            </a:r>
            <a:r>
              <a:rPr lang="en-US" sz="1600" b="1" dirty="0">
                <a:latin typeface="Courier New" charset="0"/>
              </a:rPr>
              <a:t> = dot(normal, direction)  ; 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lambert = </a:t>
            </a:r>
            <a:r>
              <a:rPr lang="en-US" sz="1600" b="1" dirty="0" err="1">
                <a:latin typeface="Courier New" charset="0"/>
              </a:rPr>
              <a:t>mydiffuse</a:t>
            </a:r>
            <a:r>
              <a:rPr lang="en-US" sz="1600" b="1" dirty="0">
                <a:latin typeface="Courier New" charset="0"/>
              </a:rPr>
              <a:t> * </a:t>
            </a:r>
            <a:r>
              <a:rPr lang="en-US" sz="1600" b="1" dirty="0" err="1">
                <a:latin typeface="Courier New" charset="0"/>
              </a:rPr>
              <a:t>lightcolor</a:t>
            </a:r>
            <a:r>
              <a:rPr lang="en-US" sz="1600" b="1" dirty="0">
                <a:latin typeface="Courier New" charset="0"/>
              </a:rPr>
              <a:t> * max (</a:t>
            </a:r>
            <a:r>
              <a:rPr lang="en-US" sz="1600" b="1" dirty="0" err="1">
                <a:latin typeface="Courier New" charset="0"/>
              </a:rPr>
              <a:t>nDotL</a:t>
            </a:r>
            <a:r>
              <a:rPr lang="en-US" sz="1600" b="1" dirty="0">
                <a:latin typeface="Courier New" charset="0"/>
              </a:rPr>
              <a:t>, 0.0) ; 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float </a:t>
            </a:r>
            <a:r>
              <a:rPr lang="en-US" sz="1600" b="1" dirty="0" err="1">
                <a:latin typeface="Courier New" charset="0"/>
              </a:rPr>
              <a:t>nDotH</a:t>
            </a:r>
            <a:r>
              <a:rPr lang="en-US" sz="1600" b="1" dirty="0">
                <a:latin typeface="Courier New" charset="0"/>
              </a:rPr>
              <a:t> = dot(normal, </a:t>
            </a:r>
            <a:r>
              <a:rPr lang="en-US" sz="1600" b="1" dirty="0" err="1">
                <a:latin typeface="Courier New" charset="0"/>
              </a:rPr>
              <a:t>halfvec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</a:t>
            </a:r>
            <a:r>
              <a:rPr lang="en-US" sz="1600" b="1" dirty="0" err="1">
                <a:latin typeface="Courier New" charset="0"/>
              </a:rPr>
              <a:t>phong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myspecular</a:t>
            </a:r>
            <a:r>
              <a:rPr lang="en-US" sz="1600" b="1" dirty="0">
                <a:latin typeface="Courier New" charset="0"/>
              </a:rPr>
              <a:t> * </a:t>
            </a:r>
            <a:r>
              <a:rPr lang="en-US" sz="1600" b="1" dirty="0" err="1">
                <a:latin typeface="Courier New" charset="0"/>
              </a:rPr>
              <a:t>lightcolor</a:t>
            </a:r>
            <a:r>
              <a:rPr lang="en-US" sz="1600" b="1" dirty="0">
                <a:latin typeface="Courier New" charset="0"/>
              </a:rPr>
              <a:t> * </a:t>
            </a:r>
            <a:r>
              <a:rPr lang="en-US" sz="1600" b="1" dirty="0" err="1">
                <a:latin typeface="Courier New" charset="0"/>
              </a:rPr>
              <a:t>pow</a:t>
            </a:r>
            <a:r>
              <a:rPr lang="en-US" sz="1600" b="1" dirty="0">
                <a:latin typeface="Courier New" charset="0"/>
              </a:rPr>
              <a:t> (max(</a:t>
            </a:r>
            <a:r>
              <a:rPr lang="en-US" sz="1600" b="1" dirty="0" err="1">
                <a:latin typeface="Courier New" charset="0"/>
              </a:rPr>
              <a:t>nDotH</a:t>
            </a:r>
            <a:r>
              <a:rPr lang="en-US" sz="1600" b="1" dirty="0">
                <a:latin typeface="Courier New" charset="0"/>
              </a:rPr>
              <a:t>, 0.0), </a:t>
            </a:r>
            <a:r>
              <a:rPr lang="en-US" sz="1600" b="1" dirty="0" err="1">
                <a:latin typeface="Courier New" charset="0"/>
              </a:rPr>
              <a:t>myshininess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</a:t>
            </a:r>
            <a:r>
              <a:rPr lang="en-US" sz="1600" b="1" dirty="0" err="1">
                <a:latin typeface="Courier New" charset="0"/>
              </a:rPr>
              <a:t>retval</a:t>
            </a:r>
            <a:r>
              <a:rPr lang="en-US" sz="1600" b="1" dirty="0">
                <a:latin typeface="Courier New" charset="0"/>
              </a:rPr>
              <a:t> = lambert + </a:t>
            </a:r>
            <a:r>
              <a:rPr lang="en-US" sz="1600" b="1" dirty="0" err="1">
                <a:latin typeface="Courier New" charset="0"/>
              </a:rPr>
              <a:t>phong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return </a:t>
            </a:r>
            <a:r>
              <a:rPr lang="en-US" sz="1600" b="1" dirty="0" err="1">
                <a:latin typeface="Courier New" charset="0"/>
              </a:rPr>
              <a:t>retval</a:t>
            </a:r>
            <a:r>
              <a:rPr lang="en-US" sz="1600" b="1" dirty="0">
                <a:latin typeface="Courier New" charset="0"/>
              </a:rPr>
              <a:t> ;    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Fragment Shader Main Transforms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514080" cy="5029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main (void)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{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if (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&gt; 0) </a:t>
            </a:r>
            <a:r>
              <a:rPr lang="en-US" sz="1600" b="1" dirty="0" err="1">
                <a:latin typeface="Courier New" charset="0"/>
              </a:rPr>
              <a:t>fragColor</a:t>
            </a:r>
            <a:r>
              <a:rPr lang="en-US" sz="1600" b="1" dirty="0">
                <a:latin typeface="Courier New" charset="0"/>
              </a:rPr>
              <a:t> = texture(</a:t>
            </a:r>
            <a:r>
              <a:rPr lang="en-US" sz="1600" b="1" dirty="0" err="1">
                <a:latin typeface="Courier New" charset="0"/>
              </a:rPr>
              <a:t>tex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);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else if (</a:t>
            </a:r>
            <a:r>
              <a:rPr lang="en-US" sz="1600" b="1" dirty="0" err="1">
                <a:latin typeface="Courier New" charset="0"/>
              </a:rPr>
              <a:t>islight</a:t>
            </a:r>
            <a:r>
              <a:rPr lang="en-US" sz="1600" b="1" dirty="0">
                <a:latin typeface="Courier New" charset="0"/>
              </a:rPr>
              <a:t> == 0) </a:t>
            </a:r>
            <a:r>
              <a:rPr lang="en-US" sz="1600" b="1" dirty="0" err="1">
                <a:latin typeface="Courier New" charset="0"/>
              </a:rPr>
              <a:t>fragColor</a:t>
            </a:r>
            <a:r>
              <a:rPr lang="en-US" sz="1600" b="1" dirty="0">
                <a:latin typeface="Courier New" charset="0"/>
              </a:rPr>
              <a:t> = vec4(color, 1.0f) 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else {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They eye is always at (0,0,0) looking down -z axis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Also compute current fragment position, direction to eye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vec3 </a:t>
            </a:r>
            <a:r>
              <a:rPr lang="en-US" sz="1600" b="1" dirty="0" err="1">
                <a:latin typeface="Courier New" charset="0"/>
              </a:rPr>
              <a:t>eyepos</a:t>
            </a:r>
            <a:r>
              <a:rPr lang="en-US" sz="1600" b="1" dirty="0">
                <a:latin typeface="Courier New" charset="0"/>
              </a:rPr>
              <a:t> = vec3(0,0,0) 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</a:t>
            </a:r>
            <a:r>
              <a:rPr lang="en-US" sz="1600" b="1" dirty="0" err="1">
                <a:latin typeface="Courier New" charset="0"/>
              </a:rPr>
              <a:t>mypos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myvertex.xyz</a:t>
            </a:r>
            <a:r>
              <a:rPr lang="en-US" sz="1600" b="1" dirty="0">
                <a:latin typeface="Courier New" charset="0"/>
              </a:rPr>
              <a:t> / </a:t>
            </a:r>
            <a:r>
              <a:rPr lang="en-US" sz="1600" b="1" dirty="0" err="1">
                <a:latin typeface="Courier New" charset="0"/>
              </a:rPr>
              <a:t>myvertex.w</a:t>
            </a:r>
            <a:r>
              <a:rPr lang="en-US" sz="1600" b="1" dirty="0">
                <a:latin typeface="Courier New" charset="0"/>
              </a:rPr>
              <a:t> ; // </a:t>
            </a:r>
            <a:r>
              <a:rPr lang="en-US" sz="1600" b="1" dirty="0" err="1">
                <a:latin typeface="Courier New" charset="0"/>
              </a:rPr>
              <a:t>Dehomogenize</a:t>
            </a:r>
            <a:r>
              <a:rPr lang="en-US" sz="1600" b="1" dirty="0">
                <a:latin typeface="Courier New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</a:t>
            </a:r>
            <a:r>
              <a:rPr lang="en-US" sz="1600" b="1" dirty="0" err="1">
                <a:latin typeface="Courier New" charset="0"/>
              </a:rPr>
              <a:t>eyedirn</a:t>
            </a:r>
            <a:r>
              <a:rPr lang="en-US" sz="1600" b="1" dirty="0">
                <a:latin typeface="Courier New" charset="0"/>
              </a:rPr>
              <a:t> = normalize(</a:t>
            </a:r>
            <a:r>
              <a:rPr lang="en-US" sz="1600" b="1" dirty="0" err="1">
                <a:latin typeface="Courier New" charset="0"/>
              </a:rPr>
              <a:t>eyepos</a:t>
            </a:r>
            <a:r>
              <a:rPr lang="en-US" sz="1600" b="1" dirty="0">
                <a:latin typeface="Courier New" charset="0"/>
              </a:rPr>
              <a:t> - </a:t>
            </a:r>
            <a:r>
              <a:rPr lang="en-US" sz="1600" b="1" dirty="0" err="1">
                <a:latin typeface="Courier New" charset="0"/>
              </a:rPr>
              <a:t>mypos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Compute normal, needed for shading.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normal = normalize(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 Shader Main Routine</a:t>
            </a:r>
          </a:p>
        </p:txBody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// Light 0, directional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direction0 = normalize (light0dirn)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half0 = normalize (direction0 + </a:t>
            </a:r>
            <a:r>
              <a:rPr lang="en-US" sz="1600" b="1" dirty="0" err="1">
                <a:latin typeface="Courier New" charset="0"/>
              </a:rPr>
              <a:t>eyedirn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col0 = </a:t>
            </a:r>
            <a:r>
              <a:rPr lang="en-US" sz="1600" b="1" dirty="0" err="1">
                <a:latin typeface="Courier New" charset="0"/>
              </a:rPr>
              <a:t>ComputeLight</a:t>
            </a:r>
            <a:r>
              <a:rPr lang="en-US" sz="1600" b="1" dirty="0">
                <a:latin typeface="Courier New" charset="0"/>
              </a:rPr>
              <a:t>(direction0, light0color, normal, half0, diffuse, specular, shininess) 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Light 1, point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position = light1posn.xyz / light1posn.w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direction1 = normalize (position - </a:t>
            </a:r>
            <a:r>
              <a:rPr lang="en-US" sz="1600" b="1" dirty="0" err="1">
                <a:latin typeface="Courier New" charset="0"/>
              </a:rPr>
              <a:t>mypos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	// no attenuation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half1 = normalize (direction1 + </a:t>
            </a:r>
            <a:r>
              <a:rPr lang="en-US" sz="1600" b="1" dirty="0" err="1">
                <a:latin typeface="Courier New" charset="0"/>
              </a:rPr>
              <a:t>eyedirn</a:t>
            </a:r>
            <a:r>
              <a:rPr lang="en-US" sz="1600" b="1" dirty="0">
                <a:latin typeface="Courier New" charset="0"/>
              </a:rPr>
              <a:t>) ;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col1 = </a:t>
            </a:r>
            <a:r>
              <a:rPr lang="en-US" sz="1600" b="1" dirty="0" err="1">
                <a:latin typeface="Courier New" charset="0"/>
              </a:rPr>
              <a:t>ComputeLight</a:t>
            </a:r>
            <a:r>
              <a:rPr lang="en-US" sz="1600" b="1" dirty="0">
                <a:latin typeface="Courier New" charset="0"/>
              </a:rPr>
              <a:t>(direction1, light1color, normal, half1, diffuse, specular, shininess) 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</a:t>
            </a:r>
            <a:r>
              <a:rPr lang="en-US" sz="1600" b="1" dirty="0" err="1">
                <a:latin typeface="Courier New" charset="0"/>
              </a:rPr>
              <a:t>fragColor</a:t>
            </a:r>
            <a:r>
              <a:rPr lang="en-US" sz="1600" b="1" dirty="0">
                <a:latin typeface="Courier New" charset="0"/>
              </a:rPr>
              <a:t> = ambient + col0 + col1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Gouraud and Phong shading (vertex vs fragment)</a:t>
            </a:r>
          </a:p>
          <a:p>
            <a:r>
              <a:rPr lang="en-US"/>
              <a:t>Types of lighting, materials and shading </a:t>
            </a:r>
          </a:p>
          <a:p>
            <a:pPr lvl="1"/>
            <a:r>
              <a:rPr lang="en-US"/>
              <a:t>Lights: Point and Directional</a:t>
            </a:r>
          </a:p>
          <a:p>
            <a:pPr lvl="1"/>
            <a:r>
              <a:rPr lang="en-US"/>
              <a:t>Shading: Ambient, Diffuse, Emissive, Specular</a:t>
            </a:r>
          </a:p>
          <a:p>
            <a:r>
              <a:rPr lang="en-US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 i="1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Set Up (in display)</a:t>
            </a:r>
          </a:p>
        </p:txBody>
      </p:sp>
      <p:sp>
        <p:nvSpPr>
          <p:cNvPr id="12236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493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/* New for Demo 3; add lighting effects */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	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one[] = {1,1,1,1}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medium[] = {0.5f, 0.5f, 0.5f,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small[] = {0.2f, 0.2f, 0.2f,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high[] = {100}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zero[] = {0.0, 0.0, 0.0, 1.0}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light_specular</a:t>
            </a:r>
            <a:r>
              <a:rPr lang="en-US" sz="1600" b="1" dirty="0">
                <a:latin typeface="Courier New" charset="0"/>
              </a:rPr>
              <a:t>[] = {1, 0.5, 0,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light_specular1[] = {0, 0.5, 1,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light_direction</a:t>
            </a:r>
            <a:r>
              <a:rPr lang="en-US" sz="1600" b="1" dirty="0">
                <a:latin typeface="Courier New" charset="0"/>
              </a:rPr>
              <a:t>[] = {0.5, 0, 0, 0}; // </a:t>
            </a:r>
            <a:r>
              <a:rPr lang="en-US" sz="1600" b="1" dirty="0" err="1">
                <a:latin typeface="Courier New" charset="0"/>
              </a:rPr>
              <a:t>Dir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lt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light_position1[] = {0, -0.5, 0,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light0[4], light1[4]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// Set Light and Material properties for the teapot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// Lights are transformed by current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 matrix.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// The </a:t>
            </a:r>
            <a:r>
              <a:rPr lang="en-US" sz="1600" b="1" dirty="0" err="1">
                <a:latin typeface="Courier New" charset="0"/>
              </a:rPr>
              <a:t>shader</a:t>
            </a:r>
            <a:r>
              <a:rPr lang="en-US" sz="1600" b="1" dirty="0">
                <a:latin typeface="Courier New" charset="0"/>
              </a:rPr>
              <a:t> can't do this globally. So we do so manually.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transformvec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light_direction</a:t>
            </a:r>
            <a:r>
              <a:rPr lang="en-US" sz="1600" b="1" dirty="0">
                <a:latin typeface="Courier New" charset="0"/>
              </a:rPr>
              <a:t>, light0)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transformvec</a:t>
            </a:r>
            <a:r>
              <a:rPr lang="en-US" sz="1600" b="1" dirty="0">
                <a:latin typeface="Courier New" charset="0"/>
              </a:rPr>
              <a:t>(light_position1, light1) ;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a Light Source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5560" y="1460501"/>
            <a:ext cx="9239250" cy="5897563"/>
          </a:xfrm>
        </p:spPr>
        <p:txBody>
          <a:bodyPr/>
          <a:lstStyle/>
          <a:p>
            <a:r>
              <a:rPr lang="en-US" dirty="0"/>
              <a:t>Lights transform like other geometry</a:t>
            </a:r>
          </a:p>
          <a:p>
            <a:r>
              <a:rPr lang="en-US" dirty="0"/>
              <a:t>Only </a:t>
            </a:r>
            <a:r>
              <a:rPr lang="en-US" dirty="0" err="1"/>
              <a:t>modelview</a:t>
            </a:r>
            <a:r>
              <a:rPr lang="en-US" dirty="0"/>
              <a:t> matrix (not projection).  The only real application where the distinction is important</a:t>
            </a:r>
          </a:p>
          <a:p>
            <a:r>
              <a:rPr lang="en-US" dirty="0"/>
              <a:t>Types of light motion </a:t>
            </a:r>
          </a:p>
          <a:p>
            <a:pPr lvl="1"/>
            <a:r>
              <a:rPr lang="en-US" dirty="0"/>
              <a:t>Stationary: set the transforms to identity before specifying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Moving light: Push Matrix, move light, Pop Matrix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Moving light source with viewpoint (attached to camera).  Can simply set light to 0 0 0 so origin </a:t>
            </a:r>
            <a:r>
              <a:rPr lang="en-US" dirty="0" err="1"/>
              <a:t>wrt</a:t>
            </a:r>
            <a:r>
              <a:rPr lang="en-US" dirty="0"/>
              <a:t> eye </a:t>
            </a:r>
            <a:r>
              <a:rPr lang="en-US" dirty="0" err="1"/>
              <a:t>coords</a:t>
            </a:r>
            <a:r>
              <a:rPr lang="en-US" dirty="0"/>
              <a:t> (make </a:t>
            </a:r>
            <a:r>
              <a:rPr lang="en-US" dirty="0" err="1"/>
              <a:t>modelview</a:t>
            </a:r>
            <a:r>
              <a:rPr lang="en-US" dirty="0"/>
              <a:t> matrix identity before doing this)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Modelview Light Transform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552575"/>
            <a:ext cx="8686800" cy="5467351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8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/* New helper transformation function to transform vector by </a:t>
            </a:r>
            <a:r>
              <a:rPr lang="en-US" sz="1800" b="1" dirty="0" err="1">
                <a:latin typeface="Courier New" charset="0"/>
              </a:rPr>
              <a:t>modelview</a:t>
            </a:r>
            <a:r>
              <a:rPr lang="en-US" sz="1800" b="1" dirty="0">
                <a:latin typeface="Courier New" charset="0"/>
              </a:rPr>
              <a:t> */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void </a:t>
            </a:r>
            <a:r>
              <a:rPr lang="en-US" sz="1800" b="1" dirty="0" err="1">
                <a:latin typeface="Courier New" charset="0"/>
              </a:rPr>
              <a:t>transformvec</a:t>
            </a:r>
            <a:r>
              <a:rPr lang="en-US" sz="1800" b="1" dirty="0">
                <a:latin typeface="Courier New" charset="0"/>
              </a:rPr>
              <a:t> (</a:t>
            </a:r>
            <a:r>
              <a:rPr lang="en-US" sz="1800" b="1" dirty="0" err="1">
                <a:latin typeface="Courier New" charset="0"/>
              </a:rPr>
              <a:t>const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GLfloat</a:t>
            </a:r>
            <a:r>
              <a:rPr lang="en-US" sz="1800" b="1" dirty="0">
                <a:latin typeface="Courier New" charset="0"/>
              </a:rPr>
              <a:t> input[4], </a:t>
            </a:r>
            <a:r>
              <a:rPr lang="en-US" sz="1800" b="1" dirty="0" err="1">
                <a:latin typeface="Courier New" charset="0"/>
              </a:rPr>
              <a:t>GLfloat</a:t>
            </a:r>
            <a:r>
              <a:rPr lang="en-US" sz="1800" b="1" dirty="0">
                <a:latin typeface="Courier New" charset="0"/>
              </a:rPr>
              <a:t> output[4]) {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</a:t>
            </a:r>
            <a:r>
              <a:rPr lang="en-US" sz="1800" b="1" dirty="0" err="1">
                <a:latin typeface="Courier New" charset="0"/>
              </a:rPr>
              <a:t>glm</a:t>
            </a:r>
            <a:r>
              <a:rPr lang="en-US" sz="1800" b="1" dirty="0">
                <a:latin typeface="Courier New" charset="0"/>
              </a:rPr>
              <a:t>::vec4 </a:t>
            </a:r>
            <a:r>
              <a:rPr lang="en-US" sz="1800" b="1" dirty="0" err="1">
                <a:latin typeface="Courier New" charset="0"/>
              </a:rPr>
              <a:t>inputvec</a:t>
            </a:r>
            <a:r>
              <a:rPr lang="en-US" sz="1800" b="1" dirty="0">
                <a:latin typeface="Courier New" charset="0"/>
              </a:rPr>
              <a:t>(input[0], input[1], input[2], input[3]);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</a:t>
            </a:r>
            <a:r>
              <a:rPr lang="en-US" sz="1800" b="1" dirty="0" err="1">
                <a:latin typeface="Courier New" charset="0"/>
              </a:rPr>
              <a:t>glm</a:t>
            </a:r>
            <a:r>
              <a:rPr lang="en-US" sz="1800" b="1" dirty="0">
                <a:latin typeface="Courier New" charset="0"/>
              </a:rPr>
              <a:t>::vec4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 = </a:t>
            </a:r>
            <a:r>
              <a:rPr lang="en-US" sz="1800" b="1" dirty="0" err="1">
                <a:latin typeface="Courier New" charset="0"/>
              </a:rPr>
              <a:t>modelview</a:t>
            </a:r>
            <a:r>
              <a:rPr lang="en-US" sz="1800" b="1" dirty="0">
                <a:latin typeface="Courier New" charset="0"/>
              </a:rPr>
              <a:t> * </a:t>
            </a:r>
            <a:r>
              <a:rPr lang="en-US" sz="1800" b="1" dirty="0" err="1">
                <a:latin typeface="Courier New" charset="0"/>
              </a:rPr>
              <a:t>inputvec</a:t>
            </a:r>
            <a:r>
              <a:rPr lang="en-US" sz="18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output[0]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[0];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output[1]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[1];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output[2]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[2];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output[3]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[3];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</a:pPr>
            <a:endParaRPr lang="en-US" sz="18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for mytest3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Lighting on teapot</a:t>
            </a:r>
          </a:p>
          <a:p>
            <a:r>
              <a:rPr lang="en-US"/>
              <a:t>Blue, red highlights</a:t>
            </a:r>
          </a:p>
          <a:p>
            <a:r>
              <a:rPr lang="en-US"/>
              <a:t>Diffuse shading</a:t>
            </a:r>
          </a:p>
          <a:p>
            <a:r>
              <a:rPr lang="en-US"/>
              <a:t>Texture on floor</a:t>
            </a:r>
          </a:p>
          <a:p>
            <a:r>
              <a:rPr lang="en-US"/>
              <a:t>Update as we move</a:t>
            </a:r>
          </a:p>
        </p:txBody>
      </p:sp>
      <p:pic>
        <p:nvPicPr>
          <p:cNvPr id="12513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t="20206" r="33820" b="29985"/>
          <a:stretch>
            <a:fillRect/>
          </a:stretch>
        </p:blipFill>
        <p:spPr bwMode="auto">
          <a:xfrm>
            <a:off x="4122740" y="1631951"/>
            <a:ext cx="482758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up Lighting for Teapot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glUniform3fv(light0dirn, 1, light0)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glUniform4fv(light0color, 1, </a:t>
            </a:r>
            <a:r>
              <a:rPr lang="en-US" sz="1600" b="1" dirty="0" err="1">
                <a:latin typeface="Courier New" charset="0"/>
              </a:rPr>
              <a:t>light_specular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glUniform4fv(light1posn, 1, light1)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glUniform4fv(light1color, 1, light_specular1)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glUniform4fv(light1color, 1, zero)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glUniform4fv(ambient,1,small)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glUniform4fv(diffuse,1,medium)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glUniform4fv(specular,1,one)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glUniform1fv(shininess,1,high)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Enable and Disable everything around the teapot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Generally, we would also need to define </a:t>
            </a:r>
            <a:r>
              <a:rPr lang="en-US" sz="1600" b="1" dirty="0" err="1">
                <a:latin typeface="Courier New" charset="0"/>
              </a:rPr>
              <a:t>normals</a:t>
            </a:r>
            <a:r>
              <a:rPr lang="en-US" sz="1600" b="1" dirty="0">
                <a:latin typeface="Courier New" charset="0"/>
              </a:rPr>
              <a:t> etc.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But the teapot object file already defines these for us.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if (DEMO &gt; 4)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    glUniform1i(</a:t>
            </a:r>
            <a:r>
              <a:rPr lang="en-US" sz="1600" b="1" dirty="0" err="1">
                <a:latin typeface="Courier New" charset="0"/>
              </a:rPr>
              <a:t>islight,lighting</a:t>
            </a:r>
            <a:r>
              <a:rPr lang="en-US" sz="1600" b="1" dirty="0">
                <a:latin typeface="Courier New" charset="0"/>
              </a:rPr>
              <a:t>) ; // lighting only teapot. 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Mappings in init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319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vertexshader = initshaders(GL_VERTEX_SHADER, "shaders/light.vert")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fragmentshader = initshaders(GL_FRAGMENT_SHADER, "shaders/light.frag")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shaderprogram = initprogram(vertexshader, fragmentshader)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4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// * NEW * Set up the shader parameter mappings properly for lighting.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islight = glGetUniformLocation(shaderprogram,"islight") ; 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light0dirn = glGetUniformLocation(shaderprogram,"light0dirn")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light0color = glGetUniformLocation(shaderprogram,"light0color")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light1posn = glGetUniformLocation(shaderprogram,"light1posn")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light1color = glGetUniformLocation(shaderprogram,"light1color")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ambient = glGetUniformLocation(shaderprogram,"ambient")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diffuse = glGetUniformLocation(shaderprogram,"diffuse")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specular = glGetUniformLocation(shaderprogram,"specular")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shininess = glGetUniformLocation(shaderprogram,"shininess") ;</a:t>
            </a:r>
            <a:r>
              <a:rPr lang="en-US" sz="1200"/>
              <a:t>       </a:t>
            </a:r>
          </a:p>
          <a:p>
            <a:pPr>
              <a:lnSpc>
                <a:spcPct val="80000"/>
              </a:lnSpc>
            </a:pPr>
            <a:endParaRPr lang="en-US" sz="1200"/>
          </a:p>
          <a:p>
            <a:pPr>
              <a:lnSpc>
                <a:spcPct val="80000"/>
              </a:lnSpc>
            </a:pPr>
            <a:endParaRPr lang="en-US" sz="12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Lighting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27" y="1370013"/>
            <a:ext cx="8956675" cy="5897563"/>
          </a:xfrm>
        </p:spPr>
        <p:txBody>
          <a:bodyPr/>
          <a:lstStyle/>
          <a:p>
            <a:r>
              <a:rPr lang="en-US" dirty="0"/>
              <a:t>Important to bring out 3D appearance (compare teapot now to in previous demo)</a:t>
            </a:r>
          </a:p>
          <a:p>
            <a:r>
              <a:rPr lang="en-US" dirty="0"/>
              <a:t>Important for correct shading under lights</a:t>
            </a:r>
          </a:p>
          <a:p>
            <a:r>
              <a:rPr lang="en-US" dirty="0"/>
              <a:t>The way shading is done also important</a:t>
            </a:r>
          </a:p>
          <a:p>
            <a:pPr lvl="1"/>
            <a:r>
              <a:rPr lang="en-US" dirty="0"/>
              <a:t>Flat: Entire face has single color (normal) from one vertex</a:t>
            </a:r>
          </a:p>
          <a:p>
            <a:pPr lvl="1"/>
            <a:r>
              <a:rPr lang="en-US" dirty="0" err="1"/>
              <a:t>Gouraud</a:t>
            </a:r>
            <a:r>
              <a:rPr lang="en-US" dirty="0"/>
              <a:t> or smooth: Colors at each vertex, interpolate</a:t>
            </a:r>
          </a:p>
          <a:p>
            <a:endParaRPr lang="en-US" dirty="0"/>
          </a:p>
        </p:txBody>
      </p:sp>
      <p:pic>
        <p:nvPicPr>
          <p:cNvPr id="1204229" name="Picture 5" descr="sphere_fla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66802" y="4033839"/>
            <a:ext cx="2384425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4230" name="Picture 6" descr="sphere_smoot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38802" y="4186239"/>
            <a:ext cx="24479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04231" name="Text Box 7"/>
          <p:cNvSpPr txBox="1">
            <a:spLocks noChangeArrowheads="1"/>
          </p:cNvSpPr>
          <p:nvPr/>
        </p:nvSpPr>
        <p:spPr bwMode="auto">
          <a:xfrm>
            <a:off x="6857" y="6294440"/>
            <a:ext cx="43360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err="1">
                <a:latin typeface="Arial" charset="0"/>
              </a:rPr>
              <a:t>glShadeModel</a:t>
            </a:r>
            <a:r>
              <a:rPr lang="en-US" sz="2400" b="0" dirty="0">
                <a:latin typeface="Arial" charset="0"/>
              </a:rPr>
              <a:t>(GL_FLAT) [old]</a:t>
            </a:r>
          </a:p>
        </p:txBody>
      </p:sp>
      <p:sp>
        <p:nvSpPr>
          <p:cNvPr id="1204232" name="Text Box 8"/>
          <p:cNvSpPr txBox="1">
            <a:spLocks noChangeArrowheads="1"/>
          </p:cNvSpPr>
          <p:nvPr/>
        </p:nvSpPr>
        <p:spPr bwMode="auto">
          <a:xfrm>
            <a:off x="4283209" y="6310314"/>
            <a:ext cx="49651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err="1">
                <a:latin typeface="Arial" charset="0"/>
              </a:rPr>
              <a:t>glShadeModel</a:t>
            </a:r>
            <a:r>
              <a:rPr lang="en-US" sz="2400" b="0" dirty="0">
                <a:latin typeface="Arial" charset="0"/>
              </a:rPr>
              <a:t>(GL_SMOOTH</a:t>
            </a:r>
            <a:r>
              <a:rPr lang="en-US" sz="2400" b="0" dirty="0"/>
              <a:t>) [</a:t>
            </a:r>
            <a:r>
              <a:rPr lang="en-US" sz="2400" b="0" dirty="0">
                <a:latin typeface="+mj-lt"/>
              </a:rPr>
              <a:t>old</a:t>
            </a:r>
            <a:r>
              <a:rPr lang="en-US" sz="2400" b="0" dirty="0"/>
              <a:t>]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Brief primer on Color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40" y="1404937"/>
            <a:ext cx="8834437" cy="5897563"/>
          </a:xfrm>
        </p:spPr>
        <p:txBody>
          <a:bodyPr/>
          <a:lstStyle/>
          <a:p>
            <a:r>
              <a:rPr lang="en-US" dirty="0"/>
              <a:t>Red, Green, Blue primary colors</a:t>
            </a:r>
          </a:p>
          <a:p>
            <a:pPr lvl="1"/>
            <a:r>
              <a:rPr lang="en-US" dirty="0"/>
              <a:t>Can be thought of as vertices of a color cube</a:t>
            </a:r>
          </a:p>
          <a:p>
            <a:pPr lvl="1"/>
            <a:r>
              <a:rPr lang="en-US" dirty="0"/>
              <a:t>R+G = Yellow, B+G = Cyan, B+R = Magenta,                    R+G+B = White</a:t>
            </a:r>
          </a:p>
          <a:p>
            <a:pPr lvl="1"/>
            <a:r>
              <a:rPr lang="en-US" dirty="0"/>
              <a:t>Each color channel (R,G,B) treated separately</a:t>
            </a:r>
          </a:p>
          <a:p>
            <a:r>
              <a:rPr lang="en-US" dirty="0"/>
              <a:t>RGBA 32 bit mode (8 bits per channel) often used</a:t>
            </a:r>
          </a:p>
          <a:p>
            <a:pPr lvl="1"/>
            <a:r>
              <a:rPr lang="en-US" dirty="0"/>
              <a:t>A is for alpha for transparency if you need it</a:t>
            </a:r>
          </a:p>
          <a:p>
            <a:r>
              <a:rPr lang="en-US" dirty="0"/>
              <a:t>Colors normalized to 0 to 1 range in OpenGL</a:t>
            </a:r>
          </a:p>
          <a:p>
            <a:pPr lvl="1"/>
            <a:r>
              <a:rPr lang="en-US" dirty="0"/>
              <a:t>Often represented as 0 to 255 in terms of pixel intensities</a:t>
            </a:r>
          </a:p>
          <a:p>
            <a:r>
              <a:rPr lang="en-US" dirty="0"/>
              <a:t>Also, color index mode (not so important)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/>
              <a:t>Gouraud and Phong shading (vertex vs fragment)</a:t>
            </a:r>
          </a:p>
          <a:p>
            <a:r>
              <a:rPr lang="en-US"/>
              <a:t>Types of lighting, materials and shading </a:t>
            </a:r>
          </a:p>
          <a:p>
            <a:pPr lvl="1"/>
            <a:r>
              <a:rPr lang="en-US"/>
              <a:t>Lights: Point and Directional</a:t>
            </a:r>
          </a:p>
          <a:p>
            <a:pPr lvl="1"/>
            <a:r>
              <a:rPr lang="en-US"/>
              <a:t>Shading: Ambient, Diffuse, Emissive, Specular</a:t>
            </a:r>
          </a:p>
          <a:p>
            <a:r>
              <a:rPr lang="en-US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 vs Fragment Shaders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Can use vertex or fragment shaders for lighting</a:t>
            </a:r>
          </a:p>
          <a:p>
            <a:pPr>
              <a:lnSpc>
                <a:spcPct val="80000"/>
              </a:lnSpc>
            </a:pPr>
            <a:r>
              <a:rPr lang="en-US" sz="2400"/>
              <a:t>Vertex computations interpolated by rasterizing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Gouraud (smooth) shading</a:t>
            </a:r>
            <a:r>
              <a:rPr lang="en-US" sz="2000"/>
              <a:t>, as in mytest1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Flat shading</a:t>
            </a:r>
            <a:r>
              <a:rPr lang="en-US" sz="2000"/>
              <a:t>: no interpolation (single color of polygon)</a:t>
            </a:r>
          </a:p>
          <a:p>
            <a:pPr>
              <a:lnSpc>
                <a:spcPct val="80000"/>
              </a:lnSpc>
            </a:pPr>
            <a:r>
              <a:rPr lang="en-US" sz="2400"/>
              <a:t>Either compute colors at vertices, interpolate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This is standard in old-style OpenGL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Can be implemented with vertex shaders</a:t>
            </a:r>
          </a:p>
          <a:p>
            <a:pPr>
              <a:lnSpc>
                <a:spcPct val="80000"/>
              </a:lnSpc>
            </a:pPr>
            <a:r>
              <a:rPr lang="en-US" sz="2400"/>
              <a:t>Or interpolate normals etc. at vertices</a:t>
            </a:r>
          </a:p>
          <a:p>
            <a:pPr>
              <a:lnSpc>
                <a:spcPct val="80000"/>
              </a:lnSpc>
            </a:pPr>
            <a:r>
              <a:rPr lang="en-US" sz="2400"/>
              <a:t>And then shade at each pixel in fragment shader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Phong shading</a:t>
            </a:r>
            <a:r>
              <a:rPr lang="en-US" sz="2000"/>
              <a:t> (different from Phong illumination)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More accurate</a:t>
            </a:r>
          </a:p>
          <a:p>
            <a:pPr>
              <a:lnSpc>
                <a:spcPct val="80000"/>
              </a:lnSpc>
            </a:pPr>
            <a:r>
              <a:rPr lang="en-US" sz="2400"/>
              <a:t>Wireframe: </a:t>
            </a:r>
            <a:r>
              <a:rPr lang="en-US" sz="2000"/>
              <a:t>glPolygonMode (GL_FRONT, GL_LINE)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Also, polygon offsets to superimpose wireframe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Hidden line elimination? (polygons in black…)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Gouraud Shading – Details</a:t>
            </a:r>
          </a:p>
        </p:txBody>
      </p:sp>
      <p:sp>
        <p:nvSpPr>
          <p:cNvPr id="1253379" name="Line 3"/>
          <p:cNvSpPr>
            <a:spLocks noChangeShapeType="1"/>
          </p:cNvSpPr>
          <p:nvPr/>
        </p:nvSpPr>
        <p:spPr bwMode="auto">
          <a:xfrm flipV="1">
            <a:off x="2805115" y="2900364"/>
            <a:ext cx="1169987" cy="1443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0" name="Line 4"/>
          <p:cNvSpPr>
            <a:spLocks noChangeShapeType="1"/>
          </p:cNvSpPr>
          <p:nvPr/>
        </p:nvSpPr>
        <p:spPr bwMode="auto">
          <a:xfrm>
            <a:off x="3973513" y="2892426"/>
            <a:ext cx="2189162" cy="21542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1" name="Line 5"/>
          <p:cNvSpPr>
            <a:spLocks noChangeShapeType="1"/>
          </p:cNvSpPr>
          <p:nvPr/>
        </p:nvSpPr>
        <p:spPr bwMode="auto">
          <a:xfrm>
            <a:off x="2795590" y="4343400"/>
            <a:ext cx="3386137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2" name="Line 6"/>
          <p:cNvSpPr>
            <a:spLocks noChangeShapeType="1"/>
          </p:cNvSpPr>
          <p:nvPr/>
        </p:nvSpPr>
        <p:spPr bwMode="auto">
          <a:xfrm flipV="1">
            <a:off x="1284288" y="1960565"/>
            <a:ext cx="0" cy="373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3" name="Line 7"/>
          <p:cNvSpPr>
            <a:spLocks noChangeShapeType="1"/>
          </p:cNvSpPr>
          <p:nvPr/>
        </p:nvSpPr>
        <p:spPr bwMode="auto">
          <a:xfrm>
            <a:off x="1274763" y="4065588"/>
            <a:ext cx="639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4" name="Text Box 8"/>
          <p:cNvSpPr txBox="1">
            <a:spLocks noChangeArrowheads="1"/>
          </p:cNvSpPr>
          <p:nvPr/>
        </p:nvSpPr>
        <p:spPr bwMode="auto">
          <a:xfrm>
            <a:off x="6237325" y="3640139"/>
            <a:ext cx="12397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Arial" charset="0"/>
              </a:rPr>
              <a:t>Scan line</a:t>
            </a:r>
          </a:p>
        </p:txBody>
      </p:sp>
      <p:graphicFrame>
        <p:nvGraphicFramePr>
          <p:cNvPr id="12533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019260"/>
              </p:ext>
            </p:extLst>
          </p:nvPr>
        </p:nvGraphicFramePr>
        <p:xfrm>
          <a:off x="4013200" y="2476500"/>
          <a:ext cx="213741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241300" progId="Equation.DSMT4">
                  <p:embed/>
                </p:oleObj>
              </mc:Choice>
              <mc:Fallback>
                <p:oleObj name="Equation" r:id="rId2" imgW="114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476500"/>
                        <a:ext cx="213741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807030"/>
              </p:ext>
            </p:extLst>
          </p:nvPr>
        </p:nvGraphicFramePr>
        <p:xfrm>
          <a:off x="2520951" y="4218518"/>
          <a:ext cx="261239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700" imgH="241300" progId="Equation.DSMT4">
                  <p:embed/>
                </p:oleObj>
              </mc:Choice>
              <mc:Fallback>
                <p:oleObj name="Equation" r:id="rId4" imgW="13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1" y="4218518"/>
                        <a:ext cx="261239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657715"/>
              </p:ext>
            </p:extLst>
          </p:nvPr>
        </p:nvGraphicFramePr>
        <p:xfrm>
          <a:off x="6269039" y="4927600"/>
          <a:ext cx="261239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241300" progId="Equation.DSMT4">
                  <p:embed/>
                </p:oleObj>
              </mc:Choice>
              <mc:Fallback>
                <p:oleObj name="Equation" r:id="rId6" imgW="13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39" y="4927600"/>
                        <a:ext cx="261239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277294"/>
              </p:ext>
            </p:extLst>
          </p:nvPr>
        </p:nvGraphicFramePr>
        <p:xfrm>
          <a:off x="923925" y="2743200"/>
          <a:ext cx="308737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5100" imgH="241300" progId="Equation.DSMT4">
                  <p:embed/>
                </p:oleObj>
              </mc:Choice>
              <mc:Fallback>
                <p:oleObj name="Equation" r:id="rId8" imgW="165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2743200"/>
                        <a:ext cx="308737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566732"/>
              </p:ext>
            </p:extLst>
          </p:nvPr>
        </p:nvGraphicFramePr>
        <p:xfrm>
          <a:off x="885826" y="4127500"/>
          <a:ext cx="356235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500" imgH="241300" progId="Equation.DSMT4">
                  <p:embed/>
                </p:oleObj>
              </mc:Choice>
              <mc:Fallback>
                <p:oleObj name="Equation" r:id="rId10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6" y="4127500"/>
                        <a:ext cx="356235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465328"/>
              </p:ext>
            </p:extLst>
          </p:nvPr>
        </p:nvGraphicFramePr>
        <p:xfrm>
          <a:off x="895351" y="4897967"/>
          <a:ext cx="356235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500" imgH="241300" progId="Equation.DSMT4">
                  <p:embed/>
                </p:oleObj>
              </mc:Choice>
              <mc:Fallback>
                <p:oleObj name="Equation" r:id="rId1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1" y="4897967"/>
                        <a:ext cx="356235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092716"/>
              </p:ext>
            </p:extLst>
          </p:nvPr>
        </p:nvGraphicFramePr>
        <p:xfrm>
          <a:off x="907563" y="3709393"/>
          <a:ext cx="356235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500" imgH="254000" progId="Equation.DSMT4">
                  <p:embed/>
                </p:oleObj>
              </mc:Choice>
              <mc:Fallback>
                <p:oleObj name="Equation" r:id="rId14" imgW="190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563" y="3709393"/>
                        <a:ext cx="356235" cy="47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43115"/>
              </p:ext>
            </p:extLst>
          </p:nvPr>
        </p:nvGraphicFramePr>
        <p:xfrm>
          <a:off x="2817937" y="3596871"/>
          <a:ext cx="261239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700" imgH="254000" progId="Equation.DSMT4">
                  <p:embed/>
                </p:oleObj>
              </mc:Choice>
              <mc:Fallback>
                <p:oleObj name="Equation" r:id="rId16" imgW="139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937" y="3596871"/>
                        <a:ext cx="261239" cy="47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062950"/>
              </p:ext>
            </p:extLst>
          </p:nvPr>
        </p:nvGraphicFramePr>
        <p:xfrm>
          <a:off x="5154614" y="3598334"/>
          <a:ext cx="261239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700" imgH="254000" progId="Equation.DSMT4">
                  <p:embed/>
                </p:oleObj>
              </mc:Choice>
              <mc:Fallback>
                <p:oleObj name="Equation" r:id="rId18" imgW="139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4" y="3598334"/>
                        <a:ext cx="261239" cy="47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487291"/>
              </p:ext>
            </p:extLst>
          </p:nvPr>
        </p:nvGraphicFramePr>
        <p:xfrm>
          <a:off x="5205414" y="1247867"/>
          <a:ext cx="3206115" cy="90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14500" imgH="482600" progId="Equation.DSMT4">
                  <p:embed/>
                </p:oleObj>
              </mc:Choice>
              <mc:Fallback>
                <p:oleObj name="Equation" r:id="rId20" imgW="1714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4" y="1247867"/>
                        <a:ext cx="3206115" cy="90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605247"/>
              </p:ext>
            </p:extLst>
          </p:nvPr>
        </p:nvGraphicFramePr>
        <p:xfrm>
          <a:off x="5224464" y="2032184"/>
          <a:ext cx="3206115" cy="90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714500" imgH="482600" progId="Equation.DSMT4">
                  <p:embed/>
                </p:oleObj>
              </mc:Choice>
              <mc:Fallback>
                <p:oleObj name="Equation" r:id="rId22" imgW="1714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4" y="2032184"/>
                        <a:ext cx="3206115" cy="90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145522"/>
              </p:ext>
            </p:extLst>
          </p:nvPr>
        </p:nvGraphicFramePr>
        <p:xfrm>
          <a:off x="5281614" y="2865498"/>
          <a:ext cx="3253613" cy="92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39900" imgH="495300" progId="Equation.DSMT4">
                  <p:embed/>
                </p:oleObj>
              </mc:Choice>
              <mc:Fallback>
                <p:oleObj name="Equation" r:id="rId24" imgW="17399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4" y="2865498"/>
                        <a:ext cx="3253613" cy="926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97" name="Oval 21"/>
          <p:cNvSpPr>
            <a:spLocks noChangeArrowheads="1"/>
          </p:cNvSpPr>
          <p:nvPr/>
        </p:nvSpPr>
        <p:spPr bwMode="auto">
          <a:xfrm>
            <a:off x="4087815" y="4017964"/>
            <a:ext cx="149225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5339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279312"/>
              </p:ext>
            </p:extLst>
          </p:nvPr>
        </p:nvGraphicFramePr>
        <p:xfrm>
          <a:off x="4276726" y="3604685"/>
          <a:ext cx="261239" cy="49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9700" imgH="266700" progId="Equation.DSMT4">
                  <p:embed/>
                </p:oleObj>
              </mc:Choice>
              <mc:Fallback>
                <p:oleObj name="Equation" r:id="rId26" imgW="139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6" y="3604685"/>
                        <a:ext cx="261239" cy="498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99" name="Text Box 23"/>
          <p:cNvSpPr txBox="1">
            <a:spLocks noChangeArrowheads="1"/>
          </p:cNvSpPr>
          <p:nvPr/>
        </p:nvSpPr>
        <p:spPr bwMode="auto">
          <a:xfrm>
            <a:off x="1955801" y="5707065"/>
            <a:ext cx="58832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 dirty="0">
                <a:latin typeface="Arial" charset="0"/>
              </a:rPr>
              <a:t>Actual implementation efficient: difference </a:t>
            </a:r>
          </a:p>
          <a:p>
            <a:pPr algn="l"/>
            <a:r>
              <a:rPr lang="en-US" sz="2400" b="0" dirty="0">
                <a:latin typeface="Arial" charset="0"/>
              </a:rPr>
              <a:t>equations while scan converting</a:t>
            </a:r>
          </a:p>
        </p:txBody>
      </p:sp>
    </p:spTree>
    <p:extLst>
      <p:ext uri="{BB962C8B-B14F-4D97-AF65-F5344CB8AC3E}">
        <p14:creationId xmlns:p14="http://schemas.microsoft.com/office/powerpoint/2010/main" val="123556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39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27824</TotalTime>
  <Words>2739</Words>
  <Application>Microsoft Macintosh PowerPoint</Application>
  <PresentationFormat>Letter Paper (8.5x11 in)</PresentationFormat>
  <Paragraphs>399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Wingdings</vt:lpstr>
      <vt:lpstr>Courier New</vt:lpstr>
      <vt:lpstr>Times New Roman</vt:lpstr>
      <vt:lpstr>Default Design</vt:lpstr>
      <vt:lpstr>Equation</vt:lpstr>
      <vt:lpstr>Computer Graphics</vt:lpstr>
      <vt:lpstr>To Do</vt:lpstr>
      <vt:lpstr>Methodology for Lecture</vt:lpstr>
      <vt:lpstr>Demo for mytest3</vt:lpstr>
      <vt:lpstr>Importance of Lighting</vt:lpstr>
      <vt:lpstr>Brief primer on Color</vt:lpstr>
      <vt:lpstr>Outline</vt:lpstr>
      <vt:lpstr>Vertex vs Fragment Shaders</vt:lpstr>
      <vt:lpstr>Gouraud Shading – Details</vt:lpstr>
      <vt:lpstr>Gouraud and Errors</vt:lpstr>
      <vt:lpstr>Phong Illumination Model</vt:lpstr>
      <vt:lpstr>2 Phongs make a Highlight</vt:lpstr>
      <vt:lpstr>Examples and Color Plates</vt:lpstr>
      <vt:lpstr>Simple Vertex Shader in mytest3</vt:lpstr>
      <vt:lpstr>Simple Vertex Shader in mytest3</vt:lpstr>
      <vt:lpstr>Outline</vt:lpstr>
      <vt:lpstr>Lighting and Shading</vt:lpstr>
      <vt:lpstr>Types of Light Sources</vt:lpstr>
      <vt:lpstr>Material Properties</vt:lpstr>
      <vt:lpstr>Emissive Term</vt:lpstr>
      <vt:lpstr>Ambient Term</vt:lpstr>
      <vt:lpstr>Diffuse Term</vt:lpstr>
      <vt:lpstr>Diffuse Term</vt:lpstr>
      <vt:lpstr>Specular Term</vt:lpstr>
      <vt:lpstr>Phong Illumination Model</vt:lpstr>
      <vt:lpstr>Idea of Phong Illumination</vt:lpstr>
      <vt:lpstr>Phong Formula</vt:lpstr>
      <vt:lpstr>Alternative: Half-Angle (Blinn-Phong)</vt:lpstr>
      <vt:lpstr>Demo in mytest3</vt:lpstr>
      <vt:lpstr>Outline</vt:lpstr>
      <vt:lpstr>Fragment Shader Setup </vt:lpstr>
      <vt:lpstr>Fragment Shader Variables</vt:lpstr>
      <vt:lpstr>Fragment Shader Compute Lighting</vt:lpstr>
      <vt:lpstr>Fragment Shader Main Transforms</vt:lpstr>
      <vt:lpstr>Fragment Shader Main Routine</vt:lpstr>
      <vt:lpstr>Outline</vt:lpstr>
      <vt:lpstr>Light Set Up (in display)</vt:lpstr>
      <vt:lpstr>Moving a Light Source</vt:lpstr>
      <vt:lpstr>Modelview Light Transform</vt:lpstr>
      <vt:lpstr>Set up Lighting for Teapot</vt:lpstr>
      <vt:lpstr>Shader Mappings in init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756</cp:revision>
  <cp:lastPrinted>2012-09-01T19:15:13Z</cp:lastPrinted>
  <dcterms:created xsi:type="dcterms:W3CDTF">1999-02-11T00:43:51Z</dcterms:created>
  <dcterms:modified xsi:type="dcterms:W3CDTF">2022-08-19T01:58:02Z</dcterms:modified>
</cp:coreProperties>
</file>