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853" r:id="rId2"/>
    <p:sldId id="832" r:id="rId3"/>
    <p:sldId id="831" r:id="rId4"/>
    <p:sldId id="809" r:id="rId5"/>
    <p:sldId id="810" r:id="rId6"/>
    <p:sldId id="812" r:id="rId7"/>
    <p:sldId id="813" r:id="rId8"/>
    <p:sldId id="814" r:id="rId9"/>
    <p:sldId id="815" r:id="rId10"/>
    <p:sldId id="850" r:id="rId11"/>
    <p:sldId id="852" r:id="rId12"/>
    <p:sldId id="854" r:id="rId13"/>
    <p:sldId id="841" r:id="rId14"/>
    <p:sldId id="842" r:id="rId15"/>
    <p:sldId id="843" r:id="rId16"/>
    <p:sldId id="844" r:id="rId17"/>
    <p:sldId id="845" r:id="rId18"/>
    <p:sldId id="818" r:id="rId19"/>
    <p:sldId id="819" r:id="rId20"/>
    <p:sldId id="846" r:id="rId21"/>
    <p:sldId id="835" r:id="rId22"/>
    <p:sldId id="836" r:id="rId23"/>
    <p:sldId id="837" r:id="rId24"/>
    <p:sldId id="847" r:id="rId25"/>
    <p:sldId id="838" r:id="rId26"/>
    <p:sldId id="839" r:id="rId27"/>
    <p:sldId id="848" r:id="rId28"/>
    <p:sldId id="820" r:id="rId29"/>
    <p:sldId id="822" r:id="rId30"/>
    <p:sldId id="821" r:id="rId31"/>
    <p:sldId id="824" r:id="rId32"/>
    <p:sldId id="825" r:id="rId33"/>
    <p:sldId id="826" r:id="rId34"/>
    <p:sldId id="827" r:id="rId35"/>
    <p:sldId id="828" r:id="rId36"/>
    <p:sldId id="829" r:id="rId37"/>
    <p:sldId id="830" r:id="rId3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6F1D6511-1231-5E4F-B321-6BFCF8C6C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DAB202B-F5F6-D848-AC72-C6D2129F6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9234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4504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3859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305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718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9180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9526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535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8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52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eaTd_l5Is&amp;list=PLWfDJ5nla8UpwShx-lzLJqcp575fKpsSO&amp;index=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image" Target="../media/image21.emf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9.emf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23], Lecture 4: Transformations 2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http://viscomp.ucsd.edu/classes/cse167/wi23</a:t>
            </a:r>
          </a:p>
        </p:txBody>
      </p:sp>
    </p:spTree>
    <p:extLst>
      <p:ext uri="{BB962C8B-B14F-4D97-AF65-F5344CB8AC3E}">
        <p14:creationId xmlns:p14="http://schemas.microsoft.com/office/powerpoint/2010/main" val="13443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59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2676"/>
              </p:ext>
            </p:extLst>
          </p:nvPr>
        </p:nvGraphicFramePr>
        <p:xfrm>
          <a:off x="932014" y="1556691"/>
          <a:ext cx="706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300" imgH="203200" progId="Equation.DSMT4">
                  <p:embed/>
                </p:oleObj>
              </mc:Choice>
              <mc:Fallback>
                <p:oleObj name="Equation" r:id="rId3" imgW="176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14" y="1556691"/>
                        <a:ext cx="706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-7456" y="2623247"/>
            <a:ext cx="9144488" cy="2360613"/>
            <a:chOff x="-33" y="1722"/>
            <a:chExt cx="7315" cy="1487"/>
          </a:xfrm>
        </p:grpSpPr>
        <p:graphicFrame>
          <p:nvGraphicFramePr>
            <p:cNvPr id="1159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99023"/>
                </p:ext>
              </p:extLst>
            </p:nvPr>
          </p:nvGraphicFramePr>
          <p:xfrm>
            <a:off x="-33" y="1722"/>
            <a:ext cx="7315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575300" imgH="1079500" progId="Equation.DSMT4">
                    <p:embed/>
                  </p:oleObj>
                </mc:Choice>
                <mc:Fallback>
                  <p:oleObj name="Equation" r:id="rId5" imgW="5575300" imgH="1079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" y="1722"/>
                          <a:ext cx="7315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9178" name="Line 10"/>
            <p:cNvSpPr>
              <a:spLocks noChangeShapeType="1"/>
            </p:cNvSpPr>
            <p:nvPr/>
          </p:nvSpPr>
          <p:spPr bwMode="auto">
            <a:xfrm>
              <a:off x="5610" y="1838"/>
              <a:ext cx="17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79" name="Line 11"/>
            <p:cNvSpPr>
              <a:spLocks noChangeShapeType="1"/>
            </p:cNvSpPr>
            <p:nvPr/>
          </p:nvSpPr>
          <p:spPr bwMode="auto">
            <a:xfrm>
              <a:off x="4346" y="2875"/>
              <a:ext cx="163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9181" name="Rectangle 13"/>
          <p:cNvSpPr>
            <a:spLocks noChangeArrowheads="1"/>
          </p:cNvSpPr>
          <p:nvPr/>
        </p:nvSpPr>
        <p:spPr bwMode="auto">
          <a:xfrm>
            <a:off x="2191283" y="6160373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Transformations game demo</a:t>
            </a:r>
          </a:p>
        </p:txBody>
      </p:sp>
    </p:spTree>
    <p:extLst>
      <p:ext uri="{BB962C8B-B14F-4D97-AF65-F5344CB8AC3E}">
        <p14:creationId xmlns:p14="http://schemas.microsoft.com/office/powerpoint/2010/main" val="213159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6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83953"/>
              </p:ext>
            </p:extLst>
          </p:nvPr>
        </p:nvGraphicFramePr>
        <p:xfrm>
          <a:off x="327339" y="1660847"/>
          <a:ext cx="8543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203200" progId="Equation.DSMT4">
                  <p:embed/>
                </p:oleObj>
              </mc:Choice>
              <mc:Fallback>
                <p:oleObj name="Equation" r:id="rId3" imgW="2628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1660847"/>
                        <a:ext cx="85439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60427"/>
              </p:ext>
            </p:extLst>
          </p:nvPr>
        </p:nvGraphicFramePr>
        <p:xfrm>
          <a:off x="174380" y="2659823"/>
          <a:ext cx="8788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200" imgH="1079500" progId="Equation.DSMT4">
                  <p:embed/>
                </p:oleObj>
              </mc:Choice>
              <mc:Fallback>
                <p:oleObj name="Equation" r:id="rId5" imgW="43942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0" y="2659823"/>
                        <a:ext cx="8788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2094654" y="5405787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Transformations game demo</a:t>
            </a:r>
          </a:p>
        </p:txBody>
      </p:sp>
    </p:spTree>
    <p:extLst>
      <p:ext uri="{BB962C8B-B14F-4D97-AF65-F5344CB8AC3E}">
        <p14:creationId xmlns:p14="http://schemas.microsoft.com/office/powerpoint/2010/main" val="60702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C6AB-ADF2-84A7-9BCE-454EF201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48A4-50DC-CEED-2B1B-A7D50EEC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https://www.youtube.com/watch?v=AheaTd_l5Is&amp;list=PLWfDJ5nla8UpwShx-lzLJqcp575fKpsSO&amp;index=3</a:t>
            </a:r>
            <a:endParaRPr lang="en-US" dirty="0"/>
          </a:p>
          <a:p>
            <a:r>
              <a:rPr lang="en-US" dirty="0"/>
              <a:t>Steve Seitz (at UW) 5 minute videos</a:t>
            </a:r>
          </a:p>
        </p:txBody>
      </p:sp>
    </p:spTree>
    <p:extLst>
      <p:ext uri="{BB962C8B-B14F-4D97-AF65-F5344CB8AC3E}">
        <p14:creationId xmlns:p14="http://schemas.microsoft.com/office/powerpoint/2010/main" val="3160716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 i="1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30475" y="6338888"/>
            <a:ext cx="677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Slides for this part courtesy Prof. O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1495426"/>
            <a:ext cx="8062913" cy="52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Scene Graph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Scene Graph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scene with pre-and-post-order traversal</a:t>
            </a:r>
          </a:p>
          <a:p>
            <a:pPr lvl="1"/>
            <a:r>
              <a:rPr lang="en-US" dirty="0"/>
              <a:t>Apply node, draw children, undo node if applicable </a:t>
            </a:r>
          </a:p>
          <a:p>
            <a:r>
              <a:rPr lang="en-US" dirty="0"/>
              <a:t>Nodes can carry out any function</a:t>
            </a:r>
          </a:p>
          <a:p>
            <a:pPr lvl="1"/>
            <a:r>
              <a:rPr lang="en-US" dirty="0"/>
              <a:t>Geometry, transforms, groups, color, …</a:t>
            </a:r>
          </a:p>
          <a:p>
            <a:r>
              <a:rPr lang="en-US" dirty="0"/>
              <a:t>Requires stack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undo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post children</a:t>
            </a:r>
          </a:p>
          <a:p>
            <a:pPr lvl="1"/>
            <a:r>
              <a:rPr lang="en-US" dirty="0"/>
              <a:t>Transform stacks in OpenGL</a:t>
            </a:r>
          </a:p>
          <a:p>
            <a:r>
              <a:rPr lang="en-US" dirty="0"/>
              <a:t>Caching and instancing possible</a:t>
            </a:r>
          </a:p>
          <a:p>
            <a:r>
              <a:rPr lang="en-US" dirty="0"/>
              <a:t>Instances make it a DAG, not strictly a tree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Scene-Graphs</a:t>
            </a: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97001"/>
            <a:ext cx="42767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0" y="1392239"/>
            <a:ext cx="42751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 i="1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Important for many tasks in graphics like lighting</a:t>
            </a:r>
          </a:p>
          <a:p>
            <a:r>
              <a:rPr lang="en-US"/>
              <a:t>Do not transform like points e.g. shear</a:t>
            </a:r>
          </a:p>
          <a:p>
            <a:r>
              <a:rPr lang="en-US"/>
              <a:t>Algebra tricks to derive correct transform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801688" y="4608513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1" name="Line 5"/>
          <p:cNvSpPr>
            <a:spLocks noChangeShapeType="1"/>
          </p:cNvSpPr>
          <p:nvPr/>
        </p:nvSpPr>
        <p:spPr bwMode="auto">
          <a:xfrm>
            <a:off x="3786190" y="5418139"/>
            <a:ext cx="14763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2" name="AutoShape 6"/>
          <p:cNvSpPr>
            <a:spLocks noChangeArrowheads="1"/>
          </p:cNvSpPr>
          <p:nvPr/>
        </p:nvSpPr>
        <p:spPr bwMode="auto">
          <a:xfrm>
            <a:off x="5019677" y="4732337"/>
            <a:ext cx="3814763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3" name="Line 7"/>
          <p:cNvSpPr>
            <a:spLocks noChangeShapeType="1"/>
          </p:cNvSpPr>
          <p:nvPr/>
        </p:nvSpPr>
        <p:spPr bwMode="auto">
          <a:xfrm flipV="1">
            <a:off x="2159000" y="3614737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4" name="Line 8"/>
          <p:cNvSpPr>
            <a:spLocks noChangeShapeType="1"/>
          </p:cNvSpPr>
          <p:nvPr/>
        </p:nvSpPr>
        <p:spPr bwMode="auto">
          <a:xfrm flipV="1">
            <a:off x="7258050" y="3732213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5" name="Line 9"/>
          <p:cNvSpPr>
            <a:spLocks noChangeShapeType="1"/>
          </p:cNvSpPr>
          <p:nvPr/>
        </p:nvSpPr>
        <p:spPr bwMode="auto">
          <a:xfrm flipV="1">
            <a:off x="7497765" y="3751263"/>
            <a:ext cx="434975" cy="9763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646989" y="2857500"/>
            <a:ext cx="13392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Incorrect to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transform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like points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Normal Transformation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6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3013"/>
              </p:ext>
            </p:extLst>
          </p:nvPr>
        </p:nvGraphicFramePr>
        <p:xfrm>
          <a:off x="1611313" y="1520825"/>
          <a:ext cx="585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203200" progId="Equation.DSMT4">
                  <p:embed/>
                </p:oleObj>
              </mc:Choice>
              <mc:Fallback>
                <p:oleObj name="Equation" r:id="rId2" imgW="2159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520825"/>
                        <a:ext cx="5857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60838"/>
              </p:ext>
            </p:extLst>
          </p:nvPr>
        </p:nvGraphicFramePr>
        <p:xfrm>
          <a:off x="3902075" y="2093913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215900" progId="Equation.DSMT4">
                  <p:embed/>
                </p:oleObj>
              </mc:Choice>
              <mc:Fallback>
                <p:oleObj name="Equation" r:id="rId4" imgW="4826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093913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61059"/>
              </p:ext>
            </p:extLst>
          </p:nvPr>
        </p:nvGraphicFramePr>
        <p:xfrm>
          <a:off x="2073275" y="2984500"/>
          <a:ext cx="516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9100" imgH="241300" progId="Equation.DSMT4">
                  <p:embed/>
                </p:oleObj>
              </mc:Choice>
              <mc:Fallback>
                <p:oleObj name="Equation" r:id="rId6" imgW="1689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984500"/>
                        <a:ext cx="516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22002"/>
              </p:ext>
            </p:extLst>
          </p:nvPr>
        </p:nvGraphicFramePr>
        <p:xfrm>
          <a:off x="3236913" y="4313238"/>
          <a:ext cx="33686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241300" progId="Equation.DSMT4">
                  <p:embed/>
                </p:oleObj>
              </mc:Choice>
              <mc:Fallback>
                <p:oleObj name="Equation" r:id="rId8" imgW="711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313238"/>
                        <a:ext cx="33686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doing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is short, but needs only little code [Due Jan 27]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Ask questions or clear misunderstandings by next lecture</a:t>
            </a:r>
          </a:p>
          <a:p>
            <a:pPr>
              <a:lnSpc>
                <a:spcPct val="90000"/>
              </a:lnSpc>
            </a:pPr>
            <a:r>
              <a:rPr lang="en-US" dirty="0"/>
              <a:t>Specifics of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lecture covered basic material on transformations in 2D  Likely need this lecture to understand full 3D transformations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Last lecture had full derivation of 3D rotations.                             You only need final formula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gluLookAt</a:t>
            </a:r>
            <a:r>
              <a:rPr lang="en-US" sz="2000" dirty="0"/>
              <a:t> derivation this lecture helps clarifying some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 and post on Piazza re questions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Any remaining issues with UCSD online graders, submission of homeworks?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All of discussion in terms of operating on points</a:t>
            </a:r>
          </a:p>
          <a:p>
            <a:r>
              <a:rPr lang="en-US"/>
              <a:t>But can also change coordinate system </a:t>
            </a:r>
          </a:p>
          <a:p>
            <a:r>
              <a:rPr lang="en-US"/>
              <a:t>Example, motion means either point moves backward, or coordinate system moves forward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98463" y="3748088"/>
            <a:ext cx="2787650" cy="2408237"/>
            <a:chOff x="251" y="2361"/>
            <a:chExt cx="1756" cy="1517"/>
          </a:xfrm>
        </p:grpSpPr>
        <p:sp>
          <p:nvSpPr>
            <p:cNvPr id="1179653" name="Line 5"/>
            <p:cNvSpPr>
              <a:spLocks noChangeShapeType="1"/>
            </p:cNvSpPr>
            <p:nvPr/>
          </p:nvSpPr>
          <p:spPr bwMode="auto">
            <a:xfrm flipH="1" flipV="1">
              <a:off x="450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4" name="Line 6"/>
            <p:cNvSpPr>
              <a:spLocks noChangeShapeType="1"/>
            </p:cNvSpPr>
            <p:nvPr/>
          </p:nvSpPr>
          <p:spPr bwMode="auto">
            <a:xfrm>
              <a:off x="364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5" name="Oval 7"/>
            <p:cNvSpPr>
              <a:spLocks noChangeArrowheads="1"/>
            </p:cNvSpPr>
            <p:nvPr/>
          </p:nvSpPr>
          <p:spPr bwMode="auto">
            <a:xfrm>
              <a:off x="132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4613"/>
                </p:ext>
              </p:extLst>
            </p:nvPr>
          </p:nvGraphicFramePr>
          <p:xfrm>
            <a:off x="1201" y="2911"/>
            <a:ext cx="59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4200" imgH="203200" progId="Equation.DSMT4">
                    <p:embed/>
                  </p:oleObj>
                </mc:Choice>
                <mc:Fallback>
                  <p:oleObj name="Equation" r:id="rId2" imgW="5842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911"/>
                          <a:ext cx="59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1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2" name="Group 24"/>
          <p:cNvGrpSpPr>
            <a:grpSpLocks/>
          </p:cNvGrpSpPr>
          <p:nvPr/>
        </p:nvGrpSpPr>
        <p:grpSpPr bwMode="auto">
          <a:xfrm>
            <a:off x="3322638" y="3748088"/>
            <a:ext cx="2787650" cy="2408237"/>
            <a:chOff x="2093" y="2361"/>
            <a:chExt cx="1756" cy="1517"/>
          </a:xfrm>
        </p:grpSpPr>
        <p:sp>
          <p:nvSpPr>
            <p:cNvPr id="1179657" name="Line 9"/>
            <p:cNvSpPr>
              <a:spLocks noChangeShapeType="1"/>
            </p:cNvSpPr>
            <p:nvPr/>
          </p:nvSpPr>
          <p:spPr bwMode="auto">
            <a:xfrm flipH="1" flipV="1">
              <a:off x="2268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8" name="Line 10"/>
            <p:cNvSpPr>
              <a:spLocks noChangeShapeType="1"/>
            </p:cNvSpPr>
            <p:nvPr/>
          </p:nvSpPr>
          <p:spPr bwMode="auto">
            <a:xfrm>
              <a:off x="2182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9" name="Oval 11"/>
            <p:cNvSpPr>
              <a:spLocks noChangeArrowheads="1"/>
            </p:cNvSpPr>
            <p:nvPr/>
          </p:nvSpPr>
          <p:spPr bwMode="auto">
            <a:xfrm>
              <a:off x="276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722483"/>
                </p:ext>
              </p:extLst>
            </p:nvPr>
          </p:nvGraphicFramePr>
          <p:xfrm>
            <a:off x="2683" y="2892"/>
            <a:ext cx="5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4200" imgH="241300" progId="Equation.DSMT4">
                    <p:embed/>
                  </p:oleObj>
                </mc:Choice>
                <mc:Fallback>
                  <p:oleObj name="Equation" r:id="rId4" imgW="5842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2892"/>
                          <a:ext cx="5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2093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3" name="Group 25"/>
          <p:cNvGrpSpPr>
            <a:grpSpLocks/>
          </p:cNvGrpSpPr>
          <p:nvPr/>
        </p:nvGrpSpPr>
        <p:grpSpPr bwMode="auto">
          <a:xfrm>
            <a:off x="6246813" y="3748088"/>
            <a:ext cx="2787650" cy="2408237"/>
            <a:chOff x="3935" y="2361"/>
            <a:chExt cx="1756" cy="1517"/>
          </a:xfrm>
        </p:grpSpPr>
        <p:sp>
          <p:nvSpPr>
            <p:cNvPr id="1179665" name="Line 17"/>
            <p:cNvSpPr>
              <a:spLocks noChangeShapeType="1"/>
            </p:cNvSpPr>
            <p:nvPr/>
          </p:nvSpPr>
          <p:spPr bwMode="auto">
            <a:xfrm flipH="1" flipV="1">
              <a:off x="4134" y="2491"/>
              <a:ext cx="5" cy="1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6" name="Line 18"/>
            <p:cNvSpPr>
              <a:spLocks noChangeShapeType="1"/>
            </p:cNvSpPr>
            <p:nvPr/>
          </p:nvSpPr>
          <p:spPr bwMode="auto">
            <a:xfrm flipV="1">
              <a:off x="4475" y="3654"/>
              <a:ext cx="114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7" name="Oval 19"/>
            <p:cNvSpPr>
              <a:spLocks noChangeArrowheads="1"/>
            </p:cNvSpPr>
            <p:nvPr/>
          </p:nvSpPr>
          <p:spPr bwMode="auto">
            <a:xfrm>
              <a:off x="5006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85175"/>
                </p:ext>
              </p:extLst>
            </p:nvPr>
          </p:nvGraphicFramePr>
          <p:xfrm>
            <a:off x="4898" y="2911"/>
            <a:ext cx="5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8800" imgH="203200" progId="Equation.DSMT4">
                    <p:embed/>
                  </p:oleObj>
                </mc:Choice>
                <mc:Fallback>
                  <p:oleObj name="Equation" r:id="rId6" imgW="5588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" y="2911"/>
                          <a:ext cx="5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3935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0" name="Line 22"/>
            <p:cNvSpPr>
              <a:spLocks noChangeShapeType="1"/>
            </p:cNvSpPr>
            <p:nvPr/>
          </p:nvSpPr>
          <p:spPr bwMode="auto">
            <a:xfrm flipH="1" flipV="1">
              <a:off x="4572" y="2491"/>
              <a:ext cx="5" cy="126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71" name="Line 23"/>
            <p:cNvSpPr>
              <a:spLocks noChangeShapeType="1"/>
            </p:cNvSpPr>
            <p:nvPr/>
          </p:nvSpPr>
          <p:spPr bwMode="auto">
            <a:xfrm flipV="1">
              <a:off x="4132" y="3648"/>
              <a:ext cx="4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In general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04925"/>
            <a:ext cx="9385300" cy="5911851"/>
          </a:xfrm>
        </p:spPr>
        <p:txBody>
          <a:bodyPr/>
          <a:lstStyle/>
          <a:p>
            <a:r>
              <a:rPr lang="en-US"/>
              <a:t>Can differ both origin and orientation (e.g. 2 people)</a:t>
            </a:r>
          </a:p>
          <a:p>
            <a:r>
              <a:rPr lang="en-US"/>
              <a:t>One good example: World, camera coord frames (H1)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80711" name="Group 39"/>
          <p:cNvGrpSpPr>
            <a:grpSpLocks/>
          </p:cNvGrpSpPr>
          <p:nvPr/>
        </p:nvGrpSpPr>
        <p:grpSpPr bwMode="auto">
          <a:xfrm>
            <a:off x="808038" y="3113089"/>
            <a:ext cx="3298826" cy="2916237"/>
            <a:chOff x="509" y="1961"/>
            <a:chExt cx="2078" cy="1837"/>
          </a:xfrm>
        </p:grpSpPr>
        <p:sp>
          <p:nvSpPr>
            <p:cNvPr id="1180696" name="Line 24"/>
            <p:cNvSpPr>
              <a:spLocks noChangeShapeType="1"/>
            </p:cNvSpPr>
            <p:nvPr/>
          </p:nvSpPr>
          <p:spPr bwMode="auto">
            <a:xfrm>
              <a:off x="874" y="3365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97" name="Line 25"/>
            <p:cNvSpPr>
              <a:spLocks noChangeShapeType="1"/>
            </p:cNvSpPr>
            <p:nvPr/>
          </p:nvSpPr>
          <p:spPr bwMode="auto">
            <a:xfrm flipV="1">
              <a:off x="867" y="2783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69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11748"/>
                </p:ext>
              </p:extLst>
            </p:nvPr>
          </p:nvGraphicFramePr>
          <p:xfrm>
            <a:off x="77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7000" imgH="152400" progId="Equation.DSMT4">
                    <p:embed/>
                  </p:oleObj>
                </mc:Choice>
                <mc:Fallback>
                  <p:oleObj name="Equation" r:id="rId2" imgW="127000" imgH="152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69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684654"/>
                </p:ext>
              </p:extLst>
            </p:nvPr>
          </p:nvGraphicFramePr>
          <p:xfrm>
            <a:off x="1552" y="3377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7000" imgH="139700" progId="Equation.DSMT4">
                    <p:embed/>
                  </p:oleObj>
                </mc:Choice>
                <mc:Fallback>
                  <p:oleObj name="Equation" r:id="rId4" imgW="127000" imgH="1397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377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367192"/>
                </p:ext>
              </p:extLst>
            </p:nvPr>
          </p:nvGraphicFramePr>
          <p:xfrm>
            <a:off x="644" y="2693"/>
            <a:ext cx="17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700" imgH="177800" progId="Equation.DSMT4">
                    <p:embed/>
                  </p:oleObj>
                </mc:Choice>
                <mc:Fallback>
                  <p:oleObj name="Equation" r:id="rId6" imgW="139700" imgH="1778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2693"/>
                          <a:ext cx="17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1" name="Line 29"/>
            <p:cNvSpPr>
              <a:spLocks noChangeShapeType="1"/>
            </p:cNvSpPr>
            <p:nvPr/>
          </p:nvSpPr>
          <p:spPr bwMode="auto">
            <a:xfrm flipV="1">
              <a:off x="1744" y="2334"/>
              <a:ext cx="621" cy="233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02" name="Line 30"/>
            <p:cNvSpPr>
              <a:spLocks noChangeShapeType="1"/>
            </p:cNvSpPr>
            <p:nvPr/>
          </p:nvSpPr>
          <p:spPr bwMode="auto">
            <a:xfrm flipH="1" flipV="1">
              <a:off x="1478" y="2108"/>
              <a:ext cx="259" cy="459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0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911045"/>
                </p:ext>
              </p:extLst>
            </p:nvPr>
          </p:nvGraphicFramePr>
          <p:xfrm>
            <a:off x="1642" y="2595"/>
            <a:ext cx="16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7000" imgH="152400" progId="Equation.DSMT4">
                    <p:embed/>
                  </p:oleObj>
                </mc:Choice>
                <mc:Fallback>
                  <p:oleObj name="Equation" r:id="rId8" imgW="127000" imgH="1524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" y="2595"/>
                          <a:ext cx="16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161709"/>
                </p:ext>
              </p:extLst>
            </p:nvPr>
          </p:nvGraphicFramePr>
          <p:xfrm>
            <a:off x="2383" y="2293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7000" imgH="152400" progId="Equation.DSMT4">
                    <p:embed/>
                  </p:oleObj>
                </mc:Choice>
                <mc:Fallback>
                  <p:oleObj name="Equation" r:id="rId10" imgW="127000" imgH="1524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2293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96286"/>
                </p:ext>
              </p:extLst>
            </p:nvPr>
          </p:nvGraphicFramePr>
          <p:xfrm>
            <a:off x="1456" y="1961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7000" imgH="139700" progId="Equation.DSMT4">
                    <p:embed/>
                  </p:oleObj>
                </mc:Choice>
                <mc:Fallback>
                  <p:oleObj name="Equation" r:id="rId12" imgW="127000" imgH="139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961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7" name="Text Box 35"/>
            <p:cNvSpPr txBox="1">
              <a:spLocks noChangeArrowheads="1"/>
            </p:cNvSpPr>
            <p:nvPr/>
          </p:nvSpPr>
          <p:spPr bwMode="auto">
            <a:xfrm>
              <a:off x="50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08" name="Text Box 36"/>
            <p:cNvSpPr txBox="1">
              <a:spLocks noChangeArrowheads="1"/>
            </p:cNvSpPr>
            <p:nvPr/>
          </p:nvSpPr>
          <p:spPr bwMode="auto">
            <a:xfrm>
              <a:off x="127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09" name="Oval 37"/>
            <p:cNvSpPr>
              <a:spLocks noChangeArrowheads="1"/>
            </p:cNvSpPr>
            <p:nvPr/>
          </p:nvSpPr>
          <p:spPr bwMode="auto">
            <a:xfrm>
              <a:off x="227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51262"/>
                </p:ext>
              </p:extLst>
            </p:nvPr>
          </p:nvGraphicFramePr>
          <p:xfrm>
            <a:off x="240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9700" imgH="177800" progId="Equation.DSMT4">
                    <p:embed/>
                  </p:oleObj>
                </mc:Choice>
                <mc:Fallback>
                  <p:oleObj name="Equation" r:id="rId14" imgW="139700" imgH="177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0727" name="Group 55"/>
          <p:cNvGrpSpPr>
            <a:grpSpLocks/>
          </p:cNvGrpSpPr>
          <p:nvPr/>
        </p:nvGrpSpPr>
        <p:grpSpPr bwMode="auto">
          <a:xfrm>
            <a:off x="5189540" y="3532190"/>
            <a:ext cx="3662363" cy="2497137"/>
            <a:chOff x="3269" y="2225"/>
            <a:chExt cx="2307" cy="1573"/>
          </a:xfrm>
        </p:grpSpPr>
        <p:sp>
          <p:nvSpPr>
            <p:cNvPr id="1180713" name="Line 41"/>
            <p:cNvSpPr>
              <a:spLocks noChangeShapeType="1"/>
            </p:cNvSpPr>
            <p:nvPr/>
          </p:nvSpPr>
          <p:spPr bwMode="auto">
            <a:xfrm flipV="1">
              <a:off x="3634" y="3358"/>
              <a:ext cx="146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4" name="Line 42"/>
            <p:cNvSpPr>
              <a:spLocks noChangeShapeType="1"/>
            </p:cNvSpPr>
            <p:nvPr/>
          </p:nvSpPr>
          <p:spPr bwMode="auto">
            <a:xfrm flipV="1">
              <a:off x="5109" y="2919"/>
              <a:ext cx="0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654932"/>
                </p:ext>
              </p:extLst>
            </p:nvPr>
          </p:nvGraphicFramePr>
          <p:xfrm>
            <a:off x="353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7000" imgH="152400" progId="Equation.DSMT4">
                    <p:embed/>
                  </p:oleObj>
                </mc:Choice>
                <mc:Fallback>
                  <p:oleObj name="Equation" r:id="rId16" imgW="127000" imgH="152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966862"/>
                </p:ext>
              </p:extLst>
            </p:nvPr>
          </p:nvGraphicFramePr>
          <p:xfrm>
            <a:off x="5122" y="3284"/>
            <a:ext cx="27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15900" imgH="165100" progId="Equation.DSMT4">
                    <p:embed/>
                  </p:oleObj>
                </mc:Choice>
                <mc:Fallback>
                  <p:oleObj name="Equation" r:id="rId18" imgW="215900" imgH="1651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284"/>
                          <a:ext cx="27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043521"/>
                </p:ext>
              </p:extLst>
            </p:nvPr>
          </p:nvGraphicFramePr>
          <p:xfrm>
            <a:off x="5122" y="3046"/>
            <a:ext cx="45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55600" imgH="203200" progId="Equation.DSMT4">
                    <p:embed/>
                  </p:oleObj>
                </mc:Choice>
                <mc:Fallback>
                  <p:oleObj name="Equation" r:id="rId20" imgW="355600" imgH="20320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046"/>
                          <a:ext cx="45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V="1">
              <a:off x="4504" y="2432"/>
              <a:ext cx="343" cy="135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>
              <a:off x="4834" y="2437"/>
              <a:ext cx="194" cy="351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440954"/>
                </p:ext>
              </p:extLst>
            </p:nvPr>
          </p:nvGraphicFramePr>
          <p:xfrm>
            <a:off x="4402" y="2595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7000" imgH="152400" progId="Equation.DSMT4">
                    <p:embed/>
                  </p:oleObj>
                </mc:Choice>
                <mc:Fallback>
                  <p:oleObj name="Equation" r:id="rId22" imgW="127000" imgH="1524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2595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413350"/>
                </p:ext>
              </p:extLst>
            </p:nvPr>
          </p:nvGraphicFramePr>
          <p:xfrm>
            <a:off x="4346" y="2225"/>
            <a:ext cx="43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42900" imgH="177800" progId="Equation.DSMT4">
                    <p:embed/>
                  </p:oleObj>
                </mc:Choice>
                <mc:Fallback>
                  <p:oleObj name="Equation" r:id="rId24" imgW="342900" imgH="177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2225"/>
                          <a:ext cx="43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9479"/>
                </p:ext>
              </p:extLst>
            </p:nvPr>
          </p:nvGraphicFramePr>
          <p:xfrm>
            <a:off x="4924" y="2410"/>
            <a:ext cx="53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419100" imgH="165100" progId="Equation.DSMT4">
                    <p:embed/>
                  </p:oleObj>
                </mc:Choice>
                <mc:Fallback>
                  <p:oleObj name="Equation" r:id="rId26" imgW="419100" imgH="1651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410"/>
                          <a:ext cx="53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23" name="Text Box 51"/>
            <p:cNvSpPr txBox="1">
              <a:spLocks noChangeArrowheads="1"/>
            </p:cNvSpPr>
            <p:nvPr/>
          </p:nvSpPr>
          <p:spPr bwMode="auto">
            <a:xfrm>
              <a:off x="326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403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25" name="Oval 53"/>
            <p:cNvSpPr>
              <a:spLocks noChangeArrowheads="1"/>
            </p:cNvSpPr>
            <p:nvPr/>
          </p:nvSpPr>
          <p:spPr bwMode="auto">
            <a:xfrm>
              <a:off x="503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892301"/>
                </p:ext>
              </p:extLst>
            </p:nvPr>
          </p:nvGraphicFramePr>
          <p:xfrm>
            <a:off x="516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39700" imgH="177800" progId="Equation.DSMT4">
                    <p:embed/>
                  </p:oleObj>
                </mc:Choice>
                <mc:Fallback>
                  <p:oleObj name="Equation" r:id="rId28" imgW="139700" imgH="177800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Rotations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1731" name="Line 35"/>
          <p:cNvSpPr>
            <a:spLocks noChangeShapeType="1"/>
          </p:cNvSpPr>
          <p:nvPr/>
        </p:nvSpPr>
        <p:spPr bwMode="auto">
          <a:xfrm flipV="1">
            <a:off x="757240" y="1749426"/>
            <a:ext cx="7937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2" name="Line 36"/>
          <p:cNvSpPr>
            <a:spLocks noChangeShapeType="1"/>
          </p:cNvSpPr>
          <p:nvPr/>
        </p:nvSpPr>
        <p:spPr bwMode="auto">
          <a:xfrm>
            <a:off x="766763" y="4616451"/>
            <a:ext cx="350361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3" name="Oval 37"/>
          <p:cNvSpPr>
            <a:spLocks noChangeArrowheads="1"/>
          </p:cNvSpPr>
          <p:nvPr/>
        </p:nvSpPr>
        <p:spPr bwMode="auto">
          <a:xfrm>
            <a:off x="3273425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4" name="Oval 38"/>
          <p:cNvSpPr>
            <a:spLocks noChangeArrowheads="1"/>
          </p:cNvSpPr>
          <p:nvPr/>
        </p:nvSpPr>
        <p:spPr bwMode="auto">
          <a:xfrm>
            <a:off x="2420940" y="2466977"/>
            <a:ext cx="268287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5" name="Line 39"/>
          <p:cNvSpPr>
            <a:spLocks noChangeShapeType="1"/>
          </p:cNvSpPr>
          <p:nvPr/>
        </p:nvSpPr>
        <p:spPr bwMode="auto">
          <a:xfrm flipV="1">
            <a:off x="757238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6" name="Line 40"/>
          <p:cNvSpPr>
            <a:spLocks noChangeShapeType="1"/>
          </p:cNvSpPr>
          <p:nvPr/>
        </p:nvSpPr>
        <p:spPr bwMode="auto">
          <a:xfrm flipV="1">
            <a:off x="746127" y="2571751"/>
            <a:ext cx="1787525" cy="205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3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82646"/>
              </p:ext>
            </p:extLst>
          </p:nvPr>
        </p:nvGraphicFramePr>
        <p:xfrm>
          <a:off x="4119563" y="46942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139700" progId="Equation.DSMT4">
                  <p:embed/>
                </p:oleObj>
              </mc:Choice>
              <mc:Fallback>
                <p:oleObj name="Equation" r:id="rId2" imgW="127000" imgH="139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6942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57997"/>
              </p:ext>
            </p:extLst>
          </p:nvPr>
        </p:nvGraphicFramePr>
        <p:xfrm>
          <a:off x="433388" y="1614489"/>
          <a:ext cx="32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177800" progId="Equation.DSMT4">
                  <p:embed/>
                </p:oleObj>
              </mc:Choice>
              <mc:Fallback>
                <p:oleObj name="Equation" r:id="rId4" imgW="139700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614489"/>
                        <a:ext cx="3238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89288"/>
              </p:ext>
            </p:extLst>
          </p:nvPr>
        </p:nvGraphicFramePr>
        <p:xfrm>
          <a:off x="3605215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" imgH="165100" progId="Equation.DSMT4">
                  <p:embed/>
                </p:oleObj>
              </mc:Choice>
              <mc:Fallback>
                <p:oleObj name="Equation" r:id="rId6" imgW="152400" imgH="165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5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1494"/>
              </p:ext>
            </p:extLst>
          </p:nvPr>
        </p:nvGraphicFramePr>
        <p:xfrm>
          <a:off x="2711450" y="2163763"/>
          <a:ext cx="411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800" imgH="203200" progId="Equation.DSMT4">
                  <p:embed/>
                </p:oleObj>
              </mc:Choice>
              <mc:Fallback>
                <p:oleObj name="Equation" r:id="rId8" imgW="177800" imgH="203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163763"/>
                        <a:ext cx="4111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81483"/>
              </p:ext>
            </p:extLst>
          </p:nvPr>
        </p:nvGraphicFramePr>
        <p:xfrm>
          <a:off x="1597027" y="3459165"/>
          <a:ext cx="434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" imgH="177800" progId="Equation.DSMT4">
                  <p:embed/>
                </p:oleObj>
              </mc:Choice>
              <mc:Fallback>
                <p:oleObj name="Equation" r:id="rId10" imgW="127000" imgH="177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7" y="3459165"/>
                        <a:ext cx="4349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07593"/>
              </p:ext>
            </p:extLst>
          </p:nvPr>
        </p:nvGraphicFramePr>
        <p:xfrm>
          <a:off x="3659" y="5503924"/>
          <a:ext cx="3313777" cy="12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4000" imgH="571500" progId="Equation.DSMT4">
                  <p:embed/>
                </p:oleObj>
              </mc:Choice>
              <mc:Fallback>
                <p:oleObj name="Equation" r:id="rId12" imgW="1524000" imgH="571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5503924"/>
                        <a:ext cx="3313777" cy="124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45" name="Line 49"/>
          <p:cNvSpPr>
            <a:spLocks noChangeShapeType="1"/>
          </p:cNvSpPr>
          <p:nvPr/>
        </p:nvSpPr>
        <p:spPr bwMode="auto">
          <a:xfrm flipV="1">
            <a:off x="5186365" y="1749426"/>
            <a:ext cx="7937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6" name="Line 50"/>
          <p:cNvSpPr>
            <a:spLocks noChangeShapeType="1"/>
          </p:cNvSpPr>
          <p:nvPr/>
        </p:nvSpPr>
        <p:spPr bwMode="auto">
          <a:xfrm>
            <a:off x="5195888" y="4616451"/>
            <a:ext cx="350361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7" name="Oval 51"/>
          <p:cNvSpPr>
            <a:spLocks noChangeArrowheads="1"/>
          </p:cNvSpPr>
          <p:nvPr/>
        </p:nvSpPr>
        <p:spPr bwMode="auto">
          <a:xfrm>
            <a:off x="7702550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49" name="Line 53"/>
          <p:cNvSpPr>
            <a:spLocks noChangeShapeType="1"/>
          </p:cNvSpPr>
          <p:nvPr/>
        </p:nvSpPr>
        <p:spPr bwMode="auto">
          <a:xfrm flipV="1">
            <a:off x="5186363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61239"/>
              </p:ext>
            </p:extLst>
          </p:nvPr>
        </p:nvGraphicFramePr>
        <p:xfrm>
          <a:off x="8034340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400" imgH="165100" progId="Equation.DSMT4">
                  <p:embed/>
                </p:oleObj>
              </mc:Choice>
              <mc:Fallback>
                <p:oleObj name="Equation" r:id="rId14" imgW="152400" imgH="165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40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56" name="Line 60"/>
          <p:cNvSpPr>
            <a:spLocks noChangeShapeType="1"/>
          </p:cNvSpPr>
          <p:nvPr/>
        </p:nvSpPr>
        <p:spPr bwMode="auto">
          <a:xfrm flipV="1">
            <a:off x="5199065" y="2014539"/>
            <a:ext cx="1252537" cy="2628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5197477" y="4630740"/>
            <a:ext cx="2906713" cy="1165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09529"/>
              </p:ext>
            </p:extLst>
          </p:nvPr>
        </p:nvGraphicFramePr>
        <p:xfrm>
          <a:off x="1849440" y="4095751"/>
          <a:ext cx="522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400" imgH="139700" progId="Equation.DSMT4">
                  <p:embed/>
                </p:oleObj>
              </mc:Choice>
              <mc:Fallback>
                <p:oleObj name="Equation" r:id="rId16" imgW="152400" imgH="1397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40" y="4095751"/>
                        <a:ext cx="522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55525"/>
              </p:ext>
            </p:extLst>
          </p:nvPr>
        </p:nvGraphicFramePr>
        <p:xfrm>
          <a:off x="6426200" y="4086226"/>
          <a:ext cx="522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400" imgH="139700" progId="Equation.DSMT4">
                  <p:embed/>
                </p:oleObj>
              </mc:Choice>
              <mc:Fallback>
                <p:oleObj name="Equation" r:id="rId18" imgW="152400" imgH="139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086226"/>
                        <a:ext cx="522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3933"/>
              </p:ext>
            </p:extLst>
          </p:nvPr>
        </p:nvGraphicFramePr>
        <p:xfrm>
          <a:off x="6599240" y="4578349"/>
          <a:ext cx="434975" cy="6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7000" imgH="177800" progId="Equation.DSMT4">
                  <p:embed/>
                </p:oleObj>
              </mc:Choice>
              <mc:Fallback>
                <p:oleObj name="Equation" r:id="rId20" imgW="127000" imgH="177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78349"/>
                        <a:ext cx="434975" cy="61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5749"/>
              </p:ext>
            </p:extLst>
          </p:nvPr>
        </p:nvGraphicFramePr>
        <p:xfrm>
          <a:off x="6472240" y="1901826"/>
          <a:ext cx="295275" cy="3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7000" imgH="139700" progId="Equation.DSMT4">
                  <p:embed/>
                </p:oleObj>
              </mc:Choice>
              <mc:Fallback>
                <p:oleObj name="Equation" r:id="rId22" imgW="127000" imgH="139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40" y="1901826"/>
                        <a:ext cx="295275" cy="32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44744"/>
              </p:ext>
            </p:extLst>
          </p:nvPr>
        </p:nvGraphicFramePr>
        <p:xfrm>
          <a:off x="7789481" y="5354498"/>
          <a:ext cx="293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7000" imgH="152400" progId="Equation.DSMT4">
                  <p:embed/>
                </p:oleObj>
              </mc:Choice>
              <mc:Fallback>
                <p:oleObj name="Equation" r:id="rId24" imgW="127000" imgH="152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481" y="5354498"/>
                        <a:ext cx="2936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3542"/>
              </p:ext>
            </p:extLst>
          </p:nvPr>
        </p:nvGraphicFramePr>
        <p:xfrm>
          <a:off x="3350920" y="5497513"/>
          <a:ext cx="4856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35200" imgH="571500" progId="Equation.DSMT4">
                  <p:embed/>
                </p:oleObj>
              </mc:Choice>
              <mc:Fallback>
                <p:oleObj name="Equation" r:id="rId26" imgW="2235200" imgH="5715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920" y="5497513"/>
                        <a:ext cx="48561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5" grpId="0" animBg="1"/>
      <p:bldP spid="1181746" grpId="0" animBg="1"/>
      <p:bldP spid="1181747" grpId="0" animBg="1"/>
      <p:bldP spid="1181749" grpId="0" animBg="1"/>
      <p:bldP spid="1181756" grpId="0" animBg="1"/>
      <p:bldP spid="1181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8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4597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50900" progId="Equation.DSMT4">
                  <p:embed/>
                </p:oleObj>
              </mc:Choice>
              <mc:Fallback>
                <p:oleObj name="Equation" r:id="rId2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 (summary)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4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63267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266700" progId="Equation.DSMT4">
                  <p:embed/>
                </p:oleObj>
              </mc:Choice>
              <mc:Fallback>
                <p:oleObj name="Equation" r:id="rId2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9001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266700" progId="Equation.DSMT4">
                  <p:embed/>
                </p:oleObj>
              </mc:Choice>
              <mc:Fallback>
                <p:oleObj name="Equation" r:id="rId4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029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254000" progId="Equation.DSMT4">
                  <p:embed/>
                </p:oleObj>
              </mc:Choice>
              <mc:Fallback>
                <p:oleObj name="Equation" r:id="rId6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66863"/>
              </p:ext>
            </p:extLst>
          </p:nvPr>
        </p:nvGraphicFramePr>
        <p:xfrm>
          <a:off x="1" y="4367213"/>
          <a:ext cx="91440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95900" imgH="825500" progId="Equation.DSMT4">
                  <p:embed/>
                </p:oleObj>
              </mc:Choice>
              <mc:Fallback>
                <p:oleObj name="Equation" r:id="rId8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67213"/>
                        <a:ext cx="91440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 i="1"/>
              <a:t>gluLookAt (quickly)</a:t>
            </a:r>
          </a:p>
          <a:p>
            <a:endParaRPr lang="en-US" i="1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Derive gluLookAt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Defines camera, fundamental to how we view images</a:t>
            </a:r>
            <a:endParaRPr lang="en-US" sz="2000"/>
          </a:p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May be important for HW1</a:t>
            </a:r>
          </a:p>
          <a:p>
            <a:r>
              <a:rPr lang="en-US" sz="2400"/>
              <a:t>Combines many concepts discussed in lecture</a:t>
            </a:r>
          </a:p>
          <a:p>
            <a:r>
              <a:rPr lang="en-US" sz="2400"/>
              <a:t>Core function in OpenGL for later assignments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63285" name="Group 21"/>
          <p:cNvGrpSpPr>
            <a:grpSpLocks/>
          </p:cNvGrpSpPr>
          <p:nvPr/>
        </p:nvGrpSpPr>
        <p:grpSpPr bwMode="auto">
          <a:xfrm>
            <a:off x="4360864" y="3143251"/>
            <a:ext cx="3938588" cy="2781300"/>
            <a:chOff x="2747" y="1980"/>
            <a:chExt cx="2481" cy="1752"/>
          </a:xfrm>
        </p:grpSpPr>
        <p:sp>
          <p:nvSpPr>
            <p:cNvPr id="1163274" name="Freeform 10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69" name="Line 5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5" name="Line 11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3279" name="Oval 15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280" name="Oval 16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701800"/>
            <a:ext cx="936625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164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722"/>
              </p:ext>
            </p:extLst>
          </p:nvPr>
        </p:nvGraphicFramePr>
        <p:xfrm>
          <a:off x="3867150" y="391795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7599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5" name="Text Box 7"/>
          <p:cNvSpPr txBox="1">
            <a:spLocks noChangeArrowheads="1"/>
          </p:cNvSpPr>
          <p:nvPr/>
        </p:nvSpPr>
        <p:spPr bwMode="auto">
          <a:xfrm>
            <a:off x="6979019" y="6149976"/>
            <a:ext cx="2066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lecture 2</a:t>
            </a:r>
          </a:p>
        </p:txBody>
      </p:sp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43129"/>
              </p:ext>
            </p:extLst>
          </p:nvPr>
        </p:nvGraphicFramePr>
        <p:xfrm>
          <a:off x="3807636" y="2700992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36" y="2700992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738" y="1527175"/>
            <a:ext cx="89662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/>
              <a:t>			</a:t>
            </a:r>
          </a:p>
          <a:p>
            <a:r>
              <a:rPr lang="en-US" sz="2400" dirty="0"/>
              <a:t>We want to position camera at origin, looking down –Z </a:t>
            </a:r>
            <a:r>
              <a:rPr lang="en-US" sz="2400" dirty="0" err="1"/>
              <a:t>dirn</a:t>
            </a:r>
            <a:endParaRPr lang="en-US" sz="2400" dirty="0"/>
          </a:p>
          <a:p>
            <a:r>
              <a:rPr lang="en-US" sz="2400" dirty="0"/>
              <a:t>Hence, vector </a:t>
            </a:r>
            <a:r>
              <a:rPr lang="en-US" sz="2400" b="1" dirty="0"/>
              <a:t>a </a:t>
            </a:r>
            <a:r>
              <a:rPr lang="en-US" sz="2400" dirty="0"/>
              <a:t>is given by </a:t>
            </a:r>
            <a:r>
              <a:rPr lang="en-US" sz="2400" b="1" dirty="0"/>
              <a:t>eye</a:t>
            </a:r>
            <a:r>
              <a:rPr lang="en-US" sz="2400" dirty="0"/>
              <a:t> – </a:t>
            </a:r>
            <a:r>
              <a:rPr lang="en-US" sz="2400" b="1" dirty="0"/>
              <a:t>center</a:t>
            </a:r>
          </a:p>
          <a:p>
            <a:r>
              <a:rPr lang="en-US" sz="2400" dirty="0"/>
              <a:t>The vector </a:t>
            </a:r>
            <a:r>
              <a:rPr lang="en-US" sz="2400" b="1" dirty="0"/>
              <a:t>b </a:t>
            </a:r>
            <a:r>
              <a:rPr lang="en-US" sz="2400" dirty="0"/>
              <a:t>is simply the </a:t>
            </a:r>
            <a:r>
              <a:rPr lang="en-US" sz="2400" b="1" dirty="0"/>
              <a:t>up</a:t>
            </a:r>
            <a:r>
              <a:rPr lang="en-US" sz="2400" dirty="0"/>
              <a:t> vector</a:t>
            </a: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1167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3880"/>
              </p:ext>
            </p:extLst>
          </p:nvPr>
        </p:nvGraphicFramePr>
        <p:xfrm>
          <a:off x="3756610" y="1341438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610" y="1341438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9680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370" name="Group 10"/>
          <p:cNvGrpSpPr>
            <a:grpSpLocks/>
          </p:cNvGrpSpPr>
          <p:nvPr/>
        </p:nvGrpSpPr>
        <p:grpSpPr bwMode="auto">
          <a:xfrm>
            <a:off x="4868863" y="3802063"/>
            <a:ext cx="3938588" cy="2781300"/>
            <a:chOff x="2747" y="1980"/>
            <a:chExt cx="2481" cy="1752"/>
          </a:xfrm>
        </p:grpSpPr>
        <p:sp>
          <p:nvSpPr>
            <p:cNvPr id="1167371" name="Freeform 11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2" name="Line 12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3" name="Line 13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4" name="Text Box 14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7375" name="Text Box 15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7376" name="Text Box 16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8" name="Oval 18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86030"/>
              </p:ext>
            </p:extLst>
          </p:nvPr>
        </p:nvGraphicFramePr>
        <p:xfrm>
          <a:off x="1500988" y="1314489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8" y="1314489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7" y="1644649"/>
            <a:ext cx="9129713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 i="1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69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2223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50900" progId="Equation.DSMT4">
                  <p:embed/>
                </p:oleObj>
              </mc:Choice>
              <mc:Fallback>
                <p:oleObj name="Equation" r:id="rId2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91440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 i="1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Cannot </a:t>
            </a:r>
            <a:r>
              <a:rPr lang="en-US"/>
              <a:t>apply translation after rotation</a:t>
            </a:r>
          </a:p>
          <a:p>
            <a:r>
              <a:rPr lang="en-US"/>
              <a:t>The translation must come first (to bring camera to origin) before the rotation is applied</a:t>
            </a:r>
          </a:p>
          <a:p>
            <a:pPr>
              <a:buFont typeface="Wingdings" charset="0"/>
              <a:buNone/>
            </a:pPr>
            <a:endParaRPr lang="en-US" i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80842"/>
              </p:ext>
            </p:extLst>
          </p:nvPr>
        </p:nvGraphicFramePr>
        <p:xfrm>
          <a:off x="331788" y="1568450"/>
          <a:ext cx="8756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203200" progId="Equation.DSMT4">
                  <p:embed/>
                </p:oleObj>
              </mc:Choice>
              <mc:Fallback>
                <p:oleObj name="Equation" r:id="rId2" imgW="2628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68450"/>
                        <a:ext cx="8756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2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32322"/>
              </p:ext>
            </p:extLst>
          </p:nvPr>
        </p:nvGraphicFramePr>
        <p:xfrm>
          <a:off x="20939" y="2944875"/>
          <a:ext cx="9107396" cy="23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94200" imgH="1079500" progId="Equation.DSMT4">
                  <p:embed/>
                </p:oleObj>
              </mc:Choice>
              <mc:Fallback>
                <p:oleObj name="Equation" r:id="rId4" imgW="43942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" y="2944875"/>
                        <a:ext cx="9107396" cy="23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gluLookAt final form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3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97685"/>
              </p:ext>
            </p:extLst>
          </p:nvPr>
        </p:nvGraphicFramePr>
        <p:xfrm>
          <a:off x="1451378" y="1297841"/>
          <a:ext cx="6259064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1079500" progId="Equation.DSMT4">
                  <p:embed/>
                </p:oleObj>
              </mc:Choice>
              <mc:Fallback>
                <p:oleObj name="Equation" r:id="rId2" imgW="27178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78" y="1297841"/>
                        <a:ext cx="6259064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3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0807"/>
              </p:ext>
            </p:extLst>
          </p:nvPr>
        </p:nvGraphicFramePr>
        <p:xfrm>
          <a:off x="1416072" y="4000897"/>
          <a:ext cx="6488749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800" imgH="1117600" progId="Equation.DSMT4">
                  <p:embed/>
                </p:oleObj>
              </mc:Choice>
              <mc:Fallback>
                <p:oleObj name="Equation" r:id="rId4" imgW="25908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72" y="4000897"/>
                        <a:ext cx="6488749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911851"/>
          </a:xfrm>
        </p:spPr>
        <p:txBody>
          <a:bodyPr/>
          <a:lstStyle/>
          <a:p>
            <a:r>
              <a:rPr lang="en-US"/>
              <a:t>E.g. move x by +5 units, leave y, z unchanged</a:t>
            </a:r>
          </a:p>
          <a:p>
            <a:r>
              <a:rPr lang="en-US"/>
              <a:t>We need appropriate matrix.  What is it?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644"/>
              </p:ext>
            </p:extLst>
          </p:nvPr>
        </p:nvGraphicFramePr>
        <p:xfrm>
          <a:off x="366123" y="3006247"/>
          <a:ext cx="8465020" cy="230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736600" progId="Equation.DSMT4">
                  <p:embed/>
                </p:oleObj>
              </mc:Choice>
              <mc:Fallback>
                <p:oleObj name="Equation" r:id="rId2" imgW="2705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3" y="3006247"/>
                        <a:ext cx="8465020" cy="230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849" y="5741809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Transformations game demo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686800" cy="5911851"/>
          </a:xfrm>
        </p:spPr>
        <p:txBody>
          <a:bodyPr/>
          <a:lstStyle/>
          <a:p>
            <a:r>
              <a:rPr lang="en-US"/>
              <a:t>Add a fourth homogeneous coordinate (w=1)</a:t>
            </a:r>
          </a:p>
          <a:p>
            <a:r>
              <a:rPr lang="en-US"/>
              <a:t>4x4 matrices very common in graphics, hardware</a:t>
            </a:r>
          </a:p>
          <a:p>
            <a:r>
              <a:rPr lang="en-US"/>
              <a:t>Last row always 0 0 0 1 (until next lecture)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21400"/>
              </p:ext>
            </p:extLst>
          </p:nvPr>
        </p:nvGraphicFramePr>
        <p:xfrm>
          <a:off x="505175" y="3555785"/>
          <a:ext cx="8092767" cy="265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965200" progId="Equation.DSMT4">
                  <p:embed/>
                </p:oleObj>
              </mc:Choice>
              <mc:Fallback>
                <p:oleObj name="Equation" r:id="rId2" imgW="29464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5" y="3555785"/>
                        <a:ext cx="8092767" cy="265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of Points (4-Vectors)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Homogeneous coordinates</a:t>
            </a:r>
          </a:p>
          <a:p>
            <a:pPr lvl="1"/>
            <a:endParaRPr lang="en-US"/>
          </a:p>
          <a:p>
            <a:pPr lvl="1"/>
            <a:r>
              <a:rPr lang="en-US"/>
              <a:t>Divide by 4</a:t>
            </a:r>
            <a:r>
              <a:rPr lang="en-US" baseline="30000"/>
              <a:t>th</a:t>
            </a:r>
            <a:r>
              <a:rPr lang="en-US"/>
              <a:t> coord (w) to get                                (inhomogeneous) point</a:t>
            </a:r>
          </a:p>
          <a:p>
            <a:pPr lvl="1"/>
            <a:endParaRPr lang="en-US"/>
          </a:p>
          <a:p>
            <a:pPr lvl="1"/>
            <a:r>
              <a:rPr lang="en-US"/>
              <a:t>Multiplication by w &gt; 0, no effect</a:t>
            </a:r>
          </a:p>
          <a:p>
            <a:pPr lvl="1"/>
            <a:endParaRPr lang="en-US"/>
          </a:p>
          <a:p>
            <a:pPr lvl="1"/>
            <a:r>
              <a:rPr lang="en-US"/>
              <a:t>Assume w </a:t>
            </a:r>
            <a:r>
              <a:rPr lang="en-US">
                <a:cs typeface="Times New Roman" charset="0"/>
              </a:rPr>
              <a:t>≥ 0.  For w &gt; 0, normal                                                                  finite point.  For w = 0, point at infinity                                      (used for vectors to stop translation)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75728"/>
              </p:ext>
            </p:extLst>
          </p:nvPr>
        </p:nvGraphicFramePr>
        <p:xfrm>
          <a:off x="5293089" y="1425377"/>
          <a:ext cx="3813843" cy="23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939800" progId="Equation.DSMT4">
                  <p:embed/>
                </p:oleObj>
              </mc:Choice>
              <mc:Fallback>
                <p:oleObj name="Equation" r:id="rId2" imgW="15367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89" y="1425377"/>
                        <a:ext cx="3813843" cy="2332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Advantages of Homogeneous Coords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5" y="1519237"/>
            <a:ext cx="8929687" cy="5911851"/>
          </a:xfrm>
        </p:spPr>
        <p:txBody>
          <a:bodyPr/>
          <a:lstStyle/>
          <a:p>
            <a:r>
              <a:rPr lang="en-US"/>
              <a:t>Unified framework for translation, viewing, rot…</a:t>
            </a:r>
          </a:p>
          <a:p>
            <a:r>
              <a:rPr lang="en-US"/>
              <a:t>Can concatenate any set of transforms to 4x4 matrix</a:t>
            </a:r>
          </a:p>
          <a:p>
            <a:r>
              <a:rPr lang="en-US"/>
              <a:t>No division (as for perspective viewing) till end</a:t>
            </a:r>
          </a:p>
          <a:p>
            <a:r>
              <a:rPr lang="en-US"/>
              <a:t>Simpler formulas, no special cases</a:t>
            </a:r>
          </a:p>
          <a:p>
            <a:r>
              <a:rPr lang="en-US"/>
              <a:t>Standard in graphics software, hardware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Translation Matrix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47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>
              <a:buFont typeface="Wingdings" charset="0"/>
              <a:buNone/>
            </a:pPr>
            <a:endParaRPr lang="en-US"/>
          </a:p>
        </p:txBody>
      </p:sp>
      <p:graphicFrame>
        <p:nvGraphicFramePr>
          <p:cNvPr id="1157124" name="Object 4"/>
          <p:cNvGraphicFramePr>
            <a:graphicFrameLocks noChangeAspect="1"/>
          </p:cNvGraphicFramePr>
          <p:nvPr/>
        </p:nvGraphicFramePr>
        <p:xfrm>
          <a:off x="0" y="1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" cy="1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3369"/>
              </p:ext>
            </p:extLst>
          </p:nvPr>
        </p:nvGraphicFramePr>
        <p:xfrm>
          <a:off x="2139964" y="1439624"/>
          <a:ext cx="5129880" cy="24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900" imgH="1079500" progId="Equation.DSMT4">
                  <p:embed/>
                </p:oleObj>
              </mc:Choice>
              <mc:Fallback>
                <p:oleObj name="Equation" r:id="rId4" imgW="2247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64" y="1439624"/>
                        <a:ext cx="5129880" cy="24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2744"/>
              </p:ext>
            </p:extLst>
          </p:nvPr>
        </p:nvGraphicFramePr>
        <p:xfrm>
          <a:off x="756989" y="4302043"/>
          <a:ext cx="7907405" cy="2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19500" imgH="1079500" progId="Equation.DSMT4">
                  <p:embed/>
                </p:oleObj>
              </mc:Choice>
              <mc:Fallback>
                <p:oleObj name="Equation" r:id="rId6" imgW="36195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" y="4302043"/>
                        <a:ext cx="7907405" cy="235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686800" cy="5911851"/>
          </a:xfrm>
        </p:spPr>
        <p:txBody>
          <a:bodyPr/>
          <a:lstStyle/>
          <a:p>
            <a:r>
              <a:rPr lang="en-US" dirty="0"/>
              <a:t>Order matters!!  TR is not the same as RT (demo)</a:t>
            </a:r>
          </a:p>
          <a:p>
            <a:r>
              <a:rPr lang="en-US" dirty="0"/>
              <a:t>General form for rigid body transforms</a:t>
            </a:r>
          </a:p>
          <a:p>
            <a:r>
              <a:rPr lang="en-US" dirty="0"/>
              <a:t>We show rotation first, then translation (commonly used to position objects) on next slide.  Slide after that works it out the other way </a:t>
            </a:r>
          </a:p>
          <a:p>
            <a:r>
              <a:rPr lang="en-US" dirty="0"/>
              <a:t>Demos with applet, homework 1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4479667" y="5884863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26453</TotalTime>
  <Words>1138</Words>
  <Application>Microsoft Macintosh PowerPoint</Application>
  <PresentationFormat>Letter Paper (8.5x11 in)</PresentationFormat>
  <Paragraphs>261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Times New Roman</vt:lpstr>
      <vt:lpstr>Wingdings</vt:lpstr>
      <vt:lpstr>Default Design</vt:lpstr>
      <vt:lpstr>Equation</vt:lpstr>
      <vt:lpstr>Computer Graphics</vt:lpstr>
      <vt:lpstr>To Do</vt:lpstr>
      <vt:lpstr>Outline</vt:lpstr>
      <vt:lpstr>Translation</vt:lpstr>
      <vt:lpstr>Homogeneous Coordinates</vt:lpstr>
      <vt:lpstr>Representation of Points (4-Vectors)</vt:lpstr>
      <vt:lpstr>Advantages of Homogeneous Coords</vt:lpstr>
      <vt:lpstr>General Translation Matrix</vt:lpstr>
      <vt:lpstr>Combining Translations, Rotations</vt:lpstr>
      <vt:lpstr>Combining Translations, Rotations</vt:lpstr>
      <vt:lpstr>Combining Translations, Rotations</vt:lpstr>
      <vt:lpstr>Affine Transforms Video</vt:lpstr>
      <vt:lpstr>Outline</vt:lpstr>
      <vt:lpstr>Hierarchical Scene Graph</vt:lpstr>
      <vt:lpstr>Drawing a Scene Graph</vt:lpstr>
      <vt:lpstr>Example Scene-Graphs</vt:lpstr>
      <vt:lpstr>Outline</vt:lpstr>
      <vt:lpstr>Normals</vt:lpstr>
      <vt:lpstr>Finding Normal Transformation</vt:lpstr>
      <vt:lpstr>Outline</vt:lpstr>
      <vt:lpstr>Coordinate Frames</vt:lpstr>
      <vt:lpstr>Coordinate Frames: In general</vt:lpstr>
      <vt:lpstr>Coordinate Frames: Rotations</vt:lpstr>
      <vt:lpstr>Outline</vt:lpstr>
      <vt:lpstr>Geometric Interpretation 3D Rotations</vt:lpstr>
      <vt:lpstr>Axis-Angle formula (summary)</vt:lpstr>
      <vt:lpstr>Outline</vt:lpstr>
      <vt:lpstr>Case Study: Derive gluLookAt</vt:lpstr>
      <vt:lpstr>Steps</vt:lpstr>
      <vt:lpstr>Constructing a coordinate frame?</vt:lpstr>
      <vt:lpstr>Constructing a coordinate frame</vt:lpstr>
      <vt:lpstr>Steps</vt:lpstr>
      <vt:lpstr>Geometric Interpretation 3D Rotations</vt:lpstr>
      <vt:lpstr>Steps</vt:lpstr>
      <vt:lpstr>Translation</vt:lpstr>
      <vt:lpstr>Combining Translations, Rotations</vt:lpstr>
      <vt:lpstr>gluLookAt final form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693</cp:revision>
  <cp:lastPrinted>2022-08-25T02:00:40Z</cp:lastPrinted>
  <dcterms:created xsi:type="dcterms:W3CDTF">1999-02-11T00:43:51Z</dcterms:created>
  <dcterms:modified xsi:type="dcterms:W3CDTF">2023-01-14T17:20:11Z</dcterms:modified>
</cp:coreProperties>
</file>