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  <p:sldMasterId id="2147483702" r:id="rId5"/>
    <p:sldMasterId id="2147483714" r:id="rId6"/>
  </p:sldMasterIdLst>
  <p:notesMasterIdLst>
    <p:notesMasterId r:id="rId78"/>
  </p:notesMasterIdLst>
  <p:handoutMasterIdLst>
    <p:handoutMasterId r:id="rId79"/>
  </p:handoutMasterIdLst>
  <p:sldIdLst>
    <p:sldId id="920" r:id="rId7"/>
    <p:sldId id="921" r:id="rId8"/>
    <p:sldId id="990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  <p:sldId id="952" r:id="rId40"/>
    <p:sldId id="953" r:id="rId41"/>
    <p:sldId id="954" r:id="rId42"/>
    <p:sldId id="955" r:id="rId43"/>
    <p:sldId id="956" r:id="rId44"/>
    <p:sldId id="957" r:id="rId45"/>
    <p:sldId id="958" r:id="rId46"/>
    <p:sldId id="959" r:id="rId47"/>
    <p:sldId id="960" r:id="rId48"/>
    <p:sldId id="961" r:id="rId49"/>
    <p:sldId id="962" r:id="rId50"/>
    <p:sldId id="963" r:id="rId51"/>
    <p:sldId id="964" r:id="rId52"/>
    <p:sldId id="965" r:id="rId53"/>
    <p:sldId id="966" r:id="rId54"/>
    <p:sldId id="967" r:id="rId55"/>
    <p:sldId id="968" r:id="rId56"/>
    <p:sldId id="969" r:id="rId57"/>
    <p:sldId id="970" r:id="rId58"/>
    <p:sldId id="989" r:id="rId59"/>
    <p:sldId id="971" r:id="rId60"/>
    <p:sldId id="972" r:id="rId61"/>
    <p:sldId id="973" r:id="rId62"/>
    <p:sldId id="974" r:id="rId63"/>
    <p:sldId id="975" r:id="rId64"/>
    <p:sldId id="976" r:id="rId65"/>
    <p:sldId id="977" r:id="rId66"/>
    <p:sldId id="978" r:id="rId67"/>
    <p:sldId id="979" r:id="rId68"/>
    <p:sldId id="980" r:id="rId69"/>
    <p:sldId id="981" r:id="rId70"/>
    <p:sldId id="982" r:id="rId71"/>
    <p:sldId id="983" r:id="rId72"/>
    <p:sldId id="984" r:id="rId73"/>
    <p:sldId id="985" r:id="rId74"/>
    <p:sldId id="986" r:id="rId75"/>
    <p:sldId id="987" r:id="rId76"/>
    <p:sldId id="988" r:id="rId7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76648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6051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9003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5032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6735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2423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796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2881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7198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9390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5904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5CB-AB86-3449-B165-71E43D6A721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29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D098-0BEC-5A4D-93EB-2D5E348F01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38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DED5-B5EC-3A44-A72C-DBFC11164A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67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4B7C-8B17-DA4B-8A6B-6DAABAEC401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6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0BA0-9000-F94D-AE59-C7727836BEE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464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CEF1-5D1B-9544-9B2A-F4486B97C93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4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9F6B-1DD1-FA4F-9055-1089EC1FB4A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6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918A-8437-524A-9406-071577F9D1F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6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4015-8B5E-E743-A8C6-96312A2F408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467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6287-DFCD-2845-A283-F7DB60C1AF5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70CE7-B097-7344-A195-73CC6806C4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160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893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515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2335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18697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2919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4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4823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732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862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8293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994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886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5521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6723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3767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4190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9323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9041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345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59629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79824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934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37765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5132-3E67-714C-AF2D-E952C65021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0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C5BF-0883-8E4B-AD9F-4420547A91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7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EAAB-5DF3-F048-9B44-CBC04C503A9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7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B88F-0D27-5D46-BB1D-83D55A9BC81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045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4BC4-2BB4-3C49-A302-01FD4A0B18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313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64DE-C9B1-D04A-8D5E-DEE37138A56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6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22D2-CAF0-9B4C-AAF3-CC4586D32C8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6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A524-AF42-0E42-814F-95C4995FCBB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21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309E-8067-044D-83C9-5D109C9E78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75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8A50-67A8-E346-B380-EA4995360F6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692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89CD-2584-6942-B9D3-C935646B863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1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4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2C9C44-1529-2F4F-87B0-CBC68F1E53D4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314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847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1045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99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AFF6F7-56E8-984B-9A19-E2303D5A902C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026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4.e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39.emf"/><Relationship Id="rId21" Type="http://schemas.openxmlformats.org/officeDocument/2006/relationships/image" Target="../media/image48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6.e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slideLayout" Target="../slideLayouts/slideLayout45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7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36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Tx1U-EyQ8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/>
              <a:t>CSE 167 [Win 23], Lectures 16, 17: </a:t>
            </a:r>
          </a:p>
          <a:p>
            <a:r>
              <a:rPr lang="en-US" dirty="0"/>
              <a:t>Nuts and bolts of Ray Tracing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83293" y="6451600"/>
            <a:ext cx="6711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Acknowledgements: Thomas </a:t>
            </a:r>
            <a:r>
              <a:rPr lang="en-US" sz="1800" dirty="0" err="1">
                <a:latin typeface="Arial" charset="0"/>
              </a:rPr>
              <a:t>Funkhouser</a:t>
            </a:r>
            <a:r>
              <a:rPr lang="en-US" sz="1800" dirty="0">
                <a:latin typeface="Arial" charset="0"/>
              </a:rPr>
              <a:t> and Greg Humphreys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47803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2739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126285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0217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DD4B"/>
                </a:solidFill>
                <a:cs typeface="Arial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α</a:t>
            </a:r>
            <a:r>
              <a:rPr lang="en-US" sz="1800">
                <a:solidFill>
                  <a:srgbClr val="FFDD4B"/>
                </a:solidFill>
                <a:cs typeface="Arial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β</a:t>
            </a:r>
            <a:r>
              <a:rPr lang="en-US" sz="1800">
                <a:solidFill>
                  <a:srgbClr val="FFDD4B"/>
                </a:solidFill>
                <a:cs typeface="Arial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38181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86300" imgH="469900" progId="Equation.DSMT4">
                  <p:embed/>
                </p:oleObj>
              </mc:Choice>
              <mc:Fallback>
                <p:oleObj name="Equation" r:id="rId2" imgW="468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84165"/>
              </p:ext>
            </p:extLst>
          </p:nvPr>
        </p:nvGraphicFramePr>
        <p:xfrm>
          <a:off x="5346700" y="3025775"/>
          <a:ext cx="35512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482600" progId="Equation.DSMT4">
                  <p:embed/>
                </p:oleObj>
              </mc:Choice>
              <mc:Fallback>
                <p:oleObj name="Equation" r:id="rId6" imgW="1701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025775"/>
                        <a:ext cx="35512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6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 i="1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20075887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5879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62009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6187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05860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66258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520700" progId="Equation.DSMT4">
                  <p:embed/>
                </p:oleObj>
              </mc:Choice>
              <mc:Fallback>
                <p:oleObj name="Equation" r:id="rId4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63687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254000" progId="Equation.DSMT4">
                  <p:embed/>
                </p:oleObj>
              </mc:Choice>
              <mc:Fallback>
                <p:oleObj name="Equation" r:id="rId6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16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8497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254000" progId="Equation.DSMT4">
                  <p:embed/>
                </p:oleObj>
              </mc:Choice>
              <mc:Fallback>
                <p:oleObj name="Equation" r:id="rId2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55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66119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54000" progId="Equation.DSMT4">
                  <p:embed/>
                </p:oleObj>
              </mc:Choice>
              <mc:Fallback>
                <p:oleObj name="Equation" r:id="rId2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66223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520700" progId="Equation.DSMT4">
                  <p:embed/>
                </p:oleObj>
              </mc:Choice>
              <mc:Fallback>
                <p:oleObj name="Equation" r:id="rId4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0388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53917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20335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539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49932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79470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05694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20700" progId="Equation.DSMT4">
                  <p:embed/>
                </p:oleObj>
              </mc:Choice>
              <mc:Fallback>
                <p:oleObj name="Equation" r:id="rId6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00913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400" imgH="482600" progId="Equation.DSMT4">
                  <p:embed/>
                </p:oleObj>
              </mc:Choice>
              <mc:Fallback>
                <p:oleObj name="Equation" r:id="rId8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11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Heckbert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 Business Card Ray Tracer</a:t>
            </a:r>
          </a:p>
        </p:txBody>
      </p:sp>
      <p:pic>
        <p:nvPicPr>
          <p:cNvPr id="1683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68439"/>
            <a:ext cx="843121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13798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3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9183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05861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203200" progId="Equation.DSMT4">
                  <p:embed/>
                </p:oleObj>
              </mc:Choice>
              <mc:Fallback>
                <p:oleObj name="Equation" r:id="rId4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37412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44500" progId="Equation.DSMT4">
                  <p:embed/>
                </p:oleObj>
              </mc:Choice>
              <mc:Fallback>
                <p:oleObj name="Equation" r:id="rId6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56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Consult chapter in Glassner (handed out) for more details and possible extra credit</a:t>
            </a:r>
          </a:p>
        </p:txBody>
      </p:sp>
    </p:spTree>
    <p:extLst>
      <p:ext uri="{BB962C8B-B14F-4D97-AF65-F5344CB8AC3E}">
        <p14:creationId xmlns:p14="http://schemas.microsoft.com/office/powerpoint/2010/main" val="40649269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462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 i="1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6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  <p:extLst>
      <p:ext uri="{BB962C8B-B14F-4D97-AF65-F5344CB8AC3E}">
        <p14:creationId xmlns:p14="http://schemas.microsoft.com/office/powerpoint/2010/main" val="32593287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cars)</a:t>
            </a:r>
          </a:p>
          <a:p>
            <a:pPr lvl="1"/>
            <a:r>
              <a:rPr lang="en-US" dirty="0"/>
              <a:t>Same idea for other primitives </a:t>
            </a:r>
          </a:p>
        </p:txBody>
      </p:sp>
    </p:spTree>
    <p:extLst>
      <p:ext uri="{BB962C8B-B14F-4D97-AF65-F5344CB8AC3E}">
        <p14:creationId xmlns:p14="http://schemas.microsoft.com/office/powerpoint/2010/main" val="10285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26165249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 i="1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72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86070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START EARLY</a:t>
            </a:r>
            <a:r>
              <a:rPr lang="en-US" dirty="0">
                <a:cs typeface="+mn-cs"/>
              </a:rPr>
              <a:t> on HW 4</a:t>
            </a:r>
          </a:p>
          <a:p>
            <a:pPr>
              <a:defRPr/>
            </a:pPr>
            <a:r>
              <a:rPr lang="en-US" dirty="0"/>
              <a:t>Milestone is due on Mar 10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610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7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8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0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2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3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6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7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8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0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1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2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3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4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5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6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2327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2328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232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2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2333" name="Group 29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762334" name="Line 30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35" name="Oval 31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36" name="Oval 32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7" name="Line 33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8" name="Line 34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9" name="Line 35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0" name="Text Box 36"/>
          <p:cNvSpPr txBox="1">
            <a:spLocks noChangeArrowheads="1"/>
          </p:cNvSpPr>
          <p:nvPr/>
        </p:nvSpPr>
        <p:spPr bwMode="auto">
          <a:xfrm>
            <a:off x="7010401" y="608014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762341" name="Line 37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2" name="Text Box 38"/>
          <p:cNvSpPr txBox="1">
            <a:spLocks noChangeArrowheads="1"/>
          </p:cNvSpPr>
          <p:nvPr/>
        </p:nvSpPr>
        <p:spPr bwMode="auto">
          <a:xfrm>
            <a:off x="152402" y="6172201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762343" name="Group 39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762344" name="Line 40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5" name="Oval 41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2346" name="Group 42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762347" name="Line 43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8" name="Oval 44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49" name="Text Box 45"/>
          <p:cNvSpPr txBox="1">
            <a:spLocks noChangeArrowheads="1"/>
          </p:cNvSpPr>
          <p:nvPr/>
        </p:nvSpPr>
        <p:spPr bwMode="auto">
          <a:xfrm>
            <a:off x="152400" y="6170614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762350" name="Line 4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41" grpId="0" animBg="1"/>
      <p:bldP spid="1762342" grpId="0"/>
      <p:bldP spid="1762342" grpId="1"/>
      <p:bldP spid="17623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1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763333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3334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763335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6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7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8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9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3340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41" name="Text Box 13"/>
          <p:cNvSpPr txBox="1">
            <a:spLocks noChangeArrowheads="1"/>
          </p:cNvSpPr>
          <p:nvPr/>
        </p:nvSpPr>
        <p:spPr bwMode="auto">
          <a:xfrm>
            <a:off x="457202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763342" name="Text Box 14"/>
          <p:cNvSpPr txBox="1">
            <a:spLocks noChangeArrowheads="1"/>
          </p:cNvSpPr>
          <p:nvPr/>
        </p:nvSpPr>
        <p:spPr bwMode="auto">
          <a:xfrm>
            <a:off x="457201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763343" name="Text Box 15"/>
          <p:cNvSpPr txBox="1">
            <a:spLocks noChangeArrowheads="1"/>
          </p:cNvSpPr>
          <p:nvPr/>
        </p:nvSpPr>
        <p:spPr bwMode="auto">
          <a:xfrm>
            <a:off x="457200" y="2730501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763344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6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0" grpId="0" animBg="1"/>
      <p:bldP spid="1763330" grpId="1" animBg="1"/>
      <p:bldP spid="1763331" grpId="0" animBg="1"/>
      <p:bldP spid="1763331" grpId="1" animBg="1"/>
      <p:bldP spid="1763340" grpId="0" animBg="1"/>
      <p:bldP spid="1763341" grpId="0"/>
      <p:bldP spid="1763342" grpId="0"/>
      <p:bldP spid="1763343" grpId="0"/>
      <p:bldP spid="17633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Model</a:t>
            </a:r>
          </a:p>
        </p:txBody>
      </p:sp>
      <p:sp>
        <p:nvSpPr>
          <p:cNvPr id="1722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OpenGL </a:t>
            </a:r>
          </a:p>
          <a:p>
            <a:r>
              <a:rPr lang="en-US" dirty="0"/>
              <a:t>Lighting model parameters (global)</a:t>
            </a:r>
          </a:p>
          <a:p>
            <a:pPr lvl="1"/>
            <a:r>
              <a:rPr lang="en-US" dirty="0"/>
              <a:t>Ambient r g b </a:t>
            </a:r>
          </a:p>
          <a:p>
            <a:pPr lvl="1"/>
            <a:r>
              <a:rPr lang="en-US" dirty="0"/>
              <a:t>Attenuation </a:t>
            </a:r>
            <a:r>
              <a:rPr lang="en-US" dirty="0" err="1"/>
              <a:t>const</a:t>
            </a:r>
            <a:r>
              <a:rPr lang="en-US" dirty="0"/>
              <a:t> linear quadratic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 light model parameters</a:t>
            </a:r>
          </a:p>
          <a:p>
            <a:pPr lvl="1"/>
            <a:r>
              <a:rPr lang="en-US" dirty="0"/>
              <a:t>Directional light (direction, RGB parameters)</a:t>
            </a:r>
          </a:p>
          <a:p>
            <a:pPr lvl="1"/>
            <a:r>
              <a:rPr lang="en-US" dirty="0"/>
              <a:t>Point light (location, RGB parameters)</a:t>
            </a:r>
          </a:p>
          <a:p>
            <a:pPr lvl="1"/>
            <a:r>
              <a:rPr lang="en-US" dirty="0"/>
              <a:t>Some differences from HW 2 syntax</a:t>
            </a:r>
          </a:p>
        </p:txBody>
      </p:sp>
      <p:graphicFrame>
        <p:nvGraphicFramePr>
          <p:cNvPr id="172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93366"/>
              </p:ext>
            </p:extLst>
          </p:nvPr>
        </p:nvGraphicFramePr>
        <p:xfrm>
          <a:off x="2903538" y="3422650"/>
          <a:ext cx="3408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900" imgH="444500" progId="Equation.DSMT4">
                  <p:embed/>
                </p:oleObj>
              </mc:Choice>
              <mc:Fallback>
                <p:oleObj name="Equation" r:id="rId2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422650"/>
                        <a:ext cx="34083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6642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Model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Diffuse reflectance (r g b)</a:t>
            </a:r>
          </a:p>
          <a:p>
            <a:r>
              <a:rPr lang="en-US"/>
              <a:t>Specular reflectance (r g b)</a:t>
            </a:r>
          </a:p>
          <a:p>
            <a:r>
              <a:rPr lang="en-US"/>
              <a:t>Shininess s </a:t>
            </a:r>
          </a:p>
          <a:p>
            <a:r>
              <a:rPr lang="en-US"/>
              <a:t>Emission (r g b)</a:t>
            </a:r>
          </a:p>
          <a:p>
            <a:r>
              <a:rPr lang="en-US"/>
              <a:t>All as in OpenGL</a:t>
            </a:r>
          </a:p>
        </p:txBody>
      </p:sp>
    </p:spTree>
    <p:extLst>
      <p:ext uri="{BB962C8B-B14F-4D97-AF65-F5344CB8AC3E}">
        <p14:creationId xmlns:p14="http://schemas.microsoft.com/office/powerpoint/2010/main" val="35857326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9877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200" imgH="457200" progId="Equation.DSMT4">
                  <p:embed/>
                </p:oleObj>
              </mc:Choice>
              <mc:Fallback>
                <p:oleObj name="Equation" r:id="rId2" imgW="363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6938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 i="1"/>
              <a:t>Recursive ray tracing 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143263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79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0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1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2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3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5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6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7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8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5399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5400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4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5405" name="Group 29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765406" name="Line 30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7" name="Oval 31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8" name="Line 3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5409" name="Group 33"/>
          <p:cNvGrpSpPr>
            <a:grpSpLocks/>
          </p:cNvGrpSpPr>
          <p:nvPr/>
        </p:nvGrpSpPr>
        <p:grpSpPr bwMode="auto">
          <a:xfrm>
            <a:off x="304800" y="3886201"/>
            <a:ext cx="5867400" cy="2886076"/>
            <a:chOff x="192" y="2496"/>
            <a:chExt cx="3696" cy="1818"/>
          </a:xfrm>
        </p:grpSpPr>
        <p:sp>
          <p:nvSpPr>
            <p:cNvPr id="1765410" name="Line 34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11" name="Text Box 35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765412" name="Line 3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8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898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2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5094288" y="5789614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1072083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5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59863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5000" imgH="457200" progId="Equation.DSMT4">
                  <p:embed/>
                </p:oleObj>
              </mc:Choice>
              <mc:Fallback>
                <p:oleObj name="Equation" r:id="rId2" imgW="444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956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Camera Ray Casting (choose ray directions)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322532997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2" y="1527175"/>
            <a:ext cx="9261475" cy="5029200"/>
          </a:xfrm>
        </p:spPr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3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needed for Realism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5" y="1295400"/>
            <a:ext cx="8378825" cy="4572000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(Soft)</a:t>
            </a:r>
            <a:r>
              <a:rPr lang="en-US" dirty="0"/>
              <a:t> Shadows</a:t>
            </a:r>
          </a:p>
          <a:p>
            <a:r>
              <a:rPr lang="en-US" dirty="0"/>
              <a:t>Reflections (Mirrors and </a:t>
            </a:r>
            <a:r>
              <a:rPr lang="en-US" dirty="0">
                <a:solidFill>
                  <a:srgbClr val="FFFF66"/>
                </a:solidFill>
              </a:rPr>
              <a:t>Glossy</a:t>
            </a:r>
            <a:r>
              <a:rPr lang="en-US" dirty="0"/>
              <a:t>)</a:t>
            </a:r>
          </a:p>
          <a:p>
            <a:r>
              <a:rPr lang="en-US" dirty="0"/>
              <a:t>Transparency (Water, Glass)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Interreflections</a:t>
            </a:r>
            <a:r>
              <a:rPr lang="en-US" dirty="0">
                <a:solidFill>
                  <a:schemeClr val="accent2"/>
                </a:solidFill>
              </a:rPr>
              <a:t> (Color Bleeding)</a:t>
            </a:r>
          </a:p>
          <a:p>
            <a:r>
              <a:rPr lang="en-US" dirty="0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 dirty="0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904875" y="5257800"/>
            <a:ext cx="84518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Discussed in this lecture so far</a:t>
            </a:r>
          </a:p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Not discussed but possible with distribution ray tracing</a:t>
            </a:r>
          </a:p>
          <a:p>
            <a:pPr algn="l" eaLnBrk="1" hangingPunct="1"/>
            <a:r>
              <a:rPr lang="en-US">
                <a:solidFill>
                  <a:srgbClr val="66CCFF"/>
                </a:solidFill>
                <a:cs typeface="Arial"/>
              </a:rPr>
              <a:t>Hard (but not impossible) with ray tracing; radiosity methods</a:t>
            </a:r>
          </a:p>
        </p:txBody>
      </p:sp>
    </p:spTree>
    <p:extLst>
      <p:ext uri="{BB962C8B-B14F-4D97-AF65-F5344CB8AC3E}">
        <p14:creationId xmlns:p14="http://schemas.microsoft.com/office/powerpoint/2010/main" val="2052770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light sources and soft shadows: break into grid of n x n point lights</a:t>
            </a:r>
          </a:p>
          <a:p>
            <a:pPr lvl="1"/>
            <a:r>
              <a:rPr lang="en-US"/>
              <a:t>Use jittering: Randomize direction of shadow ray within small box for given light source direction</a:t>
            </a:r>
          </a:p>
          <a:p>
            <a:pPr lvl="1"/>
            <a:r>
              <a:rPr lang="en-US"/>
              <a:t>Jittering also useful for antialiasing shadows when shooting primary rays </a:t>
            </a:r>
          </a:p>
          <a:p>
            <a:r>
              <a:rPr lang="en-US"/>
              <a:t>More complex reflectance models</a:t>
            </a:r>
          </a:p>
          <a:p>
            <a:pPr lvl="1"/>
            <a:r>
              <a:rPr lang="en-US"/>
              <a:t>Simply update shading model</a:t>
            </a:r>
          </a:p>
          <a:p>
            <a:pPr lvl="1"/>
            <a:r>
              <a:rPr lang="en-US"/>
              <a:t>But at present, we can handle only mirror global illumination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604698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Testing each object for each ray is slow</a:t>
            </a:r>
          </a:p>
          <a:p>
            <a:pPr lvl="1"/>
            <a:r>
              <a:rPr lang="en-US" dirty="0"/>
              <a:t>Fewer Rays</a:t>
            </a:r>
          </a:p>
          <a:p>
            <a:pPr lvl="2">
              <a:buFont typeface="Wingdings" charset="0"/>
              <a:buNone/>
            </a:pPr>
            <a:r>
              <a:rPr lang="en-US" dirty="0"/>
              <a:t>Adaptive sampling, depth control</a:t>
            </a:r>
          </a:p>
          <a:p>
            <a:pPr lvl="1"/>
            <a:r>
              <a:rPr lang="en-US" dirty="0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 dirty="0"/>
              <a:t>Beam tracing, cone tracing, pencil tracing etc.</a:t>
            </a:r>
          </a:p>
          <a:p>
            <a:pPr lvl="1"/>
            <a:r>
              <a:rPr lang="en-US" dirty="0"/>
              <a:t>Faster Intersections</a:t>
            </a:r>
          </a:p>
          <a:p>
            <a:pPr lvl="2"/>
            <a:r>
              <a:rPr lang="en-US" dirty="0"/>
              <a:t>Optimized Ray-Object Intersections</a:t>
            </a:r>
          </a:p>
          <a:p>
            <a:pPr lvl="2"/>
            <a:r>
              <a:rPr lang="en-US" b="1" i="1" dirty="0"/>
              <a:t>Fewer Intersections</a:t>
            </a:r>
          </a:p>
        </p:txBody>
      </p:sp>
    </p:spTree>
    <p:extLst>
      <p:ext uri="{BB962C8B-B14F-4D97-AF65-F5344CB8AC3E}">
        <p14:creationId xmlns:p14="http://schemas.microsoft.com/office/powerpoint/2010/main" val="3307660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24068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6629400" y="2817814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Bounding Box</a:t>
            </a:r>
          </a:p>
        </p:txBody>
      </p:sp>
      <p:grpSp>
        <p:nvGrpSpPr>
          <p:cNvPr id="1624070" name="Group 6"/>
          <p:cNvGrpSpPr>
            <a:grpSpLocks/>
          </p:cNvGrpSpPr>
          <p:nvPr/>
        </p:nvGrpSpPr>
        <p:grpSpPr bwMode="auto">
          <a:xfrm>
            <a:off x="3429000" y="3048000"/>
            <a:ext cx="2971800" cy="806451"/>
            <a:chOff x="2160" y="1920"/>
            <a:chExt cx="1872" cy="508"/>
          </a:xfrm>
        </p:grpSpPr>
        <p:sp>
          <p:nvSpPr>
            <p:cNvPr id="1624071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2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3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4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5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24076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2438402" y="4189414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624078" name="Rectangle 14"/>
          <p:cNvSpPr>
            <a:spLocks noChangeArrowheads="1"/>
          </p:cNvSpPr>
          <p:nvPr/>
        </p:nvSpPr>
        <p:spPr bwMode="auto">
          <a:xfrm>
            <a:off x="685802" y="5881688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>
                <a:solidFill>
                  <a:srgbClr val="FFFFFF"/>
                </a:solidFill>
                <a:cs typeface="Arial"/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3576297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1</a:t>
            </a:r>
          </a:p>
        </p:txBody>
      </p:sp>
      <p:pic>
        <p:nvPicPr>
          <p:cNvPr id="173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" y="1493838"/>
            <a:ext cx="82391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2489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2</a:t>
            </a:r>
          </a:p>
        </p:txBody>
      </p:sp>
      <p:pic>
        <p:nvPicPr>
          <p:cNvPr id="1731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95426"/>
            <a:ext cx="81629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225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3</a:t>
            </a:r>
          </a:p>
        </p:txBody>
      </p:sp>
      <p:pic>
        <p:nvPicPr>
          <p:cNvPr id="173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" y="1512889"/>
            <a:ext cx="787558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13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5589588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2590800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22748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28781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3481388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6" name="Rectangle 8"/>
          <p:cNvSpPr>
            <a:spLocks noChangeArrowheads="1"/>
          </p:cNvSpPr>
          <p:nvPr/>
        </p:nvSpPr>
        <p:spPr bwMode="auto">
          <a:xfrm>
            <a:off x="408305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7" name="Rectangle 9"/>
          <p:cNvSpPr>
            <a:spLocks noChangeArrowheads="1"/>
          </p:cNvSpPr>
          <p:nvPr/>
        </p:nvSpPr>
        <p:spPr bwMode="auto">
          <a:xfrm>
            <a:off x="468630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8" name="Rectangle 10"/>
          <p:cNvSpPr>
            <a:spLocks noChangeArrowheads="1"/>
          </p:cNvSpPr>
          <p:nvPr/>
        </p:nvSpPr>
        <p:spPr bwMode="auto">
          <a:xfrm>
            <a:off x="5289552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9" name="Rectangle 11"/>
          <p:cNvSpPr>
            <a:spLocks noChangeArrowheads="1"/>
          </p:cNvSpPr>
          <p:nvPr/>
        </p:nvSpPr>
        <p:spPr bwMode="auto">
          <a:xfrm>
            <a:off x="58912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0" name="Rectangle 12"/>
          <p:cNvSpPr>
            <a:spLocks noChangeArrowheads="1"/>
          </p:cNvSpPr>
          <p:nvPr/>
        </p:nvSpPr>
        <p:spPr bwMode="auto">
          <a:xfrm>
            <a:off x="64944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1" name="Rectangle 13"/>
          <p:cNvSpPr>
            <a:spLocks noChangeArrowheads="1"/>
          </p:cNvSpPr>
          <p:nvPr/>
        </p:nvSpPr>
        <p:spPr bwMode="ltGray">
          <a:xfrm>
            <a:off x="22748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2" name="Rectangle 14"/>
          <p:cNvSpPr>
            <a:spLocks noChangeArrowheads="1"/>
          </p:cNvSpPr>
          <p:nvPr/>
        </p:nvSpPr>
        <p:spPr bwMode="ltGray">
          <a:xfrm>
            <a:off x="28781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3" name="Rectangle 15"/>
          <p:cNvSpPr>
            <a:spLocks noChangeArrowheads="1"/>
          </p:cNvSpPr>
          <p:nvPr/>
        </p:nvSpPr>
        <p:spPr bwMode="auto">
          <a:xfrm>
            <a:off x="3481388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4" name="Rectangle 16"/>
          <p:cNvSpPr>
            <a:spLocks noChangeArrowheads="1"/>
          </p:cNvSpPr>
          <p:nvPr/>
        </p:nvSpPr>
        <p:spPr bwMode="auto">
          <a:xfrm>
            <a:off x="408305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5" name="Rectangle 17"/>
          <p:cNvSpPr>
            <a:spLocks noChangeArrowheads="1"/>
          </p:cNvSpPr>
          <p:nvPr/>
        </p:nvSpPr>
        <p:spPr bwMode="auto">
          <a:xfrm>
            <a:off x="468630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6" name="Rectangle 18"/>
          <p:cNvSpPr>
            <a:spLocks noChangeArrowheads="1"/>
          </p:cNvSpPr>
          <p:nvPr/>
        </p:nvSpPr>
        <p:spPr bwMode="auto">
          <a:xfrm>
            <a:off x="5289552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7" name="Rectangle 19"/>
          <p:cNvSpPr>
            <a:spLocks noChangeArrowheads="1"/>
          </p:cNvSpPr>
          <p:nvPr/>
        </p:nvSpPr>
        <p:spPr bwMode="auto">
          <a:xfrm>
            <a:off x="58912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8" name="Rectangle 20"/>
          <p:cNvSpPr>
            <a:spLocks noChangeArrowheads="1"/>
          </p:cNvSpPr>
          <p:nvPr/>
        </p:nvSpPr>
        <p:spPr bwMode="auto">
          <a:xfrm>
            <a:off x="64944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9" name="Rectangle 21"/>
          <p:cNvSpPr>
            <a:spLocks noChangeArrowheads="1"/>
          </p:cNvSpPr>
          <p:nvPr/>
        </p:nvSpPr>
        <p:spPr bwMode="auto">
          <a:xfrm>
            <a:off x="22748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0" name="Rectangle 22"/>
          <p:cNvSpPr>
            <a:spLocks noChangeArrowheads="1"/>
          </p:cNvSpPr>
          <p:nvPr/>
        </p:nvSpPr>
        <p:spPr bwMode="ltGray">
          <a:xfrm>
            <a:off x="28781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1" name="Rectangle 23"/>
          <p:cNvSpPr>
            <a:spLocks noChangeArrowheads="1"/>
          </p:cNvSpPr>
          <p:nvPr/>
        </p:nvSpPr>
        <p:spPr bwMode="ltGray">
          <a:xfrm>
            <a:off x="3481388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2" name="Rectangle 24"/>
          <p:cNvSpPr>
            <a:spLocks noChangeArrowheads="1"/>
          </p:cNvSpPr>
          <p:nvPr/>
        </p:nvSpPr>
        <p:spPr bwMode="ltGray">
          <a:xfrm>
            <a:off x="408305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3" name="Rectangle 25"/>
          <p:cNvSpPr>
            <a:spLocks noChangeArrowheads="1"/>
          </p:cNvSpPr>
          <p:nvPr/>
        </p:nvSpPr>
        <p:spPr bwMode="auto">
          <a:xfrm>
            <a:off x="468630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4" name="Rectangle 26"/>
          <p:cNvSpPr>
            <a:spLocks noChangeArrowheads="1"/>
          </p:cNvSpPr>
          <p:nvPr/>
        </p:nvSpPr>
        <p:spPr bwMode="auto">
          <a:xfrm>
            <a:off x="5289552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5" name="Rectangle 27"/>
          <p:cNvSpPr>
            <a:spLocks noChangeArrowheads="1"/>
          </p:cNvSpPr>
          <p:nvPr/>
        </p:nvSpPr>
        <p:spPr bwMode="auto">
          <a:xfrm>
            <a:off x="58912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6" name="Rectangle 28"/>
          <p:cNvSpPr>
            <a:spLocks noChangeArrowheads="1"/>
          </p:cNvSpPr>
          <p:nvPr/>
        </p:nvSpPr>
        <p:spPr bwMode="auto">
          <a:xfrm>
            <a:off x="64944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7" name="Rectangle 29"/>
          <p:cNvSpPr>
            <a:spLocks noChangeArrowheads="1"/>
          </p:cNvSpPr>
          <p:nvPr/>
        </p:nvSpPr>
        <p:spPr bwMode="auto">
          <a:xfrm>
            <a:off x="22748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8" name="Rectangle 30"/>
          <p:cNvSpPr>
            <a:spLocks noChangeArrowheads="1"/>
          </p:cNvSpPr>
          <p:nvPr/>
        </p:nvSpPr>
        <p:spPr bwMode="auto">
          <a:xfrm>
            <a:off x="28781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9" name="Rectangle 31"/>
          <p:cNvSpPr>
            <a:spLocks noChangeArrowheads="1"/>
          </p:cNvSpPr>
          <p:nvPr/>
        </p:nvSpPr>
        <p:spPr bwMode="auto">
          <a:xfrm>
            <a:off x="3481388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0" name="Rectangle 32"/>
          <p:cNvSpPr>
            <a:spLocks noChangeArrowheads="1"/>
          </p:cNvSpPr>
          <p:nvPr/>
        </p:nvSpPr>
        <p:spPr bwMode="ltGray">
          <a:xfrm>
            <a:off x="408305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1" name="Rectangle 33"/>
          <p:cNvSpPr>
            <a:spLocks noChangeArrowheads="1"/>
          </p:cNvSpPr>
          <p:nvPr/>
        </p:nvSpPr>
        <p:spPr bwMode="ltGray">
          <a:xfrm>
            <a:off x="468630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2" name="Rectangle 34"/>
          <p:cNvSpPr>
            <a:spLocks noChangeArrowheads="1"/>
          </p:cNvSpPr>
          <p:nvPr/>
        </p:nvSpPr>
        <p:spPr bwMode="ltGray">
          <a:xfrm>
            <a:off x="5289552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3" name="Rectangle 35"/>
          <p:cNvSpPr>
            <a:spLocks noChangeArrowheads="1"/>
          </p:cNvSpPr>
          <p:nvPr/>
        </p:nvSpPr>
        <p:spPr bwMode="auto">
          <a:xfrm>
            <a:off x="58912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4" name="Rectangle 36"/>
          <p:cNvSpPr>
            <a:spLocks noChangeArrowheads="1"/>
          </p:cNvSpPr>
          <p:nvPr/>
        </p:nvSpPr>
        <p:spPr bwMode="auto">
          <a:xfrm>
            <a:off x="64944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5" name="Rectangle 37"/>
          <p:cNvSpPr>
            <a:spLocks noChangeArrowheads="1"/>
          </p:cNvSpPr>
          <p:nvPr/>
        </p:nvSpPr>
        <p:spPr bwMode="auto">
          <a:xfrm>
            <a:off x="22748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6" name="Rectangle 38"/>
          <p:cNvSpPr>
            <a:spLocks noChangeArrowheads="1"/>
          </p:cNvSpPr>
          <p:nvPr/>
        </p:nvSpPr>
        <p:spPr bwMode="auto">
          <a:xfrm>
            <a:off x="28781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7" name="Rectangle 39"/>
          <p:cNvSpPr>
            <a:spLocks noChangeArrowheads="1"/>
          </p:cNvSpPr>
          <p:nvPr/>
        </p:nvSpPr>
        <p:spPr bwMode="auto">
          <a:xfrm>
            <a:off x="3481388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8" name="Rectangle 40"/>
          <p:cNvSpPr>
            <a:spLocks noChangeArrowheads="1"/>
          </p:cNvSpPr>
          <p:nvPr/>
        </p:nvSpPr>
        <p:spPr bwMode="auto">
          <a:xfrm>
            <a:off x="408305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9" name="Rectangle 41"/>
          <p:cNvSpPr>
            <a:spLocks noChangeArrowheads="1"/>
          </p:cNvSpPr>
          <p:nvPr/>
        </p:nvSpPr>
        <p:spPr bwMode="auto">
          <a:xfrm>
            <a:off x="468630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ltGray">
          <a:xfrm>
            <a:off x="5289552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1" name="Rectangle 43"/>
          <p:cNvSpPr>
            <a:spLocks noChangeArrowheads="1"/>
          </p:cNvSpPr>
          <p:nvPr/>
        </p:nvSpPr>
        <p:spPr bwMode="ltGray">
          <a:xfrm>
            <a:off x="58912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2" name="Rectangle 44"/>
          <p:cNvSpPr>
            <a:spLocks noChangeArrowheads="1"/>
          </p:cNvSpPr>
          <p:nvPr/>
        </p:nvSpPr>
        <p:spPr bwMode="ltGray">
          <a:xfrm>
            <a:off x="64944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3" name="Rectangle 45"/>
          <p:cNvSpPr>
            <a:spLocks noChangeArrowheads="1"/>
          </p:cNvSpPr>
          <p:nvPr/>
        </p:nvSpPr>
        <p:spPr bwMode="auto">
          <a:xfrm>
            <a:off x="22748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4" name="Rectangle 46"/>
          <p:cNvSpPr>
            <a:spLocks noChangeArrowheads="1"/>
          </p:cNvSpPr>
          <p:nvPr/>
        </p:nvSpPr>
        <p:spPr bwMode="auto">
          <a:xfrm>
            <a:off x="28781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5" name="Rectangle 47"/>
          <p:cNvSpPr>
            <a:spLocks noChangeArrowheads="1"/>
          </p:cNvSpPr>
          <p:nvPr/>
        </p:nvSpPr>
        <p:spPr bwMode="auto">
          <a:xfrm>
            <a:off x="3481388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6" name="Rectangle 48"/>
          <p:cNvSpPr>
            <a:spLocks noChangeArrowheads="1"/>
          </p:cNvSpPr>
          <p:nvPr/>
        </p:nvSpPr>
        <p:spPr bwMode="auto">
          <a:xfrm>
            <a:off x="408305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7" name="Rectangle 49"/>
          <p:cNvSpPr>
            <a:spLocks noChangeArrowheads="1"/>
          </p:cNvSpPr>
          <p:nvPr/>
        </p:nvSpPr>
        <p:spPr bwMode="auto">
          <a:xfrm>
            <a:off x="468630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8" name="Rectangle 50"/>
          <p:cNvSpPr>
            <a:spLocks noChangeArrowheads="1"/>
          </p:cNvSpPr>
          <p:nvPr/>
        </p:nvSpPr>
        <p:spPr bwMode="auto">
          <a:xfrm>
            <a:off x="5289552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9" name="Rectangle 51"/>
          <p:cNvSpPr>
            <a:spLocks noChangeArrowheads="1"/>
          </p:cNvSpPr>
          <p:nvPr/>
        </p:nvSpPr>
        <p:spPr bwMode="auto">
          <a:xfrm>
            <a:off x="58912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0" name="Rectangle 52"/>
          <p:cNvSpPr>
            <a:spLocks noChangeArrowheads="1"/>
          </p:cNvSpPr>
          <p:nvPr/>
        </p:nvSpPr>
        <p:spPr bwMode="ltGray">
          <a:xfrm>
            <a:off x="64944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1" name="Rectangle 53"/>
          <p:cNvSpPr>
            <a:spLocks noChangeArrowheads="1"/>
          </p:cNvSpPr>
          <p:nvPr/>
        </p:nvSpPr>
        <p:spPr bwMode="auto">
          <a:xfrm>
            <a:off x="22748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2" name="Rectangle 54"/>
          <p:cNvSpPr>
            <a:spLocks noChangeArrowheads="1"/>
          </p:cNvSpPr>
          <p:nvPr/>
        </p:nvSpPr>
        <p:spPr bwMode="auto">
          <a:xfrm>
            <a:off x="28781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3" name="Rectangle 55"/>
          <p:cNvSpPr>
            <a:spLocks noChangeArrowheads="1"/>
          </p:cNvSpPr>
          <p:nvPr/>
        </p:nvSpPr>
        <p:spPr bwMode="auto">
          <a:xfrm>
            <a:off x="3481388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4" name="Rectangle 56"/>
          <p:cNvSpPr>
            <a:spLocks noChangeArrowheads="1"/>
          </p:cNvSpPr>
          <p:nvPr/>
        </p:nvSpPr>
        <p:spPr bwMode="auto">
          <a:xfrm>
            <a:off x="408305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5" name="Rectangle 57"/>
          <p:cNvSpPr>
            <a:spLocks noChangeArrowheads="1"/>
          </p:cNvSpPr>
          <p:nvPr/>
        </p:nvSpPr>
        <p:spPr bwMode="auto">
          <a:xfrm>
            <a:off x="468630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6" name="Rectangle 58"/>
          <p:cNvSpPr>
            <a:spLocks noChangeArrowheads="1"/>
          </p:cNvSpPr>
          <p:nvPr/>
        </p:nvSpPr>
        <p:spPr bwMode="auto">
          <a:xfrm>
            <a:off x="5289552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7" name="Rectangle 59"/>
          <p:cNvSpPr>
            <a:spLocks noChangeArrowheads="1"/>
          </p:cNvSpPr>
          <p:nvPr/>
        </p:nvSpPr>
        <p:spPr bwMode="auto">
          <a:xfrm>
            <a:off x="58912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8" name="Rectangle 60"/>
          <p:cNvSpPr>
            <a:spLocks noChangeArrowheads="1"/>
          </p:cNvSpPr>
          <p:nvPr/>
        </p:nvSpPr>
        <p:spPr bwMode="auto">
          <a:xfrm>
            <a:off x="64944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9" name="Rectangle 61"/>
          <p:cNvSpPr>
            <a:spLocks noChangeArrowheads="1"/>
          </p:cNvSpPr>
          <p:nvPr/>
        </p:nvSpPr>
        <p:spPr bwMode="auto">
          <a:xfrm>
            <a:off x="22748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0" name="Rectangle 62"/>
          <p:cNvSpPr>
            <a:spLocks noChangeArrowheads="1"/>
          </p:cNvSpPr>
          <p:nvPr/>
        </p:nvSpPr>
        <p:spPr bwMode="auto">
          <a:xfrm>
            <a:off x="28781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1" name="Rectangle 63"/>
          <p:cNvSpPr>
            <a:spLocks noChangeArrowheads="1"/>
          </p:cNvSpPr>
          <p:nvPr/>
        </p:nvSpPr>
        <p:spPr bwMode="auto">
          <a:xfrm>
            <a:off x="3481388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2" name="Rectangle 64"/>
          <p:cNvSpPr>
            <a:spLocks noChangeArrowheads="1"/>
          </p:cNvSpPr>
          <p:nvPr/>
        </p:nvSpPr>
        <p:spPr bwMode="auto">
          <a:xfrm>
            <a:off x="408305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3" name="Rectangle 65"/>
          <p:cNvSpPr>
            <a:spLocks noChangeArrowheads="1"/>
          </p:cNvSpPr>
          <p:nvPr/>
        </p:nvSpPr>
        <p:spPr bwMode="auto">
          <a:xfrm>
            <a:off x="468630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4" name="Rectangle 66"/>
          <p:cNvSpPr>
            <a:spLocks noChangeArrowheads="1"/>
          </p:cNvSpPr>
          <p:nvPr/>
        </p:nvSpPr>
        <p:spPr bwMode="auto">
          <a:xfrm>
            <a:off x="5289552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5" name="Rectangle 67"/>
          <p:cNvSpPr>
            <a:spLocks noChangeArrowheads="1"/>
          </p:cNvSpPr>
          <p:nvPr/>
        </p:nvSpPr>
        <p:spPr bwMode="auto">
          <a:xfrm>
            <a:off x="58912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6" name="Rectangle 68"/>
          <p:cNvSpPr>
            <a:spLocks noChangeArrowheads="1"/>
          </p:cNvSpPr>
          <p:nvPr/>
        </p:nvSpPr>
        <p:spPr bwMode="auto">
          <a:xfrm>
            <a:off x="64944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>
            <a:off x="1447800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8" name="Oval 70"/>
          <p:cNvSpPr>
            <a:spLocks noChangeArrowheads="1"/>
          </p:cNvSpPr>
          <p:nvPr/>
        </p:nvSpPr>
        <p:spPr bwMode="auto">
          <a:xfrm>
            <a:off x="3932240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9" name="Oval 71"/>
          <p:cNvSpPr>
            <a:spLocks noChangeArrowheads="1"/>
          </p:cNvSpPr>
          <p:nvPr/>
        </p:nvSpPr>
        <p:spPr bwMode="auto">
          <a:xfrm>
            <a:off x="6634165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60" name="Oval 72"/>
          <p:cNvSpPr>
            <a:spLocks noChangeArrowheads="1"/>
          </p:cNvSpPr>
          <p:nvPr/>
        </p:nvSpPr>
        <p:spPr bwMode="auto">
          <a:xfrm>
            <a:off x="4733927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5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Grid: Problems</a:t>
            </a:r>
          </a:p>
        </p:txBody>
      </p:sp>
      <p:pic>
        <p:nvPicPr>
          <p:cNvPr id="1733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1444625"/>
            <a:ext cx="81883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145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7" y="1327149"/>
            <a:ext cx="9224963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554945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" y="1506540"/>
            <a:ext cx="82280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8446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 traversal</a:t>
            </a:r>
          </a:p>
        </p:txBody>
      </p:sp>
      <p:pic>
        <p:nvPicPr>
          <p:cNvPr id="173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33513"/>
            <a:ext cx="8280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6340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Accelerations</a:t>
            </a:r>
          </a:p>
        </p:txBody>
      </p:sp>
      <p:pic>
        <p:nvPicPr>
          <p:cNvPr id="173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2089"/>
            <a:ext cx="86169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9727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86801" cy="5029200"/>
          </a:xfrm>
        </p:spPr>
        <p:txBody>
          <a:bodyPr/>
          <a:lstStyle/>
          <a:p>
            <a:r>
              <a:rPr lang="en-US" dirty="0"/>
              <a:t>Fill out now, can be done on phone</a:t>
            </a:r>
          </a:p>
          <a:p>
            <a:r>
              <a:rPr lang="en-US" dirty="0"/>
              <a:t>Enthusiasm important to future offerings </a:t>
            </a:r>
          </a:p>
          <a:p>
            <a:r>
              <a:rPr lang="en-US" dirty="0"/>
              <a:t>Comments useful to future years</a:t>
            </a:r>
          </a:p>
          <a:p>
            <a:r>
              <a:rPr lang="en-US" dirty="0"/>
              <a:t>Some key innovations: modern OpenGL, GLSL; feedback servers (including code), UCSD online, </a:t>
            </a:r>
            <a:r>
              <a:rPr lang="is-IS" dirty="0"/>
              <a:t>…</a:t>
            </a:r>
          </a:p>
          <a:p>
            <a:endParaRPr lang="is-IS" dirty="0"/>
          </a:p>
          <a:p>
            <a:r>
              <a:rPr lang="is-IS" dirty="0"/>
              <a:t>Separately, please also evaluate the 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5534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Ray Tracing Acceleration Structures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Bounding Volume Hierarchies (BVH)</a:t>
            </a:r>
          </a:p>
          <a:p>
            <a:r>
              <a:rPr lang="en-US" dirty="0"/>
              <a:t>Uniform Spatial Subdivision (Grids)</a:t>
            </a:r>
          </a:p>
          <a:p>
            <a:r>
              <a:rPr lang="en-US" dirty="0"/>
              <a:t>Binary Space Partitioning (BSP Trees)</a:t>
            </a:r>
          </a:p>
          <a:p>
            <a:pPr lvl="1"/>
            <a:r>
              <a:rPr lang="en-US" dirty="0"/>
              <a:t>Axis-aligned often for ray tracing: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r>
              <a:rPr lang="en-US" dirty="0"/>
              <a:t>Conceptually simple, implementation a bit tricky</a:t>
            </a:r>
          </a:p>
          <a:p>
            <a:pPr lvl="1"/>
            <a:r>
              <a:rPr lang="en-US" dirty="0"/>
              <a:t>Lecture relatively high level: Start early, go to section</a:t>
            </a:r>
          </a:p>
          <a:p>
            <a:pPr lvl="1"/>
            <a:r>
              <a:rPr lang="en-US" dirty="0"/>
              <a:t>Remember that acceleration a small part of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3748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of 2D Bounding Box Test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 you find a t in range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7684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59593"/>
              </p:ext>
            </p:extLst>
          </p:nvPr>
        </p:nvGraphicFramePr>
        <p:xfrm>
          <a:off x="8262938" y="3525838"/>
          <a:ext cx="839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" imgH="241300" progId="Equation.DSMT4">
                  <p:embed/>
                </p:oleObj>
              </mc:Choice>
              <mc:Fallback>
                <p:oleObj name="Equation" r:id="rId2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25838"/>
                        <a:ext cx="8397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378575" y="1720849"/>
            <a:ext cx="1754188" cy="17208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53" name="Line 5"/>
          <p:cNvSpPr>
            <a:spLocks noChangeShapeType="1"/>
          </p:cNvSpPr>
          <p:nvPr/>
        </p:nvSpPr>
        <p:spPr bwMode="auto">
          <a:xfrm flipV="1">
            <a:off x="6335713" y="3744913"/>
            <a:ext cx="176530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42952"/>
              </p:ext>
            </p:extLst>
          </p:nvPr>
        </p:nvGraphicFramePr>
        <p:xfrm>
          <a:off x="5865813" y="4610100"/>
          <a:ext cx="827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610100"/>
                        <a:ext cx="8270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9" name="Line 11"/>
          <p:cNvSpPr>
            <a:spLocks noChangeShapeType="1"/>
          </p:cNvSpPr>
          <p:nvPr/>
        </p:nvSpPr>
        <p:spPr bwMode="auto">
          <a:xfrm flipV="1">
            <a:off x="4495802" y="1733552"/>
            <a:ext cx="2970213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46802"/>
              </p:ext>
            </p:extLst>
          </p:nvPr>
        </p:nvGraphicFramePr>
        <p:xfrm>
          <a:off x="3930650" y="3314700"/>
          <a:ext cx="828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100" imgH="266700" progId="Equation.DSMT4">
                  <p:embed/>
                </p:oleObj>
              </mc:Choice>
              <mc:Fallback>
                <p:oleObj name="Equation" r:id="rId6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314700"/>
                        <a:ext cx="828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84308"/>
              </p:ext>
            </p:extLst>
          </p:nvPr>
        </p:nvGraphicFramePr>
        <p:xfrm>
          <a:off x="7432676" y="1093022"/>
          <a:ext cx="826364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500" imgH="266700" progId="Equation.DSMT4">
                  <p:embed/>
                </p:oleObj>
              </mc:Choice>
              <mc:Fallback>
                <p:oleObj name="Equation" r:id="rId8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6" y="1093022"/>
                        <a:ext cx="826364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69" name="Line 21"/>
          <p:cNvSpPr>
            <a:spLocks noChangeShapeType="1"/>
          </p:cNvSpPr>
          <p:nvPr/>
        </p:nvSpPr>
        <p:spPr bwMode="auto">
          <a:xfrm flipH="1">
            <a:off x="6346827" y="3463925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0" name="Line 22"/>
          <p:cNvSpPr>
            <a:spLocks noChangeShapeType="1"/>
          </p:cNvSpPr>
          <p:nvPr/>
        </p:nvSpPr>
        <p:spPr bwMode="auto">
          <a:xfrm flipH="1">
            <a:off x="8134352" y="3454400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2" name="Line 24"/>
          <p:cNvSpPr>
            <a:spLocks noChangeShapeType="1"/>
          </p:cNvSpPr>
          <p:nvPr/>
        </p:nvSpPr>
        <p:spPr bwMode="auto">
          <a:xfrm flipH="1">
            <a:off x="3937000" y="3441702"/>
            <a:ext cx="2420938" cy="53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03000"/>
              </p:ext>
            </p:extLst>
          </p:nvPr>
        </p:nvGraphicFramePr>
        <p:xfrm>
          <a:off x="903288" y="2128838"/>
          <a:ext cx="25161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800" imgH="711200" progId="Equation.DSMT4">
                  <p:embed/>
                </p:oleObj>
              </mc:Choice>
              <mc:Fallback>
                <p:oleObj name="Equation" r:id="rId10" imgW="939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128838"/>
                        <a:ext cx="2516187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74" name="Line 26"/>
          <p:cNvSpPr>
            <a:spLocks noChangeShapeType="1"/>
          </p:cNvSpPr>
          <p:nvPr/>
        </p:nvSpPr>
        <p:spPr bwMode="auto">
          <a:xfrm flipV="1">
            <a:off x="3990977" y="6013452"/>
            <a:ext cx="46259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5" name="Line 27"/>
          <p:cNvSpPr>
            <a:spLocks noChangeShapeType="1"/>
          </p:cNvSpPr>
          <p:nvPr/>
        </p:nvSpPr>
        <p:spPr bwMode="auto">
          <a:xfrm>
            <a:off x="5002215" y="5938839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6" name="Line 28"/>
          <p:cNvSpPr>
            <a:spLocks noChangeShapeType="1"/>
          </p:cNvSpPr>
          <p:nvPr/>
        </p:nvSpPr>
        <p:spPr bwMode="auto">
          <a:xfrm>
            <a:off x="6654800" y="5935663"/>
            <a:ext cx="1366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7" name="Text Box 29"/>
          <p:cNvSpPr txBox="1">
            <a:spLocks noChangeArrowheads="1"/>
          </p:cNvSpPr>
          <p:nvPr/>
        </p:nvSpPr>
        <p:spPr bwMode="auto">
          <a:xfrm>
            <a:off x="2700552" y="6102352"/>
            <a:ext cx="651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No intersection if x and y ranges don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t overlap</a:t>
            </a:r>
          </a:p>
        </p:txBody>
      </p:sp>
      <p:graphicFrame>
        <p:nvGraphicFramePr>
          <p:cNvPr id="1768480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64018568"/>
              </p:ext>
            </p:extLst>
          </p:nvPr>
        </p:nvGraphicFramePr>
        <p:xfrm>
          <a:off x="4422775" y="5211763"/>
          <a:ext cx="776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2100" imgH="241300" progId="Equation.DSMT4">
                  <p:embed/>
                </p:oleObj>
              </mc:Choice>
              <mc:Fallback>
                <p:oleObj name="Equation" r:id="rId12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5211763"/>
                        <a:ext cx="7762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34391"/>
              </p:ext>
            </p:extLst>
          </p:nvPr>
        </p:nvGraphicFramePr>
        <p:xfrm>
          <a:off x="5551488" y="5162550"/>
          <a:ext cx="890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500" imgH="241300" progId="Equation.DSMT4">
                  <p:embed/>
                </p:oleObj>
              </mc:Choice>
              <mc:Fallback>
                <p:oleObj name="Equation" r:id="rId14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62550"/>
                        <a:ext cx="890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98862"/>
              </p:ext>
            </p:extLst>
          </p:nvPr>
        </p:nvGraphicFramePr>
        <p:xfrm>
          <a:off x="6610350" y="5140325"/>
          <a:ext cx="8191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2100" imgH="266700" progId="Equation.DSMT4">
                  <p:embed/>
                </p:oleObj>
              </mc:Choice>
              <mc:Fallback>
                <p:oleObj name="Equation" r:id="rId16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140325"/>
                        <a:ext cx="8191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38415"/>
              </p:ext>
            </p:extLst>
          </p:nvPr>
        </p:nvGraphicFramePr>
        <p:xfrm>
          <a:off x="7523163" y="5162550"/>
          <a:ext cx="89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500" imgH="266700" progId="Equation.DSMT4">
                  <p:embed/>
                </p:oleObj>
              </mc:Choice>
              <mc:Fallback>
                <p:oleObj name="Equation" r:id="rId18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162550"/>
                        <a:ext cx="8905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08491"/>
              </p:ext>
            </p:extLst>
          </p:nvPr>
        </p:nvGraphicFramePr>
        <p:xfrm>
          <a:off x="319088" y="4038600"/>
          <a:ext cx="3984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90700" imgH="952500" progId="Equation.DSMT4">
                  <p:embed/>
                </p:oleObj>
              </mc:Choice>
              <mc:Fallback>
                <p:oleObj name="Equation" r:id="rId20" imgW="17907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038600"/>
                        <a:ext cx="3984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3" grpId="0" animBg="1"/>
      <p:bldP spid="1768459" grpId="0" animBg="1"/>
      <p:bldP spid="1768469" grpId="0" animBg="1"/>
      <p:bldP spid="1768470" grpId="0" animBg="1"/>
      <p:bldP spid="1768472" grpId="0" animBg="1"/>
      <p:bldP spid="1768474" grpId="0" animBg="1"/>
      <p:bldP spid="1768475" grpId="0" animBg="1"/>
      <p:bldP spid="1768476" grpId="0" animBg="1"/>
      <p:bldP spid="176847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Box Test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Ray-Intersection is simple coordinate check </a:t>
            </a:r>
          </a:p>
          <a:p>
            <a:r>
              <a:rPr lang="en-US"/>
              <a:t>Intricacies with test, see book </a:t>
            </a:r>
          </a:p>
          <a:p>
            <a:r>
              <a:rPr lang="en-US"/>
              <a:t>Hierarchical Bounding Boxes </a:t>
            </a:r>
          </a:p>
        </p:txBody>
      </p:sp>
      <p:sp>
        <p:nvSpPr>
          <p:cNvPr id="1776644" name="Rectangle 4"/>
          <p:cNvSpPr>
            <a:spLocks noChangeArrowheads="1"/>
          </p:cNvSpPr>
          <p:nvPr/>
        </p:nvSpPr>
        <p:spPr bwMode="auto">
          <a:xfrm>
            <a:off x="3544888" y="4040188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76645" name="Group 5"/>
          <p:cNvGrpSpPr>
            <a:grpSpLocks/>
          </p:cNvGrpSpPr>
          <p:nvPr/>
        </p:nvGrpSpPr>
        <p:grpSpPr bwMode="auto">
          <a:xfrm>
            <a:off x="3773488" y="4192588"/>
            <a:ext cx="2971800" cy="806451"/>
            <a:chOff x="2160" y="1920"/>
            <a:chExt cx="1872" cy="508"/>
          </a:xfrm>
        </p:grpSpPr>
        <p:sp>
          <p:nvSpPr>
            <p:cNvPr id="1776646" name="AutoShape 6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7" name="AutoShape 7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8" name="AutoShape 8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9" name="AutoShape 9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50" name="AutoShape 10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146175" y="4440239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593977" y="5200652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776653" name="Rectangle 13"/>
          <p:cNvSpPr>
            <a:spLocks noChangeArrowheads="1"/>
          </p:cNvSpPr>
          <p:nvPr/>
        </p:nvSpPr>
        <p:spPr bwMode="auto">
          <a:xfrm>
            <a:off x="3744913" y="4152902"/>
            <a:ext cx="1503362" cy="881063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4" name="Rectangle 14"/>
          <p:cNvSpPr>
            <a:spLocks noChangeArrowheads="1"/>
          </p:cNvSpPr>
          <p:nvPr/>
        </p:nvSpPr>
        <p:spPr bwMode="auto">
          <a:xfrm>
            <a:off x="5438775" y="4149725"/>
            <a:ext cx="1376363" cy="871539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26046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Bounding Box Test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ray hits root box</a:t>
            </a:r>
          </a:p>
          <a:p>
            <a:pPr lvl="1"/>
            <a:r>
              <a:rPr lang="en-US"/>
              <a:t>Intersect left subtree</a:t>
            </a:r>
          </a:p>
          <a:p>
            <a:pPr lvl="1"/>
            <a:r>
              <a:rPr lang="en-US"/>
              <a:t>Intersect right subtree</a:t>
            </a:r>
          </a:p>
          <a:p>
            <a:pPr lvl="1"/>
            <a:r>
              <a:rPr lang="en-US"/>
              <a:t>Merge intersections (find closest one)</a:t>
            </a:r>
          </a:p>
          <a:p>
            <a:r>
              <a:rPr lang="en-US"/>
              <a:t>Standard hierarchical traversal </a:t>
            </a:r>
          </a:p>
          <a:p>
            <a:pPr lvl="1"/>
            <a:r>
              <a:rPr lang="en-US"/>
              <a:t>But caveat, since bounding boxes may overlap</a:t>
            </a:r>
          </a:p>
          <a:p>
            <a:r>
              <a:rPr lang="en-US"/>
              <a:t>At leaf nodes, must intersect objects</a:t>
            </a:r>
          </a:p>
        </p:txBody>
      </p:sp>
    </p:spTree>
    <p:extLst>
      <p:ext uri="{BB962C8B-B14F-4D97-AF65-F5344CB8AC3E}">
        <p14:creationId xmlns:p14="http://schemas.microsoft.com/office/powerpoint/2010/main" val="378226636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Creating Bounding Volume Hierarchy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function bvh-node::create (object array A, int AXIS)</a:t>
            </a:r>
          </a:p>
          <a:p>
            <a:pPr lvl="1">
              <a:buFont typeface="Wingdings" charset="0"/>
              <a:buNone/>
            </a:pPr>
            <a:r>
              <a:rPr lang="en-US"/>
              <a:t>N = A.length() ; </a:t>
            </a:r>
          </a:p>
          <a:p>
            <a:pPr lvl="1">
              <a:buFont typeface="Wingdings" charset="0"/>
              <a:buNone/>
            </a:pPr>
            <a:r>
              <a:rPr lang="en-US"/>
              <a:t>if (N == 1) {left = A[0]; right = NULL; bbox = bound(A[0]);}</a:t>
            </a:r>
          </a:p>
          <a:p>
            <a:pPr lvl="1">
              <a:buFont typeface="Wingdings" charset="0"/>
              <a:buNone/>
            </a:pPr>
            <a:r>
              <a:rPr lang="en-US"/>
              <a:t>else if (N == 2) {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A[0] ; right = A[1] 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combine(bound(A[0]),bound(A[1])) ;</a:t>
            </a:r>
          </a:p>
          <a:p>
            <a:pPr lvl="1">
              <a:buFont typeface="Wingdings" charset="0"/>
              <a:buNone/>
            </a:pPr>
            <a:r>
              <a:rPr lang="en-US"/>
              <a:t>else</a:t>
            </a:r>
          </a:p>
          <a:p>
            <a:pPr lvl="2">
              <a:buFont typeface="Wingdings" charset="0"/>
              <a:buNone/>
            </a:pPr>
            <a:r>
              <a:rPr lang="en-US" sz="2400"/>
              <a:t>Find midpoint m of bounding box of A along AXIS</a:t>
            </a:r>
          </a:p>
          <a:p>
            <a:pPr lvl="2">
              <a:buFont typeface="Wingdings" charset="0"/>
              <a:buNone/>
            </a:pPr>
            <a:r>
              <a:rPr lang="en-US" sz="2400"/>
              <a:t>Partition A into lists of size k and N-k around m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new bvh-node (A[0…k],(AXIS+1) mod 3) ; </a:t>
            </a:r>
          </a:p>
          <a:p>
            <a:pPr lvl="2">
              <a:buFont typeface="Wingdings" charset="0"/>
              <a:buNone/>
            </a:pPr>
            <a:r>
              <a:rPr lang="en-US" sz="2400"/>
              <a:t>right = new bvh-node(A[k+1…N-1],(AXIS+1) mod 3);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 (left -&gt; bbox, right -&gt; bbox) ;  </a:t>
            </a:r>
          </a:p>
          <a:p>
            <a:pPr lvl="2"/>
            <a:endParaRPr lang="en-US" sz="2400"/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5792025" y="6400801"/>
            <a:ext cx="3367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From page 305 of book</a:t>
            </a:r>
          </a:p>
        </p:txBody>
      </p:sp>
    </p:spTree>
    <p:extLst>
      <p:ext uri="{BB962C8B-B14F-4D97-AF65-F5344CB8AC3E}">
        <p14:creationId xmlns:p14="http://schemas.microsoft.com/office/powerpoint/2010/main" val="285416026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Spatial Subdivision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Different idea: Divide space rather than objects</a:t>
            </a:r>
          </a:p>
          <a:p>
            <a:r>
              <a:rPr lang="en-US"/>
              <a:t>In BVH, each object is in one of two sibling nodes</a:t>
            </a:r>
          </a:p>
          <a:p>
            <a:pPr lvl="1"/>
            <a:r>
              <a:rPr lang="en-US"/>
              <a:t>A point in space may be inside both nodes</a:t>
            </a:r>
          </a:p>
          <a:p>
            <a:r>
              <a:rPr lang="en-US"/>
              <a:t>In spatial subdivision, each space point in one node</a:t>
            </a:r>
          </a:p>
          <a:p>
            <a:pPr lvl="1"/>
            <a:r>
              <a:rPr lang="en-US"/>
              <a:t>But object may lie in multiple spatial nodes</a:t>
            </a:r>
          </a:p>
          <a:p>
            <a:r>
              <a:rPr lang="en-US"/>
              <a:t>Simplest is uniform grid (have seen this already)</a:t>
            </a:r>
          </a:p>
          <a:p>
            <a:r>
              <a:rPr lang="en-US"/>
              <a:t>Challenge is keeping all objects within cell</a:t>
            </a:r>
          </a:p>
          <a:p>
            <a:r>
              <a:rPr lang="en-US"/>
              <a:t>And in traversing the grid</a:t>
            </a:r>
          </a:p>
        </p:txBody>
      </p:sp>
    </p:spTree>
    <p:extLst>
      <p:ext uri="{BB962C8B-B14F-4D97-AF65-F5344CB8AC3E}">
        <p14:creationId xmlns:p14="http://schemas.microsoft.com/office/powerpoint/2010/main" val="13100657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2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3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4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5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6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747978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9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0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1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2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3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4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5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6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7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8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9" name="Text Box 21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47990" name="Text Box 22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47991" name="Text Box 23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47992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3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4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5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228600" y="6172201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747997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747998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7999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0" name="Text Box 32"/>
          <p:cNvSpPr txBox="1">
            <a:spLocks noChangeArrowheads="1"/>
          </p:cNvSpPr>
          <p:nvPr/>
        </p:nvSpPr>
        <p:spPr bwMode="auto">
          <a:xfrm>
            <a:off x="228601" y="6172201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748001" name="AutoShape 33"/>
          <p:cNvSpPr>
            <a:spLocks noChangeArrowheads="1"/>
          </p:cNvSpPr>
          <p:nvPr/>
        </p:nvSpPr>
        <p:spPr bwMode="auto">
          <a:xfrm rot="20947659">
            <a:off x="4773613" y="2362201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48002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748003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4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5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6" name="Text Box 38"/>
          <p:cNvSpPr txBox="1">
            <a:spLocks noChangeArrowheads="1"/>
          </p:cNvSpPr>
          <p:nvPr/>
        </p:nvSpPr>
        <p:spPr bwMode="auto">
          <a:xfrm>
            <a:off x="228601" y="6170614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748007" name="AutoShape 39"/>
          <p:cNvSpPr>
            <a:spLocks noChangeArrowheads="1"/>
          </p:cNvSpPr>
          <p:nvPr/>
        </p:nvSpPr>
        <p:spPr bwMode="auto">
          <a:xfrm rot="21346151">
            <a:off x="4873627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8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9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2" grpId="0" animBg="1"/>
      <p:bldP spid="1747996" grpId="0"/>
      <p:bldP spid="1747996" grpId="1"/>
      <p:bldP spid="1748000" grpId="0"/>
      <p:bldP spid="1748000" grpId="1"/>
      <p:bldP spid="1748001" grpId="0" animBg="1"/>
      <p:bldP spid="1748001" grpId="1" animBg="1"/>
      <p:bldP spid="1748006" grpId="0"/>
      <p:bldP spid="174800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Traversal of Grid High Level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Intersect </a:t>
            </a:r>
            <a:r>
              <a:rPr lang="en-US" dirty="0" err="1"/>
              <a:t>Pt</a:t>
            </a:r>
            <a:r>
              <a:rPr lang="en-US" dirty="0"/>
              <a:t>?</a:t>
            </a:r>
          </a:p>
          <a:p>
            <a:r>
              <a:rPr lang="en-US" dirty="0"/>
              <a:t>Irreg. </a:t>
            </a:r>
            <a:r>
              <a:rPr lang="en-US" dirty="0" err="1"/>
              <a:t>samp</a:t>
            </a:r>
            <a:r>
              <a:rPr lang="en-US" dirty="0"/>
              <a:t>. pattern?</a:t>
            </a:r>
          </a:p>
          <a:p>
            <a:r>
              <a:rPr lang="en-US" dirty="0"/>
              <a:t>But regular in planes</a:t>
            </a:r>
          </a:p>
          <a:p>
            <a:r>
              <a:rPr lang="en-US" dirty="0"/>
              <a:t>Fast </a:t>
            </a:r>
            <a:r>
              <a:rPr lang="en-US" dirty="0" err="1"/>
              <a:t>algo</a:t>
            </a:r>
            <a:r>
              <a:rPr lang="en-US" dirty="0"/>
              <a:t>. possible</a:t>
            </a:r>
          </a:p>
          <a:p>
            <a:r>
              <a:rPr lang="en-US" dirty="0"/>
              <a:t>(more on board)</a:t>
            </a:r>
          </a:p>
        </p:txBody>
      </p:sp>
      <p:sp>
        <p:nvSpPr>
          <p:cNvPr id="1782788" name="Oval 4"/>
          <p:cNvSpPr>
            <a:spLocks noChangeArrowheads="1"/>
          </p:cNvSpPr>
          <p:nvPr/>
        </p:nvSpPr>
        <p:spPr bwMode="auto">
          <a:xfrm>
            <a:off x="7478713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89" name="Oval 5"/>
          <p:cNvSpPr>
            <a:spLocks noChangeArrowheads="1"/>
          </p:cNvSpPr>
          <p:nvPr/>
        </p:nvSpPr>
        <p:spPr bwMode="auto">
          <a:xfrm>
            <a:off x="4479927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0" name="Rectangle 6"/>
          <p:cNvSpPr>
            <a:spLocks noChangeArrowheads="1"/>
          </p:cNvSpPr>
          <p:nvPr/>
        </p:nvSpPr>
        <p:spPr bwMode="auto">
          <a:xfrm>
            <a:off x="41640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1" name="Rectangle 7"/>
          <p:cNvSpPr>
            <a:spLocks noChangeArrowheads="1"/>
          </p:cNvSpPr>
          <p:nvPr/>
        </p:nvSpPr>
        <p:spPr bwMode="auto">
          <a:xfrm>
            <a:off x="47672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2" name="Rectangle 8"/>
          <p:cNvSpPr>
            <a:spLocks noChangeArrowheads="1"/>
          </p:cNvSpPr>
          <p:nvPr/>
        </p:nvSpPr>
        <p:spPr bwMode="auto">
          <a:xfrm>
            <a:off x="5370513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3" name="Rectangle 9"/>
          <p:cNvSpPr>
            <a:spLocks noChangeArrowheads="1"/>
          </p:cNvSpPr>
          <p:nvPr/>
        </p:nvSpPr>
        <p:spPr bwMode="auto">
          <a:xfrm>
            <a:off x="597217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4" name="Rectangle 10"/>
          <p:cNvSpPr>
            <a:spLocks noChangeArrowheads="1"/>
          </p:cNvSpPr>
          <p:nvPr/>
        </p:nvSpPr>
        <p:spPr bwMode="auto">
          <a:xfrm>
            <a:off x="657542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5" name="Rectangle 11"/>
          <p:cNvSpPr>
            <a:spLocks noChangeArrowheads="1"/>
          </p:cNvSpPr>
          <p:nvPr/>
        </p:nvSpPr>
        <p:spPr bwMode="auto">
          <a:xfrm>
            <a:off x="7178677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6" name="Rectangle 12"/>
          <p:cNvSpPr>
            <a:spLocks noChangeArrowheads="1"/>
          </p:cNvSpPr>
          <p:nvPr/>
        </p:nvSpPr>
        <p:spPr bwMode="auto">
          <a:xfrm>
            <a:off x="77803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7" name="Rectangle 13"/>
          <p:cNvSpPr>
            <a:spLocks noChangeArrowheads="1"/>
          </p:cNvSpPr>
          <p:nvPr/>
        </p:nvSpPr>
        <p:spPr bwMode="auto">
          <a:xfrm>
            <a:off x="83835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8" name="Rectangle 14"/>
          <p:cNvSpPr>
            <a:spLocks noChangeArrowheads="1"/>
          </p:cNvSpPr>
          <p:nvPr/>
        </p:nvSpPr>
        <p:spPr bwMode="ltGray">
          <a:xfrm>
            <a:off x="41640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9" name="Rectangle 15"/>
          <p:cNvSpPr>
            <a:spLocks noChangeArrowheads="1"/>
          </p:cNvSpPr>
          <p:nvPr/>
        </p:nvSpPr>
        <p:spPr bwMode="ltGray">
          <a:xfrm>
            <a:off x="47672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0" name="Rectangle 16"/>
          <p:cNvSpPr>
            <a:spLocks noChangeArrowheads="1"/>
          </p:cNvSpPr>
          <p:nvPr/>
        </p:nvSpPr>
        <p:spPr bwMode="auto">
          <a:xfrm>
            <a:off x="5370513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1" name="Rectangle 17"/>
          <p:cNvSpPr>
            <a:spLocks noChangeArrowheads="1"/>
          </p:cNvSpPr>
          <p:nvPr/>
        </p:nvSpPr>
        <p:spPr bwMode="auto">
          <a:xfrm>
            <a:off x="597217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2" name="Rectangle 18"/>
          <p:cNvSpPr>
            <a:spLocks noChangeArrowheads="1"/>
          </p:cNvSpPr>
          <p:nvPr/>
        </p:nvSpPr>
        <p:spPr bwMode="auto">
          <a:xfrm>
            <a:off x="657542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7178677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4" name="Rectangle 20"/>
          <p:cNvSpPr>
            <a:spLocks noChangeArrowheads="1"/>
          </p:cNvSpPr>
          <p:nvPr/>
        </p:nvSpPr>
        <p:spPr bwMode="auto">
          <a:xfrm>
            <a:off x="77803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5" name="Rectangle 21"/>
          <p:cNvSpPr>
            <a:spLocks noChangeArrowheads="1"/>
          </p:cNvSpPr>
          <p:nvPr/>
        </p:nvSpPr>
        <p:spPr bwMode="auto">
          <a:xfrm>
            <a:off x="83835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6" name="Rectangle 22"/>
          <p:cNvSpPr>
            <a:spLocks noChangeArrowheads="1"/>
          </p:cNvSpPr>
          <p:nvPr/>
        </p:nvSpPr>
        <p:spPr bwMode="auto">
          <a:xfrm>
            <a:off x="41640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7" name="Rectangle 23"/>
          <p:cNvSpPr>
            <a:spLocks noChangeArrowheads="1"/>
          </p:cNvSpPr>
          <p:nvPr/>
        </p:nvSpPr>
        <p:spPr bwMode="ltGray">
          <a:xfrm>
            <a:off x="47672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8" name="Rectangle 24"/>
          <p:cNvSpPr>
            <a:spLocks noChangeArrowheads="1"/>
          </p:cNvSpPr>
          <p:nvPr/>
        </p:nvSpPr>
        <p:spPr bwMode="ltGray">
          <a:xfrm>
            <a:off x="5370513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9" name="Rectangle 25"/>
          <p:cNvSpPr>
            <a:spLocks noChangeArrowheads="1"/>
          </p:cNvSpPr>
          <p:nvPr/>
        </p:nvSpPr>
        <p:spPr bwMode="ltGray">
          <a:xfrm>
            <a:off x="597217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0" name="Rectangle 26"/>
          <p:cNvSpPr>
            <a:spLocks noChangeArrowheads="1"/>
          </p:cNvSpPr>
          <p:nvPr/>
        </p:nvSpPr>
        <p:spPr bwMode="auto">
          <a:xfrm>
            <a:off x="657542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1" name="Rectangle 27"/>
          <p:cNvSpPr>
            <a:spLocks noChangeArrowheads="1"/>
          </p:cNvSpPr>
          <p:nvPr/>
        </p:nvSpPr>
        <p:spPr bwMode="auto">
          <a:xfrm>
            <a:off x="7178677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2" name="Rectangle 28"/>
          <p:cNvSpPr>
            <a:spLocks noChangeArrowheads="1"/>
          </p:cNvSpPr>
          <p:nvPr/>
        </p:nvSpPr>
        <p:spPr bwMode="auto">
          <a:xfrm>
            <a:off x="77803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3" name="Rectangle 29"/>
          <p:cNvSpPr>
            <a:spLocks noChangeArrowheads="1"/>
          </p:cNvSpPr>
          <p:nvPr/>
        </p:nvSpPr>
        <p:spPr bwMode="auto">
          <a:xfrm>
            <a:off x="83835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4" name="Rectangle 30"/>
          <p:cNvSpPr>
            <a:spLocks noChangeArrowheads="1"/>
          </p:cNvSpPr>
          <p:nvPr/>
        </p:nvSpPr>
        <p:spPr bwMode="auto">
          <a:xfrm>
            <a:off x="41640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5" name="Rectangle 31"/>
          <p:cNvSpPr>
            <a:spLocks noChangeArrowheads="1"/>
          </p:cNvSpPr>
          <p:nvPr/>
        </p:nvSpPr>
        <p:spPr bwMode="auto">
          <a:xfrm>
            <a:off x="47672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6" name="Rectangle 32"/>
          <p:cNvSpPr>
            <a:spLocks noChangeArrowheads="1"/>
          </p:cNvSpPr>
          <p:nvPr/>
        </p:nvSpPr>
        <p:spPr bwMode="auto">
          <a:xfrm>
            <a:off x="5370513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7" name="Rectangle 33"/>
          <p:cNvSpPr>
            <a:spLocks noChangeArrowheads="1"/>
          </p:cNvSpPr>
          <p:nvPr/>
        </p:nvSpPr>
        <p:spPr bwMode="ltGray">
          <a:xfrm>
            <a:off x="597217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8" name="Rectangle 34"/>
          <p:cNvSpPr>
            <a:spLocks noChangeArrowheads="1"/>
          </p:cNvSpPr>
          <p:nvPr/>
        </p:nvSpPr>
        <p:spPr bwMode="ltGray">
          <a:xfrm>
            <a:off x="657542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9" name="Rectangle 35"/>
          <p:cNvSpPr>
            <a:spLocks noChangeArrowheads="1"/>
          </p:cNvSpPr>
          <p:nvPr/>
        </p:nvSpPr>
        <p:spPr bwMode="ltGray">
          <a:xfrm>
            <a:off x="7178677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0" name="Rectangle 36"/>
          <p:cNvSpPr>
            <a:spLocks noChangeArrowheads="1"/>
          </p:cNvSpPr>
          <p:nvPr/>
        </p:nvSpPr>
        <p:spPr bwMode="auto">
          <a:xfrm>
            <a:off x="77803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83835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2" name="Rectangle 38"/>
          <p:cNvSpPr>
            <a:spLocks noChangeArrowheads="1"/>
          </p:cNvSpPr>
          <p:nvPr/>
        </p:nvSpPr>
        <p:spPr bwMode="auto">
          <a:xfrm>
            <a:off x="41640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3" name="Rectangle 39"/>
          <p:cNvSpPr>
            <a:spLocks noChangeArrowheads="1"/>
          </p:cNvSpPr>
          <p:nvPr/>
        </p:nvSpPr>
        <p:spPr bwMode="auto">
          <a:xfrm>
            <a:off x="47672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5370513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5" name="Rectangle 41"/>
          <p:cNvSpPr>
            <a:spLocks noChangeArrowheads="1"/>
          </p:cNvSpPr>
          <p:nvPr/>
        </p:nvSpPr>
        <p:spPr bwMode="auto">
          <a:xfrm>
            <a:off x="597217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6" name="Rectangle 42"/>
          <p:cNvSpPr>
            <a:spLocks noChangeArrowheads="1"/>
          </p:cNvSpPr>
          <p:nvPr/>
        </p:nvSpPr>
        <p:spPr bwMode="auto">
          <a:xfrm>
            <a:off x="657542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7" name="Rectangle 43"/>
          <p:cNvSpPr>
            <a:spLocks noChangeArrowheads="1"/>
          </p:cNvSpPr>
          <p:nvPr/>
        </p:nvSpPr>
        <p:spPr bwMode="ltGray">
          <a:xfrm>
            <a:off x="7178677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8" name="Rectangle 44"/>
          <p:cNvSpPr>
            <a:spLocks noChangeArrowheads="1"/>
          </p:cNvSpPr>
          <p:nvPr/>
        </p:nvSpPr>
        <p:spPr bwMode="ltGray">
          <a:xfrm>
            <a:off x="77803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9" name="Rectangle 45"/>
          <p:cNvSpPr>
            <a:spLocks noChangeArrowheads="1"/>
          </p:cNvSpPr>
          <p:nvPr/>
        </p:nvSpPr>
        <p:spPr bwMode="ltGray">
          <a:xfrm>
            <a:off x="83835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0" name="Rectangle 46"/>
          <p:cNvSpPr>
            <a:spLocks noChangeArrowheads="1"/>
          </p:cNvSpPr>
          <p:nvPr/>
        </p:nvSpPr>
        <p:spPr bwMode="auto">
          <a:xfrm>
            <a:off x="41640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1" name="Rectangle 47"/>
          <p:cNvSpPr>
            <a:spLocks noChangeArrowheads="1"/>
          </p:cNvSpPr>
          <p:nvPr/>
        </p:nvSpPr>
        <p:spPr bwMode="auto">
          <a:xfrm>
            <a:off x="47672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2" name="Rectangle 48"/>
          <p:cNvSpPr>
            <a:spLocks noChangeArrowheads="1"/>
          </p:cNvSpPr>
          <p:nvPr/>
        </p:nvSpPr>
        <p:spPr bwMode="auto">
          <a:xfrm>
            <a:off x="5370513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3" name="Rectangle 49"/>
          <p:cNvSpPr>
            <a:spLocks noChangeArrowheads="1"/>
          </p:cNvSpPr>
          <p:nvPr/>
        </p:nvSpPr>
        <p:spPr bwMode="auto">
          <a:xfrm>
            <a:off x="597217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657542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5" name="Rectangle 51"/>
          <p:cNvSpPr>
            <a:spLocks noChangeArrowheads="1"/>
          </p:cNvSpPr>
          <p:nvPr/>
        </p:nvSpPr>
        <p:spPr bwMode="auto">
          <a:xfrm>
            <a:off x="7178677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6" name="Rectangle 52"/>
          <p:cNvSpPr>
            <a:spLocks noChangeArrowheads="1"/>
          </p:cNvSpPr>
          <p:nvPr/>
        </p:nvSpPr>
        <p:spPr bwMode="auto">
          <a:xfrm>
            <a:off x="77803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7" name="Rectangle 53"/>
          <p:cNvSpPr>
            <a:spLocks noChangeArrowheads="1"/>
          </p:cNvSpPr>
          <p:nvPr/>
        </p:nvSpPr>
        <p:spPr bwMode="ltGray">
          <a:xfrm>
            <a:off x="83835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8" name="Rectangle 54"/>
          <p:cNvSpPr>
            <a:spLocks noChangeArrowheads="1"/>
          </p:cNvSpPr>
          <p:nvPr/>
        </p:nvSpPr>
        <p:spPr bwMode="auto">
          <a:xfrm>
            <a:off x="41640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9" name="Rectangle 55"/>
          <p:cNvSpPr>
            <a:spLocks noChangeArrowheads="1"/>
          </p:cNvSpPr>
          <p:nvPr/>
        </p:nvSpPr>
        <p:spPr bwMode="auto">
          <a:xfrm>
            <a:off x="47672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0" name="Rectangle 56"/>
          <p:cNvSpPr>
            <a:spLocks noChangeArrowheads="1"/>
          </p:cNvSpPr>
          <p:nvPr/>
        </p:nvSpPr>
        <p:spPr bwMode="auto">
          <a:xfrm>
            <a:off x="5370513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1" name="Rectangle 57"/>
          <p:cNvSpPr>
            <a:spLocks noChangeArrowheads="1"/>
          </p:cNvSpPr>
          <p:nvPr/>
        </p:nvSpPr>
        <p:spPr bwMode="auto">
          <a:xfrm>
            <a:off x="597217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2" name="Rectangle 58"/>
          <p:cNvSpPr>
            <a:spLocks noChangeArrowheads="1"/>
          </p:cNvSpPr>
          <p:nvPr/>
        </p:nvSpPr>
        <p:spPr bwMode="auto">
          <a:xfrm>
            <a:off x="657542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3" name="Rectangle 59"/>
          <p:cNvSpPr>
            <a:spLocks noChangeArrowheads="1"/>
          </p:cNvSpPr>
          <p:nvPr/>
        </p:nvSpPr>
        <p:spPr bwMode="auto">
          <a:xfrm>
            <a:off x="7178677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4" name="Rectangle 60"/>
          <p:cNvSpPr>
            <a:spLocks noChangeArrowheads="1"/>
          </p:cNvSpPr>
          <p:nvPr/>
        </p:nvSpPr>
        <p:spPr bwMode="auto">
          <a:xfrm>
            <a:off x="77803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5" name="Rectangle 61"/>
          <p:cNvSpPr>
            <a:spLocks noChangeArrowheads="1"/>
          </p:cNvSpPr>
          <p:nvPr/>
        </p:nvSpPr>
        <p:spPr bwMode="auto">
          <a:xfrm>
            <a:off x="83835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6" name="Rectangle 62"/>
          <p:cNvSpPr>
            <a:spLocks noChangeArrowheads="1"/>
          </p:cNvSpPr>
          <p:nvPr/>
        </p:nvSpPr>
        <p:spPr bwMode="auto">
          <a:xfrm>
            <a:off x="41640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7" name="Rectangle 63"/>
          <p:cNvSpPr>
            <a:spLocks noChangeArrowheads="1"/>
          </p:cNvSpPr>
          <p:nvPr/>
        </p:nvSpPr>
        <p:spPr bwMode="auto">
          <a:xfrm>
            <a:off x="47672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8" name="Rectangle 64"/>
          <p:cNvSpPr>
            <a:spLocks noChangeArrowheads="1"/>
          </p:cNvSpPr>
          <p:nvPr/>
        </p:nvSpPr>
        <p:spPr bwMode="auto">
          <a:xfrm>
            <a:off x="5370513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9" name="Rectangle 65"/>
          <p:cNvSpPr>
            <a:spLocks noChangeArrowheads="1"/>
          </p:cNvSpPr>
          <p:nvPr/>
        </p:nvSpPr>
        <p:spPr bwMode="auto">
          <a:xfrm>
            <a:off x="597217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0" name="Rectangle 66"/>
          <p:cNvSpPr>
            <a:spLocks noChangeArrowheads="1"/>
          </p:cNvSpPr>
          <p:nvPr/>
        </p:nvSpPr>
        <p:spPr bwMode="auto">
          <a:xfrm>
            <a:off x="657542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1" name="Rectangle 67"/>
          <p:cNvSpPr>
            <a:spLocks noChangeArrowheads="1"/>
          </p:cNvSpPr>
          <p:nvPr/>
        </p:nvSpPr>
        <p:spPr bwMode="auto">
          <a:xfrm>
            <a:off x="7178677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2" name="Rectangle 68"/>
          <p:cNvSpPr>
            <a:spLocks noChangeArrowheads="1"/>
          </p:cNvSpPr>
          <p:nvPr/>
        </p:nvSpPr>
        <p:spPr bwMode="auto">
          <a:xfrm>
            <a:off x="77803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3" name="Rectangle 69"/>
          <p:cNvSpPr>
            <a:spLocks noChangeArrowheads="1"/>
          </p:cNvSpPr>
          <p:nvPr/>
        </p:nvSpPr>
        <p:spPr bwMode="auto">
          <a:xfrm>
            <a:off x="83835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4" name="Line 70"/>
          <p:cNvSpPr>
            <a:spLocks noChangeShapeType="1"/>
          </p:cNvSpPr>
          <p:nvPr/>
        </p:nvSpPr>
        <p:spPr bwMode="auto">
          <a:xfrm>
            <a:off x="3336925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5" name="Oval 71"/>
          <p:cNvSpPr>
            <a:spLocks noChangeArrowheads="1"/>
          </p:cNvSpPr>
          <p:nvPr/>
        </p:nvSpPr>
        <p:spPr bwMode="auto">
          <a:xfrm>
            <a:off x="5821365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6" name="Oval 72"/>
          <p:cNvSpPr>
            <a:spLocks noChangeArrowheads="1"/>
          </p:cNvSpPr>
          <p:nvPr/>
        </p:nvSpPr>
        <p:spPr bwMode="auto">
          <a:xfrm>
            <a:off x="8523290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7" name="Oval 73"/>
          <p:cNvSpPr>
            <a:spLocks noChangeArrowheads="1"/>
          </p:cNvSpPr>
          <p:nvPr/>
        </p:nvSpPr>
        <p:spPr bwMode="auto">
          <a:xfrm>
            <a:off x="6623052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99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Used for visibility and ray tracing</a:t>
            </a:r>
          </a:p>
          <a:p>
            <a:pPr lvl="1"/>
            <a:r>
              <a:rPr lang="en-US"/>
              <a:t>Book considers only axis-aligned splits for ray tracing</a:t>
            </a:r>
          </a:p>
          <a:p>
            <a:pPr lvl="1"/>
            <a:r>
              <a:rPr lang="en-US"/>
              <a:t>Sometimes called kd-tree for axis aligned</a:t>
            </a:r>
          </a:p>
          <a:p>
            <a:r>
              <a:rPr lang="en-US"/>
              <a:t>Split space (binary space partition) along planes</a:t>
            </a:r>
          </a:p>
          <a:p>
            <a:r>
              <a:rPr lang="en-US"/>
              <a:t>Fast queries and back-to-front (painter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 traversal</a:t>
            </a:r>
          </a:p>
          <a:p>
            <a:r>
              <a:rPr lang="en-US"/>
              <a:t>Construction is conceptually simple</a:t>
            </a:r>
          </a:p>
          <a:p>
            <a:pPr lvl="1"/>
            <a:r>
              <a:rPr lang="en-US"/>
              <a:t>Select a plane as root of the sub-tree</a:t>
            </a:r>
          </a:p>
          <a:p>
            <a:pPr lvl="1"/>
            <a:r>
              <a:rPr lang="en-US"/>
              <a:t>Split into two children along this root</a:t>
            </a:r>
          </a:p>
          <a:p>
            <a:pPr lvl="1"/>
            <a:r>
              <a:rPr lang="en-US"/>
              <a:t>Random polygon for splitting plane (may need to split polygons that intersect it)</a:t>
            </a:r>
          </a:p>
        </p:txBody>
      </p:sp>
      <p:sp>
        <p:nvSpPr>
          <p:cNvPr id="1783812" name="Text Box 4"/>
          <p:cNvSpPr txBox="1">
            <a:spLocks noChangeArrowheads="1"/>
          </p:cNvSpPr>
          <p:nvPr/>
        </p:nvSpPr>
        <p:spPr bwMode="auto">
          <a:xfrm>
            <a:off x="4357400" y="6400801"/>
            <a:ext cx="4848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BSP slides courtesy Prof. O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20228651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State</a:t>
            </a:r>
          </a:p>
        </p:txBody>
      </p:sp>
      <p:pic>
        <p:nvPicPr>
          <p:cNvPr id="178483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90" y="1527175"/>
            <a:ext cx="6980237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5733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Split</a:t>
            </a:r>
          </a:p>
        </p:txBody>
      </p:sp>
      <p:sp>
        <p:nvSpPr>
          <p:cNvPr id="178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7639"/>
            <a:ext cx="838835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3507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Split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6050"/>
            <a:ext cx="8636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0906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Split</a:t>
            </a:r>
          </a:p>
        </p:txBody>
      </p:sp>
      <p:pic>
        <p:nvPicPr>
          <p:cNvPr id="1788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0" y="1527175"/>
            <a:ext cx="8188325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258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Split</a:t>
            </a:r>
          </a:p>
        </p:txBody>
      </p:sp>
      <p:pic>
        <p:nvPicPr>
          <p:cNvPr id="17899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527175"/>
            <a:ext cx="7816850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1879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BSP Tree</a:t>
            </a:r>
          </a:p>
        </p:txBody>
      </p:sp>
      <p:pic>
        <p:nvPicPr>
          <p:cNvPr id="17909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9564"/>
            <a:ext cx="8229600" cy="4922837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858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94110" cy="5029200"/>
          </a:xfrm>
        </p:spPr>
        <p:txBody>
          <a:bodyPr/>
          <a:lstStyle/>
          <a:p>
            <a:r>
              <a:rPr lang="en-US" dirty="0"/>
              <a:t>Continue splitting until leaf nodes </a:t>
            </a:r>
          </a:p>
          <a:p>
            <a:r>
              <a:rPr lang="en-US" dirty="0"/>
              <a:t>Visibility traversal in order</a:t>
            </a:r>
          </a:p>
          <a:p>
            <a:pPr lvl="1"/>
            <a:r>
              <a:rPr lang="en-US" dirty="0"/>
              <a:t>Child one </a:t>
            </a:r>
          </a:p>
          <a:p>
            <a:pPr lvl="1"/>
            <a:r>
              <a:rPr lang="en-US" dirty="0"/>
              <a:t>Root</a:t>
            </a:r>
          </a:p>
          <a:p>
            <a:pPr lvl="1"/>
            <a:r>
              <a:rPr lang="en-US" dirty="0"/>
              <a:t>Child two </a:t>
            </a:r>
          </a:p>
          <a:p>
            <a:r>
              <a:rPr lang="en-US" dirty="0"/>
              <a:t>Child one chosen based on viewpoint</a:t>
            </a:r>
          </a:p>
          <a:p>
            <a:pPr lvl="1"/>
            <a:r>
              <a:rPr lang="en-US" dirty="0"/>
              <a:t>Same side of sub-tree as viewpoint</a:t>
            </a:r>
          </a:p>
          <a:p>
            <a:r>
              <a:rPr lang="en-US" dirty="0"/>
              <a:t>BSP tree built once, used for all viewpoints</a:t>
            </a:r>
          </a:p>
          <a:p>
            <a:pPr lvl="1"/>
            <a:r>
              <a:rPr lang="en-US" dirty="0"/>
              <a:t>More details in book</a:t>
            </a:r>
          </a:p>
          <a:p>
            <a:r>
              <a:rPr lang="en-US" dirty="0"/>
              <a:t>168 lectures (UCSD online) more detail re </a:t>
            </a:r>
            <a:r>
              <a:rPr lang="en-US" dirty="0" err="1"/>
              <a:t>acceln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4326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 graphics hardware and software (NVIDIA Optix 5, RTX chips claim 10G rays per second).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Tiger Demo: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  <p:extLst>
      <p:ext uri="{BB962C8B-B14F-4D97-AF65-F5344CB8AC3E}">
        <p14:creationId xmlns:p14="http://schemas.microsoft.com/office/powerpoint/2010/main" val="1461341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16610209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0212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1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0213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135166" y="6207125"/>
            <a:ext cx="4469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cs typeface="Arial"/>
              </a:rPr>
              <a:t>From earlier lecture on deriving gluLookAt</a:t>
            </a:r>
          </a:p>
        </p:txBody>
      </p:sp>
    </p:spTree>
    <p:extLst>
      <p:ext uri="{BB962C8B-B14F-4D97-AF65-F5344CB8AC3E}">
        <p14:creationId xmlns:p14="http://schemas.microsoft.com/office/powerpoint/2010/main" val="11756086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08760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31028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36477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656" y="6456108"/>
            <a:ext cx="65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From basic math lecture - Vectors: Orthonormal Basis Frames</a:t>
            </a:r>
          </a:p>
        </p:txBody>
      </p:sp>
    </p:spTree>
    <p:extLst>
      <p:ext uri="{BB962C8B-B14F-4D97-AF65-F5344CB8AC3E}">
        <p14:creationId xmlns:p14="http://schemas.microsoft.com/office/powerpoint/2010/main" val="41566853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37535</TotalTime>
  <Words>2433</Words>
  <Application>Microsoft Macintosh PowerPoint</Application>
  <PresentationFormat>Letter Paper (8.5x11 in)</PresentationFormat>
  <Paragraphs>411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Wingdings</vt:lpstr>
      <vt:lpstr>Times New Roman</vt:lpstr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Equation</vt:lpstr>
      <vt:lpstr>Computer Graphics</vt:lpstr>
      <vt:lpstr>Heckbert’s Business Card Ray Tracer</vt:lpstr>
      <vt:lpstr>To Do</vt:lpstr>
      <vt:lpstr>Outline</vt:lpstr>
      <vt:lpstr>Outline in Code</vt:lpstr>
      <vt:lpstr>Ray Casting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</vt:lpstr>
      <vt:lpstr>Outline in Code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Outline</vt:lpstr>
      <vt:lpstr>Transformed Objects</vt:lpstr>
      <vt:lpstr>Ray-Tracing Transformed Objects</vt:lpstr>
      <vt:lpstr>Transformed Objects</vt:lpstr>
      <vt:lpstr>Outline</vt:lpstr>
      <vt:lpstr>Outline in Code</vt:lpstr>
      <vt:lpstr>Shadows</vt:lpstr>
      <vt:lpstr>Shadows: Numerical Issues</vt:lpstr>
      <vt:lpstr>Lighting Model</vt:lpstr>
      <vt:lpstr>Material Model</vt:lpstr>
      <vt:lpstr>Shading Model</vt:lpstr>
      <vt:lpstr>Outline</vt:lpstr>
      <vt:lpstr>Mirror Reflections/Refractions</vt:lpstr>
      <vt:lpstr>PowerPoint Presentation</vt:lpstr>
      <vt:lpstr>Basic idea</vt:lpstr>
      <vt:lpstr>Recursive Shading Model</vt:lpstr>
      <vt:lpstr>Problems with Recursion</vt:lpstr>
      <vt:lpstr>Effects needed for Realism</vt:lpstr>
      <vt:lpstr>Some basic add ons</vt:lpstr>
      <vt:lpstr>Acceleration</vt:lpstr>
      <vt:lpstr>Acceleration Structures</vt:lpstr>
      <vt:lpstr>Bounding Volume Hierarchies 1</vt:lpstr>
      <vt:lpstr>Bounding Volume Hierarchies 2</vt:lpstr>
      <vt:lpstr>Bounding Volume Hierarchies 3</vt:lpstr>
      <vt:lpstr>Acceleration Structures: Grids</vt:lpstr>
      <vt:lpstr>Uniform Grid: Problems</vt:lpstr>
      <vt:lpstr>Octree</vt:lpstr>
      <vt:lpstr>Octree traversal</vt:lpstr>
      <vt:lpstr>Other Accelerations</vt:lpstr>
      <vt:lpstr>CAPE Evaluations</vt:lpstr>
      <vt:lpstr>Ray Tracing Acceleration Structures</vt:lpstr>
      <vt:lpstr>Math of 2D Bounding Box Test</vt:lpstr>
      <vt:lpstr>Bounding Box Test</vt:lpstr>
      <vt:lpstr>Hierarchical Bounding Box Test</vt:lpstr>
      <vt:lpstr>Creating Bounding Volume Hierarchy</vt:lpstr>
      <vt:lpstr>Uniform Spatial Subdivision</vt:lpstr>
      <vt:lpstr>Traversal of Grid High Level</vt:lpstr>
      <vt:lpstr>BSP Trees</vt:lpstr>
      <vt:lpstr>Initial State</vt:lpstr>
      <vt:lpstr>First Split</vt:lpstr>
      <vt:lpstr>Second Split</vt:lpstr>
      <vt:lpstr>Third Split</vt:lpstr>
      <vt:lpstr>Fourth Split</vt:lpstr>
      <vt:lpstr>Final BSP Tree</vt:lpstr>
      <vt:lpstr>BSP Trees Cont’d</vt:lpstr>
      <vt:lpstr>Interactive Raytracing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779</cp:revision>
  <cp:lastPrinted>1999-08-03T15:46:38Z</cp:lastPrinted>
  <dcterms:created xsi:type="dcterms:W3CDTF">1999-02-11T00:43:51Z</dcterms:created>
  <dcterms:modified xsi:type="dcterms:W3CDTF">2022-08-19T04:29:50Z</dcterms:modified>
</cp:coreProperties>
</file>