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</p:sldMasterIdLst>
  <p:notesMasterIdLst>
    <p:notesMasterId r:id="rId30"/>
  </p:notesMasterIdLst>
  <p:handoutMasterIdLst>
    <p:handoutMasterId r:id="rId31"/>
  </p:handoutMasterIdLst>
  <p:sldIdLst>
    <p:sldId id="920" r:id="rId2"/>
    <p:sldId id="921" r:id="rId3"/>
    <p:sldId id="922" r:id="rId4"/>
    <p:sldId id="923" r:id="rId5"/>
    <p:sldId id="924" r:id="rId6"/>
    <p:sldId id="925" r:id="rId7"/>
    <p:sldId id="926" r:id="rId8"/>
    <p:sldId id="927" r:id="rId9"/>
    <p:sldId id="928" r:id="rId10"/>
    <p:sldId id="929" r:id="rId11"/>
    <p:sldId id="930" r:id="rId12"/>
    <p:sldId id="932" r:id="rId13"/>
    <p:sldId id="933" r:id="rId14"/>
    <p:sldId id="934" r:id="rId15"/>
    <p:sldId id="935" r:id="rId16"/>
    <p:sldId id="936" r:id="rId17"/>
    <p:sldId id="937" r:id="rId18"/>
    <p:sldId id="938" r:id="rId19"/>
    <p:sldId id="939" r:id="rId20"/>
    <p:sldId id="940" r:id="rId21"/>
    <p:sldId id="941" r:id="rId22"/>
    <p:sldId id="942" r:id="rId23"/>
    <p:sldId id="943" r:id="rId24"/>
    <p:sldId id="944" r:id="rId25"/>
    <p:sldId id="945" r:id="rId26"/>
    <p:sldId id="946" r:id="rId27"/>
    <p:sldId id="947" r:id="rId28"/>
    <p:sldId id="948" r:id="rId29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>
          <p15:clr>
            <a:srgbClr val="A4A3A4"/>
          </p15:clr>
        </p15:guide>
        <p15:guide id="2" pos="23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69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D824A5BA-C692-964D-AE64-0E6052BE5C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98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8AD00AE1-4754-854A-9491-C4B81709B1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602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116521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612225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248011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697476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035568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29780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37534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396635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202889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619540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jTx1U-EyQ8" TargetMode="External"/><Relationship Id="rId2" Type="http://schemas.openxmlformats.org/officeDocument/2006/relationships/hyperlink" Target="https://www.youtube.com/watch?v=3jb3flTRykQ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/>
              <a:t>Computer Graphics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1107" y="2295524"/>
            <a:ext cx="8849195" cy="1743473"/>
          </a:xfrm>
        </p:spPr>
        <p:txBody>
          <a:bodyPr/>
          <a:lstStyle/>
          <a:p>
            <a:r>
              <a:rPr lang="en-US" dirty="0"/>
              <a:t>CSE 167 [Win 23], Lecture 13: Raster Graphics, Color</a:t>
            </a:r>
          </a:p>
          <a:p>
            <a:r>
              <a:rPr lang="en-US" dirty="0"/>
              <a:t>Ravi 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1553454" y="3769565"/>
            <a:ext cx="63262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 i="0" dirty="0">
                <a:solidFill>
                  <a:srgbClr val="FFFFFF"/>
                </a:solidFill>
                <a:latin typeface="Arial" charset="0"/>
              </a:rPr>
              <a:t>http://viscomp.ucsd.edu/classes/cse167/wi23</a:t>
            </a:r>
          </a:p>
        </p:txBody>
      </p:sp>
    </p:spTree>
    <p:extLst>
      <p:ext uri="{BB962C8B-B14F-4D97-AF65-F5344CB8AC3E}">
        <p14:creationId xmlns:p14="http://schemas.microsoft.com/office/powerpoint/2010/main" val="907162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Monitor Gamma</a:t>
            </a:r>
          </a:p>
        </p:txBody>
      </p:sp>
      <p:sp>
        <p:nvSpPr>
          <p:cNvPr id="123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Adjust grey until match 0-1 checkerboard to find mid-point a value i.e., a for I = 0.5</a:t>
            </a:r>
          </a:p>
        </p:txBody>
      </p:sp>
      <p:graphicFrame>
        <p:nvGraphicFramePr>
          <p:cNvPr id="12390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5729449"/>
              </p:ext>
            </p:extLst>
          </p:nvPr>
        </p:nvGraphicFramePr>
        <p:xfrm>
          <a:off x="6562725" y="2038350"/>
          <a:ext cx="1589088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36600" imgH="685800" progId="Equation.DSMT4">
                  <p:embed/>
                </p:oleObj>
              </mc:Choice>
              <mc:Fallback>
                <p:oleObj name="Equation" r:id="rId2" imgW="7366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2725" y="2038350"/>
                        <a:ext cx="1589088" cy="147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90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2711450"/>
            <a:ext cx="6296025" cy="376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861872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Human Perception</a:t>
            </a:r>
          </a:p>
        </p:txBody>
      </p:sp>
      <p:sp>
        <p:nvSpPr>
          <p:cNvPr id="1240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Why not just make everything linear, avoid gamma</a:t>
            </a:r>
          </a:p>
          <a:p>
            <a:r>
              <a:rPr lang="en-US"/>
              <a:t>Ideally, 256 intensity values look linear</a:t>
            </a:r>
          </a:p>
          <a:p>
            <a:r>
              <a:rPr lang="en-US"/>
              <a:t>But human perception itself non-linear</a:t>
            </a:r>
          </a:p>
          <a:p>
            <a:pPr lvl="1"/>
            <a:r>
              <a:rPr lang="en-US"/>
              <a:t>Gamma between 1.5 and 3 depending on conditions</a:t>
            </a:r>
          </a:p>
          <a:p>
            <a:pPr lvl="1"/>
            <a:r>
              <a:rPr lang="en-US"/>
              <a:t>Gamma is (sometimes) a feature</a:t>
            </a:r>
          </a:p>
          <a:p>
            <a:pPr lvl="1"/>
            <a:r>
              <a:rPr lang="en-US"/>
              <a:t>Equally spaced input values are perceived roughly equal</a:t>
            </a:r>
          </a:p>
        </p:txBody>
      </p:sp>
    </p:spTree>
    <p:extLst>
      <p:ext uri="{BB962C8B-B14F-4D97-AF65-F5344CB8AC3E}">
        <p14:creationId xmlns:p14="http://schemas.microsoft.com/office/powerpoint/2010/main" val="241410496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Lecture Overview</a:t>
            </a:r>
          </a:p>
        </p:txBody>
      </p:sp>
      <p:sp>
        <p:nvSpPr>
          <p:cNvPr id="1241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27150"/>
            <a:ext cx="8839200" cy="5210175"/>
          </a:xfrm>
        </p:spPr>
        <p:txBody>
          <a:bodyPr/>
          <a:lstStyle/>
          <a:p>
            <a:r>
              <a:rPr lang="en-US" dirty="0"/>
              <a:t>Many basic things tying together course</a:t>
            </a:r>
          </a:p>
          <a:p>
            <a:r>
              <a:rPr lang="en-US" dirty="0"/>
              <a:t>Raster graphics</a:t>
            </a:r>
          </a:p>
          <a:p>
            <a:r>
              <a:rPr lang="en-US" dirty="0"/>
              <a:t>Gamma Correction</a:t>
            </a:r>
          </a:p>
          <a:p>
            <a:r>
              <a:rPr lang="en-US" i="1" dirty="0"/>
              <a:t>Color</a:t>
            </a:r>
          </a:p>
          <a:p>
            <a:r>
              <a:rPr lang="en-US" dirty="0"/>
              <a:t>Hardware pipeline and rasterization </a:t>
            </a:r>
          </a:p>
          <a:p>
            <a:r>
              <a:rPr lang="en-US" dirty="0"/>
              <a:t>Displaying Images: Ray Tracing and Rasterization</a:t>
            </a:r>
          </a:p>
          <a:p>
            <a:pPr lvl="1"/>
            <a:r>
              <a:rPr lang="en-US" dirty="0"/>
              <a:t>Essentially what this course is about (HW 2 and HW 4)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1241092" name="Text Box 4"/>
          <p:cNvSpPr txBox="1">
            <a:spLocks noChangeArrowheads="1"/>
          </p:cNvSpPr>
          <p:nvPr/>
        </p:nvSpPr>
        <p:spPr bwMode="auto">
          <a:xfrm>
            <a:off x="5059363" y="6400800"/>
            <a:ext cx="4084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Some images from wikipedia</a:t>
            </a:r>
          </a:p>
        </p:txBody>
      </p:sp>
    </p:spTree>
    <p:extLst>
      <p:ext uri="{BB962C8B-B14F-4D97-AF65-F5344CB8AC3E}">
        <p14:creationId xmlns:p14="http://schemas.microsoft.com/office/powerpoint/2010/main" val="95189009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Color</a:t>
            </a:r>
          </a:p>
        </p:txBody>
      </p:sp>
      <p:sp>
        <p:nvSpPr>
          <p:cNvPr id="1242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Huge topic (can read textbooks)</a:t>
            </a:r>
          </a:p>
          <a:p>
            <a:pPr lvl="1">
              <a:lnSpc>
                <a:spcPct val="90000"/>
              </a:lnSpc>
            </a:pPr>
            <a:r>
              <a:rPr lang="en-US"/>
              <a:t>Schrodinger much more work on this than quantum</a:t>
            </a:r>
          </a:p>
          <a:p>
            <a:pPr>
              <a:lnSpc>
                <a:spcPct val="90000"/>
              </a:lnSpc>
            </a:pPr>
            <a:r>
              <a:rPr lang="en-US"/>
              <a:t>For this course, RGB (red green blue), 3 primaries</a:t>
            </a:r>
          </a:p>
          <a:p>
            <a:pPr>
              <a:lnSpc>
                <a:spcPct val="90000"/>
              </a:lnSpc>
            </a:pPr>
            <a:r>
              <a:rPr lang="en-US"/>
              <a:t>Additive (not subtractive) mixing for arbitrary colors</a:t>
            </a:r>
          </a:p>
          <a:p>
            <a:pPr>
              <a:lnSpc>
                <a:spcPct val="90000"/>
              </a:lnSpc>
            </a:pPr>
            <a:r>
              <a:rPr lang="en-US"/>
              <a:t>Grayscale: 0.3 R + 0.6 G + 0.1 B </a:t>
            </a:r>
          </a:p>
          <a:p>
            <a:pPr>
              <a:lnSpc>
                <a:spcPct val="90000"/>
              </a:lnSpc>
            </a:pPr>
            <a:r>
              <a:rPr lang="en-US"/>
              <a:t>Secondary Colors (additive, not paints etc.)</a:t>
            </a:r>
          </a:p>
          <a:p>
            <a:pPr lvl="1">
              <a:lnSpc>
                <a:spcPct val="90000"/>
              </a:lnSpc>
            </a:pPr>
            <a:r>
              <a:rPr lang="en-US"/>
              <a:t>Red + Green = Yellow, Red + Blue = Magenta,             Blue + Green = Cyan, R+G+B = White</a:t>
            </a:r>
          </a:p>
          <a:p>
            <a:pPr>
              <a:lnSpc>
                <a:spcPct val="90000"/>
              </a:lnSpc>
            </a:pPr>
            <a:r>
              <a:rPr lang="en-US"/>
              <a:t>Many other color spaces</a:t>
            </a:r>
          </a:p>
          <a:p>
            <a:pPr lvl="1">
              <a:lnSpc>
                <a:spcPct val="90000"/>
              </a:lnSpc>
            </a:pPr>
            <a:r>
              <a:rPr lang="en-US"/>
              <a:t>HSV, CIE etc. </a:t>
            </a:r>
          </a:p>
        </p:txBody>
      </p:sp>
    </p:spTree>
    <p:extLst>
      <p:ext uri="{BB962C8B-B14F-4D97-AF65-F5344CB8AC3E}">
        <p14:creationId xmlns:p14="http://schemas.microsoft.com/office/powerpoint/2010/main" val="378035256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RGB Color</a:t>
            </a:r>
          </a:p>
        </p:txBody>
      </p:sp>
      <p:sp>
        <p:nvSpPr>
          <p:cNvPr id="124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Venn, color cube</a:t>
            </a:r>
          </a:p>
          <a:p>
            <a:r>
              <a:rPr lang="en-US"/>
              <a:t>Not all colors possible</a:t>
            </a:r>
          </a:p>
        </p:txBody>
      </p:sp>
      <p:pic>
        <p:nvPicPr>
          <p:cNvPr id="1243141" name="Picture 5" descr="200px-RGB_color_solid_c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41763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43142" name="Text Box 6"/>
          <p:cNvSpPr txBox="1">
            <a:spLocks noChangeArrowheads="1"/>
          </p:cNvSpPr>
          <p:nvPr/>
        </p:nvSpPr>
        <p:spPr bwMode="auto">
          <a:xfrm>
            <a:off x="5927725" y="6383338"/>
            <a:ext cx="3219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Images from wikipedia</a:t>
            </a:r>
          </a:p>
        </p:txBody>
      </p:sp>
      <p:pic>
        <p:nvPicPr>
          <p:cNvPr id="1243144" name="Picture 8" descr="AdditiveColor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13843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43146" name="Picture 10" descr="File:CIExy1931 sRGB gamut D6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2794000"/>
            <a:ext cx="3487738" cy="385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27197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Eyes as Sensors</a:t>
            </a:r>
          </a:p>
        </p:txBody>
      </p:sp>
      <p:pic>
        <p:nvPicPr>
          <p:cNvPr id="12441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477963"/>
            <a:ext cx="8920162" cy="471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44167" name="Text Box 7"/>
          <p:cNvSpPr txBox="1">
            <a:spLocks noChangeArrowheads="1"/>
          </p:cNvSpPr>
          <p:nvPr/>
        </p:nvSpPr>
        <p:spPr bwMode="auto">
          <a:xfrm>
            <a:off x="5014703" y="6438900"/>
            <a:ext cx="4081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/>
              <a:t>Slides courtesy Prof. O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Brien</a:t>
            </a:r>
          </a:p>
        </p:txBody>
      </p:sp>
    </p:spTree>
    <p:extLst>
      <p:ext uri="{BB962C8B-B14F-4D97-AF65-F5344CB8AC3E}">
        <p14:creationId xmlns:p14="http://schemas.microsoft.com/office/powerpoint/2010/main" val="294518680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Cones (Trichromatic)</a:t>
            </a:r>
          </a:p>
        </p:txBody>
      </p:sp>
      <p:pic>
        <p:nvPicPr>
          <p:cNvPr id="12451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1314450"/>
            <a:ext cx="8448675" cy="553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798088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Cone Response</a:t>
            </a:r>
          </a:p>
        </p:txBody>
      </p:sp>
      <p:pic>
        <p:nvPicPr>
          <p:cNvPr id="124621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088" y="1341438"/>
            <a:ext cx="8020050" cy="5405437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590709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Color Matching Functions</a:t>
            </a:r>
          </a:p>
        </p:txBody>
      </p:sp>
      <p:pic>
        <p:nvPicPr>
          <p:cNvPr id="124723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5938" y="1527175"/>
            <a:ext cx="8112125" cy="50292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410646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CIE XYZ</a:t>
            </a:r>
          </a:p>
        </p:txBody>
      </p:sp>
      <p:pic>
        <p:nvPicPr>
          <p:cNvPr id="124826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7238" y="1527175"/>
            <a:ext cx="7627937" cy="50292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340288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Overview</a:t>
            </a:r>
          </a:p>
        </p:txBody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13770"/>
            <a:ext cx="8839200" cy="5210175"/>
          </a:xfrm>
        </p:spPr>
        <p:txBody>
          <a:bodyPr/>
          <a:lstStyle/>
          <a:p>
            <a:r>
              <a:rPr lang="en-US" dirty="0"/>
              <a:t>Many basic things tying together course</a:t>
            </a:r>
          </a:p>
          <a:p>
            <a:pPr lvl="1"/>
            <a:r>
              <a:rPr lang="en-US" dirty="0"/>
              <a:t>Is part of the material, will be covered (briefly) on midterm</a:t>
            </a:r>
          </a:p>
          <a:p>
            <a:r>
              <a:rPr lang="en-US" i="1" dirty="0"/>
              <a:t>Raster graphics</a:t>
            </a:r>
          </a:p>
          <a:p>
            <a:r>
              <a:rPr lang="en-US" dirty="0"/>
              <a:t>Gamma Correction</a:t>
            </a:r>
          </a:p>
          <a:p>
            <a:r>
              <a:rPr lang="en-US" dirty="0"/>
              <a:t>Color</a:t>
            </a:r>
          </a:p>
          <a:p>
            <a:r>
              <a:rPr lang="en-US" dirty="0"/>
              <a:t>Hardware pipeline and </a:t>
            </a:r>
            <a:r>
              <a:rPr lang="en-US" dirty="0" err="1"/>
              <a:t>rasterization</a:t>
            </a:r>
            <a:r>
              <a:rPr lang="en-US" dirty="0"/>
              <a:t> </a:t>
            </a:r>
          </a:p>
          <a:p>
            <a:r>
              <a:rPr lang="en-US" dirty="0"/>
              <a:t>Displaying Images: Ray Tracing and </a:t>
            </a:r>
            <a:r>
              <a:rPr lang="en-US" dirty="0" err="1"/>
              <a:t>Rasterization</a:t>
            </a:r>
            <a:endParaRPr lang="en-US" dirty="0"/>
          </a:p>
          <a:p>
            <a:pPr lvl="1"/>
            <a:r>
              <a:rPr lang="en-US" dirty="0"/>
              <a:t>Essentially what this course is about (HW 2 and HW 4)</a:t>
            </a:r>
          </a:p>
          <a:p>
            <a:r>
              <a:rPr lang="en-US" dirty="0"/>
              <a:t>Introduced now so could cover basics for HW 1,2,3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1147910" name="Text Box 6"/>
          <p:cNvSpPr txBox="1">
            <a:spLocks noChangeArrowheads="1"/>
          </p:cNvSpPr>
          <p:nvPr/>
        </p:nvSpPr>
        <p:spPr bwMode="auto">
          <a:xfrm>
            <a:off x="5059363" y="6432033"/>
            <a:ext cx="4084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/>
              <a:t>Some images from </a:t>
            </a:r>
            <a:r>
              <a:rPr lang="en-US" dirty="0" err="1"/>
              <a:t>wikipedia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88145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310" name="Rectangle 6"/>
          <p:cNvSpPr>
            <a:spLocks noChangeArrowheads="1"/>
          </p:cNvSpPr>
          <p:nvPr/>
        </p:nvSpPr>
        <p:spPr bwMode="auto">
          <a:xfrm>
            <a:off x="1293813" y="3533775"/>
            <a:ext cx="6065837" cy="30337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0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Alpha Compositing</a:t>
            </a:r>
          </a:p>
        </p:txBody>
      </p:sp>
      <p:sp>
        <p:nvSpPr>
          <p:cNvPr id="125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RGBA (32 bits including alpha transparency)</a:t>
            </a:r>
          </a:p>
          <a:p>
            <a:pPr lvl="1"/>
            <a:r>
              <a:rPr lang="en-US"/>
              <a:t>You mostly use 1 (opaque)</a:t>
            </a:r>
          </a:p>
          <a:p>
            <a:pPr lvl="1"/>
            <a:r>
              <a:rPr lang="en-US"/>
              <a:t>Can simulate sub-pixel coverage and effects</a:t>
            </a:r>
          </a:p>
          <a:p>
            <a:r>
              <a:rPr lang="en-US"/>
              <a:t>Compositing algebra </a:t>
            </a:r>
          </a:p>
        </p:txBody>
      </p:sp>
      <p:pic>
        <p:nvPicPr>
          <p:cNvPr id="1250309" name="Picture 5" descr="Alpha compositing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3578225"/>
            <a:ext cx="611505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71946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Lecture Overview</a:t>
            </a:r>
          </a:p>
        </p:txBody>
      </p:sp>
      <p:sp>
        <p:nvSpPr>
          <p:cNvPr id="1249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27150"/>
            <a:ext cx="8839200" cy="5210175"/>
          </a:xfrm>
        </p:spPr>
        <p:txBody>
          <a:bodyPr/>
          <a:lstStyle/>
          <a:p>
            <a:r>
              <a:rPr lang="en-US" dirty="0"/>
              <a:t>Many basic things tying together course</a:t>
            </a:r>
          </a:p>
          <a:p>
            <a:r>
              <a:rPr lang="en-US" dirty="0"/>
              <a:t>Raster graphics</a:t>
            </a:r>
          </a:p>
          <a:p>
            <a:r>
              <a:rPr lang="en-US" dirty="0"/>
              <a:t>Gamma Correction</a:t>
            </a:r>
          </a:p>
          <a:p>
            <a:r>
              <a:rPr lang="en-US" dirty="0"/>
              <a:t>Color</a:t>
            </a:r>
          </a:p>
          <a:p>
            <a:r>
              <a:rPr lang="en-US" i="1" dirty="0"/>
              <a:t>Hardware pipeline and rasterization</a:t>
            </a:r>
            <a:r>
              <a:rPr lang="en-US" dirty="0"/>
              <a:t> </a:t>
            </a:r>
          </a:p>
          <a:p>
            <a:r>
              <a:rPr lang="en-US" dirty="0"/>
              <a:t>Displaying Images: Ray Tracing and Rasterization</a:t>
            </a:r>
          </a:p>
          <a:p>
            <a:pPr lvl="1"/>
            <a:r>
              <a:rPr lang="en-US" dirty="0"/>
              <a:t>Essentially what this course is about (HW 2 and HW 4)</a:t>
            </a:r>
          </a:p>
          <a:p>
            <a:pPr lvl="1"/>
            <a:endParaRPr lang="en-US" dirty="0"/>
          </a:p>
        </p:txBody>
      </p:sp>
      <p:sp>
        <p:nvSpPr>
          <p:cNvPr id="1249284" name="Text Box 4"/>
          <p:cNvSpPr txBox="1">
            <a:spLocks noChangeArrowheads="1"/>
          </p:cNvSpPr>
          <p:nvPr/>
        </p:nvSpPr>
        <p:spPr bwMode="auto">
          <a:xfrm>
            <a:off x="5059363" y="6400800"/>
            <a:ext cx="4016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Read chapter 8 more details</a:t>
            </a:r>
          </a:p>
        </p:txBody>
      </p:sp>
    </p:spTree>
    <p:extLst>
      <p:ext uri="{BB962C8B-B14F-4D97-AF65-F5344CB8AC3E}">
        <p14:creationId xmlns:p14="http://schemas.microsoft.com/office/powerpoint/2010/main" val="254683474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Hardware Pipeline</a:t>
            </a:r>
          </a:p>
        </p:txBody>
      </p:sp>
      <p:sp>
        <p:nvSpPr>
          <p:cNvPr id="125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Application</a:t>
            </a:r>
            <a:r>
              <a:rPr lang="en-US"/>
              <a:t> generates stream of vertices</a:t>
            </a:r>
          </a:p>
          <a:p>
            <a:r>
              <a:rPr lang="en-US">
                <a:solidFill>
                  <a:srgbClr val="FFDD4B"/>
                </a:solidFill>
              </a:rPr>
              <a:t>Vertex shader</a:t>
            </a:r>
            <a:r>
              <a:rPr lang="en-US"/>
              <a:t> called for each vertex</a:t>
            </a:r>
          </a:p>
          <a:p>
            <a:pPr lvl="1"/>
            <a:r>
              <a:rPr lang="en-US"/>
              <a:t>Output is transformed geometry</a:t>
            </a:r>
          </a:p>
          <a:p>
            <a:r>
              <a:rPr lang="en-US">
                <a:solidFill>
                  <a:srgbClr val="2AABA8"/>
                </a:solidFill>
              </a:rPr>
              <a:t>OpenGL</a:t>
            </a:r>
            <a:r>
              <a:rPr lang="en-US"/>
              <a:t> rasterizes transformed vertices</a:t>
            </a:r>
          </a:p>
          <a:p>
            <a:pPr lvl="1"/>
            <a:r>
              <a:rPr lang="en-US"/>
              <a:t>Output are fragments</a:t>
            </a:r>
          </a:p>
          <a:p>
            <a:r>
              <a:rPr lang="en-US">
                <a:solidFill>
                  <a:srgbClr val="FFDD4B"/>
                </a:solidFill>
              </a:rPr>
              <a:t>Fragment shader</a:t>
            </a:r>
            <a:r>
              <a:rPr lang="en-US"/>
              <a:t> for each                                                      fragment</a:t>
            </a:r>
          </a:p>
          <a:p>
            <a:pPr lvl="1"/>
            <a:r>
              <a:rPr lang="en-US"/>
              <a:t>Output is Framebuffer image</a:t>
            </a:r>
          </a:p>
        </p:txBody>
      </p:sp>
      <p:sp>
        <p:nvSpPr>
          <p:cNvPr id="1251332" name="AutoShape 4"/>
          <p:cNvSpPr>
            <a:spLocks noChangeArrowheads="1"/>
          </p:cNvSpPr>
          <p:nvPr/>
        </p:nvSpPr>
        <p:spPr bwMode="auto">
          <a:xfrm>
            <a:off x="5508625" y="3937000"/>
            <a:ext cx="936625" cy="1103313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1333" name="AutoShape 5"/>
          <p:cNvSpPr>
            <a:spLocks noChangeArrowheads="1"/>
          </p:cNvSpPr>
          <p:nvPr/>
        </p:nvSpPr>
        <p:spPr bwMode="auto">
          <a:xfrm>
            <a:off x="6691313" y="3846513"/>
            <a:ext cx="1327150" cy="1038225"/>
          </a:xfrm>
          <a:prstGeom prst="rtTriangl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1334" name="Rectangle 6"/>
          <p:cNvSpPr>
            <a:spLocks noChangeArrowheads="1"/>
          </p:cNvSpPr>
          <p:nvPr/>
        </p:nvSpPr>
        <p:spPr bwMode="auto">
          <a:xfrm>
            <a:off x="5430838" y="3735388"/>
            <a:ext cx="2643187" cy="167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1335" name="Line 7"/>
          <p:cNvSpPr>
            <a:spLocks noChangeShapeType="1"/>
          </p:cNvSpPr>
          <p:nvPr/>
        </p:nvSpPr>
        <p:spPr bwMode="auto">
          <a:xfrm flipV="1">
            <a:off x="5441950" y="4081463"/>
            <a:ext cx="2620963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1336" name="Line 8"/>
          <p:cNvSpPr>
            <a:spLocks noChangeShapeType="1"/>
          </p:cNvSpPr>
          <p:nvPr/>
        </p:nvSpPr>
        <p:spPr bwMode="auto">
          <a:xfrm flipV="1">
            <a:off x="5430838" y="4527550"/>
            <a:ext cx="2676525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1337" name="Line 9"/>
          <p:cNvSpPr>
            <a:spLocks noChangeShapeType="1"/>
          </p:cNvSpPr>
          <p:nvPr/>
        </p:nvSpPr>
        <p:spPr bwMode="auto">
          <a:xfrm flipV="1">
            <a:off x="5441950" y="4995863"/>
            <a:ext cx="2654300" cy="22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1338" name="Line 10"/>
          <p:cNvSpPr>
            <a:spLocks noChangeShapeType="1"/>
          </p:cNvSpPr>
          <p:nvPr/>
        </p:nvSpPr>
        <p:spPr bwMode="auto">
          <a:xfrm>
            <a:off x="5743575" y="3724275"/>
            <a:ext cx="0" cy="1706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1339" name="Line 11"/>
          <p:cNvSpPr>
            <a:spLocks noChangeShapeType="1"/>
          </p:cNvSpPr>
          <p:nvPr/>
        </p:nvSpPr>
        <p:spPr bwMode="auto">
          <a:xfrm>
            <a:off x="6088063" y="3713163"/>
            <a:ext cx="33337" cy="1706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1340" name="Line 12"/>
          <p:cNvSpPr>
            <a:spLocks noChangeShapeType="1"/>
          </p:cNvSpPr>
          <p:nvPr/>
        </p:nvSpPr>
        <p:spPr bwMode="auto">
          <a:xfrm>
            <a:off x="6445250" y="3724275"/>
            <a:ext cx="11113" cy="1706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1341" name="Line 13"/>
          <p:cNvSpPr>
            <a:spLocks noChangeShapeType="1"/>
          </p:cNvSpPr>
          <p:nvPr/>
        </p:nvSpPr>
        <p:spPr bwMode="auto">
          <a:xfrm>
            <a:off x="6824663" y="3735388"/>
            <a:ext cx="0" cy="1706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1342" name="Line 14"/>
          <p:cNvSpPr>
            <a:spLocks noChangeShapeType="1"/>
          </p:cNvSpPr>
          <p:nvPr/>
        </p:nvSpPr>
        <p:spPr bwMode="auto">
          <a:xfrm>
            <a:off x="7148513" y="3735388"/>
            <a:ext cx="33337" cy="1695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1343" name="Line 15"/>
          <p:cNvSpPr>
            <a:spLocks noChangeShapeType="1"/>
          </p:cNvSpPr>
          <p:nvPr/>
        </p:nvSpPr>
        <p:spPr bwMode="auto">
          <a:xfrm flipH="1">
            <a:off x="7561263" y="3735388"/>
            <a:ext cx="11112" cy="1684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94844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Rasterization</a:t>
            </a:r>
          </a:p>
        </p:txBody>
      </p:sp>
      <p:sp>
        <p:nvSpPr>
          <p:cNvPr id="1252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 dirty="0"/>
              <a:t>In modern OpenGL, really only OpenGL function</a:t>
            </a:r>
          </a:p>
          <a:p>
            <a:pPr lvl="1"/>
            <a:r>
              <a:rPr lang="en-US" dirty="0"/>
              <a:t>Almost everything is user-specified, programmable</a:t>
            </a:r>
          </a:p>
          <a:p>
            <a:pPr lvl="1"/>
            <a:r>
              <a:rPr lang="en-US" dirty="0"/>
              <a:t>Basically, how to draw (2D) primitive on screen</a:t>
            </a:r>
          </a:p>
          <a:p>
            <a:r>
              <a:rPr lang="en-US" dirty="0"/>
              <a:t>Long history</a:t>
            </a:r>
          </a:p>
          <a:p>
            <a:pPr lvl="1"/>
            <a:r>
              <a:rPr lang="en-US" dirty="0" err="1"/>
              <a:t>Bresenham</a:t>
            </a:r>
            <a:r>
              <a:rPr lang="en-US" dirty="0"/>
              <a:t> line drawing</a:t>
            </a:r>
          </a:p>
          <a:p>
            <a:pPr lvl="1"/>
            <a:r>
              <a:rPr lang="en-US" dirty="0"/>
              <a:t>Polygon clipping</a:t>
            </a:r>
          </a:p>
          <a:p>
            <a:pPr lvl="1"/>
            <a:r>
              <a:rPr lang="en-US" dirty="0"/>
              <a:t>Antialiasing</a:t>
            </a:r>
          </a:p>
          <a:p>
            <a:r>
              <a:rPr lang="en-US" dirty="0"/>
              <a:t>What we care about</a:t>
            </a:r>
          </a:p>
          <a:p>
            <a:pPr lvl="1"/>
            <a:r>
              <a:rPr lang="en-US" dirty="0"/>
              <a:t>OpenGL generates a fragment for each pixel in triangle </a:t>
            </a:r>
          </a:p>
          <a:p>
            <a:pPr lvl="1"/>
            <a:r>
              <a:rPr lang="en-US" dirty="0"/>
              <a:t>Colors, values interpolated from vertices (</a:t>
            </a:r>
            <a:r>
              <a:rPr lang="en-US" dirty="0" err="1"/>
              <a:t>Gouraud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9147326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Z-Buffer</a:t>
            </a:r>
          </a:p>
        </p:txBody>
      </p:sp>
      <p:sp>
        <p:nvSpPr>
          <p:cNvPr id="125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Sort fragments by depth                                            (only draw closest one)</a:t>
            </a:r>
          </a:p>
          <a:p>
            <a:r>
              <a:rPr lang="en-US"/>
              <a:t>New fragment replaces                                                old if depth test works</a:t>
            </a:r>
          </a:p>
          <a:p>
            <a:r>
              <a:rPr lang="en-US"/>
              <a:t>OpenGL does this auto                                                can override if you want</a:t>
            </a:r>
          </a:p>
          <a:p>
            <a:r>
              <a:rPr lang="en-US"/>
              <a:t>Must store z memory</a:t>
            </a:r>
          </a:p>
          <a:p>
            <a:r>
              <a:rPr lang="en-US"/>
              <a:t>Simple, easy to use</a:t>
            </a:r>
          </a:p>
        </p:txBody>
      </p:sp>
      <p:pic>
        <p:nvPicPr>
          <p:cNvPr id="1255429" name="Picture 5" descr="File:Z buffer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52525"/>
            <a:ext cx="4419600" cy="57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7300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Lecture Overview</a:t>
            </a:r>
          </a:p>
        </p:txBody>
      </p:sp>
      <p:sp>
        <p:nvSpPr>
          <p:cNvPr id="1253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27150"/>
            <a:ext cx="8839200" cy="5210175"/>
          </a:xfrm>
        </p:spPr>
        <p:txBody>
          <a:bodyPr/>
          <a:lstStyle/>
          <a:p>
            <a:r>
              <a:rPr lang="en-US" dirty="0"/>
              <a:t>Many basic things tying together course</a:t>
            </a:r>
          </a:p>
          <a:p>
            <a:r>
              <a:rPr lang="en-US" dirty="0"/>
              <a:t>Raster graphics</a:t>
            </a:r>
          </a:p>
          <a:p>
            <a:r>
              <a:rPr lang="en-US" dirty="0"/>
              <a:t>Gamma Correction</a:t>
            </a:r>
          </a:p>
          <a:p>
            <a:r>
              <a:rPr lang="en-US" dirty="0"/>
              <a:t>Color</a:t>
            </a:r>
          </a:p>
          <a:p>
            <a:r>
              <a:rPr lang="en-US" dirty="0"/>
              <a:t>Hardware pipeline and </a:t>
            </a:r>
            <a:r>
              <a:rPr lang="en-US" dirty="0" err="1"/>
              <a:t>rasterization</a:t>
            </a:r>
            <a:r>
              <a:rPr lang="en-US" dirty="0"/>
              <a:t> </a:t>
            </a:r>
          </a:p>
          <a:p>
            <a:r>
              <a:rPr lang="en-US" i="1" dirty="0"/>
              <a:t>Displaying Images: Ray Tracing and </a:t>
            </a:r>
            <a:r>
              <a:rPr lang="en-US" i="1" dirty="0" err="1"/>
              <a:t>Rasterization</a:t>
            </a:r>
            <a:endParaRPr lang="en-US" i="1" dirty="0"/>
          </a:p>
          <a:p>
            <a:pPr lvl="1"/>
            <a:r>
              <a:rPr lang="en-US" dirty="0"/>
              <a:t>Essentially what this course is about (HW 2 and HW 4)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712934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the core of 3D pipeline?</a:t>
            </a:r>
          </a:p>
        </p:txBody>
      </p:sp>
      <p:sp>
        <p:nvSpPr>
          <p:cNvPr id="125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each object (triangle), for each pixel, compute shading (do fragment program)</a:t>
            </a:r>
          </a:p>
          <a:p>
            <a:r>
              <a:rPr lang="en-US" dirty="0" err="1"/>
              <a:t>Rasterization</a:t>
            </a:r>
            <a:r>
              <a:rPr lang="en-US" dirty="0"/>
              <a:t> (OpenGL) in HW 2</a:t>
            </a:r>
          </a:p>
          <a:p>
            <a:pPr lvl="1"/>
            <a:r>
              <a:rPr lang="en-US" dirty="0"/>
              <a:t>For each object (triangle)</a:t>
            </a:r>
          </a:p>
          <a:p>
            <a:pPr lvl="2"/>
            <a:r>
              <a:rPr lang="en-US" dirty="0"/>
              <a:t>For each pixel spanned by that triangle </a:t>
            </a:r>
          </a:p>
          <a:p>
            <a:pPr lvl="3"/>
            <a:r>
              <a:rPr lang="en-US" dirty="0"/>
              <a:t>Call fragment program</a:t>
            </a:r>
          </a:p>
          <a:p>
            <a:r>
              <a:rPr lang="en-US" dirty="0"/>
              <a:t>Ray Tracing in HW 4: flip loops</a:t>
            </a:r>
          </a:p>
          <a:p>
            <a:pPr lvl="1"/>
            <a:r>
              <a:rPr lang="en-US" dirty="0"/>
              <a:t>For each pixel</a:t>
            </a:r>
          </a:p>
          <a:p>
            <a:pPr lvl="2"/>
            <a:r>
              <a:rPr lang="en-US" dirty="0"/>
              <a:t>For each triangle</a:t>
            </a:r>
          </a:p>
          <a:p>
            <a:pPr lvl="3"/>
            <a:r>
              <a:rPr lang="en-US" dirty="0"/>
              <a:t>Compute shading (rough equivalent of fragment program)</a:t>
            </a:r>
          </a:p>
          <a:p>
            <a:r>
              <a:rPr lang="en-US" dirty="0"/>
              <a:t>HW 2, 4 take almost same input.  Core of class</a:t>
            </a:r>
          </a:p>
        </p:txBody>
      </p:sp>
    </p:spTree>
    <p:extLst>
      <p:ext uri="{BB962C8B-B14F-4D97-AF65-F5344CB8AC3E}">
        <p14:creationId xmlns:p14="http://schemas.microsoft.com/office/powerpoint/2010/main" val="248947159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Tracing vs Rasterization</a:t>
            </a:r>
          </a:p>
        </p:txBody>
      </p:sp>
      <p:sp>
        <p:nvSpPr>
          <p:cNvPr id="1256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7175"/>
            <a:ext cx="91440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Rasterization complexity is N * 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(N = </a:t>
            </a:r>
            <a:r>
              <a:rPr lang="en-US" dirty="0" err="1"/>
              <a:t>objs</a:t>
            </a:r>
            <a:r>
              <a:rPr lang="en-US" dirty="0"/>
              <a:t>, p = pix, d = pix/object)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Must touch each object (but culling possible)</a:t>
            </a:r>
          </a:p>
          <a:p>
            <a:pPr>
              <a:lnSpc>
                <a:spcPct val="90000"/>
              </a:lnSpc>
            </a:pPr>
            <a:r>
              <a:rPr lang="en-US" dirty="0"/>
              <a:t>Ray tracing naïve complexity is p * 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Much higher since p &gt;&gt; 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But acceleration structures allow p * log (N)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Must touch each pixel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Ray tracing can win if geometry very complex</a:t>
            </a:r>
          </a:p>
          <a:p>
            <a:pPr>
              <a:lnSpc>
                <a:spcPct val="90000"/>
              </a:lnSpc>
            </a:pPr>
            <a:r>
              <a:rPr lang="en-US" dirty="0"/>
              <a:t>Historically, OpenGL real-time, ray tracing slow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Now, real-time ray tracers, </a:t>
            </a:r>
            <a:r>
              <a:rPr lang="en-US" dirty="0" err="1"/>
              <a:t>OpenRT</a:t>
            </a:r>
            <a:r>
              <a:rPr lang="en-US" dirty="0"/>
              <a:t>, NVIDIA Optix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NVIDIA Turing RT (2018) claims 10 billion rays/second!!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Ray tracing has advantage for shadows, interreflections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Hybrid solutions now common</a:t>
            </a:r>
          </a:p>
          <a:p>
            <a:pPr lvl="1">
              <a:lnSpc>
                <a:spcPct val="90000"/>
              </a:lnSpc>
            </a:pPr>
            <a:r>
              <a:rPr lang="en-US" dirty="0" err="1"/>
              <a:t>TuringRT</a:t>
            </a:r>
            <a:r>
              <a:rPr lang="en-US" dirty="0"/>
              <a:t> 10G rays/sec: </a:t>
            </a:r>
            <a:r>
              <a:rPr lang="en-US" dirty="0">
                <a:hlinkClick r:id="rId2"/>
              </a:rPr>
              <a:t>Video</a:t>
            </a:r>
            <a:r>
              <a:rPr lang="en-US" dirty="0"/>
              <a:t> ; Tiger Demo: </a:t>
            </a:r>
            <a:r>
              <a:rPr lang="en-US" dirty="0">
                <a:hlinkClick r:id="rId3"/>
              </a:rPr>
              <a:t>Video</a:t>
            </a:r>
            <a:r>
              <a:rPr lang="en-US" dirty="0"/>
              <a:t> 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2091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Goals and Overview</a:t>
            </a:r>
          </a:p>
        </p:txBody>
      </p:sp>
      <p:sp>
        <p:nvSpPr>
          <p:cNvPr id="1257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 dirty="0"/>
              <a:t>Generate images from 3D graphics </a:t>
            </a:r>
          </a:p>
          <a:p>
            <a:r>
              <a:rPr lang="en-US" dirty="0"/>
              <a:t>Using both </a:t>
            </a:r>
            <a:r>
              <a:rPr lang="en-US" dirty="0" err="1"/>
              <a:t>rasterization</a:t>
            </a:r>
            <a:r>
              <a:rPr lang="en-US" dirty="0"/>
              <a:t> (OpenGL) and </a:t>
            </a:r>
            <a:r>
              <a:rPr lang="en-US" dirty="0" err="1"/>
              <a:t>Raytracing</a:t>
            </a:r>
            <a:endParaRPr lang="en-US" dirty="0"/>
          </a:p>
          <a:p>
            <a:pPr lvl="1"/>
            <a:r>
              <a:rPr lang="en-US" dirty="0"/>
              <a:t>HW 2 (OpenGL), HW 4 (Ray Tracing)</a:t>
            </a:r>
          </a:p>
          <a:p>
            <a:r>
              <a:rPr lang="en-US" dirty="0"/>
              <a:t>Both require knowledge of transforms, viewing</a:t>
            </a:r>
          </a:p>
          <a:p>
            <a:pPr lvl="1"/>
            <a:r>
              <a:rPr lang="en-US" dirty="0"/>
              <a:t>HW 1</a:t>
            </a:r>
          </a:p>
          <a:p>
            <a:r>
              <a:rPr lang="en-US" dirty="0"/>
              <a:t>Need geometric model for rendering </a:t>
            </a:r>
          </a:p>
          <a:p>
            <a:pPr lvl="1"/>
            <a:r>
              <a:rPr lang="en-US" dirty="0"/>
              <a:t>Splines for modeling (HW 3)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3783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Images and Raster Graphics</a:t>
            </a:r>
          </a:p>
        </p:txBody>
      </p:sp>
      <p:sp>
        <p:nvSpPr>
          <p:cNvPr id="1230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60488"/>
            <a:ext cx="8686800" cy="5799137"/>
          </a:xfrm>
        </p:spPr>
        <p:txBody>
          <a:bodyPr/>
          <a:lstStyle/>
          <a:p>
            <a:r>
              <a:rPr lang="en-US"/>
              <a:t>Real world is continuous (almost)</a:t>
            </a:r>
          </a:p>
          <a:p>
            <a:r>
              <a:rPr lang="en-US"/>
              <a:t>How to represent images on a display? </a:t>
            </a:r>
          </a:p>
          <a:p>
            <a:r>
              <a:rPr lang="en-US"/>
              <a:t>Raster graphics: use a bitmap with discrete </a:t>
            </a:r>
            <a:r>
              <a:rPr lang="en-US" b="1" i="1"/>
              <a:t>pixels</a:t>
            </a:r>
          </a:p>
          <a:p>
            <a:r>
              <a:rPr lang="en-US"/>
              <a:t>Raster scan CRT                                                         (paints image                                                                  line by line)</a:t>
            </a:r>
          </a:p>
          <a:p>
            <a:r>
              <a:rPr lang="en-US"/>
              <a:t>Cannot be resized without loss </a:t>
            </a:r>
          </a:p>
          <a:p>
            <a:r>
              <a:rPr lang="en-US"/>
              <a:t>Compare to vector graphics</a:t>
            </a:r>
          </a:p>
          <a:p>
            <a:pPr lvl="1"/>
            <a:r>
              <a:rPr lang="en-US"/>
              <a:t>Resized arbitrarily.  For drawings </a:t>
            </a:r>
          </a:p>
          <a:p>
            <a:pPr lvl="1"/>
            <a:r>
              <a:rPr lang="en-US"/>
              <a:t>But how to represent photos, CG?</a:t>
            </a:r>
          </a:p>
        </p:txBody>
      </p:sp>
      <p:pic>
        <p:nvPicPr>
          <p:cNvPr id="1230853" name="Picture 5" descr="File:Rgb-raster-image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0" t="8281" r="4526" b="4459"/>
          <a:stretch>
            <a:fillRect/>
          </a:stretch>
        </p:blipFill>
        <p:spPr bwMode="auto">
          <a:xfrm>
            <a:off x="6246813" y="3116263"/>
            <a:ext cx="2495550" cy="365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30854" name="Rectangle 6"/>
          <p:cNvSpPr>
            <a:spLocks noChangeArrowheads="1"/>
          </p:cNvSpPr>
          <p:nvPr/>
        </p:nvSpPr>
        <p:spPr bwMode="auto">
          <a:xfrm>
            <a:off x="3656013" y="3111500"/>
            <a:ext cx="2476500" cy="1762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856" name="Line 8"/>
          <p:cNvSpPr>
            <a:spLocks noChangeShapeType="1"/>
          </p:cNvSpPr>
          <p:nvPr/>
        </p:nvSpPr>
        <p:spPr bwMode="auto">
          <a:xfrm>
            <a:off x="3646488" y="3435350"/>
            <a:ext cx="2486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57" name="Line 9"/>
          <p:cNvSpPr>
            <a:spLocks noChangeShapeType="1"/>
          </p:cNvSpPr>
          <p:nvPr/>
        </p:nvSpPr>
        <p:spPr bwMode="auto">
          <a:xfrm>
            <a:off x="3646488" y="3824288"/>
            <a:ext cx="2497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58" name="Line 10"/>
          <p:cNvSpPr>
            <a:spLocks noChangeShapeType="1"/>
          </p:cNvSpPr>
          <p:nvPr/>
        </p:nvSpPr>
        <p:spPr bwMode="auto">
          <a:xfrm>
            <a:off x="3646488" y="4225925"/>
            <a:ext cx="246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59" name="Line 11"/>
          <p:cNvSpPr>
            <a:spLocks noChangeShapeType="1"/>
          </p:cNvSpPr>
          <p:nvPr/>
        </p:nvSpPr>
        <p:spPr bwMode="auto">
          <a:xfrm flipV="1">
            <a:off x="3657600" y="4549775"/>
            <a:ext cx="2474913" cy="22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60" name="Line 12"/>
          <p:cNvSpPr>
            <a:spLocks noChangeShapeType="1"/>
          </p:cNvSpPr>
          <p:nvPr/>
        </p:nvSpPr>
        <p:spPr bwMode="auto">
          <a:xfrm>
            <a:off x="3981450" y="3122613"/>
            <a:ext cx="0" cy="1795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61" name="Line 13"/>
          <p:cNvSpPr>
            <a:spLocks noChangeShapeType="1"/>
          </p:cNvSpPr>
          <p:nvPr/>
        </p:nvSpPr>
        <p:spPr bwMode="auto">
          <a:xfrm>
            <a:off x="4303713" y="3122613"/>
            <a:ext cx="0" cy="1751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62" name="Line 14"/>
          <p:cNvSpPr>
            <a:spLocks noChangeShapeType="1"/>
          </p:cNvSpPr>
          <p:nvPr/>
        </p:nvSpPr>
        <p:spPr bwMode="auto">
          <a:xfrm>
            <a:off x="4616450" y="3111500"/>
            <a:ext cx="0" cy="177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63" name="Line 15"/>
          <p:cNvSpPr>
            <a:spLocks noChangeShapeType="1"/>
          </p:cNvSpPr>
          <p:nvPr/>
        </p:nvSpPr>
        <p:spPr bwMode="auto">
          <a:xfrm>
            <a:off x="4940300" y="3111500"/>
            <a:ext cx="0" cy="1762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64" name="Line 16"/>
          <p:cNvSpPr>
            <a:spLocks noChangeShapeType="1"/>
          </p:cNvSpPr>
          <p:nvPr/>
        </p:nvSpPr>
        <p:spPr bwMode="auto">
          <a:xfrm>
            <a:off x="5240338" y="3111500"/>
            <a:ext cx="0" cy="1762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65" name="Line 17"/>
          <p:cNvSpPr>
            <a:spLocks noChangeShapeType="1"/>
          </p:cNvSpPr>
          <p:nvPr/>
        </p:nvSpPr>
        <p:spPr bwMode="auto">
          <a:xfrm>
            <a:off x="5553075" y="3122613"/>
            <a:ext cx="0" cy="1784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66" name="Line 18"/>
          <p:cNvSpPr>
            <a:spLocks noChangeShapeType="1"/>
          </p:cNvSpPr>
          <p:nvPr/>
        </p:nvSpPr>
        <p:spPr bwMode="auto">
          <a:xfrm flipH="1">
            <a:off x="5810250" y="3111500"/>
            <a:ext cx="11113" cy="177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67" name="Rectangle 19"/>
          <p:cNvSpPr>
            <a:spLocks noChangeArrowheads="1"/>
          </p:cNvSpPr>
          <p:nvPr/>
        </p:nvSpPr>
        <p:spPr bwMode="auto">
          <a:xfrm>
            <a:off x="4951413" y="3835400"/>
            <a:ext cx="266700" cy="368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869" name="Rectangle 21"/>
          <p:cNvSpPr>
            <a:spLocks noChangeArrowheads="1"/>
          </p:cNvSpPr>
          <p:nvPr/>
        </p:nvSpPr>
        <p:spPr bwMode="auto">
          <a:xfrm>
            <a:off x="4303713" y="3446463"/>
            <a:ext cx="301625" cy="355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870" name="Rectangle 22"/>
          <p:cNvSpPr>
            <a:spLocks noChangeArrowheads="1"/>
          </p:cNvSpPr>
          <p:nvPr/>
        </p:nvSpPr>
        <p:spPr bwMode="auto">
          <a:xfrm>
            <a:off x="3992563" y="4237038"/>
            <a:ext cx="311150" cy="3127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8102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Displays and Raster Devices</a:t>
            </a:r>
          </a:p>
        </p:txBody>
      </p:sp>
      <p:sp>
        <p:nvSpPr>
          <p:cNvPr id="1231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8913" y="1282700"/>
            <a:ext cx="8921750" cy="5554663"/>
          </a:xfrm>
        </p:spPr>
        <p:txBody>
          <a:bodyPr/>
          <a:lstStyle/>
          <a:p>
            <a:r>
              <a:rPr lang="en-US"/>
              <a:t>CRT, flat panel, television (rect array of pixels)</a:t>
            </a:r>
          </a:p>
          <a:p>
            <a:r>
              <a:rPr lang="en-US"/>
              <a:t>Printers (scanning: no physical grid but print ink)</a:t>
            </a:r>
          </a:p>
          <a:p>
            <a:r>
              <a:rPr lang="en-US"/>
              <a:t>Digital cameras (grid light-sensitive pixels)</a:t>
            </a:r>
          </a:p>
          <a:p>
            <a:r>
              <a:rPr lang="en-US"/>
              <a:t>Scanner (linear array of pixels swept across)</a:t>
            </a:r>
          </a:p>
          <a:p>
            <a:r>
              <a:rPr lang="en-US"/>
              <a:t>Store image as 2D array (of RGB [sub-pixel] values)</a:t>
            </a:r>
          </a:p>
          <a:p>
            <a:pPr lvl="1"/>
            <a:r>
              <a:rPr lang="en-US"/>
              <a:t>In practice, there may be resolution mismatch, resize</a:t>
            </a:r>
          </a:p>
          <a:p>
            <a:pPr lvl="1"/>
            <a:r>
              <a:rPr lang="en-US"/>
              <a:t>Resize across platforms (phone, screen, large TV)</a:t>
            </a:r>
          </a:p>
          <a:p>
            <a:r>
              <a:rPr lang="en-US"/>
              <a:t>Vector image: description of shapes (line, circle, …)</a:t>
            </a:r>
          </a:p>
          <a:p>
            <a:pPr lvl="1"/>
            <a:r>
              <a:rPr lang="en-US"/>
              <a:t>E.g., line art such as in Adobe Illustrator</a:t>
            </a:r>
          </a:p>
          <a:p>
            <a:pPr lvl="1"/>
            <a:r>
              <a:rPr lang="en-US"/>
              <a:t>Resolution-Independent but must </a:t>
            </a:r>
            <a:r>
              <a:rPr lang="en-US" i="1"/>
              <a:t>rasterize</a:t>
            </a:r>
            <a:r>
              <a:rPr lang="en-US"/>
              <a:t> to display</a:t>
            </a:r>
          </a:p>
          <a:p>
            <a:pPr lvl="1"/>
            <a:r>
              <a:rPr lang="en-US"/>
              <a:t>Doesn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t work well for photographs, complex images</a:t>
            </a:r>
          </a:p>
        </p:txBody>
      </p:sp>
    </p:spTree>
    <p:extLst>
      <p:ext uri="{BB962C8B-B14F-4D97-AF65-F5344CB8AC3E}">
        <p14:creationId xmlns:p14="http://schemas.microsoft.com/office/powerpoint/2010/main" val="424645480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Resolutions</a:t>
            </a:r>
          </a:p>
        </p:txBody>
      </p:sp>
      <p:sp>
        <p:nvSpPr>
          <p:cNvPr id="1232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71588"/>
            <a:ext cx="8229600" cy="5029200"/>
          </a:xfrm>
        </p:spPr>
        <p:txBody>
          <a:bodyPr/>
          <a:lstStyle/>
          <a:p>
            <a:r>
              <a:rPr lang="en-US"/>
              <a:t>Size of grid (1920x1200 = 2,304,000 pixels)</a:t>
            </a:r>
          </a:p>
          <a:p>
            <a:pPr lvl="1"/>
            <a:r>
              <a:rPr lang="en-US"/>
              <a:t>32 bit of memory for RGBA framebuffer 8+ MB</a:t>
            </a:r>
          </a:p>
          <a:p>
            <a:r>
              <a:rPr lang="en-US"/>
              <a:t>For printers, pixel density (300 dpi or ppi)</a:t>
            </a:r>
          </a:p>
          <a:p>
            <a:pPr lvl="1"/>
            <a:r>
              <a:rPr lang="en-US"/>
              <a:t>Printers often binary or CMYK, require finer grid</a:t>
            </a:r>
          </a:p>
          <a:p>
            <a:pPr lvl="1"/>
            <a:r>
              <a:rPr lang="en-US"/>
              <a:t>iPhone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retina display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&gt; 300 dpi.  At 12 inches, pixels closer than retina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ability to distinguish angles</a:t>
            </a:r>
          </a:p>
          <a:p>
            <a:r>
              <a:rPr lang="en-US"/>
              <a:t>Digital cameras in Mega-Pixels (often &gt; 10 MP)</a:t>
            </a:r>
          </a:p>
          <a:p>
            <a:pPr lvl="1"/>
            <a:r>
              <a:rPr lang="en-US"/>
              <a:t>Color filter array (Bayer Mosaic)</a:t>
            </a:r>
          </a:p>
          <a:p>
            <a:pPr lvl="1"/>
            <a:r>
              <a:rPr lang="en-US"/>
              <a:t>Pixels really small (micron)</a:t>
            </a:r>
          </a:p>
        </p:txBody>
      </p:sp>
      <p:pic>
        <p:nvPicPr>
          <p:cNvPr id="1232901" name="Picture 5" descr="350px-Bayer_pattern_on_sens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00" y="4495800"/>
            <a:ext cx="333375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86825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Monitor Intensities</a:t>
            </a:r>
          </a:p>
        </p:txBody>
      </p:sp>
      <p:sp>
        <p:nvSpPr>
          <p:cNvPr id="1234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Intensity usually stored with 8 bits [0…255]</a:t>
            </a:r>
          </a:p>
          <a:p>
            <a:r>
              <a:rPr lang="en-US"/>
              <a:t>HDR can be 16 bits or more [0…65535]</a:t>
            </a:r>
          </a:p>
          <a:p>
            <a:r>
              <a:rPr lang="en-US"/>
              <a:t>Resolution-independent use [0…1] intermediate</a:t>
            </a:r>
          </a:p>
          <a:p>
            <a:r>
              <a:rPr lang="en-US"/>
              <a:t>Monitor takes input value [0…1] outputs intensity</a:t>
            </a:r>
          </a:p>
          <a:p>
            <a:pPr lvl="1"/>
            <a:r>
              <a:rPr lang="en-US"/>
              <a:t>Non-zero intensity for 0, black level even when off</a:t>
            </a:r>
          </a:p>
          <a:p>
            <a:pPr lvl="1"/>
            <a:r>
              <a:rPr lang="en-US"/>
              <a:t>1.0 is maximum intensity (output 1.0/0.0 is contrast)</a:t>
            </a:r>
          </a:p>
          <a:p>
            <a:pPr lvl="1"/>
            <a:r>
              <a:rPr lang="en-US"/>
              <a:t>Non-linear response (as is human perception)</a:t>
            </a:r>
          </a:p>
          <a:p>
            <a:pPr lvl="1"/>
            <a:r>
              <a:rPr lang="en-US"/>
              <a:t>0.5 may map to 0.25 times the response of 1.0 </a:t>
            </a:r>
          </a:p>
          <a:p>
            <a:pPr lvl="1"/>
            <a:r>
              <a:rPr lang="en-US"/>
              <a:t>Gamma characterization and gamma correction</a:t>
            </a:r>
          </a:p>
          <a:p>
            <a:pPr lvl="1"/>
            <a:r>
              <a:rPr lang="en-US"/>
              <a:t>Some history from CRT physics and exponential forms</a:t>
            </a:r>
          </a:p>
        </p:txBody>
      </p:sp>
    </p:spTree>
    <p:extLst>
      <p:ext uri="{BB962C8B-B14F-4D97-AF65-F5344CB8AC3E}">
        <p14:creationId xmlns:p14="http://schemas.microsoft.com/office/powerpoint/2010/main" val="168007610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Lecture Overview</a:t>
            </a:r>
          </a:p>
        </p:txBody>
      </p:sp>
      <p:sp>
        <p:nvSpPr>
          <p:cNvPr id="1235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27150"/>
            <a:ext cx="8839200" cy="5210175"/>
          </a:xfrm>
        </p:spPr>
        <p:txBody>
          <a:bodyPr/>
          <a:lstStyle/>
          <a:p>
            <a:r>
              <a:rPr lang="en-US" dirty="0"/>
              <a:t>Many basic things tying together course</a:t>
            </a:r>
          </a:p>
          <a:p>
            <a:r>
              <a:rPr lang="en-US" dirty="0"/>
              <a:t>Raster graphics</a:t>
            </a:r>
          </a:p>
          <a:p>
            <a:r>
              <a:rPr lang="en-US" i="1" dirty="0"/>
              <a:t>Gamma Correction</a:t>
            </a:r>
          </a:p>
          <a:p>
            <a:r>
              <a:rPr lang="en-US" dirty="0"/>
              <a:t>Color</a:t>
            </a:r>
          </a:p>
          <a:p>
            <a:r>
              <a:rPr lang="en-US" dirty="0"/>
              <a:t>Hardware pipeline and rasterization </a:t>
            </a:r>
          </a:p>
          <a:p>
            <a:r>
              <a:rPr lang="en-US" dirty="0"/>
              <a:t>Displaying Images: Ray Tracing and Rasterization</a:t>
            </a:r>
          </a:p>
          <a:p>
            <a:pPr lvl="1"/>
            <a:r>
              <a:rPr lang="en-US" dirty="0"/>
              <a:t>Essentially what this course is about (HW 2 and HW 4)</a:t>
            </a:r>
          </a:p>
          <a:p>
            <a:pPr lvl="1"/>
            <a:endParaRPr lang="en-US" dirty="0"/>
          </a:p>
        </p:txBody>
      </p:sp>
      <p:sp>
        <p:nvSpPr>
          <p:cNvPr id="1235972" name="Text Box 4"/>
          <p:cNvSpPr txBox="1">
            <a:spLocks noChangeArrowheads="1"/>
          </p:cNvSpPr>
          <p:nvPr/>
        </p:nvSpPr>
        <p:spPr bwMode="auto">
          <a:xfrm>
            <a:off x="5059363" y="6400800"/>
            <a:ext cx="4084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Some images from wikipedia</a:t>
            </a:r>
          </a:p>
        </p:txBody>
      </p:sp>
    </p:spTree>
    <p:extLst>
      <p:ext uri="{BB962C8B-B14F-4D97-AF65-F5344CB8AC3E}">
        <p14:creationId xmlns:p14="http://schemas.microsoft.com/office/powerpoint/2010/main" val="73675486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Nonlinearity and Gamma</a:t>
            </a:r>
          </a:p>
        </p:txBody>
      </p:sp>
      <p:sp>
        <p:nvSpPr>
          <p:cNvPr id="1236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296275" cy="54641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Exponential function</a:t>
            </a:r>
          </a:p>
          <a:p>
            <a:pPr>
              <a:lnSpc>
                <a:spcPct val="90000"/>
              </a:lnSpc>
            </a:pPr>
            <a:r>
              <a:rPr lang="en-US"/>
              <a:t>I is displayed intensity, a is pixel value</a:t>
            </a:r>
          </a:p>
          <a:p>
            <a:pPr>
              <a:lnSpc>
                <a:spcPct val="90000"/>
              </a:lnSpc>
            </a:pPr>
            <a:r>
              <a:rPr lang="en-US"/>
              <a:t>For many monitors </a:t>
            </a:r>
            <a:r>
              <a:rPr lang="el-GR">
                <a:cs typeface="Arial" charset="0"/>
              </a:rPr>
              <a:t>γ</a:t>
            </a:r>
            <a:r>
              <a:rPr lang="en-US">
                <a:cs typeface="Arial" charset="0"/>
              </a:rPr>
              <a:t> is between 1.8 and 2.2</a:t>
            </a:r>
          </a:p>
          <a:p>
            <a:pPr>
              <a:lnSpc>
                <a:spcPct val="90000"/>
              </a:lnSpc>
            </a:pPr>
            <a:r>
              <a:rPr lang="en-US">
                <a:cs typeface="Arial" charset="0"/>
              </a:rPr>
              <a:t>In computer graphics, most images are linear</a:t>
            </a:r>
          </a:p>
          <a:p>
            <a:pPr lvl="1">
              <a:lnSpc>
                <a:spcPct val="90000"/>
              </a:lnSpc>
            </a:pPr>
            <a:r>
              <a:rPr lang="en-US">
                <a:cs typeface="Arial" charset="0"/>
              </a:rPr>
              <a:t>Lighting and material interact linearly</a:t>
            </a:r>
          </a:p>
          <a:p>
            <a:pPr>
              <a:lnSpc>
                <a:spcPct val="90000"/>
              </a:lnSpc>
            </a:pPr>
            <a:r>
              <a:rPr lang="en-US">
                <a:cs typeface="Arial" charset="0"/>
              </a:rPr>
              <a:t>Gamma correction </a:t>
            </a:r>
          </a:p>
          <a:p>
            <a:pPr>
              <a:lnSpc>
                <a:spcPct val="90000"/>
              </a:lnSpc>
            </a:pPr>
            <a:r>
              <a:rPr lang="en-US">
                <a:cs typeface="Arial" charset="0"/>
              </a:rPr>
              <a:t>Examples with  </a:t>
            </a:r>
            <a:r>
              <a:rPr lang="el-GR">
                <a:cs typeface="Arial" charset="0"/>
              </a:rPr>
              <a:t>γ</a:t>
            </a:r>
            <a:r>
              <a:rPr lang="en-US">
                <a:cs typeface="Arial" charset="0"/>
              </a:rPr>
              <a:t> = 2</a:t>
            </a:r>
          </a:p>
          <a:p>
            <a:pPr lvl="1">
              <a:lnSpc>
                <a:spcPct val="90000"/>
              </a:lnSpc>
            </a:pPr>
            <a:r>
              <a:rPr lang="en-US">
                <a:cs typeface="Arial" charset="0"/>
              </a:rPr>
              <a:t>Input a = 0 leads to final intensity I = 0, no correction</a:t>
            </a:r>
          </a:p>
          <a:p>
            <a:pPr lvl="1">
              <a:lnSpc>
                <a:spcPct val="90000"/>
              </a:lnSpc>
            </a:pPr>
            <a:r>
              <a:rPr lang="en-US">
                <a:cs typeface="Arial" charset="0"/>
              </a:rPr>
              <a:t>Input a = 1 leads to final intensity I = 1, no correction </a:t>
            </a:r>
          </a:p>
          <a:p>
            <a:pPr lvl="1">
              <a:lnSpc>
                <a:spcPct val="90000"/>
              </a:lnSpc>
            </a:pPr>
            <a:r>
              <a:rPr lang="en-US">
                <a:cs typeface="Arial" charset="0"/>
              </a:rPr>
              <a:t>Input a = 0.5 final intensity 0.25.  Correct to 0.707107</a:t>
            </a:r>
          </a:p>
          <a:p>
            <a:pPr lvl="1">
              <a:lnSpc>
                <a:spcPct val="90000"/>
              </a:lnSpc>
            </a:pPr>
            <a:r>
              <a:rPr lang="en-US">
                <a:cs typeface="Arial" charset="0"/>
              </a:rPr>
              <a:t>Makes image </a:t>
            </a:r>
            <a:r>
              <a:rPr lang="ja-JP" altLang="en-US">
                <a:cs typeface="Arial" charset="0"/>
              </a:rPr>
              <a:t>“</a:t>
            </a:r>
            <a:r>
              <a:rPr lang="en-US">
                <a:cs typeface="Arial" charset="0"/>
              </a:rPr>
              <a:t>brighter</a:t>
            </a:r>
            <a:r>
              <a:rPr lang="ja-JP" altLang="en-US">
                <a:cs typeface="Arial" charset="0"/>
              </a:rPr>
              <a:t>”</a:t>
            </a:r>
            <a:r>
              <a:rPr lang="en-US">
                <a:cs typeface="Arial" charset="0"/>
              </a:rPr>
              <a:t> [brightens mid-tones]</a:t>
            </a:r>
            <a:endParaRPr lang="el-GR">
              <a:cs typeface="Arial" charset="0"/>
            </a:endParaRPr>
          </a:p>
          <a:p>
            <a:pPr>
              <a:lnSpc>
                <a:spcPct val="90000"/>
              </a:lnSpc>
            </a:pPr>
            <a:endParaRPr lang="en-US"/>
          </a:p>
        </p:txBody>
      </p:sp>
      <p:graphicFrame>
        <p:nvGraphicFramePr>
          <p:cNvPr id="12369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790737"/>
              </p:ext>
            </p:extLst>
          </p:nvPr>
        </p:nvGraphicFramePr>
        <p:xfrm>
          <a:off x="4492625" y="1379538"/>
          <a:ext cx="119380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93700" imgH="215900" progId="Equation.DSMT4">
                  <p:embed/>
                </p:oleObj>
              </mc:Choice>
              <mc:Fallback>
                <p:oleObj name="Equation" r:id="rId2" imgW="3937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625" y="1379538"/>
                        <a:ext cx="1193800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69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4776401"/>
              </p:ext>
            </p:extLst>
          </p:nvPr>
        </p:nvGraphicFramePr>
        <p:xfrm>
          <a:off x="4349750" y="3916363"/>
          <a:ext cx="1495425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82600" imgH="342900" progId="Equation.DSMT4">
                  <p:embed/>
                </p:oleObj>
              </mc:Choice>
              <mc:Fallback>
                <p:oleObj name="Equation" r:id="rId4" imgW="4826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9750" y="3916363"/>
                        <a:ext cx="1495425" cy="1062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300400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Gamma Correction</a:t>
            </a:r>
          </a:p>
        </p:txBody>
      </p:sp>
      <p:sp>
        <p:nvSpPr>
          <p:cNvPr id="1238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49363"/>
            <a:ext cx="8229600" cy="5029200"/>
          </a:xfrm>
        </p:spPr>
        <p:txBody>
          <a:bodyPr/>
          <a:lstStyle/>
          <a:p>
            <a:r>
              <a:rPr lang="en-US"/>
              <a:t>Can be messy for images.  Usually gamma       on one monitor, but viewed on others…</a:t>
            </a:r>
          </a:p>
          <a:p>
            <a:r>
              <a:rPr lang="en-US"/>
              <a:t>For television, encode with gamma (often            0.45, decode with gamma 2.2)</a:t>
            </a:r>
          </a:p>
          <a:p>
            <a:r>
              <a:rPr lang="en-US"/>
              <a:t>CG, encode gamma is usually 1, correct  </a:t>
            </a:r>
          </a:p>
          <a:p>
            <a:endParaRPr lang="en-US"/>
          </a:p>
        </p:txBody>
      </p:sp>
      <p:pic>
        <p:nvPicPr>
          <p:cNvPr id="1238023" name="Picture 7" descr="220px-GammaCorrection_de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8027" name="Picture 11" descr="graph_gamc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3913188"/>
            <a:ext cx="4314825" cy="283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38028" name="Text Box 12"/>
          <p:cNvSpPr txBox="1">
            <a:spLocks noChangeArrowheads="1"/>
          </p:cNvSpPr>
          <p:nvPr/>
        </p:nvSpPr>
        <p:spPr bwMode="auto">
          <a:xfrm>
            <a:off x="-58738" y="6300788"/>
            <a:ext cx="184151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n-US" sz="1600"/>
          </a:p>
        </p:txBody>
      </p:sp>
      <p:sp>
        <p:nvSpPr>
          <p:cNvPr id="1238029" name="Text Box 13"/>
          <p:cNvSpPr txBox="1">
            <a:spLocks noChangeArrowheads="1"/>
          </p:cNvSpPr>
          <p:nvPr/>
        </p:nvSpPr>
        <p:spPr bwMode="auto">
          <a:xfrm>
            <a:off x="-58738" y="6267450"/>
            <a:ext cx="34464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/>
              <a:t>www.dfstudios.co.uk/wp-content/</a:t>
            </a:r>
          </a:p>
          <a:p>
            <a:pPr algn="l"/>
            <a:r>
              <a:rPr lang="en-US" sz="1600"/>
              <a:t>uploads/2010/12/graph_gamcor.png</a:t>
            </a:r>
          </a:p>
        </p:txBody>
      </p:sp>
    </p:spTree>
    <p:extLst>
      <p:ext uri="{BB962C8B-B14F-4D97-AF65-F5344CB8AC3E}">
        <p14:creationId xmlns:p14="http://schemas.microsoft.com/office/powerpoint/2010/main" val="172784673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35396</TotalTime>
  <Words>1358</Words>
  <Application>Microsoft Macintosh PowerPoint</Application>
  <PresentationFormat>Letter Paper (8.5x11 in)</PresentationFormat>
  <Paragraphs>202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Wingdings</vt:lpstr>
      <vt:lpstr>Times New Roman</vt:lpstr>
      <vt:lpstr>Default Design</vt:lpstr>
      <vt:lpstr>Equation</vt:lpstr>
      <vt:lpstr>Computer Graphics</vt:lpstr>
      <vt:lpstr>Lecture Overview</vt:lpstr>
      <vt:lpstr>Images and Raster Graphics</vt:lpstr>
      <vt:lpstr>Displays and Raster Devices</vt:lpstr>
      <vt:lpstr>Resolutions</vt:lpstr>
      <vt:lpstr>Monitor Intensities</vt:lpstr>
      <vt:lpstr>Lecture Overview</vt:lpstr>
      <vt:lpstr>Nonlinearity and Gamma</vt:lpstr>
      <vt:lpstr>Gamma Correction</vt:lpstr>
      <vt:lpstr>Finding Monitor Gamma</vt:lpstr>
      <vt:lpstr>Human Perception</vt:lpstr>
      <vt:lpstr>Lecture Overview</vt:lpstr>
      <vt:lpstr>Color</vt:lpstr>
      <vt:lpstr>RGB Color</vt:lpstr>
      <vt:lpstr>Eyes as Sensors</vt:lpstr>
      <vt:lpstr>Cones (Trichromatic)</vt:lpstr>
      <vt:lpstr>Cone Response</vt:lpstr>
      <vt:lpstr>Color Matching Functions</vt:lpstr>
      <vt:lpstr>CIE XYZ</vt:lpstr>
      <vt:lpstr>Alpha Compositing</vt:lpstr>
      <vt:lpstr>Lecture Overview</vt:lpstr>
      <vt:lpstr>Hardware Pipeline</vt:lpstr>
      <vt:lpstr>Rasterization</vt:lpstr>
      <vt:lpstr>Z-Buffer</vt:lpstr>
      <vt:lpstr>Lecture Overview</vt:lpstr>
      <vt:lpstr>What is the core of 3D pipeline?</vt:lpstr>
      <vt:lpstr>Ray Tracing vs Rasterization</vt:lpstr>
      <vt:lpstr>Course Goals and Overview</vt:lpstr>
    </vt:vector>
  </TitlesOfParts>
  <Company>Columbia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Ramamoorthi, Ravi</cp:lastModifiedBy>
  <cp:revision>766</cp:revision>
  <cp:lastPrinted>2017-02-19T07:22:29Z</cp:lastPrinted>
  <dcterms:created xsi:type="dcterms:W3CDTF">1999-02-11T00:43:51Z</dcterms:created>
  <dcterms:modified xsi:type="dcterms:W3CDTF">2022-08-19T04:09:41Z</dcterms:modified>
</cp:coreProperties>
</file>