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8"/>
  </p:notesMasterIdLst>
  <p:handoutMasterIdLst>
    <p:handoutMasterId r:id="rId19"/>
  </p:handoutMasterIdLst>
  <p:sldIdLst>
    <p:sldId id="854" r:id="rId2"/>
    <p:sldId id="760" r:id="rId3"/>
    <p:sldId id="831" r:id="rId4"/>
    <p:sldId id="853" r:id="rId5"/>
    <p:sldId id="833" r:id="rId6"/>
    <p:sldId id="855" r:id="rId7"/>
    <p:sldId id="834" r:id="rId8"/>
    <p:sldId id="835" r:id="rId9"/>
    <p:sldId id="856" r:id="rId10"/>
    <p:sldId id="845" r:id="rId11"/>
    <p:sldId id="848" r:id="rId12"/>
    <p:sldId id="857" r:id="rId13"/>
    <p:sldId id="849" r:id="rId14"/>
    <p:sldId id="850" r:id="rId15"/>
    <p:sldId id="858" r:id="rId16"/>
    <p:sldId id="851" r:id="rId17"/>
  </p:sldIdLst>
  <p:sldSz cx="9144000" cy="6858000" type="letter"/>
  <p:notesSz cx="6997700" cy="9271000"/>
  <p:defaultTextStyle>
    <a:defPPr>
      <a:defRPr lang="en-US"/>
    </a:defPPr>
    <a:lvl1pPr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1pPr>
    <a:lvl2pPr marL="4572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2pPr>
    <a:lvl3pPr marL="9144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3pPr>
    <a:lvl4pPr marL="13716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4pPr>
    <a:lvl5pPr marL="18288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5pPr>
    <a:lvl6pPr marL="2286000" algn="l" defTabSz="457200" rtl="0" eaLnBrk="1" latinLnBrk="0" hangingPunct="1">
      <a:defRPr sz="2800" kern="1200">
        <a:solidFill>
          <a:schemeClr val="tx1"/>
        </a:solidFill>
        <a:latin typeface="Times New Roman" charset="0"/>
        <a:ea typeface="ＭＳ Ｐゴシック" charset="0"/>
        <a:cs typeface="+mn-cs"/>
      </a:defRPr>
    </a:lvl6pPr>
    <a:lvl7pPr marL="2743200" algn="l" defTabSz="457200" rtl="0" eaLnBrk="1" latinLnBrk="0" hangingPunct="1">
      <a:defRPr sz="2800" kern="1200">
        <a:solidFill>
          <a:schemeClr val="tx1"/>
        </a:solidFill>
        <a:latin typeface="Times New Roman" charset="0"/>
        <a:ea typeface="ＭＳ Ｐゴシック" charset="0"/>
        <a:cs typeface="+mn-cs"/>
      </a:defRPr>
    </a:lvl7pPr>
    <a:lvl8pPr marL="3200400" algn="l" defTabSz="457200" rtl="0" eaLnBrk="1" latinLnBrk="0" hangingPunct="1">
      <a:defRPr sz="2800" kern="1200">
        <a:solidFill>
          <a:schemeClr val="tx1"/>
        </a:solidFill>
        <a:latin typeface="Times New Roman" charset="0"/>
        <a:ea typeface="ＭＳ Ｐゴシック" charset="0"/>
        <a:cs typeface="+mn-cs"/>
      </a:defRPr>
    </a:lvl8pPr>
    <a:lvl9pPr marL="3657600" algn="l" defTabSz="457200" rtl="0" eaLnBrk="1" latinLnBrk="0" hangingPunct="1">
      <a:defRPr sz="2800" kern="1200">
        <a:solidFill>
          <a:schemeClr val="tx1"/>
        </a:solidFill>
        <a:latin typeface="Times New Roman"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9">
          <p15:clr>
            <a:srgbClr val="A4A3A4"/>
          </p15:clr>
        </p15:guide>
        <p15:guide id="2" pos="22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p:normalViewPr>
  <p:slideViewPr>
    <p:cSldViewPr snapToGrid="0">
      <p:cViewPr varScale="1">
        <p:scale>
          <a:sx n="128" d="100"/>
          <a:sy n="128" d="100"/>
        </p:scale>
        <p:origin x="269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notesViewPr>
    <p:cSldViewPr snapToGrid="0">
      <p:cViewPr varScale="1">
        <p:scale>
          <a:sx n="79" d="100"/>
          <a:sy n="79" d="100"/>
        </p:scale>
        <p:origin x="-2220" y="-90"/>
      </p:cViewPr>
      <p:guideLst>
        <p:guide orient="horz" pos="2919"/>
        <p:guide pos="22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94025" cy="465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156675" name="Rectangle 3"/>
          <p:cNvSpPr>
            <a:spLocks noGrp="1" noChangeArrowheads="1"/>
          </p:cNvSpPr>
          <p:nvPr>
            <p:ph type="dt" sz="quarter" idx="1"/>
          </p:nvPr>
        </p:nvSpPr>
        <p:spPr bwMode="auto">
          <a:xfrm>
            <a:off x="3995738" y="0"/>
            <a:ext cx="2994025" cy="465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156676" name="Rectangle 4"/>
          <p:cNvSpPr>
            <a:spLocks noGrp="1" noChangeArrowheads="1"/>
          </p:cNvSpPr>
          <p:nvPr>
            <p:ph type="ftr" sz="quarter" idx="2"/>
          </p:nvPr>
        </p:nvSpPr>
        <p:spPr bwMode="auto">
          <a:xfrm>
            <a:off x="0" y="8829675"/>
            <a:ext cx="2994025" cy="465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156677" name="Rectangle 5"/>
          <p:cNvSpPr>
            <a:spLocks noGrp="1" noChangeArrowheads="1"/>
          </p:cNvSpPr>
          <p:nvPr>
            <p:ph type="sldNum" sz="quarter" idx="3"/>
          </p:nvPr>
        </p:nvSpPr>
        <p:spPr bwMode="auto">
          <a:xfrm>
            <a:off x="3995738" y="8829675"/>
            <a:ext cx="2994025" cy="4651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FB24855E-9E40-6740-B3F5-1EBF5D7B5F64}" type="slidenum">
              <a:rPr lang="en-US"/>
              <a:pPr/>
              <a:t>‹#›</a:t>
            </a:fld>
            <a:endParaRPr lang="en-US"/>
          </a:p>
        </p:txBody>
      </p:sp>
    </p:spTree>
    <p:extLst>
      <p:ext uri="{BB962C8B-B14F-4D97-AF65-F5344CB8AC3E}">
        <p14:creationId xmlns:p14="http://schemas.microsoft.com/office/powerpoint/2010/main" val="4050451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0538"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46083" name="Rectangle 3"/>
          <p:cNvSpPr>
            <a:spLocks noGrp="1" noChangeArrowheads="1"/>
          </p:cNvSpPr>
          <p:nvPr>
            <p:ph type="dt" idx="1"/>
          </p:nvPr>
        </p:nvSpPr>
        <p:spPr bwMode="auto">
          <a:xfrm>
            <a:off x="3967163" y="0"/>
            <a:ext cx="3030537"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46084" name="Rectangle 4"/>
          <p:cNvSpPr>
            <a:spLocks noGrp="1" noRot="1" noChangeAspect="1" noChangeArrowheads="1" noTextEdit="1"/>
          </p:cNvSpPr>
          <p:nvPr>
            <p:ph type="sldImg" idx="2"/>
          </p:nvPr>
        </p:nvSpPr>
        <p:spPr bwMode="auto">
          <a:xfrm>
            <a:off x="1181100" y="695325"/>
            <a:ext cx="4633913" cy="3475038"/>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 uri="{53640926-AAD7-44d8-BBD7-CCE9431645EC}">
              <a14:shadowObscured xmlns:a14="http://schemas.microsoft.com/office/drawing/2010/main" xmlns="" val="1"/>
            </a:ext>
          </a:extLst>
        </p:spPr>
      </p:sp>
      <p:sp>
        <p:nvSpPr>
          <p:cNvPr id="46085" name="Rectangle 5"/>
          <p:cNvSpPr>
            <a:spLocks noGrp="1" noChangeArrowheads="1"/>
          </p:cNvSpPr>
          <p:nvPr>
            <p:ph type="body" sz="quarter" idx="3"/>
          </p:nvPr>
        </p:nvSpPr>
        <p:spPr bwMode="auto">
          <a:xfrm>
            <a:off x="931863" y="4402138"/>
            <a:ext cx="5133975" cy="41735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8807450"/>
            <a:ext cx="3030538"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46087" name="Rectangle 7"/>
          <p:cNvSpPr>
            <a:spLocks noGrp="1" noChangeArrowheads="1"/>
          </p:cNvSpPr>
          <p:nvPr>
            <p:ph type="sldNum" sz="quarter" idx="5"/>
          </p:nvPr>
        </p:nvSpPr>
        <p:spPr bwMode="auto">
          <a:xfrm>
            <a:off x="3967163" y="8807450"/>
            <a:ext cx="3030537" cy="463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554C108C-FDD4-6248-B5A7-FD5F5B9D6C35}" type="slidenum">
              <a:rPr lang="en-US"/>
              <a:pPr/>
              <a:t>‹#›</a:t>
            </a:fld>
            <a:endParaRPr lang="en-US"/>
          </a:p>
        </p:txBody>
      </p:sp>
    </p:spTree>
    <p:extLst>
      <p:ext uri="{BB962C8B-B14F-4D97-AF65-F5344CB8AC3E}">
        <p14:creationId xmlns:p14="http://schemas.microsoft.com/office/powerpoint/2010/main" val="20736628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81990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69751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62298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8592497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2298797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963805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5566460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52730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0069945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3782915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89803" dir="81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53882" dir="81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a:t>Computer Graphics</a:t>
            </a:r>
          </a:p>
        </p:txBody>
      </p:sp>
      <p:sp>
        <p:nvSpPr>
          <p:cNvPr id="1045507" name="Rectangle 3"/>
          <p:cNvSpPr>
            <a:spLocks noGrp="1" noChangeArrowheads="1"/>
          </p:cNvSpPr>
          <p:nvPr>
            <p:ph type="subTitle" idx="1"/>
          </p:nvPr>
        </p:nvSpPr>
        <p:spPr>
          <a:xfrm>
            <a:off x="141107" y="2295525"/>
            <a:ext cx="8849195" cy="1752600"/>
          </a:xfrm>
        </p:spPr>
        <p:txBody>
          <a:bodyPr/>
          <a:lstStyle/>
          <a:p>
            <a:r>
              <a:rPr lang="en-US" dirty="0"/>
              <a:t>CSE 167 [Win 23], Lecture 11: Curves Problems</a:t>
            </a:r>
          </a:p>
          <a:p>
            <a:r>
              <a:rPr lang="en-US" dirty="0"/>
              <a:t>Ravi 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575051"/>
            <a:ext cx="632622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http://viscomp.ucsd.edu/classes/cse167/wi23</a:t>
            </a:r>
          </a:p>
        </p:txBody>
      </p:sp>
    </p:spTree>
    <p:extLst>
      <p:ext uri="{BB962C8B-B14F-4D97-AF65-F5344CB8AC3E}">
        <p14:creationId xmlns:p14="http://schemas.microsoft.com/office/powerpoint/2010/main" val="3819030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p:txBody>
          <a:bodyPr/>
          <a:lstStyle/>
          <a:p>
            <a:r>
              <a:rPr lang="en-US"/>
              <a:t>Answer 2 </a:t>
            </a:r>
          </a:p>
        </p:txBody>
      </p:sp>
      <p:sp>
        <p:nvSpPr>
          <p:cNvPr id="1199107" name="Rectangle 3"/>
          <p:cNvSpPr>
            <a:spLocks noGrp="1" noChangeArrowheads="1"/>
          </p:cNvSpPr>
          <p:nvPr>
            <p:ph type="body" idx="1"/>
          </p:nvPr>
        </p:nvSpPr>
        <p:spPr>
          <a:xfrm>
            <a:off x="187325" y="1527175"/>
            <a:ext cx="8956675"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a:t>
            </a:r>
          </a:p>
          <a:p>
            <a:pPr lvl="1"/>
            <a:endParaRPr lang="en-US" sz="2000"/>
          </a:p>
          <a:p>
            <a:pPr>
              <a:buFont typeface="Wingdings" charset="0"/>
              <a:buNone/>
            </a:pPr>
            <a:r>
              <a:rPr lang="en-US" sz="2400"/>
              <a:t>    Answer: LEFT (-2/3,2/3) MID (0,11/12) RIGHT (2/3,2/3)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p:txBody>
          <a:bodyPr/>
          <a:lstStyle/>
          <a:p>
            <a:r>
              <a:rPr lang="en-US"/>
              <a:t>Problem 5 </a:t>
            </a:r>
          </a:p>
        </p:txBody>
      </p:sp>
      <p:sp>
        <p:nvSpPr>
          <p:cNvPr id="1203203"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r>
              <a:rPr lang="en-US" sz="2400"/>
              <a:t>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4462813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p:txBody>
          <a:bodyPr/>
          <a:lstStyle/>
          <a:p>
            <a:r>
              <a:rPr lang="en-US"/>
              <a:t>Answer 5 </a:t>
            </a:r>
          </a:p>
        </p:txBody>
      </p:sp>
      <p:sp>
        <p:nvSpPr>
          <p:cNvPr id="1204227"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endParaRPr lang="en-US" sz="2000"/>
          </a:p>
          <a:p>
            <a:pPr>
              <a:buFont typeface="Wingdings" charset="0"/>
              <a:buNone/>
            </a:pPr>
            <a:r>
              <a:rPr lang="en-US" sz="2000"/>
              <a:t>     Answer: (1,0) (1,1) (0,1)  Maximum error is 0.06 </a:t>
            </a:r>
          </a:p>
          <a:p>
            <a:pPr>
              <a:buFont typeface="Wingdings" charset="0"/>
              <a:buNone/>
            </a:pPr>
            <a:r>
              <a:rPr lang="en-US" sz="2400"/>
              <a:t>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p:txBody>
          <a:bodyPr/>
          <a:lstStyle/>
          <a:p>
            <a:r>
              <a:rPr lang="en-US"/>
              <a:t>Problem 6 </a:t>
            </a:r>
          </a:p>
        </p:txBody>
      </p:sp>
      <p:sp>
        <p:nvSpPr>
          <p:cNvPr id="1205251" name="Rectangle 3"/>
          <p:cNvSpPr>
            <a:spLocks noGrp="1" noChangeArrowheads="1"/>
          </p:cNvSpPr>
          <p:nvPr>
            <p:ph type="body" idx="1"/>
          </p:nvPr>
        </p:nvSpPr>
        <p:spPr/>
        <p:txBody>
          <a:bodyPr/>
          <a:lstStyle/>
          <a:p>
            <a:pPr>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endParaRPr lang="en-US" sz="2000"/>
          </a:p>
          <a:p>
            <a:pPr>
              <a:buFont typeface="Wingdings" charset="0"/>
              <a:buNone/>
            </a:pPr>
            <a:r>
              <a:rPr lang="en-US" sz="2400"/>
              <a:t>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2814048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p:txBody>
          <a:bodyPr/>
          <a:lstStyle/>
          <a:p>
            <a:r>
              <a:rPr lang="en-US"/>
              <a:t>Answer 6 </a:t>
            </a:r>
          </a:p>
        </p:txBody>
      </p:sp>
      <p:sp>
        <p:nvSpPr>
          <p:cNvPr id="1206275" name="Rectangle 3"/>
          <p:cNvSpPr>
            <a:spLocks noGrp="1" noChangeArrowheads="1"/>
          </p:cNvSpPr>
          <p:nvPr>
            <p:ph type="body" idx="1"/>
          </p:nvPr>
        </p:nvSpPr>
        <p:spPr/>
        <p:txBody>
          <a:bodyPr/>
          <a:lstStyle/>
          <a:p>
            <a:pPr>
              <a:lnSpc>
                <a:spcPct val="90000"/>
              </a:lnSpc>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p>
          <a:p>
            <a:pPr>
              <a:lnSpc>
                <a:spcPct val="90000"/>
              </a:lnSpc>
              <a:buFont typeface="Wingdings" charset="0"/>
              <a:buNone/>
            </a:pPr>
            <a:endParaRPr lang="en-US" sz="2400"/>
          </a:p>
          <a:p>
            <a:pPr>
              <a:lnSpc>
                <a:spcPct val="90000"/>
              </a:lnSpc>
              <a:buFont typeface="Wingdings" charset="0"/>
              <a:buNone/>
            </a:pPr>
            <a:r>
              <a:rPr lang="en-US" sz="2400"/>
              <a:t>     Answer: Bezier is non-uniform B-spline, or uniform with control points (1,-1),(1,1),(-1,1).  Bezier control points are (1/2, 1) (1,1) (1,1/2)</a:t>
            </a:r>
            <a:endParaRPr lang="en-US" sz="2000"/>
          </a:p>
          <a:p>
            <a:pPr>
              <a:lnSpc>
                <a:spcPct val="90000"/>
              </a:lnSpc>
              <a:buFont typeface="Wingdings" charset="0"/>
              <a:buNone/>
            </a:pPr>
            <a:r>
              <a:rPr lang="en-US" sz="2400"/>
              <a:t>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To Do</a:t>
            </a:r>
          </a:p>
        </p:txBody>
      </p:sp>
      <p:sp>
        <p:nvSpPr>
          <p:cNvPr id="1092611" name="Rectangle 3"/>
          <p:cNvSpPr>
            <a:spLocks noGrp="1" noChangeArrowheads="1"/>
          </p:cNvSpPr>
          <p:nvPr>
            <p:ph type="body" idx="1"/>
          </p:nvPr>
        </p:nvSpPr>
        <p:spPr>
          <a:xfrm>
            <a:off x="-19038" y="1527175"/>
            <a:ext cx="9235406" cy="5029200"/>
          </a:xfrm>
        </p:spPr>
        <p:txBody>
          <a:bodyPr/>
          <a:lstStyle/>
          <a:p>
            <a:r>
              <a:rPr lang="en-US" dirty="0"/>
              <a:t>HW 2 due tomorrow (Feb 15)!</a:t>
            </a:r>
          </a:p>
          <a:p>
            <a:pPr lvl="1"/>
            <a:r>
              <a:rPr lang="en-US" dirty="0"/>
              <a:t>Any questions or issues?</a:t>
            </a:r>
          </a:p>
          <a:p>
            <a:endParaRPr lang="en-US" dirty="0"/>
          </a:p>
          <a:p>
            <a:r>
              <a:rPr lang="en-US" dirty="0"/>
              <a:t>Midterm next week (Feb 23)</a:t>
            </a:r>
          </a:p>
          <a:p>
            <a:pPr lvl="1"/>
            <a:r>
              <a:rPr lang="en-US" dirty="0"/>
              <a:t>Problems similar to review sessions </a:t>
            </a:r>
          </a:p>
          <a:p>
            <a:pPr lvl="1"/>
            <a:r>
              <a:rPr lang="en-US" dirty="0"/>
              <a:t>Covers everything in class (lectures) including Feb 21 lecture</a:t>
            </a:r>
          </a:p>
          <a:p>
            <a:pPr lvl="1"/>
            <a:r>
              <a:rPr lang="en-US" dirty="0"/>
              <a:t>See sample midterms, final on course website</a:t>
            </a:r>
          </a:p>
          <a:p>
            <a:pPr lvl="1"/>
            <a:r>
              <a:rPr lang="en-US" dirty="0"/>
              <a:t>Main written material in class (+smaller written assignment)</a:t>
            </a:r>
          </a:p>
          <a:p>
            <a:pPr lvl="1"/>
            <a:r>
              <a:rPr lang="en-US" dirty="0"/>
              <a:t>Comparable in score to HW 2, small part of grade</a:t>
            </a:r>
          </a:p>
          <a:p>
            <a:pPr lvl="1"/>
            <a:endParaRPr lang="en-US" dirty="0"/>
          </a:p>
          <a:p>
            <a:pPr lvl="1"/>
            <a:endParaRPr lang="en-US" b="1" i="1" dirty="0"/>
          </a:p>
          <a:p>
            <a:pPr>
              <a:buFont typeface="Wingdings" charset="0"/>
              <a:buNone/>
            </a:pPr>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p:txBody>
          <a:bodyPr/>
          <a:lstStyle/>
          <a:p>
            <a:r>
              <a:rPr lang="en-US"/>
              <a:t>About this session</a:t>
            </a:r>
          </a:p>
        </p:txBody>
      </p:sp>
      <p:sp>
        <p:nvSpPr>
          <p:cNvPr id="1184771" name="Rectangle 3"/>
          <p:cNvSpPr>
            <a:spLocks noGrp="1" noChangeArrowheads="1"/>
          </p:cNvSpPr>
          <p:nvPr>
            <p:ph type="body" idx="1"/>
          </p:nvPr>
        </p:nvSpPr>
        <p:spPr>
          <a:xfrm>
            <a:off x="227013" y="1463675"/>
            <a:ext cx="8916987" cy="5029200"/>
          </a:xfrm>
        </p:spPr>
        <p:txBody>
          <a:bodyPr/>
          <a:lstStyle/>
          <a:p>
            <a:r>
              <a:rPr lang="en-US" dirty="0"/>
              <a:t>Review session for unit on curves</a:t>
            </a:r>
          </a:p>
          <a:p>
            <a:r>
              <a:rPr lang="en-US" dirty="0"/>
              <a:t>Go over problems similar to midterm</a:t>
            </a:r>
          </a:p>
          <a:p>
            <a:r>
              <a:rPr lang="en-US" dirty="0"/>
              <a:t>(Mostly) done on “board”; problems PDF online</a:t>
            </a:r>
          </a:p>
          <a:p>
            <a:pPr>
              <a:buFont typeface="Wingdings" charset="0"/>
              <a:buNone/>
            </a:pPr>
            <a:r>
              <a:rPr lang="en-US" dirty="0"/>
              <a:t>Motivations</a:t>
            </a:r>
          </a:p>
          <a:p>
            <a:pPr lvl="1"/>
            <a:r>
              <a:rPr lang="en-US" dirty="0"/>
              <a:t>Technical issues and problems not fully covered in lecture</a:t>
            </a:r>
          </a:p>
          <a:p>
            <a:pPr lvl="1"/>
            <a:r>
              <a:rPr lang="en-US" dirty="0"/>
              <a:t>Chance for you to ask questions in depth (we do have some problems to go over, but it</a:t>
            </a:r>
            <a:r>
              <a:rPr lang="ja-JP" altLang="en-US" dirty="0">
                <a:latin typeface="Arial"/>
              </a:rPr>
              <a:t>’</a:t>
            </a:r>
            <a:r>
              <a:rPr lang="en-US" dirty="0"/>
              <a:t>s also question-driven)</a:t>
            </a:r>
          </a:p>
          <a:p>
            <a:pPr marL="0" indent="0">
              <a:buNone/>
            </a:pPr>
            <a:r>
              <a:rPr lang="en-US" dirty="0"/>
              <a:t>Next quarter graphics courses (note for registration): CSE 168 (Rendering; Li).  Continues where we stop.</a:t>
            </a:r>
          </a:p>
          <a:p>
            <a:pPr>
              <a:buFont typeface="Wingdings" charset="0"/>
              <a:buNone/>
            </a:pPr>
            <a:endParaRPr lang="en-US" sz="24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p:txBody>
          <a:bodyPr/>
          <a:lstStyle/>
          <a:p>
            <a:r>
              <a:rPr lang="en-US"/>
              <a:t>Questions?</a:t>
            </a:r>
          </a:p>
        </p:txBody>
      </p:sp>
      <p:sp>
        <p:nvSpPr>
          <p:cNvPr id="1209347" name="Rectangle 3"/>
          <p:cNvSpPr>
            <a:spLocks noGrp="1" noChangeArrowheads="1"/>
          </p:cNvSpPr>
          <p:nvPr>
            <p:ph type="body" idx="1"/>
          </p:nvPr>
        </p:nvSpPr>
        <p:spPr/>
        <p:txBody>
          <a:bodyP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p:txBody>
          <a:bodyPr/>
          <a:lstStyle/>
          <a:p>
            <a:r>
              <a:rPr lang="en-US"/>
              <a:t>Problem 1 </a:t>
            </a:r>
          </a:p>
        </p:txBody>
      </p:sp>
      <p:sp>
        <p:nvSpPr>
          <p:cNvPr id="1186819"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a:t>    Consider a uniform quadratic B-spline.  Consider a segment with control points (1,0) (1,1) and (0,1)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9840999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p:txBody>
          <a:bodyPr/>
          <a:lstStyle/>
          <a:p>
            <a:r>
              <a:rPr lang="en-US"/>
              <a:t>Answer 1 </a:t>
            </a:r>
          </a:p>
        </p:txBody>
      </p:sp>
      <p:sp>
        <p:nvSpPr>
          <p:cNvPr id="1187843"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dirty="0"/>
              <a:t>    Consider a uniform quadratic B-spline.  Consider a segment with control points (1,0) (1,1) and (0,1) in that order. </a:t>
            </a:r>
          </a:p>
          <a:p>
            <a:pPr lvl="1"/>
            <a:endParaRPr lang="en-US" sz="2000" dirty="0"/>
          </a:p>
          <a:p>
            <a:pPr lvl="1"/>
            <a:r>
              <a:rPr lang="en-US" sz="2000" dirty="0"/>
              <a:t>What are the end-points of the curve segment?</a:t>
            </a:r>
          </a:p>
          <a:p>
            <a:pPr lvl="1"/>
            <a:r>
              <a:rPr lang="en-US" sz="2000" dirty="0"/>
              <a:t>What is the mid-point of the curve segment? </a:t>
            </a:r>
          </a:p>
          <a:p>
            <a:pPr lvl="1"/>
            <a:endParaRPr lang="en-US" sz="2000" dirty="0"/>
          </a:p>
          <a:p>
            <a:pPr lvl="1"/>
            <a:endParaRPr lang="en-US" sz="2000" dirty="0"/>
          </a:p>
          <a:p>
            <a:pPr>
              <a:buFont typeface="Wingdings" charset="0"/>
              <a:buNone/>
            </a:pPr>
            <a:r>
              <a:rPr lang="en-US" sz="2400" dirty="0"/>
              <a:t>    Answer: LEFT (1,</a:t>
            </a:r>
            <a:r>
              <a:rPr lang="en-US" sz="2400" dirty="0">
                <a:latin typeface="Times New Roman"/>
                <a:cs typeface="Times New Roman" charset="0"/>
              </a:rPr>
              <a:t>½)  </a:t>
            </a:r>
            <a:r>
              <a:rPr lang="en-US" sz="2400" dirty="0">
                <a:cs typeface="Times New Roman" charset="0"/>
              </a:rPr>
              <a:t>MIDDLE  (7/8, 7/8)  RIGHT  (½,1)</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p:txBody>
          <a:bodyPr/>
          <a:lstStyle/>
          <a:p>
            <a:r>
              <a:rPr lang="en-US"/>
              <a:t>Problem 2 </a:t>
            </a:r>
          </a:p>
        </p:txBody>
      </p:sp>
      <p:sp>
        <p:nvSpPr>
          <p:cNvPr id="1188867" name="Rectangle 3"/>
          <p:cNvSpPr>
            <a:spLocks noGrp="1" noChangeArrowheads="1"/>
          </p:cNvSpPr>
          <p:nvPr>
            <p:ph type="body" idx="1"/>
          </p:nvPr>
        </p:nvSpPr>
        <p:spPr>
          <a:xfrm>
            <a:off x="163513" y="1527175"/>
            <a:ext cx="8980487"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51201616"/>
      </p:ext>
    </p:extLst>
  </p:cSld>
  <p:clrMapOvr>
    <a:masterClrMapping/>
  </p:clrMapOvr>
  <p:transition/>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26378</TotalTime>
  <Words>912</Words>
  <Application>Microsoft Macintosh PowerPoint</Application>
  <PresentationFormat>Letter Paper (8.5x11 in)</PresentationFormat>
  <Paragraphs>65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Wingdings</vt:lpstr>
      <vt:lpstr>Times New Roman</vt:lpstr>
      <vt:lpstr>Default Design</vt:lpstr>
      <vt:lpstr>Computer Graphics</vt:lpstr>
      <vt:lpstr>To Do</vt:lpstr>
      <vt:lpstr>About this session</vt:lpstr>
      <vt:lpstr>Questions?</vt:lpstr>
      <vt:lpstr>Problem 1 </vt:lpstr>
      <vt:lpstr>PowerPoint Presentation</vt:lpstr>
      <vt:lpstr>Answer 1 </vt:lpstr>
      <vt:lpstr>Problem 2 </vt:lpstr>
      <vt:lpstr>PowerPoint Presentation</vt:lpstr>
      <vt:lpstr>Answer 2 </vt:lpstr>
      <vt:lpstr>Problem 5 </vt:lpstr>
      <vt:lpstr>PowerPoint Presentation</vt:lpstr>
      <vt:lpstr>Answer 5 </vt:lpstr>
      <vt:lpstr>Problem 6 </vt:lpstr>
      <vt:lpstr>PowerPoint Presentation</vt:lpstr>
      <vt:lpstr>Answer 6 </vt:lpstr>
    </vt:vector>
  </TitlesOfParts>
  <Company>Columbia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Ramamoorthi, Ravi</cp:lastModifiedBy>
  <cp:revision>640</cp:revision>
  <cp:lastPrinted>2012-09-27T15:55:00Z</cp:lastPrinted>
  <dcterms:created xsi:type="dcterms:W3CDTF">1999-02-11T00:43:51Z</dcterms:created>
  <dcterms:modified xsi:type="dcterms:W3CDTF">2022-08-19T03:11:56Z</dcterms:modified>
</cp:coreProperties>
</file>