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  <p:sldMasterId id="2147483677" r:id="rId3"/>
    <p:sldMasterId id="2147483689" r:id="rId4"/>
  </p:sldMasterIdLst>
  <p:notesMasterIdLst>
    <p:notesMasterId r:id="rId29"/>
  </p:notesMasterIdLst>
  <p:handoutMasterIdLst>
    <p:handoutMasterId r:id="rId30"/>
  </p:handoutMasterIdLst>
  <p:sldIdLst>
    <p:sldId id="886" r:id="rId5"/>
    <p:sldId id="887" r:id="rId6"/>
    <p:sldId id="909" r:id="rId7"/>
    <p:sldId id="888" r:id="rId8"/>
    <p:sldId id="889" r:id="rId9"/>
    <p:sldId id="890" r:id="rId10"/>
    <p:sldId id="891" r:id="rId11"/>
    <p:sldId id="892" r:id="rId12"/>
    <p:sldId id="893" r:id="rId13"/>
    <p:sldId id="894" r:id="rId14"/>
    <p:sldId id="895" r:id="rId15"/>
    <p:sldId id="896" r:id="rId16"/>
    <p:sldId id="897" r:id="rId17"/>
    <p:sldId id="898" r:id="rId18"/>
    <p:sldId id="899" r:id="rId19"/>
    <p:sldId id="900" r:id="rId20"/>
    <p:sldId id="901" r:id="rId21"/>
    <p:sldId id="902" r:id="rId22"/>
    <p:sldId id="903" r:id="rId23"/>
    <p:sldId id="904" r:id="rId24"/>
    <p:sldId id="905" r:id="rId25"/>
    <p:sldId id="906" r:id="rId26"/>
    <p:sldId id="907" r:id="rId27"/>
    <p:sldId id="908" r:id="rId28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3654F8CC-EF46-E647-A081-4C7AA66A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1820F13F-C059-2349-9D31-12244939F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43045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991079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589195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10219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65143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908671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677588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207279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1240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02775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323515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97108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413244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68097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5040-A846-B743-BF5B-5AA7D5AB517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15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59FC-6C90-C84C-9FDE-8267809AB82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861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BFD6-5CFB-E640-8F14-C98D44D5214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656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4C8BA-A0AA-9949-BAB3-C4C87C48A729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60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68199-CB3F-4A48-939F-8916FC48FE2A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321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1A938-4CCB-9F4E-8C1E-2CAEB857C962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631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A59F-EAC4-B24C-AB1E-8A0FF05515E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705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51110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9C28-FBA9-1542-A263-50562DEAB05D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53782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10AF-19B5-C04E-954C-A36966B21D7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508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9A7A3-3B6A-BD46-8A2C-D334E525D71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409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A291-B666-E74A-BF0E-7ED2246EE6F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713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09395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332569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34193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89284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111993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23629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62853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07074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20144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012491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747387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740822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796450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4710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5688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199720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91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358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4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ABAEE88-585D-3E40-8E21-B5F3AEB4A28A}" type="slidenum">
              <a:rPr lang="en-US" b="0">
                <a:solidFill>
                  <a:srgbClr val="FFFFFF"/>
                </a:solidFill>
                <a:latin typeface="Times New Roman" charset="0"/>
                <a:cs typeface="Arial"/>
              </a:rPr>
              <a:pPr/>
              <a:t>‹#›</a:t>
            </a:fld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264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55076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55077" name="Rectangle 5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368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23], Lecture 10: Curves 2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 i="0" dirty="0">
                <a:solidFill>
                  <a:srgbClr val="FFFFFF"/>
                </a:solidFill>
                <a:latin typeface="Arial" charset="0"/>
              </a:rPr>
              <a:t>http://viscomp.ucsd.edu/classes/cse167/wi23</a:t>
            </a:r>
          </a:p>
        </p:txBody>
      </p:sp>
    </p:spTree>
    <p:extLst>
      <p:ext uri="{BB962C8B-B14F-4D97-AF65-F5344CB8AC3E}">
        <p14:creationId xmlns:p14="http://schemas.microsoft.com/office/powerpoint/2010/main" val="313558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Subdividing Bezier Curves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6850"/>
            <a:ext cx="77724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Drawing: Subdivide into halves (u = ½) Demo: hw3 </a:t>
            </a:r>
          </a:p>
          <a:p>
            <a:pPr lvl="1"/>
            <a:r>
              <a:rPr lang="en-US" sz="2000" dirty="0"/>
              <a:t>Recursively draw each piece</a:t>
            </a:r>
          </a:p>
          <a:p>
            <a:pPr lvl="1"/>
            <a:r>
              <a:rPr lang="en-US" sz="2000" dirty="0"/>
              <a:t>At some tolerance, draw control polygon</a:t>
            </a:r>
          </a:p>
          <a:p>
            <a:pPr lvl="1"/>
            <a:r>
              <a:rPr lang="en-US" sz="2000" dirty="0"/>
              <a:t>Trivial for Bezier curves (from </a:t>
            </a:r>
            <a:r>
              <a:rPr lang="en-US" sz="2000" dirty="0" err="1"/>
              <a:t>deCasteljau</a:t>
            </a:r>
            <a:r>
              <a:rPr lang="en-US" sz="2000" dirty="0"/>
              <a:t> algorithm): hence widely used for drawing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Wingdings" charset="0"/>
              <a:buNone/>
            </a:pPr>
            <a:r>
              <a:rPr lang="en-US" sz="2400" dirty="0"/>
              <a:t>Why specific labels/ control points on left/right? </a:t>
            </a:r>
          </a:p>
          <a:p>
            <a:pPr lvl="1"/>
            <a:r>
              <a:rPr lang="en-US" sz="2000" dirty="0"/>
              <a:t>How do they follow from </a:t>
            </a:r>
            <a:r>
              <a:rPr lang="en-US" sz="2000" dirty="0" err="1"/>
              <a:t>deCasteljau</a:t>
            </a:r>
            <a:r>
              <a:rPr lang="en-US" sz="2000" dirty="0"/>
              <a:t>?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grpSp>
        <p:nvGrpSpPr>
          <p:cNvPr id="1158148" name="Group 4"/>
          <p:cNvGrpSpPr>
            <a:grpSpLocks/>
          </p:cNvGrpSpPr>
          <p:nvPr/>
        </p:nvGrpSpPr>
        <p:grpSpPr bwMode="auto">
          <a:xfrm>
            <a:off x="917575" y="3505200"/>
            <a:ext cx="7254875" cy="1143000"/>
            <a:chOff x="374" y="1152"/>
            <a:chExt cx="4570" cy="720"/>
          </a:xfrm>
        </p:grpSpPr>
        <p:sp>
          <p:nvSpPr>
            <p:cNvPr id="1158149" name="Text Box 5"/>
            <p:cNvSpPr txBox="1">
              <a:spLocks noChangeArrowheads="1"/>
            </p:cNvSpPr>
            <p:nvPr/>
          </p:nvSpPr>
          <p:spPr bwMode="auto">
            <a:xfrm>
              <a:off x="1968" y="1152"/>
              <a:ext cx="15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000  001  011 111</a:t>
              </a:r>
            </a:p>
          </p:txBody>
        </p:sp>
        <p:sp>
          <p:nvSpPr>
            <p:cNvPr id="1158150" name="Text Box 6"/>
            <p:cNvSpPr txBox="1">
              <a:spLocks noChangeArrowheads="1"/>
            </p:cNvSpPr>
            <p:nvPr/>
          </p:nvSpPr>
          <p:spPr bwMode="auto">
            <a:xfrm>
              <a:off x="374" y="1562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00u  0uu  uuu</a:t>
              </a:r>
            </a:p>
          </p:txBody>
        </p:sp>
        <p:sp>
          <p:nvSpPr>
            <p:cNvPr id="1158151" name="Text Box 7"/>
            <p:cNvSpPr txBox="1">
              <a:spLocks noChangeArrowheads="1"/>
            </p:cNvSpPr>
            <p:nvPr/>
          </p:nvSpPr>
          <p:spPr bwMode="auto">
            <a:xfrm>
              <a:off x="3388" y="1584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  uu1  u11  111</a:t>
              </a:r>
            </a:p>
          </p:txBody>
        </p:sp>
        <p:sp>
          <p:nvSpPr>
            <p:cNvPr id="1158152" name="Line 8"/>
            <p:cNvSpPr>
              <a:spLocks noChangeShapeType="1"/>
            </p:cNvSpPr>
            <p:nvPr/>
          </p:nvSpPr>
          <p:spPr bwMode="auto">
            <a:xfrm flipH="1">
              <a:off x="1536" y="1440"/>
              <a:ext cx="110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8153" name="Line 9"/>
            <p:cNvSpPr>
              <a:spLocks noChangeShapeType="1"/>
            </p:cNvSpPr>
            <p:nvPr/>
          </p:nvSpPr>
          <p:spPr bwMode="auto">
            <a:xfrm>
              <a:off x="2640" y="1440"/>
              <a:ext cx="105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198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Freeform 2"/>
          <p:cNvSpPr>
            <a:spLocks/>
          </p:cNvSpPr>
          <p:nvPr/>
        </p:nvSpPr>
        <p:spPr bwMode="auto">
          <a:xfrm>
            <a:off x="838200" y="3149600"/>
            <a:ext cx="6934200" cy="2946400"/>
          </a:xfrm>
          <a:custGeom>
            <a:avLst/>
            <a:gdLst>
              <a:gd name="T0" fmla="*/ 0 w 4368"/>
              <a:gd name="T1" fmla="*/ 1760 h 1856"/>
              <a:gd name="T2" fmla="*/ 1008 w 4368"/>
              <a:gd name="T3" fmla="*/ 608 h 1856"/>
              <a:gd name="T4" fmla="*/ 2256 w 4368"/>
              <a:gd name="T5" fmla="*/ 32 h 1856"/>
              <a:gd name="T6" fmla="*/ 3648 w 4368"/>
              <a:gd name="T7" fmla="*/ 800 h 1856"/>
              <a:gd name="T8" fmla="*/ 4368 w 4368"/>
              <a:gd name="T9" fmla="*/ 1856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8" h="1856">
                <a:moveTo>
                  <a:pt x="0" y="1760"/>
                </a:moveTo>
                <a:cubicBezTo>
                  <a:pt x="316" y="1328"/>
                  <a:pt x="632" y="896"/>
                  <a:pt x="1008" y="608"/>
                </a:cubicBezTo>
                <a:cubicBezTo>
                  <a:pt x="1384" y="320"/>
                  <a:pt x="1816" y="0"/>
                  <a:pt x="2256" y="32"/>
                </a:cubicBezTo>
                <a:cubicBezTo>
                  <a:pt x="2696" y="64"/>
                  <a:pt x="3296" y="496"/>
                  <a:pt x="3648" y="800"/>
                </a:cubicBezTo>
                <a:cubicBezTo>
                  <a:pt x="4000" y="1104"/>
                  <a:pt x="4256" y="1688"/>
                  <a:pt x="4368" y="1856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6340" name="Line 4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1" name="Line 5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2" name="Oval 6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3" name="Oval 7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4" name="Oval 8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5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  <p:sp>
        <p:nvSpPr>
          <p:cNvPr id="1166346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6347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6348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9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0" name="Line 14"/>
          <p:cNvSpPr>
            <a:spLocks noChangeShapeType="1"/>
          </p:cNvSpPr>
          <p:nvPr/>
        </p:nvSpPr>
        <p:spPr bwMode="auto">
          <a:xfrm flipV="1">
            <a:off x="3048000" y="3200400"/>
            <a:ext cx="2667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1" name="Text Box 15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6352" name="Text Box 16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6353" name="Oval 17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4" name="Text Box 18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6355" name="Line 19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6" name="Line 20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7" name="Line 21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8" name="Text Box 22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6359" name="Text Box 23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6360" name="Text Box 24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6361" name="Text Box 25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99357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8" grpId="0" animBg="1"/>
      <p:bldP spid="1166340" grpId="0" animBg="1"/>
      <p:bldP spid="1166341" grpId="0" animBg="1"/>
      <p:bldP spid="1166342" grpId="0" animBg="1"/>
      <p:bldP spid="1166343" grpId="0" animBg="1"/>
      <p:bldP spid="1166344" grpId="0" animBg="1"/>
      <p:bldP spid="1166345" grpId="0"/>
      <p:bldP spid="1166346" grpId="0"/>
      <p:bldP spid="1166347" grpId="0"/>
      <p:bldP spid="1166348" grpId="0" animBg="1"/>
      <p:bldP spid="1166349" grpId="0" animBg="1"/>
      <p:bldP spid="1166350" grpId="0" animBg="1"/>
      <p:bldP spid="1166351" grpId="0"/>
      <p:bldP spid="1166352" grpId="0"/>
      <p:bldP spid="1166353" grpId="0" animBg="1"/>
      <p:bldP spid="11663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Line 2"/>
          <p:cNvSpPr>
            <a:spLocks noChangeShapeType="1"/>
          </p:cNvSpPr>
          <p:nvPr/>
        </p:nvSpPr>
        <p:spPr bwMode="auto">
          <a:xfrm>
            <a:off x="3048000" y="3200400"/>
            <a:ext cx="129540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3" name="Line 3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7365" name="Line 5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6" name="Line 6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7" name="Oval 7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8" name="Oval 8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9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00FF"/>
              </a:solidFill>
              <a:latin typeface="Arial" charset="0"/>
              <a:cs typeface="Arial"/>
            </a:endParaRPr>
          </a:p>
        </p:txBody>
      </p:sp>
      <p:sp>
        <p:nvSpPr>
          <p:cNvPr id="1167370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7371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7372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3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4" name="Text Box 14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7375" name="Text Box 15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7376" name="Oval 16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7" name="Text Box 17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7378" name="Line 18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9" name="Line 19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0" name="Text Box 20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7381" name="Text Box 21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7382" name="Text Box 22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7383" name="Text Box 23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67384" name="Line 24"/>
          <p:cNvSpPr>
            <a:spLocks noChangeShapeType="1"/>
          </p:cNvSpPr>
          <p:nvPr/>
        </p:nvSpPr>
        <p:spPr bwMode="auto">
          <a:xfrm flipV="1">
            <a:off x="838200" y="4114800"/>
            <a:ext cx="838200" cy="18288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5" name="Line 25"/>
          <p:cNvSpPr>
            <a:spLocks noChangeShapeType="1"/>
          </p:cNvSpPr>
          <p:nvPr/>
        </p:nvSpPr>
        <p:spPr bwMode="auto">
          <a:xfrm flipV="1">
            <a:off x="1676400" y="3200400"/>
            <a:ext cx="1371600" cy="9144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6" name="Freeform 26"/>
          <p:cNvSpPr>
            <a:spLocks/>
          </p:cNvSpPr>
          <p:nvPr/>
        </p:nvSpPr>
        <p:spPr bwMode="auto">
          <a:xfrm>
            <a:off x="838200" y="3200400"/>
            <a:ext cx="3505200" cy="27432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7" name="Freeform 27"/>
          <p:cNvSpPr>
            <a:spLocks/>
          </p:cNvSpPr>
          <p:nvPr/>
        </p:nvSpPr>
        <p:spPr bwMode="auto">
          <a:xfrm flipH="1">
            <a:off x="4267200" y="3200400"/>
            <a:ext cx="3505200" cy="28956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8" name="Line 28"/>
          <p:cNvSpPr>
            <a:spLocks noChangeShapeType="1"/>
          </p:cNvSpPr>
          <p:nvPr/>
        </p:nvSpPr>
        <p:spPr bwMode="auto">
          <a:xfrm>
            <a:off x="4343400" y="3200400"/>
            <a:ext cx="13716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9" name="Oval 29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0" name="Line 30"/>
          <p:cNvSpPr>
            <a:spLocks noChangeShapeType="1"/>
          </p:cNvSpPr>
          <p:nvPr/>
        </p:nvSpPr>
        <p:spPr bwMode="auto">
          <a:xfrm>
            <a:off x="5715000" y="3200400"/>
            <a:ext cx="1295400" cy="914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1" name="Line 31"/>
          <p:cNvSpPr>
            <a:spLocks noChangeShapeType="1"/>
          </p:cNvSpPr>
          <p:nvPr/>
        </p:nvSpPr>
        <p:spPr bwMode="auto">
          <a:xfrm>
            <a:off x="7010400" y="4114800"/>
            <a:ext cx="762000" cy="19812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17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Subdivision in deCasteljau diagram</a:t>
            </a:r>
          </a:p>
        </p:txBody>
      </p:sp>
      <p:sp>
        <p:nvSpPr>
          <p:cNvPr id="1171459" name="Line 3"/>
          <p:cNvSpPr>
            <a:spLocks noChangeShapeType="1"/>
          </p:cNvSpPr>
          <p:nvPr/>
        </p:nvSpPr>
        <p:spPr bwMode="auto">
          <a:xfrm flipV="1">
            <a:off x="3597275" y="166687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0" name="Line 4"/>
          <p:cNvSpPr>
            <a:spLocks noChangeShapeType="1"/>
          </p:cNvSpPr>
          <p:nvPr/>
        </p:nvSpPr>
        <p:spPr bwMode="auto">
          <a:xfrm>
            <a:off x="4054475" y="1666875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1" name="Line 5"/>
          <p:cNvSpPr>
            <a:spLocks noChangeShapeType="1"/>
          </p:cNvSpPr>
          <p:nvPr/>
        </p:nvSpPr>
        <p:spPr bwMode="auto">
          <a:xfrm>
            <a:off x="5197475" y="1666875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3057525" y="264953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346392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519747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71465" name="Text Box 9"/>
          <p:cNvSpPr txBox="1">
            <a:spLocks noChangeArrowheads="1"/>
          </p:cNvSpPr>
          <p:nvPr/>
        </p:nvSpPr>
        <p:spPr bwMode="auto">
          <a:xfrm>
            <a:off x="5529263" y="2608263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71466" name="Freeform 10"/>
          <p:cNvSpPr>
            <a:spLocks/>
          </p:cNvSpPr>
          <p:nvPr/>
        </p:nvSpPr>
        <p:spPr bwMode="auto">
          <a:xfrm>
            <a:off x="3597275" y="1819275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grpSp>
        <p:nvGrpSpPr>
          <p:cNvPr id="1171467" name="Group 11"/>
          <p:cNvGrpSpPr>
            <a:grpSpLocks/>
          </p:cNvGrpSpPr>
          <p:nvPr/>
        </p:nvGrpSpPr>
        <p:grpSpPr bwMode="auto">
          <a:xfrm>
            <a:off x="3059113" y="3616325"/>
            <a:ext cx="3433762" cy="457200"/>
            <a:chOff x="1927" y="2278"/>
            <a:chExt cx="2163" cy="288"/>
          </a:xfrm>
        </p:grpSpPr>
        <p:sp>
          <p:nvSpPr>
            <p:cNvPr id="1171468" name="Text Box 12"/>
            <p:cNvSpPr txBox="1">
              <a:spLocks noChangeArrowheads="1"/>
            </p:cNvSpPr>
            <p:nvPr/>
          </p:nvSpPr>
          <p:spPr bwMode="auto">
            <a:xfrm>
              <a:off x="1927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</a:t>
              </a:r>
            </a:p>
          </p:txBody>
        </p:sp>
        <p:sp>
          <p:nvSpPr>
            <p:cNvPr id="1171469" name="Text Box 13"/>
            <p:cNvSpPr txBox="1">
              <a:spLocks noChangeArrowheads="1"/>
            </p:cNvSpPr>
            <p:nvPr/>
          </p:nvSpPr>
          <p:spPr bwMode="auto">
            <a:xfrm>
              <a:off x="2503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001</a:t>
              </a:r>
            </a:p>
          </p:txBody>
        </p:sp>
        <p:sp>
          <p:nvSpPr>
            <p:cNvPr id="1171470" name="Text Box 14"/>
            <p:cNvSpPr txBox="1">
              <a:spLocks noChangeArrowheads="1"/>
            </p:cNvSpPr>
            <p:nvPr/>
          </p:nvSpPr>
          <p:spPr bwMode="auto">
            <a:xfrm>
              <a:off x="3062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011</a:t>
              </a:r>
            </a:p>
          </p:txBody>
        </p:sp>
        <p:sp>
          <p:nvSpPr>
            <p:cNvPr id="1171471" name="Text Box 15"/>
            <p:cNvSpPr txBox="1">
              <a:spLocks noChangeArrowheads="1"/>
            </p:cNvSpPr>
            <p:nvPr/>
          </p:nvSpPr>
          <p:spPr bwMode="auto">
            <a:xfrm>
              <a:off x="3686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111</a:t>
              </a:r>
            </a:p>
          </p:txBody>
        </p:sp>
      </p:grpSp>
      <p:grpSp>
        <p:nvGrpSpPr>
          <p:cNvPr id="1171505" name="Group 49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71473" name="Line 17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4" name="Line 18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5" name="Line 19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6" name="Line 20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7" name="Line 21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8" name="Line 22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9" name="Text Box 23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0" name="Text Box 24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1" name="Text Box 2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2" name="Text Box 2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3" name="Text Box 27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4" name="Text Box 28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5" name="Text Box 29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00u</a:t>
              </a:r>
            </a:p>
          </p:txBody>
        </p:sp>
        <p:sp>
          <p:nvSpPr>
            <p:cNvPr id="1171486" name="Text Box 30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01u</a:t>
              </a:r>
            </a:p>
          </p:txBody>
        </p:sp>
        <p:sp>
          <p:nvSpPr>
            <p:cNvPr id="1171487" name="Text Box 31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11u</a:t>
              </a:r>
            </a:p>
          </p:txBody>
        </p:sp>
      </p:grpSp>
      <p:grpSp>
        <p:nvGrpSpPr>
          <p:cNvPr id="1171488" name="Group 3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71489" name="Line 33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0" name="Line 34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1" name="Line 35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2" name="Line 36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3" name="Text Box 37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4" name="Text Box 38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5" name="Text Box 39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6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7" name="Text Box 41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0uu</a:t>
              </a:r>
            </a:p>
          </p:txBody>
        </p:sp>
        <p:sp>
          <p:nvSpPr>
            <p:cNvPr id="1171498" name="Text Box 42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1uu</a:t>
              </a:r>
            </a:p>
          </p:txBody>
        </p:sp>
      </p:grpSp>
      <p:grpSp>
        <p:nvGrpSpPr>
          <p:cNvPr id="1171499" name="Group 43"/>
          <p:cNvGrpSpPr>
            <a:grpSpLocks/>
          </p:cNvGrpSpPr>
          <p:nvPr/>
        </p:nvGrpSpPr>
        <p:grpSpPr bwMode="auto">
          <a:xfrm>
            <a:off x="4175125" y="5692775"/>
            <a:ext cx="1212850" cy="923925"/>
            <a:chOff x="2630" y="3586"/>
            <a:chExt cx="764" cy="582"/>
          </a:xfrm>
        </p:grpSpPr>
        <p:sp>
          <p:nvSpPr>
            <p:cNvPr id="1171500" name="Line 44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1" name="Line 45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2" name="Text Box 46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503" name="Text Box 47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504" name="Text Box 48"/>
            <p:cNvSpPr txBox="1">
              <a:spLocks noChangeArrowheads="1"/>
            </p:cNvSpPr>
            <p:nvPr/>
          </p:nvSpPr>
          <p:spPr bwMode="auto">
            <a:xfrm>
              <a:off x="2869" y="3880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</a:t>
              </a:r>
            </a:p>
          </p:txBody>
        </p:sp>
      </p:grpSp>
      <p:sp>
        <p:nvSpPr>
          <p:cNvPr id="1171507" name="Line 51"/>
          <p:cNvSpPr>
            <a:spLocks noChangeShapeType="1"/>
          </p:cNvSpPr>
          <p:nvPr/>
        </p:nvSpPr>
        <p:spPr bwMode="auto">
          <a:xfrm>
            <a:off x="2541588" y="3859213"/>
            <a:ext cx="2039937" cy="28575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08" name="Text Box 52"/>
          <p:cNvSpPr txBox="1">
            <a:spLocks noChangeArrowheads="1"/>
          </p:cNvSpPr>
          <p:nvPr/>
        </p:nvSpPr>
        <p:spPr bwMode="auto">
          <a:xfrm>
            <a:off x="538163" y="4808538"/>
            <a:ext cx="2874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Left part of Bezier curve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(000, 00u, 0uu, uuu)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left edge of 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09" name="Text Box 53"/>
          <p:cNvSpPr txBox="1">
            <a:spLocks noChangeArrowheads="1"/>
          </p:cNvSpPr>
          <p:nvPr/>
        </p:nvSpPr>
        <p:spPr bwMode="auto">
          <a:xfrm>
            <a:off x="6105525" y="4789488"/>
            <a:ext cx="3046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Right part of Bezier curve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(uuu, 1uu, 11u, 111)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right edge of 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10" name="Line 54"/>
          <p:cNvSpPr>
            <a:spLocks noChangeShapeType="1"/>
          </p:cNvSpPr>
          <p:nvPr/>
        </p:nvSpPr>
        <p:spPr bwMode="auto">
          <a:xfrm flipH="1">
            <a:off x="5178425" y="3868738"/>
            <a:ext cx="1609725" cy="28575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1" name="AutoShape 55"/>
          <p:cNvSpPr>
            <a:spLocks noChangeArrowheads="1"/>
          </p:cNvSpPr>
          <p:nvPr/>
        </p:nvSpPr>
        <p:spPr bwMode="auto">
          <a:xfrm rot="10800000">
            <a:off x="3771900" y="3556000"/>
            <a:ext cx="1900238" cy="16430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2" name="Text Box 56"/>
          <p:cNvSpPr txBox="1">
            <a:spLocks noChangeArrowheads="1"/>
          </p:cNvSpPr>
          <p:nvPr/>
        </p:nvSpPr>
        <p:spPr bwMode="auto">
          <a:xfrm>
            <a:off x="5222875" y="2887663"/>
            <a:ext cx="395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These (interior) points don</a:t>
            </a:r>
            <a:r>
              <a:rPr lang="ja-JP" altLang="en-US" sz="2000" b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 </a:t>
            </a:r>
          </a:p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appear in subdivided curves at all</a:t>
            </a:r>
          </a:p>
        </p:txBody>
      </p:sp>
    </p:spTree>
    <p:extLst>
      <p:ext uri="{BB962C8B-B14F-4D97-AF65-F5344CB8AC3E}">
        <p14:creationId xmlns:p14="http://schemas.microsoft.com/office/powerpoint/2010/main" val="537163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511" grpId="0" animBg="1"/>
      <p:bldP spid="11715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HW 3 (with demo)</a:t>
            </a:r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02613" cy="51689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Bezier2 (Bezier discussed last time)</a:t>
            </a:r>
          </a:p>
          <a:p>
            <a:r>
              <a:rPr lang="en-US" sz="2400" dirty="0"/>
              <a:t>Given arbitrary degree Bezier curve, recursively subdivide for some levels, then draw control polygon</a:t>
            </a:r>
          </a:p>
          <a:p>
            <a:r>
              <a:rPr lang="en-US" sz="2400" dirty="0"/>
              <a:t>Generate </a:t>
            </a:r>
            <a:r>
              <a:rPr lang="en-US" sz="2400" dirty="0" err="1"/>
              <a:t>deCasteljau</a:t>
            </a:r>
            <a:r>
              <a:rPr lang="en-US" sz="2400" dirty="0"/>
              <a:t> diagram; recursively call a routine with left edge and right edge of this diagram</a:t>
            </a:r>
          </a:p>
          <a:p>
            <a:r>
              <a:rPr lang="en-US" sz="2400" dirty="0"/>
              <a:t>You are given some code structure; you essentially just need to compute appropriate control points for left, right </a:t>
            </a:r>
          </a:p>
        </p:txBody>
      </p:sp>
    </p:spTree>
    <p:extLst>
      <p:ext uri="{BB962C8B-B14F-4D97-AF65-F5344CB8AC3E}">
        <p14:creationId xmlns:p14="http://schemas.microsoft.com/office/powerpoint/2010/main" val="1705421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DeCasteljau: Recursive Subdivision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6750"/>
            <a:ext cx="8229600" cy="5029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DeCasteljau (from last lecture) for midpoint</a:t>
            </a:r>
          </a:p>
          <a:p>
            <a:r>
              <a:rPr lang="en-US"/>
              <a:t>Followed by recursive calls using left, right parts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185806" name="Picture 1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639888"/>
            <a:ext cx="7962900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46197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50313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/>
              <a:t>Polar form labeling (blossoms)</a:t>
            </a:r>
          </a:p>
          <a:p>
            <a:pPr>
              <a:lnSpc>
                <a:spcPct val="90000"/>
              </a:lnSpc>
            </a:pPr>
            <a:r>
              <a:rPr lang="en-US" i="1"/>
              <a:t>B-spline curves</a:t>
            </a:r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5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Bezier: Disadvantages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318625" cy="5029200"/>
          </a:xfrm>
        </p:spPr>
        <p:txBody>
          <a:bodyPr/>
          <a:lstStyle/>
          <a:p>
            <a:r>
              <a:rPr lang="en-US" dirty="0"/>
              <a:t>Single piece, no local control (move a control point, whole curve changes) [Demo of HW 3]</a:t>
            </a:r>
          </a:p>
          <a:p>
            <a:r>
              <a:rPr lang="en-US" dirty="0"/>
              <a:t>Complex shapes: can be very high degree, difficult</a:t>
            </a:r>
          </a:p>
          <a:p>
            <a:r>
              <a:rPr lang="en-US" dirty="0"/>
              <a:t>In practice, combine many Bezier curve segments</a:t>
            </a:r>
          </a:p>
          <a:p>
            <a:pPr lvl="1"/>
            <a:r>
              <a:rPr lang="en-US" dirty="0"/>
              <a:t>But only position continuous at join since Bezier curves interpolate end-points (which match at segment boundaries)</a:t>
            </a:r>
          </a:p>
          <a:p>
            <a:pPr lvl="1"/>
            <a:r>
              <a:rPr lang="en-US" dirty="0"/>
              <a:t>Unpleasant derivative (slope) discontinuities at end-points</a:t>
            </a:r>
          </a:p>
          <a:p>
            <a:pPr lvl="1"/>
            <a:r>
              <a:rPr lang="en-US" dirty="0"/>
              <a:t>Can you see why this is an issue?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3316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567738" cy="5029200"/>
          </a:xfrm>
        </p:spPr>
        <p:txBody>
          <a:bodyPr/>
          <a:lstStyle/>
          <a:p>
            <a:r>
              <a:rPr lang="en-US"/>
              <a:t>Cubic B-splines have C</a:t>
            </a:r>
            <a:r>
              <a:rPr lang="en-US" baseline="30000"/>
              <a:t>2</a:t>
            </a:r>
            <a:r>
              <a:rPr lang="en-US"/>
              <a:t> continuity, local control</a:t>
            </a:r>
          </a:p>
          <a:p>
            <a:r>
              <a:rPr lang="en-US"/>
              <a:t>4 segments / control point, 4 control points/segment</a:t>
            </a:r>
          </a:p>
          <a:p>
            <a:r>
              <a:rPr lang="en-US"/>
              <a:t>Knots where two segments join: Knotvector</a:t>
            </a:r>
          </a:p>
          <a:p>
            <a:r>
              <a:rPr lang="en-US"/>
              <a:t>Knotvector uniform/non-uniform (we only consider uniform cubic B-splines, not general NURBS)</a:t>
            </a:r>
          </a:p>
          <a:p>
            <a:endParaRPr lang="en-US"/>
          </a:p>
        </p:txBody>
      </p:sp>
      <p:grpSp>
        <p:nvGrpSpPr>
          <p:cNvPr id="1175556" name="Group 4"/>
          <p:cNvGrpSpPr>
            <a:grpSpLocks/>
          </p:cNvGrpSpPr>
          <p:nvPr/>
        </p:nvGrpSpPr>
        <p:grpSpPr bwMode="auto">
          <a:xfrm>
            <a:off x="514350" y="4594225"/>
            <a:ext cx="5243513" cy="1981200"/>
            <a:chOff x="720" y="2976"/>
            <a:chExt cx="3303" cy="1248"/>
          </a:xfrm>
        </p:grpSpPr>
        <p:sp>
          <p:nvSpPr>
            <p:cNvPr id="1175557" name="Line 5"/>
            <p:cNvSpPr>
              <a:spLocks noChangeShapeType="1"/>
            </p:cNvSpPr>
            <p:nvPr/>
          </p:nvSpPr>
          <p:spPr bwMode="auto">
            <a:xfrm flipV="1">
              <a:off x="720" y="2976"/>
              <a:ext cx="67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8" name="Line 6"/>
            <p:cNvSpPr>
              <a:spLocks noChangeShapeType="1"/>
            </p:cNvSpPr>
            <p:nvPr/>
          </p:nvSpPr>
          <p:spPr bwMode="auto">
            <a:xfrm>
              <a:off x="1392" y="297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9" name="Line 7"/>
            <p:cNvSpPr>
              <a:spLocks noChangeShapeType="1"/>
            </p:cNvSpPr>
            <p:nvPr/>
          </p:nvSpPr>
          <p:spPr bwMode="auto">
            <a:xfrm>
              <a:off x="2352" y="2976"/>
              <a:ext cx="432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0" name="Line 8"/>
            <p:cNvSpPr>
              <a:spLocks noChangeShapeType="1"/>
            </p:cNvSpPr>
            <p:nvPr/>
          </p:nvSpPr>
          <p:spPr bwMode="auto">
            <a:xfrm flipH="1">
              <a:off x="2208" y="3648"/>
              <a:ext cx="576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1" name="Freeform 9"/>
            <p:cNvSpPr>
              <a:spLocks/>
            </p:cNvSpPr>
            <p:nvPr/>
          </p:nvSpPr>
          <p:spPr bwMode="auto">
            <a:xfrm>
              <a:off x="1392" y="3040"/>
              <a:ext cx="1024" cy="800"/>
            </a:xfrm>
            <a:custGeom>
              <a:avLst/>
              <a:gdLst>
                <a:gd name="T0" fmla="*/ 0 w 1024"/>
                <a:gd name="T1" fmla="*/ 272 h 800"/>
                <a:gd name="T2" fmla="*/ 336 w 1024"/>
                <a:gd name="T3" fmla="*/ 32 h 800"/>
                <a:gd name="T4" fmla="*/ 816 w 1024"/>
                <a:gd name="T5" fmla="*/ 80 h 800"/>
                <a:gd name="T6" fmla="*/ 1008 w 1024"/>
                <a:gd name="T7" fmla="*/ 320 h 800"/>
                <a:gd name="T8" fmla="*/ 912 w 1024"/>
                <a:gd name="T9" fmla="*/ 656 h 800"/>
                <a:gd name="T10" fmla="*/ 720 w 1024"/>
                <a:gd name="T1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800">
                  <a:moveTo>
                    <a:pt x="0" y="272"/>
                  </a:moveTo>
                  <a:cubicBezTo>
                    <a:pt x="100" y="168"/>
                    <a:pt x="200" y="64"/>
                    <a:pt x="336" y="32"/>
                  </a:cubicBezTo>
                  <a:cubicBezTo>
                    <a:pt x="472" y="0"/>
                    <a:pt x="704" y="32"/>
                    <a:pt x="816" y="80"/>
                  </a:cubicBezTo>
                  <a:cubicBezTo>
                    <a:pt x="928" y="128"/>
                    <a:pt x="992" y="224"/>
                    <a:pt x="1008" y="320"/>
                  </a:cubicBezTo>
                  <a:cubicBezTo>
                    <a:pt x="1024" y="416"/>
                    <a:pt x="960" y="576"/>
                    <a:pt x="912" y="656"/>
                  </a:cubicBezTo>
                  <a:cubicBezTo>
                    <a:pt x="864" y="736"/>
                    <a:pt x="792" y="768"/>
                    <a:pt x="720" y="800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2" name="Oval 10"/>
            <p:cNvSpPr>
              <a:spLocks noChangeArrowheads="1"/>
            </p:cNvSpPr>
            <p:nvPr/>
          </p:nvSpPr>
          <p:spPr bwMode="auto">
            <a:xfrm>
              <a:off x="2352" y="33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3" name="Text Box 11"/>
            <p:cNvSpPr txBox="1">
              <a:spLocks noChangeArrowheads="1"/>
            </p:cNvSpPr>
            <p:nvPr/>
          </p:nvSpPr>
          <p:spPr bwMode="auto">
            <a:xfrm>
              <a:off x="2726" y="3239"/>
              <a:ext cx="12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Knot: C</a:t>
              </a:r>
              <a:r>
                <a:rPr lang="en-US" sz="1800" b="0" baseline="30000">
                  <a:solidFill>
                    <a:srgbClr val="FFFFFF"/>
                  </a:solidFill>
                  <a:latin typeface="Arial" charset="0"/>
                  <a:cs typeface="Arial"/>
                </a:rPr>
                <a:t>2</a:t>
              </a:r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 continuity</a:t>
              </a:r>
            </a:p>
          </p:txBody>
        </p:sp>
        <p:sp>
          <p:nvSpPr>
            <p:cNvPr id="1175564" name="Line 12"/>
            <p:cNvSpPr>
              <a:spLocks noChangeShapeType="1"/>
            </p:cNvSpPr>
            <p:nvPr/>
          </p:nvSpPr>
          <p:spPr bwMode="auto">
            <a:xfrm flipH="1">
              <a:off x="2448" y="33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5" name="Text Box 13"/>
            <p:cNvSpPr txBox="1">
              <a:spLocks noChangeArrowheads="1"/>
            </p:cNvSpPr>
            <p:nvPr/>
          </p:nvSpPr>
          <p:spPr bwMode="auto">
            <a:xfrm>
              <a:off x="2720" y="3848"/>
              <a:ext cx="10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deBoor points</a:t>
              </a:r>
            </a:p>
          </p:txBody>
        </p:sp>
        <p:sp>
          <p:nvSpPr>
            <p:cNvPr id="1175566" name="Line 14"/>
            <p:cNvSpPr>
              <a:spLocks noChangeShapeType="1"/>
            </p:cNvSpPr>
            <p:nvPr/>
          </p:nvSpPr>
          <p:spPr bwMode="auto">
            <a:xfrm flipH="1" flipV="1">
              <a:off x="2784" y="3648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7" name="Line 15"/>
            <p:cNvSpPr>
              <a:spLocks noChangeShapeType="1"/>
            </p:cNvSpPr>
            <p:nvPr/>
          </p:nvSpPr>
          <p:spPr bwMode="auto">
            <a:xfrm flipH="1">
              <a:off x="2256" y="4080"/>
              <a:ext cx="72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  <p:sp>
        <p:nvSpPr>
          <p:cNvPr id="1175568" name="Rectangle 16"/>
          <p:cNvSpPr>
            <a:spLocks noChangeArrowheads="1"/>
          </p:cNvSpPr>
          <p:nvPr/>
        </p:nvSpPr>
        <p:spPr bwMode="auto">
          <a:xfrm>
            <a:off x="6081344" y="4914900"/>
            <a:ext cx="2539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2AABA8"/>
              </a:buClr>
              <a:buFont typeface="Wingdings" charset="0"/>
              <a:buNone/>
            </a:pPr>
            <a:r>
              <a:rPr lang="en-US" sz="2800" b="0" dirty="0">
                <a:solidFill>
                  <a:srgbClr val="FFFFFF"/>
                </a:solidFill>
                <a:latin typeface="Arial" charset="0"/>
                <a:cs typeface="Arial"/>
              </a:rPr>
              <a:t>Demo of HW 3</a:t>
            </a:r>
          </a:p>
        </p:txBody>
      </p:sp>
    </p:spTree>
    <p:extLst>
      <p:ext uri="{BB962C8B-B14F-4D97-AF65-F5344CB8AC3E}">
        <p14:creationId xmlns:p14="http://schemas.microsoft.com/office/powerpoint/2010/main" val="235043782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Bspline Curve</a:t>
            </a:r>
          </a:p>
        </p:txBody>
      </p:sp>
      <p:grpSp>
        <p:nvGrpSpPr>
          <p:cNvPr id="1176640" name="Group 64"/>
          <p:cNvGrpSpPr>
            <a:grpSpLocks/>
          </p:cNvGrpSpPr>
          <p:nvPr/>
        </p:nvGrpSpPr>
        <p:grpSpPr bwMode="auto">
          <a:xfrm>
            <a:off x="325438" y="3556000"/>
            <a:ext cx="4545012" cy="3087688"/>
            <a:chOff x="205" y="2240"/>
            <a:chExt cx="2863" cy="1945"/>
          </a:xfrm>
        </p:grpSpPr>
        <p:sp>
          <p:nvSpPr>
            <p:cNvPr id="1176625" name="Line 49"/>
            <p:cNvSpPr>
              <a:spLocks noChangeShapeType="1"/>
            </p:cNvSpPr>
            <p:nvPr/>
          </p:nvSpPr>
          <p:spPr bwMode="auto">
            <a:xfrm flipV="1">
              <a:off x="582" y="2549"/>
              <a:ext cx="725" cy="13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6" name="Line 50"/>
            <p:cNvSpPr>
              <a:spLocks noChangeShapeType="1"/>
            </p:cNvSpPr>
            <p:nvPr/>
          </p:nvSpPr>
          <p:spPr bwMode="auto">
            <a:xfrm>
              <a:off x="1307" y="2549"/>
              <a:ext cx="10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7" name="Line 51"/>
            <p:cNvSpPr>
              <a:spLocks noChangeShapeType="1"/>
            </p:cNvSpPr>
            <p:nvPr/>
          </p:nvSpPr>
          <p:spPr bwMode="auto">
            <a:xfrm>
              <a:off x="2394" y="2549"/>
              <a:ext cx="507" cy="1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8" name="Freeform 52"/>
            <p:cNvSpPr>
              <a:spLocks/>
            </p:cNvSpPr>
            <p:nvPr/>
          </p:nvSpPr>
          <p:spPr bwMode="auto">
            <a:xfrm>
              <a:off x="1307" y="2724"/>
              <a:ext cx="942" cy="262"/>
            </a:xfrm>
            <a:custGeom>
              <a:avLst/>
              <a:gdLst>
                <a:gd name="T0" fmla="*/ 0 w 624"/>
                <a:gd name="T1" fmla="*/ 144 h 144"/>
                <a:gd name="T2" fmla="*/ 288 w 624"/>
                <a:gd name="T3" fmla="*/ 0 h 144"/>
                <a:gd name="T4" fmla="*/ 624 w 6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144">
                  <a:moveTo>
                    <a:pt x="0" y="144"/>
                  </a:moveTo>
                  <a:cubicBezTo>
                    <a:pt x="92" y="72"/>
                    <a:pt x="184" y="0"/>
                    <a:pt x="288" y="0"/>
                  </a:cubicBezTo>
                  <a:cubicBezTo>
                    <a:pt x="392" y="0"/>
                    <a:pt x="508" y="72"/>
                    <a:pt x="624" y="144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9" name="Text Box 53"/>
            <p:cNvSpPr txBox="1">
              <a:spLocks noChangeArrowheads="1"/>
            </p:cNvSpPr>
            <p:nvPr/>
          </p:nvSpPr>
          <p:spPr bwMode="auto">
            <a:xfrm>
              <a:off x="205" y="38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-2 –1 0</a:t>
              </a:r>
            </a:p>
          </p:txBody>
        </p:sp>
        <p:sp>
          <p:nvSpPr>
            <p:cNvPr id="1176630" name="Text Box 54"/>
            <p:cNvSpPr txBox="1">
              <a:spLocks noChangeArrowheads="1"/>
            </p:cNvSpPr>
            <p:nvPr/>
          </p:nvSpPr>
          <p:spPr bwMode="auto">
            <a:xfrm>
              <a:off x="752" y="2240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–1 0 1</a:t>
              </a:r>
            </a:p>
          </p:txBody>
        </p:sp>
        <p:sp>
          <p:nvSpPr>
            <p:cNvPr id="1176631" name="Text Box 55"/>
            <p:cNvSpPr txBox="1">
              <a:spLocks noChangeArrowheads="1"/>
            </p:cNvSpPr>
            <p:nvPr/>
          </p:nvSpPr>
          <p:spPr bwMode="auto">
            <a:xfrm>
              <a:off x="2394" y="2287"/>
              <a:ext cx="6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0 1 2</a:t>
              </a:r>
            </a:p>
          </p:txBody>
        </p:sp>
        <p:sp>
          <p:nvSpPr>
            <p:cNvPr id="1176632" name="Text Box 56"/>
            <p:cNvSpPr txBox="1">
              <a:spLocks noChangeArrowheads="1"/>
            </p:cNvSpPr>
            <p:nvPr/>
          </p:nvSpPr>
          <p:spPr bwMode="auto">
            <a:xfrm>
              <a:off x="2525" y="3816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1 2 3</a:t>
              </a:r>
            </a:p>
          </p:txBody>
        </p:sp>
      </p:grpSp>
      <p:sp>
        <p:nvSpPr>
          <p:cNvPr id="1176637" name="Rectangle 6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Labeling little different from in Bezier curve</a:t>
            </a:r>
          </a:p>
          <a:p>
            <a:r>
              <a:rPr lang="en-US"/>
              <a:t>No interpolation of end-points like in Bezier</a:t>
            </a:r>
          </a:p>
          <a:p>
            <a:r>
              <a:rPr lang="en-US"/>
              <a:t>Advantage of polar forms: easy to generalize</a:t>
            </a:r>
          </a:p>
        </p:txBody>
      </p:sp>
      <p:sp>
        <p:nvSpPr>
          <p:cNvPr id="1176639" name="Text Box 63"/>
          <p:cNvSpPr txBox="1">
            <a:spLocks noChangeArrowheads="1"/>
          </p:cNvSpPr>
          <p:nvPr/>
        </p:nvSpPr>
        <p:spPr bwMode="auto">
          <a:xfrm>
            <a:off x="4849813" y="4462463"/>
            <a:ext cx="35925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Uniform knot vector: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-2, -1, 0, 1, 2 ,3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Labels correspond to this</a:t>
            </a:r>
          </a:p>
        </p:txBody>
      </p:sp>
    </p:spTree>
    <p:extLst>
      <p:ext uri="{BB962C8B-B14F-4D97-AF65-F5344CB8AC3E}">
        <p14:creationId xmlns:p14="http://schemas.microsoft.com/office/powerpoint/2010/main" val="317548906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 i="1"/>
              <a:t>Polar form labeling</a:t>
            </a:r>
            <a:r>
              <a:rPr lang="en-US"/>
              <a:t> </a:t>
            </a:r>
            <a:r>
              <a:rPr lang="en-US" i="1"/>
              <a:t>(blossoms)</a:t>
            </a:r>
          </a:p>
          <a:p>
            <a:pPr>
              <a:lnSpc>
                <a:spcPct val="90000"/>
              </a:lnSpc>
            </a:pPr>
            <a:r>
              <a:rPr lang="en-US"/>
              <a:t>B-spline curves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790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4238" cy="5029200"/>
          </a:xfrm>
        </p:spPr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9652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3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4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5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9657" name="Text Box 9"/>
          <p:cNvSpPr txBox="1">
            <a:spLocks noChangeArrowheads="1"/>
          </p:cNvSpPr>
          <p:nvPr/>
        </p:nvSpPr>
        <p:spPr bwMode="auto">
          <a:xfrm>
            <a:off x="5010150" y="15033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9658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59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0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9661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9662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63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4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5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6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7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8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9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70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9671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9672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5532438" y="42132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6129338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5" name="Text Box 27"/>
          <p:cNvSpPr txBox="1">
            <a:spLocks noChangeArrowheads="1"/>
          </p:cNvSpPr>
          <p:nvPr/>
        </p:nvSpPr>
        <p:spPr bwMode="auto">
          <a:xfrm>
            <a:off x="755173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9" name="Text Box 31"/>
          <p:cNvSpPr txBox="1">
            <a:spLocks noChangeArrowheads="1"/>
          </p:cNvSpPr>
          <p:nvPr/>
        </p:nvSpPr>
        <p:spPr bwMode="auto">
          <a:xfrm>
            <a:off x="4605338" y="42386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0" name="Text Box 32"/>
          <p:cNvSpPr txBox="1">
            <a:spLocks noChangeArrowheads="1"/>
          </p:cNvSpPr>
          <p:nvPr/>
        </p:nvSpPr>
        <p:spPr bwMode="auto">
          <a:xfrm>
            <a:off x="3065463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1" name="Text Box 33"/>
          <p:cNvSpPr txBox="1">
            <a:spLocks noChangeArrowheads="1"/>
          </p:cNvSpPr>
          <p:nvPr/>
        </p:nvSpPr>
        <p:spPr bwMode="auto">
          <a:xfrm>
            <a:off x="180498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171455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8628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29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0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1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2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8633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8634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5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36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8637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8638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9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40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1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2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3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4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5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6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8647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8648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8653" name="Text Box 29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78656" name="Text Box 32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78657" name="Text Box 33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78658" name="Text Box 34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78652" name="Text Box 28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78660" name="Text Box 36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78661" name="Line 37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2" name="Line 38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3" name="Line 39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4" name="Line 40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5" name="Text Box 41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78666" name="Text Box 42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78667" name="Text Box 43"/>
          <p:cNvSpPr txBox="1">
            <a:spLocks noChangeArrowheads="1"/>
          </p:cNvSpPr>
          <p:nvPr/>
        </p:nvSpPr>
        <p:spPr bwMode="auto">
          <a:xfrm>
            <a:off x="2938463" y="54165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8" name="Text Box 44"/>
          <p:cNvSpPr txBox="1">
            <a:spLocks noChangeArrowheads="1"/>
          </p:cNvSpPr>
          <p:nvPr/>
        </p:nvSpPr>
        <p:spPr bwMode="auto">
          <a:xfrm>
            <a:off x="4059238" y="54260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9" name="Text Box 45"/>
          <p:cNvSpPr txBox="1">
            <a:spLocks noChangeArrowheads="1"/>
          </p:cNvSpPr>
          <p:nvPr/>
        </p:nvSpPr>
        <p:spPr bwMode="auto">
          <a:xfrm>
            <a:off x="5418138" y="54197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70" name="Text Box 46"/>
          <p:cNvSpPr txBox="1">
            <a:spLocks noChangeArrowheads="1"/>
          </p:cNvSpPr>
          <p:nvPr/>
        </p:nvSpPr>
        <p:spPr bwMode="auto">
          <a:xfrm>
            <a:off x="6872288" y="54133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708171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80676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7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8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9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80681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80682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3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4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80685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80686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7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8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9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0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1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2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3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4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80695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80696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80697" name="Text Box 25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80698" name="Text Box 26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80699" name="Text Box 27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80700" name="Text Box 28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80701" name="Text Box 29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80702" name="Text Box 30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80703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4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5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6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7" name="Text Box 35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80708" name="Text Box 36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80709" name="Text Box 37"/>
          <p:cNvSpPr txBox="1">
            <a:spLocks noChangeArrowheads="1"/>
          </p:cNvSpPr>
          <p:nvPr/>
        </p:nvSpPr>
        <p:spPr bwMode="auto">
          <a:xfrm>
            <a:off x="2138363" y="530701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(1-u)/2</a:t>
            </a:r>
          </a:p>
        </p:txBody>
      </p:sp>
      <p:sp>
        <p:nvSpPr>
          <p:cNvPr id="1180710" name="Text Box 38"/>
          <p:cNvSpPr txBox="1">
            <a:spLocks noChangeArrowheads="1"/>
          </p:cNvSpPr>
          <p:nvPr/>
        </p:nvSpPr>
        <p:spPr bwMode="auto">
          <a:xfrm>
            <a:off x="3670300" y="53006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(1+u)/2</a:t>
            </a:r>
          </a:p>
        </p:txBody>
      </p:sp>
      <p:sp>
        <p:nvSpPr>
          <p:cNvPr id="1180711" name="Text Box 39"/>
          <p:cNvSpPr txBox="1">
            <a:spLocks noChangeArrowheads="1"/>
          </p:cNvSpPr>
          <p:nvPr/>
        </p:nvSpPr>
        <p:spPr bwMode="auto">
          <a:xfrm>
            <a:off x="5065713" y="55483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1-u/2</a:t>
            </a:r>
          </a:p>
        </p:txBody>
      </p:sp>
      <p:sp>
        <p:nvSpPr>
          <p:cNvPr id="1180714" name="Text Box 42"/>
          <p:cNvSpPr txBox="1">
            <a:spLocks noChangeArrowheads="1"/>
          </p:cNvSpPr>
          <p:nvPr/>
        </p:nvSpPr>
        <p:spPr bwMode="auto">
          <a:xfrm>
            <a:off x="6662738" y="55578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u/2</a:t>
            </a:r>
          </a:p>
        </p:txBody>
      </p:sp>
      <p:sp>
        <p:nvSpPr>
          <p:cNvPr id="1180715" name="Line 43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6" name="Line 44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7" name="Text Box 45"/>
          <p:cNvSpPr txBox="1">
            <a:spLocks noChangeArrowheads="1"/>
          </p:cNvSpPr>
          <p:nvPr/>
        </p:nvSpPr>
        <p:spPr bwMode="auto">
          <a:xfrm>
            <a:off x="4748213" y="6343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 u u</a:t>
            </a:r>
          </a:p>
        </p:txBody>
      </p:sp>
      <p:sp>
        <p:nvSpPr>
          <p:cNvPr id="1180718" name="Text Box 46"/>
          <p:cNvSpPr txBox="1">
            <a:spLocks noChangeArrowheads="1"/>
          </p:cNvSpPr>
          <p:nvPr/>
        </p:nvSpPr>
        <p:spPr bwMode="auto">
          <a:xfrm>
            <a:off x="4081463" y="6237288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</a:t>
            </a:r>
          </a:p>
        </p:txBody>
      </p:sp>
      <p:sp>
        <p:nvSpPr>
          <p:cNvPr id="1180719" name="Text Box 47"/>
          <p:cNvSpPr txBox="1">
            <a:spLocks noChangeArrowheads="1"/>
          </p:cNvSpPr>
          <p:nvPr/>
        </p:nvSpPr>
        <p:spPr bwMode="auto">
          <a:xfrm>
            <a:off x="5822950" y="624681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39634494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Explicit Formula (derive as exercise)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133475" y="36798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-2 -1 0</a:t>
            </a:r>
          </a:p>
        </p:txBody>
      </p:sp>
      <p:sp>
        <p:nvSpPr>
          <p:cNvPr id="1182733" name="Text Box 13"/>
          <p:cNvSpPr txBox="1">
            <a:spLocks noChangeArrowheads="1"/>
          </p:cNvSpPr>
          <p:nvPr/>
        </p:nvSpPr>
        <p:spPr bwMode="auto">
          <a:xfrm>
            <a:off x="3209925" y="3689350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-1 0 1</a:t>
            </a:r>
          </a:p>
        </p:txBody>
      </p:sp>
      <p:sp>
        <p:nvSpPr>
          <p:cNvPr id="1182734" name="Text Box 14"/>
          <p:cNvSpPr txBox="1">
            <a:spLocks noChangeArrowheads="1"/>
          </p:cNvSpPr>
          <p:nvPr/>
        </p:nvSpPr>
        <p:spPr bwMode="auto">
          <a:xfrm>
            <a:off x="5232400" y="3683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0 1 2</a:t>
            </a:r>
          </a:p>
        </p:txBody>
      </p:sp>
      <p:sp>
        <p:nvSpPr>
          <p:cNvPr id="1182735" name="Text Box 15"/>
          <p:cNvSpPr txBox="1">
            <a:spLocks noChangeArrowheads="1"/>
          </p:cNvSpPr>
          <p:nvPr/>
        </p:nvSpPr>
        <p:spPr bwMode="auto">
          <a:xfrm>
            <a:off x="7534275" y="367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1 2 3</a:t>
            </a:r>
          </a:p>
        </p:txBody>
      </p:sp>
      <p:sp>
        <p:nvSpPr>
          <p:cNvPr id="1182736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7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8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9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0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1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2" name="Text Box 22"/>
          <p:cNvSpPr txBox="1">
            <a:spLocks noChangeArrowheads="1"/>
          </p:cNvSpPr>
          <p:nvPr/>
        </p:nvSpPr>
        <p:spPr bwMode="auto">
          <a:xfrm>
            <a:off x="2273300" y="4911725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u</a:t>
            </a:r>
          </a:p>
        </p:txBody>
      </p:sp>
      <p:sp>
        <p:nvSpPr>
          <p:cNvPr id="1182743" name="Text Box 23"/>
          <p:cNvSpPr txBox="1">
            <a:spLocks noChangeArrowheads="1"/>
          </p:cNvSpPr>
          <p:nvPr/>
        </p:nvSpPr>
        <p:spPr bwMode="auto">
          <a:xfrm>
            <a:off x="4492625" y="49212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0 1 u</a:t>
            </a:r>
          </a:p>
        </p:txBody>
      </p:sp>
      <p:sp>
        <p:nvSpPr>
          <p:cNvPr id="1182744" name="Text Box 24"/>
          <p:cNvSpPr txBox="1">
            <a:spLocks noChangeArrowheads="1"/>
          </p:cNvSpPr>
          <p:nvPr/>
        </p:nvSpPr>
        <p:spPr bwMode="auto">
          <a:xfrm>
            <a:off x="6565900" y="494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u</a:t>
            </a:r>
          </a:p>
        </p:txBody>
      </p:sp>
      <p:sp>
        <p:nvSpPr>
          <p:cNvPr id="1182745" name="Text Box 25"/>
          <p:cNvSpPr txBox="1">
            <a:spLocks noChangeArrowheads="1"/>
          </p:cNvSpPr>
          <p:nvPr/>
        </p:nvSpPr>
        <p:spPr bwMode="auto">
          <a:xfrm>
            <a:off x="6067425" y="459263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1-u/3</a:t>
            </a:r>
          </a:p>
        </p:txBody>
      </p:sp>
      <p:sp>
        <p:nvSpPr>
          <p:cNvPr id="1182746" name="Text Box 26"/>
          <p:cNvSpPr txBox="1">
            <a:spLocks noChangeArrowheads="1"/>
          </p:cNvSpPr>
          <p:nvPr/>
        </p:nvSpPr>
        <p:spPr bwMode="auto">
          <a:xfrm>
            <a:off x="1316038" y="4330700"/>
            <a:ext cx="887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(1-u)/3</a:t>
            </a:r>
          </a:p>
        </p:txBody>
      </p:sp>
      <p:sp>
        <p:nvSpPr>
          <p:cNvPr id="1182747" name="Text Box 27"/>
          <p:cNvSpPr txBox="1">
            <a:spLocks noChangeArrowheads="1"/>
          </p:cNvSpPr>
          <p:nvPr/>
        </p:nvSpPr>
        <p:spPr bwMode="auto">
          <a:xfrm>
            <a:off x="2424113" y="4310063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(2+u)/3</a:t>
            </a:r>
          </a:p>
        </p:txBody>
      </p:sp>
      <p:sp>
        <p:nvSpPr>
          <p:cNvPr id="1182748" name="Text Box 28"/>
          <p:cNvSpPr txBox="1">
            <a:spLocks noChangeArrowheads="1"/>
          </p:cNvSpPr>
          <p:nvPr/>
        </p:nvSpPr>
        <p:spPr bwMode="auto">
          <a:xfrm>
            <a:off x="3667125" y="44862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(2-u)/3</a:t>
            </a:r>
          </a:p>
        </p:txBody>
      </p:sp>
      <p:sp>
        <p:nvSpPr>
          <p:cNvPr id="1182749" name="Text Box 29"/>
          <p:cNvSpPr txBox="1">
            <a:spLocks noChangeArrowheads="1"/>
          </p:cNvSpPr>
          <p:nvPr/>
        </p:nvSpPr>
        <p:spPr bwMode="auto">
          <a:xfrm>
            <a:off x="5230813" y="44402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(1+u)/3</a:t>
            </a:r>
          </a:p>
        </p:txBody>
      </p:sp>
      <p:sp>
        <p:nvSpPr>
          <p:cNvPr id="1182750" name="Text Box 30"/>
          <p:cNvSpPr txBox="1">
            <a:spLocks noChangeArrowheads="1"/>
          </p:cNvSpPr>
          <p:nvPr/>
        </p:nvSpPr>
        <p:spPr bwMode="auto">
          <a:xfrm>
            <a:off x="7261225" y="45704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u/3</a:t>
            </a:r>
          </a:p>
        </p:txBody>
      </p:sp>
      <p:sp>
        <p:nvSpPr>
          <p:cNvPr id="1182751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2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3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4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5" name="Text Box 35"/>
          <p:cNvSpPr txBox="1">
            <a:spLocks noChangeArrowheads="1"/>
          </p:cNvSpPr>
          <p:nvPr/>
        </p:nvSpPr>
        <p:spPr bwMode="auto">
          <a:xfrm>
            <a:off x="3581400" y="5842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u u</a:t>
            </a:r>
          </a:p>
        </p:txBody>
      </p:sp>
      <p:sp>
        <p:nvSpPr>
          <p:cNvPr id="1182756" name="Text Box 36"/>
          <p:cNvSpPr txBox="1">
            <a:spLocks noChangeArrowheads="1"/>
          </p:cNvSpPr>
          <p:nvPr/>
        </p:nvSpPr>
        <p:spPr bwMode="auto">
          <a:xfrm>
            <a:off x="5892800" y="5835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1 u u</a:t>
            </a:r>
          </a:p>
        </p:txBody>
      </p:sp>
      <p:sp>
        <p:nvSpPr>
          <p:cNvPr id="1182757" name="Text Box 37"/>
          <p:cNvSpPr txBox="1">
            <a:spLocks noChangeArrowheads="1"/>
          </p:cNvSpPr>
          <p:nvPr/>
        </p:nvSpPr>
        <p:spPr bwMode="auto">
          <a:xfrm>
            <a:off x="2159000" y="53101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(1-u)/2</a:t>
            </a:r>
          </a:p>
        </p:txBody>
      </p:sp>
      <p:sp>
        <p:nvSpPr>
          <p:cNvPr id="1182758" name="Text Box 38"/>
          <p:cNvSpPr txBox="1">
            <a:spLocks noChangeArrowheads="1"/>
          </p:cNvSpPr>
          <p:nvPr/>
        </p:nvSpPr>
        <p:spPr bwMode="auto">
          <a:xfrm>
            <a:off x="3694113" y="53038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(1+u)/2</a:t>
            </a:r>
          </a:p>
        </p:txBody>
      </p:sp>
      <p:sp>
        <p:nvSpPr>
          <p:cNvPr id="1182759" name="Text Box 39"/>
          <p:cNvSpPr txBox="1">
            <a:spLocks noChangeArrowheads="1"/>
          </p:cNvSpPr>
          <p:nvPr/>
        </p:nvSpPr>
        <p:spPr bwMode="auto">
          <a:xfrm>
            <a:off x="5086350" y="555148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1-u/2</a:t>
            </a:r>
          </a:p>
        </p:txBody>
      </p:sp>
      <p:sp>
        <p:nvSpPr>
          <p:cNvPr id="1182760" name="Text Box 40"/>
          <p:cNvSpPr txBox="1">
            <a:spLocks noChangeArrowheads="1"/>
          </p:cNvSpPr>
          <p:nvPr/>
        </p:nvSpPr>
        <p:spPr bwMode="auto">
          <a:xfrm>
            <a:off x="6677025" y="55610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u/2</a:t>
            </a:r>
          </a:p>
        </p:txBody>
      </p:sp>
      <p:sp>
        <p:nvSpPr>
          <p:cNvPr id="1182761" name="Line 41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2" name="Line 42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3" name="Text Box 43"/>
          <p:cNvSpPr txBox="1">
            <a:spLocks noChangeArrowheads="1"/>
          </p:cNvSpPr>
          <p:nvPr/>
        </p:nvSpPr>
        <p:spPr bwMode="auto">
          <a:xfrm>
            <a:off x="4781550" y="6343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u u u</a:t>
            </a:r>
          </a:p>
        </p:txBody>
      </p:sp>
      <p:sp>
        <p:nvSpPr>
          <p:cNvPr id="1182764" name="Text Box 44"/>
          <p:cNvSpPr txBox="1">
            <a:spLocks noChangeArrowheads="1"/>
          </p:cNvSpPr>
          <p:nvPr/>
        </p:nvSpPr>
        <p:spPr bwMode="auto">
          <a:xfrm>
            <a:off x="4095750" y="6240463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</a:t>
            </a:r>
          </a:p>
        </p:txBody>
      </p:sp>
      <p:sp>
        <p:nvSpPr>
          <p:cNvPr id="1182765" name="Text Box 45"/>
          <p:cNvSpPr txBox="1">
            <a:spLocks noChangeArrowheads="1"/>
          </p:cNvSpPr>
          <p:nvPr/>
        </p:nvSpPr>
        <p:spPr bwMode="auto">
          <a:xfrm>
            <a:off x="5829300" y="62499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</a:t>
            </a:r>
          </a:p>
        </p:txBody>
      </p:sp>
      <p:graphicFrame>
        <p:nvGraphicFramePr>
          <p:cNvPr id="118276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755"/>
              </p:ext>
            </p:extLst>
          </p:nvPr>
        </p:nvGraphicFramePr>
        <p:xfrm>
          <a:off x="128588" y="1423988"/>
          <a:ext cx="41386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700" imgH="914400" progId="Equation.DSMT4">
                  <p:embed/>
                </p:oleObj>
              </mc:Choice>
              <mc:Fallback>
                <p:oleObj name="Equation" r:id="rId2" imgW="19177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1423988"/>
                        <a:ext cx="41386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276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5754"/>
              </p:ext>
            </p:extLst>
          </p:nvPr>
        </p:nvGraphicFramePr>
        <p:xfrm>
          <a:off x="4833938" y="1546225"/>
          <a:ext cx="38830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600" imgH="914400" progId="Equation.DSMT4">
                  <p:embed/>
                </p:oleObj>
              </mc:Choice>
              <mc:Fallback>
                <p:oleObj name="Equation" r:id="rId4" imgW="2133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546225"/>
                        <a:ext cx="38830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769" name="Text Box 49"/>
          <p:cNvSpPr txBox="1">
            <a:spLocks noChangeArrowheads="1"/>
          </p:cNvSpPr>
          <p:nvPr/>
        </p:nvSpPr>
        <p:spPr bwMode="auto">
          <a:xfrm>
            <a:off x="1328738" y="33194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P0</a:t>
            </a:r>
          </a:p>
        </p:txBody>
      </p:sp>
      <p:sp>
        <p:nvSpPr>
          <p:cNvPr id="1182770" name="Text Box 50"/>
          <p:cNvSpPr txBox="1">
            <a:spLocks noChangeArrowheads="1"/>
          </p:cNvSpPr>
          <p:nvPr/>
        </p:nvSpPr>
        <p:spPr bwMode="auto">
          <a:xfrm>
            <a:off x="3465513" y="33448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P1</a:t>
            </a:r>
          </a:p>
        </p:txBody>
      </p:sp>
      <p:sp>
        <p:nvSpPr>
          <p:cNvPr id="1182771" name="Text Box 51"/>
          <p:cNvSpPr txBox="1">
            <a:spLocks noChangeArrowheads="1"/>
          </p:cNvSpPr>
          <p:nvPr/>
        </p:nvSpPr>
        <p:spPr bwMode="auto">
          <a:xfrm>
            <a:off x="5459413" y="333851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P2</a:t>
            </a:r>
          </a:p>
        </p:txBody>
      </p:sp>
      <p:sp>
        <p:nvSpPr>
          <p:cNvPr id="1182772" name="Text Box 52"/>
          <p:cNvSpPr txBox="1">
            <a:spLocks noChangeArrowheads="1"/>
          </p:cNvSpPr>
          <p:nvPr/>
        </p:nvSpPr>
        <p:spPr bwMode="auto">
          <a:xfrm>
            <a:off x="7691438" y="3348038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62984727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HW 3 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3285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BSpline</a:t>
            </a:r>
            <a:r>
              <a:rPr lang="en-US" dirty="0"/>
              <a:t> Demo hw3</a:t>
            </a:r>
          </a:p>
          <a:p>
            <a:pPr>
              <a:lnSpc>
                <a:spcPct val="90000"/>
              </a:lnSpc>
            </a:pPr>
            <a:r>
              <a:rPr lang="en-US" dirty="0"/>
              <a:t>Arbitrary number of control points / segments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nothing till 4 control points (see demo)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Number of segments = # </a:t>
            </a:r>
            <a:r>
              <a:rPr lang="en-US" dirty="0" err="1"/>
              <a:t>cpts</a:t>
            </a:r>
            <a:r>
              <a:rPr lang="en-US" dirty="0"/>
              <a:t> – 3 </a:t>
            </a:r>
          </a:p>
          <a:p>
            <a:pPr>
              <a:lnSpc>
                <a:spcPct val="90000"/>
              </a:lnSpc>
            </a:pPr>
            <a:r>
              <a:rPr lang="en-US" dirty="0"/>
              <a:t>Segment A will have control </a:t>
            </a:r>
            <a:r>
              <a:rPr lang="en-US" dirty="0" err="1"/>
              <a:t>pts</a:t>
            </a:r>
            <a:r>
              <a:rPr lang="en-US" dirty="0"/>
              <a:t> A,A+1,A+2,A+3</a:t>
            </a:r>
          </a:p>
          <a:p>
            <a:pPr>
              <a:lnSpc>
                <a:spcPct val="90000"/>
              </a:lnSpc>
            </a:pPr>
            <a:r>
              <a:rPr lang="en-US" dirty="0"/>
              <a:t>Evaluate </a:t>
            </a:r>
            <a:r>
              <a:rPr lang="en-US" dirty="0" err="1"/>
              <a:t>Bspline</a:t>
            </a:r>
            <a:r>
              <a:rPr lang="en-US" dirty="0"/>
              <a:t> for each segment using 4 control points (at some number of locations, connect lines)</a:t>
            </a:r>
          </a:p>
          <a:p>
            <a:pPr>
              <a:lnSpc>
                <a:spcPct val="90000"/>
              </a:lnSpc>
            </a:pPr>
            <a:r>
              <a:rPr lang="en-US" dirty="0"/>
              <a:t>Use either </a:t>
            </a:r>
            <a:r>
              <a:rPr lang="en-US" dirty="0" err="1"/>
              <a:t>deCasteljau</a:t>
            </a:r>
            <a:r>
              <a:rPr lang="en-US" dirty="0"/>
              <a:t> algorithm (like Bezier) or explicit form [matrix formula on previous slide]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10819064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7175"/>
            <a:ext cx="8603867" cy="5029200"/>
          </a:xfrm>
        </p:spPr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185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024938" cy="5029200"/>
          </a:xfrm>
        </p:spPr>
        <p:txBody>
          <a:bodyPr/>
          <a:lstStyle/>
          <a:p>
            <a:r>
              <a:rPr lang="en-US" sz="2400"/>
              <a:t>(Optional) Labeling trick for control points and intermediate deCasteljau points that makes thing intuitive</a:t>
            </a:r>
          </a:p>
          <a:p>
            <a:r>
              <a:rPr lang="en-US" sz="2400"/>
              <a:t>E.g. quadratic Bezier curve F(u)</a:t>
            </a:r>
          </a:p>
          <a:p>
            <a:pPr lvl="1"/>
            <a:r>
              <a:rPr lang="en-US"/>
              <a:t>Define auxiliary function f(u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</a:t>
            </a:r>
            <a:r>
              <a:rPr lang="en-US"/>
              <a:t>) [number of args = degree]</a:t>
            </a:r>
          </a:p>
          <a:p>
            <a:pPr lvl="1"/>
            <a:r>
              <a:rPr lang="en-US"/>
              <a:t>Points on curve simply have u</a:t>
            </a:r>
            <a:r>
              <a:rPr lang="en-US" baseline="-25000"/>
              <a:t>1</a:t>
            </a:r>
            <a:r>
              <a:rPr lang="en-US"/>
              <a:t>=u</a:t>
            </a:r>
            <a:r>
              <a:rPr lang="en-US" baseline="-25000"/>
              <a:t>2</a:t>
            </a:r>
            <a:r>
              <a:rPr lang="en-US"/>
              <a:t> so that F(u) = f(u,u)</a:t>
            </a:r>
          </a:p>
          <a:p>
            <a:pPr lvl="1"/>
            <a:r>
              <a:rPr lang="en-US"/>
              <a:t>And we can label control points and deCasteljau points not on curve with appropriate values of 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 </a:t>
            </a:r>
            <a:r>
              <a:rPr lang="en-US"/>
              <a:t>)</a:t>
            </a:r>
          </a:p>
          <a:p>
            <a:endParaRPr lang="en-US" sz="2400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pSp>
        <p:nvGrpSpPr>
          <p:cNvPr id="1145870" name="Group 14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5871" name="Line 15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2" name="Line 16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3" name="Freeform 17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4" name="Text Box 18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5875" name="Text Box 19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5876" name="Text Box 20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5877" name="Oval 21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8" name="Text Box 22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9600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527175"/>
            <a:ext cx="9007475" cy="5029200"/>
          </a:xfrm>
        </p:spPr>
        <p:txBody>
          <a:bodyPr/>
          <a:lstStyle/>
          <a:p>
            <a:r>
              <a:rPr lang="en-US" sz="2400"/>
              <a:t>Points on curve simply have u</a:t>
            </a:r>
            <a:r>
              <a:rPr lang="en-US" sz="2400" baseline="-25000"/>
              <a:t>1</a:t>
            </a:r>
            <a:r>
              <a:rPr lang="en-US" sz="2400"/>
              <a:t>=u</a:t>
            </a:r>
            <a:r>
              <a:rPr lang="en-US" sz="2400" baseline="-25000"/>
              <a:t>2</a:t>
            </a:r>
            <a:r>
              <a:rPr lang="en-US" sz="2400"/>
              <a:t> so that F(u) = f(u,u)</a:t>
            </a:r>
          </a:p>
          <a:p>
            <a:r>
              <a:rPr lang="en-US" sz="2400"/>
              <a:t>f is symmetric f(0,1) = f(1,0)</a:t>
            </a:r>
          </a:p>
          <a:p>
            <a:r>
              <a:rPr lang="en-US" sz="2400"/>
              <a:t>Only interpolate linearly between points with one arg different</a:t>
            </a:r>
          </a:p>
          <a:p>
            <a:pPr lvl="1"/>
            <a:r>
              <a:rPr lang="en-US" sz="2000"/>
              <a:t>f(0,u) = (1-u) f(0,0) + u f(0,1)  Here, interpolate f(0,0) and f(0,1)=f(1,0)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46894" name="Text Box 14"/>
          <p:cNvSpPr txBox="1">
            <a:spLocks noChangeArrowheads="1"/>
          </p:cNvSpPr>
          <p:nvPr/>
        </p:nvSpPr>
        <p:spPr bwMode="auto">
          <a:xfrm>
            <a:off x="5489575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46895" name="Text Box 15"/>
          <p:cNvSpPr txBox="1">
            <a:spLocks noChangeArrowheads="1"/>
          </p:cNvSpPr>
          <p:nvPr/>
        </p:nvSpPr>
        <p:spPr bwMode="auto">
          <a:xfrm>
            <a:off x="6446838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01</a:t>
            </a:r>
          </a:p>
        </p:txBody>
      </p:sp>
      <p:sp>
        <p:nvSpPr>
          <p:cNvPr id="1146896" name="Text Box 16"/>
          <p:cNvSpPr txBox="1">
            <a:spLocks noChangeArrowheads="1"/>
          </p:cNvSpPr>
          <p:nvPr/>
        </p:nvSpPr>
        <p:spPr bwMode="auto">
          <a:xfrm>
            <a:off x="7410450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46897" name="Line 17"/>
          <p:cNvSpPr>
            <a:spLocks noChangeShapeType="1"/>
          </p:cNvSpPr>
          <p:nvPr/>
        </p:nvSpPr>
        <p:spPr bwMode="auto">
          <a:xfrm>
            <a:off x="5657850" y="4733925"/>
            <a:ext cx="5334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8" name="Line 18"/>
          <p:cNvSpPr>
            <a:spLocks noChangeShapeType="1"/>
          </p:cNvSpPr>
          <p:nvPr/>
        </p:nvSpPr>
        <p:spPr bwMode="auto">
          <a:xfrm flipH="1">
            <a:off x="62674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9" name="Line 19"/>
          <p:cNvSpPr>
            <a:spLocks noChangeShapeType="1"/>
          </p:cNvSpPr>
          <p:nvPr/>
        </p:nvSpPr>
        <p:spPr bwMode="auto">
          <a:xfrm>
            <a:off x="6724650" y="4733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0" name="Line 20"/>
          <p:cNvSpPr>
            <a:spLocks noChangeShapeType="1"/>
          </p:cNvSpPr>
          <p:nvPr/>
        </p:nvSpPr>
        <p:spPr bwMode="auto">
          <a:xfrm flipH="1">
            <a:off x="72580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1" name="Line 21"/>
          <p:cNvSpPr>
            <a:spLocks noChangeShapeType="1"/>
          </p:cNvSpPr>
          <p:nvPr/>
        </p:nvSpPr>
        <p:spPr bwMode="auto">
          <a:xfrm>
            <a:off x="6267450" y="5495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2" name="Line 22"/>
          <p:cNvSpPr>
            <a:spLocks noChangeShapeType="1"/>
          </p:cNvSpPr>
          <p:nvPr/>
        </p:nvSpPr>
        <p:spPr bwMode="auto">
          <a:xfrm flipH="1">
            <a:off x="6800850" y="5419725"/>
            <a:ext cx="3810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3" name="Text Box 23"/>
          <p:cNvSpPr txBox="1">
            <a:spLocks noChangeArrowheads="1"/>
          </p:cNvSpPr>
          <p:nvPr/>
        </p:nvSpPr>
        <p:spPr bwMode="auto">
          <a:xfrm>
            <a:off x="4498975" y="6270625"/>
            <a:ext cx="4637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F(u) = f(</a:t>
            </a:r>
            <a:r>
              <a:rPr lang="en-US" sz="1800" b="0">
                <a:solidFill>
                  <a:srgbClr val="FF9966"/>
                </a:solidFill>
                <a:latin typeface="Arial" charset="0"/>
              </a:rPr>
              <a:t>uu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) = (1-u)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 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P0 + 2u(1-u) P1 + u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 P2</a:t>
            </a:r>
          </a:p>
        </p:txBody>
      </p:sp>
      <p:sp>
        <p:nvSpPr>
          <p:cNvPr id="1146904" name="Text Box 24"/>
          <p:cNvSpPr txBox="1">
            <a:spLocks noChangeArrowheads="1"/>
          </p:cNvSpPr>
          <p:nvPr/>
        </p:nvSpPr>
        <p:spPr bwMode="auto">
          <a:xfrm>
            <a:off x="5549900" y="48990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5" name="Text Box 25"/>
          <p:cNvSpPr txBox="1">
            <a:spLocks noChangeArrowheads="1"/>
          </p:cNvSpPr>
          <p:nvPr/>
        </p:nvSpPr>
        <p:spPr bwMode="auto">
          <a:xfrm>
            <a:off x="6572250" y="48847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6" name="Text Box 26"/>
          <p:cNvSpPr txBox="1">
            <a:spLocks noChangeArrowheads="1"/>
          </p:cNvSpPr>
          <p:nvPr/>
        </p:nvSpPr>
        <p:spPr bwMode="auto">
          <a:xfrm>
            <a:off x="6350000" y="4899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7" name="Text Box 27"/>
          <p:cNvSpPr txBox="1">
            <a:spLocks noChangeArrowheads="1"/>
          </p:cNvSpPr>
          <p:nvPr/>
        </p:nvSpPr>
        <p:spPr bwMode="auto">
          <a:xfrm>
            <a:off x="7334250" y="48847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8" name="Text Box 28"/>
          <p:cNvSpPr txBox="1">
            <a:spLocks noChangeArrowheads="1"/>
          </p:cNvSpPr>
          <p:nvPr/>
        </p:nvSpPr>
        <p:spPr bwMode="auto">
          <a:xfrm>
            <a:off x="6083300" y="55705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9" name="Text Box 29"/>
          <p:cNvSpPr txBox="1">
            <a:spLocks noChangeArrowheads="1"/>
          </p:cNvSpPr>
          <p:nvPr/>
        </p:nvSpPr>
        <p:spPr bwMode="auto">
          <a:xfrm>
            <a:off x="6953250" y="5570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10" name="Text Box 30"/>
          <p:cNvSpPr txBox="1">
            <a:spLocks noChangeArrowheads="1"/>
          </p:cNvSpPr>
          <p:nvPr/>
        </p:nvSpPr>
        <p:spPr bwMode="auto">
          <a:xfrm>
            <a:off x="5946775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46911" name="Text Box 31"/>
          <p:cNvSpPr txBox="1">
            <a:spLocks noChangeArrowheads="1"/>
          </p:cNvSpPr>
          <p:nvPr/>
        </p:nvSpPr>
        <p:spPr bwMode="auto">
          <a:xfrm>
            <a:off x="6953250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46912" name="Text Box 32"/>
          <p:cNvSpPr txBox="1">
            <a:spLocks noChangeArrowheads="1"/>
          </p:cNvSpPr>
          <p:nvPr/>
        </p:nvSpPr>
        <p:spPr bwMode="auto">
          <a:xfrm>
            <a:off x="6496050" y="5875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  <p:grpSp>
        <p:nvGrpSpPr>
          <p:cNvPr id="1146913" name="Group 33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6914" name="Line 34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5" name="Line 35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6" name="Freeform 36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7" name="Text Box 37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6918" name="Text Box 38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6919" name="Text Box 39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6920" name="Oval 40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21" name="Text Box 41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77366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Geometric interpretation: Quadratic 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/>
              <a:t>    </a:t>
            </a:r>
          </a:p>
        </p:txBody>
      </p:sp>
      <p:sp>
        <p:nvSpPr>
          <p:cNvPr id="1127428" name="Line 4"/>
          <p:cNvSpPr>
            <a:spLocks noChangeShapeType="1"/>
          </p:cNvSpPr>
          <p:nvPr/>
        </p:nvSpPr>
        <p:spPr bwMode="auto">
          <a:xfrm flipV="1">
            <a:off x="1658938" y="1828800"/>
            <a:ext cx="2292350" cy="392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29" name="Line 5"/>
          <p:cNvSpPr>
            <a:spLocks noChangeShapeType="1"/>
          </p:cNvSpPr>
          <p:nvPr/>
        </p:nvSpPr>
        <p:spPr bwMode="auto">
          <a:xfrm>
            <a:off x="3951288" y="1828800"/>
            <a:ext cx="3471862" cy="3859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0" name="Oval 6"/>
          <p:cNvSpPr>
            <a:spLocks noChangeArrowheads="1"/>
          </p:cNvSpPr>
          <p:nvPr/>
        </p:nvSpPr>
        <p:spPr bwMode="auto">
          <a:xfrm>
            <a:off x="2062163" y="4667250"/>
            <a:ext cx="309562" cy="279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7" name="Freeform 13"/>
          <p:cNvSpPr>
            <a:spLocks/>
          </p:cNvSpPr>
          <p:nvPr/>
        </p:nvSpPr>
        <p:spPr bwMode="auto">
          <a:xfrm>
            <a:off x="1673225" y="3886200"/>
            <a:ext cx="5688013" cy="1817688"/>
          </a:xfrm>
          <a:custGeom>
            <a:avLst/>
            <a:gdLst>
              <a:gd name="T0" fmla="*/ 0 w 3583"/>
              <a:gd name="T1" fmla="*/ 1145 h 1145"/>
              <a:gd name="T2" fmla="*/ 801 w 3583"/>
              <a:gd name="T3" fmla="*/ 256 h 1145"/>
              <a:gd name="T4" fmla="*/ 1650 w 3583"/>
              <a:gd name="T5" fmla="*/ 41 h 1145"/>
              <a:gd name="T6" fmla="*/ 2861 w 3583"/>
              <a:gd name="T7" fmla="*/ 500 h 1145"/>
              <a:gd name="T8" fmla="*/ 3583 w 3583"/>
              <a:gd name="T9" fmla="*/ 1115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3" h="1145">
                <a:moveTo>
                  <a:pt x="0" y="1145"/>
                </a:moveTo>
                <a:cubicBezTo>
                  <a:pt x="263" y="792"/>
                  <a:pt x="526" y="440"/>
                  <a:pt x="801" y="256"/>
                </a:cubicBezTo>
                <a:cubicBezTo>
                  <a:pt x="1076" y="72"/>
                  <a:pt x="1307" y="0"/>
                  <a:pt x="1650" y="41"/>
                </a:cubicBezTo>
                <a:cubicBezTo>
                  <a:pt x="1993" y="82"/>
                  <a:pt x="2539" y="321"/>
                  <a:pt x="2861" y="500"/>
                </a:cubicBezTo>
                <a:cubicBezTo>
                  <a:pt x="3183" y="679"/>
                  <a:pt x="3464" y="1013"/>
                  <a:pt x="3583" y="1115"/>
                </a:cubicBezTo>
              </a:path>
            </a:pathLst>
          </a:custGeom>
          <a:noFill/>
          <a:ln w="3810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5" name="Oval 11"/>
          <p:cNvSpPr>
            <a:spLocks noChangeArrowheads="1"/>
          </p:cNvSpPr>
          <p:nvPr/>
        </p:nvSpPr>
        <p:spPr bwMode="auto">
          <a:xfrm>
            <a:off x="2770188" y="4073525"/>
            <a:ext cx="309562" cy="279400"/>
          </a:xfrm>
          <a:prstGeom prst="ellipse">
            <a:avLst/>
          </a:prstGeom>
          <a:solidFill>
            <a:srgbClr val="FFDD4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9" name="Text Box 15"/>
          <p:cNvSpPr txBox="1">
            <a:spLocks noChangeArrowheads="1"/>
          </p:cNvSpPr>
          <p:nvPr/>
        </p:nvSpPr>
        <p:spPr bwMode="auto">
          <a:xfrm>
            <a:off x="2838450" y="35401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DD4B"/>
                </a:solidFill>
                <a:latin typeface="Arial" charset="0"/>
              </a:rPr>
              <a:t>u</a:t>
            </a:r>
          </a:p>
        </p:txBody>
      </p:sp>
      <p:sp>
        <p:nvSpPr>
          <p:cNvPr id="1127431" name="Oval 7"/>
          <p:cNvSpPr>
            <a:spLocks noChangeArrowheads="1"/>
          </p:cNvSpPr>
          <p:nvPr/>
        </p:nvSpPr>
        <p:spPr bwMode="auto">
          <a:xfrm>
            <a:off x="4586288" y="2554288"/>
            <a:ext cx="323850" cy="2968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568450" y="47879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3" name="Text Box 9"/>
          <p:cNvSpPr txBox="1">
            <a:spLocks noChangeArrowheads="1"/>
          </p:cNvSpPr>
          <p:nvPr/>
        </p:nvSpPr>
        <p:spPr bwMode="auto">
          <a:xfrm>
            <a:off x="4410075" y="1844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4" name="Line 10"/>
          <p:cNvSpPr>
            <a:spLocks noChangeShapeType="1"/>
          </p:cNvSpPr>
          <p:nvPr/>
        </p:nvSpPr>
        <p:spPr bwMode="auto">
          <a:xfrm flipV="1">
            <a:off x="2216150" y="2649538"/>
            <a:ext cx="2573338" cy="21701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40" name="Text Box 16"/>
          <p:cNvSpPr txBox="1">
            <a:spLocks noChangeArrowheads="1"/>
          </p:cNvSpPr>
          <p:nvPr/>
        </p:nvSpPr>
        <p:spPr bwMode="auto">
          <a:xfrm>
            <a:off x="2262188" y="2774950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1" name="Text Box 17"/>
          <p:cNvSpPr txBox="1">
            <a:spLocks noChangeArrowheads="1"/>
          </p:cNvSpPr>
          <p:nvPr/>
        </p:nvSpPr>
        <p:spPr bwMode="auto">
          <a:xfrm>
            <a:off x="5961063" y="340677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425575" y="5597525"/>
            <a:ext cx="960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27445" name="Text Box 21"/>
          <p:cNvSpPr txBox="1">
            <a:spLocks noChangeArrowheads="1"/>
          </p:cNvSpPr>
          <p:nvPr/>
        </p:nvSpPr>
        <p:spPr bwMode="auto">
          <a:xfrm>
            <a:off x="3244850" y="1406525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01=10</a:t>
            </a:r>
          </a:p>
        </p:txBody>
      </p:sp>
      <p:sp>
        <p:nvSpPr>
          <p:cNvPr id="1127446" name="Text Box 22"/>
          <p:cNvSpPr txBox="1">
            <a:spLocks noChangeArrowheads="1"/>
          </p:cNvSpPr>
          <p:nvPr/>
        </p:nvSpPr>
        <p:spPr bwMode="auto">
          <a:xfrm>
            <a:off x="6740525" y="5607050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300163" y="4359275"/>
            <a:ext cx="868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27448" name="Text Box 24"/>
          <p:cNvSpPr txBox="1">
            <a:spLocks noChangeArrowheads="1"/>
          </p:cNvSpPr>
          <p:nvPr/>
        </p:nvSpPr>
        <p:spPr bwMode="auto">
          <a:xfrm>
            <a:off x="4845050" y="2368550"/>
            <a:ext cx="84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27449" name="Text Box 25"/>
          <p:cNvSpPr txBox="1">
            <a:spLocks noChangeArrowheads="1"/>
          </p:cNvSpPr>
          <p:nvPr/>
        </p:nvSpPr>
        <p:spPr bwMode="auto">
          <a:xfrm>
            <a:off x="2978150" y="4092575"/>
            <a:ext cx="88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</p:spTree>
    <p:extLst>
      <p:ext uri="{BB962C8B-B14F-4D97-AF65-F5344CB8AC3E}">
        <p14:creationId xmlns:p14="http://schemas.microsoft.com/office/powerpoint/2010/main" val="2711801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0" grpId="0" animBg="1"/>
      <p:bldP spid="1127437" grpId="0" animBg="1"/>
      <p:bldP spid="1127435" grpId="0" animBg="1"/>
      <p:bldP spid="1127439" grpId="0"/>
      <p:bldP spid="1127431" grpId="0" animBg="1"/>
      <p:bldP spid="1127432" grpId="0"/>
      <p:bldP spid="1127433" grpId="0"/>
      <p:bldP spid="1127434" grpId="0" animBg="1"/>
      <p:bldP spid="1127440" grpId="0"/>
      <p:bldP spid="1127441" grpId="0"/>
      <p:bldP spid="1127447" grpId="0"/>
      <p:bldP spid="1127448" grpId="0"/>
      <p:bldP spid="11274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Bezier Curve</a:t>
            </a:r>
          </a:p>
        </p:txBody>
      </p:sp>
      <p:sp>
        <p:nvSpPr>
          <p:cNvPr id="1147908" name="Line 4"/>
          <p:cNvSpPr>
            <a:spLocks noChangeShapeType="1"/>
          </p:cNvSpPr>
          <p:nvPr/>
        </p:nvSpPr>
        <p:spPr bwMode="auto">
          <a:xfrm flipV="1">
            <a:off x="3597275" y="19431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09" name="Line 5"/>
          <p:cNvSpPr>
            <a:spLocks noChangeShapeType="1"/>
          </p:cNvSpPr>
          <p:nvPr/>
        </p:nvSpPr>
        <p:spPr bwMode="auto">
          <a:xfrm>
            <a:off x="4054475" y="19431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0" name="Line 6"/>
          <p:cNvSpPr>
            <a:spLocks noChangeShapeType="1"/>
          </p:cNvSpPr>
          <p:nvPr/>
        </p:nvSpPr>
        <p:spPr bwMode="auto">
          <a:xfrm>
            <a:off x="5197475" y="1943100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1" name="Text Box 7"/>
          <p:cNvSpPr txBox="1">
            <a:spLocks noChangeArrowheads="1"/>
          </p:cNvSpPr>
          <p:nvPr/>
        </p:nvSpPr>
        <p:spPr bwMode="auto">
          <a:xfrm>
            <a:off x="3057525" y="292576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000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46392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001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519747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011</a:t>
            </a:r>
          </a:p>
        </p:txBody>
      </p:sp>
      <p:sp>
        <p:nvSpPr>
          <p:cNvPr id="1147914" name="Text Box 10"/>
          <p:cNvSpPr txBox="1">
            <a:spLocks noChangeArrowheads="1"/>
          </p:cNvSpPr>
          <p:nvPr/>
        </p:nvSpPr>
        <p:spPr bwMode="auto">
          <a:xfrm>
            <a:off x="5529263" y="2884488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111</a:t>
            </a:r>
          </a:p>
        </p:txBody>
      </p:sp>
      <p:sp>
        <p:nvSpPr>
          <p:cNvPr id="1147915" name="Freeform 11"/>
          <p:cNvSpPr>
            <a:spLocks/>
          </p:cNvSpPr>
          <p:nvPr/>
        </p:nvSpPr>
        <p:spPr bwMode="auto">
          <a:xfrm>
            <a:off x="3597275" y="2095500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grpSp>
        <p:nvGrpSpPr>
          <p:cNvPr id="1147954" name="Group 50"/>
          <p:cNvGrpSpPr>
            <a:grpSpLocks/>
          </p:cNvGrpSpPr>
          <p:nvPr/>
        </p:nvGrpSpPr>
        <p:grpSpPr bwMode="auto">
          <a:xfrm>
            <a:off x="3059113" y="3614738"/>
            <a:ext cx="3486150" cy="457200"/>
            <a:chOff x="1927" y="2277"/>
            <a:chExt cx="2196" cy="288"/>
          </a:xfrm>
        </p:grpSpPr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1927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000</a:t>
              </a:r>
            </a:p>
          </p:txBody>
        </p:sp>
        <p:sp>
          <p:nvSpPr>
            <p:cNvPr id="1147919" name="Text Box 15"/>
            <p:cNvSpPr txBox="1">
              <a:spLocks noChangeArrowheads="1"/>
            </p:cNvSpPr>
            <p:nvPr/>
          </p:nvSpPr>
          <p:spPr bwMode="auto">
            <a:xfrm>
              <a:off x="2503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001</a:t>
              </a:r>
            </a:p>
          </p:txBody>
        </p:sp>
        <p:sp>
          <p:nvSpPr>
            <p:cNvPr id="1147920" name="Text Box 16"/>
            <p:cNvSpPr txBox="1">
              <a:spLocks noChangeArrowheads="1"/>
            </p:cNvSpPr>
            <p:nvPr/>
          </p:nvSpPr>
          <p:spPr bwMode="auto">
            <a:xfrm>
              <a:off x="3062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011</a:t>
              </a:r>
            </a:p>
          </p:txBody>
        </p:sp>
        <p:sp>
          <p:nvSpPr>
            <p:cNvPr id="1147921" name="Text Box 17"/>
            <p:cNvSpPr txBox="1">
              <a:spLocks noChangeArrowheads="1"/>
            </p:cNvSpPr>
            <p:nvPr/>
          </p:nvSpPr>
          <p:spPr bwMode="auto">
            <a:xfrm>
              <a:off x="3686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111</a:t>
              </a:r>
            </a:p>
          </p:txBody>
        </p:sp>
      </p:grpSp>
      <p:grpSp>
        <p:nvGrpSpPr>
          <p:cNvPr id="1147955" name="Group 51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47922" name="Line 18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3" name="Line 19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4" name="Line 20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5" name="Line 21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6" name="Line 22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7" name="Line 23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4" name="Text Box 30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7" name="Text Box 33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39" name="Text Box 3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0" name="Text Box 3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3" name="Text Box 39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6" name="Text Box 42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7" name="Text Box 43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00u</a:t>
              </a:r>
            </a:p>
          </p:txBody>
        </p:sp>
        <p:sp>
          <p:nvSpPr>
            <p:cNvPr id="1147948" name="Text Box 44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01u</a:t>
              </a:r>
            </a:p>
          </p:txBody>
        </p:sp>
        <p:sp>
          <p:nvSpPr>
            <p:cNvPr id="1147949" name="Text Box 45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11u</a:t>
              </a:r>
            </a:p>
          </p:txBody>
        </p:sp>
      </p:grpSp>
      <p:grpSp>
        <p:nvGrpSpPr>
          <p:cNvPr id="1147956" name="Group 5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47928" name="Line 24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9" name="Line 25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0" name="Line 26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1" name="Line 27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5" name="Text Box 31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8" name="Text Box 34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1" name="Text Box 37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4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50" name="Text Box 46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0uu</a:t>
              </a:r>
            </a:p>
          </p:txBody>
        </p:sp>
        <p:sp>
          <p:nvSpPr>
            <p:cNvPr id="1147951" name="Text Box 47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1uu</a:t>
              </a:r>
            </a:p>
          </p:txBody>
        </p:sp>
      </p:grpSp>
      <p:grpSp>
        <p:nvGrpSpPr>
          <p:cNvPr id="1147957" name="Group 53"/>
          <p:cNvGrpSpPr>
            <a:grpSpLocks/>
          </p:cNvGrpSpPr>
          <p:nvPr/>
        </p:nvGrpSpPr>
        <p:grpSpPr bwMode="auto">
          <a:xfrm>
            <a:off x="4175125" y="5692775"/>
            <a:ext cx="1212850" cy="922338"/>
            <a:chOff x="2630" y="3586"/>
            <a:chExt cx="764" cy="581"/>
          </a:xfrm>
        </p:grpSpPr>
        <p:sp>
          <p:nvSpPr>
            <p:cNvPr id="1147932" name="Line 28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3" name="Line 29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6" name="Text Box 32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2" name="Text Box 38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52" name="Text Box 48"/>
            <p:cNvSpPr txBox="1">
              <a:spLocks noChangeArrowheads="1"/>
            </p:cNvSpPr>
            <p:nvPr/>
          </p:nvSpPr>
          <p:spPr bwMode="auto">
            <a:xfrm>
              <a:off x="2869" y="3879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uuu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151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Interpretation: Cubic</a:t>
            </a:r>
          </a:p>
        </p:txBody>
      </p:sp>
      <p:grpSp>
        <p:nvGrpSpPr>
          <p:cNvPr id="1152003" name="Group 3"/>
          <p:cNvGrpSpPr>
            <a:grpSpLocks/>
          </p:cNvGrpSpPr>
          <p:nvPr/>
        </p:nvGrpSpPr>
        <p:grpSpPr bwMode="auto">
          <a:xfrm>
            <a:off x="533400" y="1827213"/>
            <a:ext cx="6865938" cy="3505200"/>
            <a:chOff x="336" y="1151"/>
            <a:chExt cx="4325" cy="2208"/>
          </a:xfrm>
        </p:grpSpPr>
        <p:sp>
          <p:nvSpPr>
            <p:cNvPr id="1152004" name="Line 4"/>
            <p:cNvSpPr>
              <a:spLocks noChangeShapeType="1"/>
            </p:cNvSpPr>
            <p:nvPr/>
          </p:nvSpPr>
          <p:spPr bwMode="auto">
            <a:xfrm flipV="1">
              <a:off x="768" y="1440"/>
              <a:ext cx="1344" cy="18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112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6" name="Oval 6"/>
            <p:cNvSpPr>
              <a:spLocks noChangeArrowheads="1"/>
            </p:cNvSpPr>
            <p:nvPr/>
          </p:nvSpPr>
          <p:spPr bwMode="auto">
            <a:xfrm>
              <a:off x="720" y="3216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7" name="Oval 7"/>
            <p:cNvSpPr>
              <a:spLocks noChangeArrowheads="1"/>
            </p:cNvSpPr>
            <p:nvPr/>
          </p:nvSpPr>
          <p:spPr bwMode="auto">
            <a:xfrm>
              <a:off x="2064" y="1392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8" name="Oval 8"/>
            <p:cNvSpPr>
              <a:spLocks noChangeArrowheads="1"/>
            </p:cNvSpPr>
            <p:nvPr/>
          </p:nvSpPr>
          <p:spPr bwMode="auto">
            <a:xfrm>
              <a:off x="4176" y="1968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9" name="Text Box 9"/>
            <p:cNvSpPr txBox="1">
              <a:spLocks noChangeArrowheads="1"/>
            </p:cNvSpPr>
            <p:nvPr/>
          </p:nvSpPr>
          <p:spPr bwMode="auto">
            <a:xfrm>
              <a:off x="336" y="307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00u</a:t>
              </a:r>
            </a:p>
          </p:txBody>
        </p:sp>
        <p:sp>
          <p:nvSpPr>
            <p:cNvPr id="1152010" name="Text Box 10"/>
            <p:cNvSpPr txBox="1">
              <a:spLocks noChangeArrowheads="1"/>
            </p:cNvSpPr>
            <p:nvPr/>
          </p:nvSpPr>
          <p:spPr bwMode="auto">
            <a:xfrm>
              <a:off x="19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0u1</a:t>
              </a:r>
            </a:p>
          </p:txBody>
        </p:sp>
        <p:sp>
          <p:nvSpPr>
            <p:cNvPr id="1152011" name="Text Box 11"/>
            <p:cNvSpPr txBox="1">
              <a:spLocks noChangeArrowheads="1"/>
            </p:cNvSpPr>
            <p:nvPr/>
          </p:nvSpPr>
          <p:spPr bwMode="auto">
            <a:xfrm>
              <a:off x="4224" y="182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u11</a:t>
              </a:r>
            </a:p>
          </p:txBody>
        </p:sp>
      </p:grpSp>
      <p:grpSp>
        <p:nvGrpSpPr>
          <p:cNvPr id="1152012" name="Group 12"/>
          <p:cNvGrpSpPr>
            <a:grpSpLocks/>
          </p:cNvGrpSpPr>
          <p:nvPr/>
        </p:nvGrpSpPr>
        <p:grpSpPr bwMode="auto">
          <a:xfrm>
            <a:off x="1676400" y="2438400"/>
            <a:ext cx="2827338" cy="2284413"/>
            <a:chOff x="1056" y="1536"/>
            <a:chExt cx="1781" cy="1439"/>
          </a:xfrm>
        </p:grpSpPr>
        <p:sp>
          <p:nvSpPr>
            <p:cNvPr id="1152013" name="Oval 13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4" name="Oval 14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5" name="Line 15"/>
            <p:cNvSpPr>
              <a:spLocks noChangeShapeType="1"/>
            </p:cNvSpPr>
            <p:nvPr/>
          </p:nvSpPr>
          <p:spPr bwMode="auto">
            <a:xfrm flipV="1">
              <a:off x="1104" y="1584"/>
              <a:ext cx="1440" cy="12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6" name="Text Box 16"/>
            <p:cNvSpPr txBox="1">
              <a:spLocks noChangeArrowheads="1"/>
            </p:cNvSpPr>
            <p:nvPr/>
          </p:nvSpPr>
          <p:spPr bwMode="auto">
            <a:xfrm>
              <a:off x="1132" y="268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0uu</a:t>
              </a:r>
            </a:p>
          </p:txBody>
        </p:sp>
        <p:sp>
          <p:nvSpPr>
            <p:cNvPr id="1152017" name="Text Box 17"/>
            <p:cNvSpPr txBox="1">
              <a:spLocks noChangeArrowheads="1"/>
            </p:cNvSpPr>
            <p:nvPr/>
          </p:nvSpPr>
          <p:spPr bwMode="auto">
            <a:xfrm>
              <a:off x="2400" y="158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uu1</a:t>
              </a:r>
            </a:p>
          </p:txBody>
        </p:sp>
      </p:grpSp>
      <p:grpSp>
        <p:nvGrpSpPr>
          <p:cNvPr id="1152018" name="Group 18"/>
          <p:cNvGrpSpPr>
            <a:grpSpLocks/>
          </p:cNvGrpSpPr>
          <p:nvPr/>
        </p:nvGrpSpPr>
        <p:grpSpPr bwMode="auto">
          <a:xfrm>
            <a:off x="838200" y="3492500"/>
            <a:ext cx="6934200" cy="2603500"/>
            <a:chOff x="528" y="2200"/>
            <a:chExt cx="4368" cy="1640"/>
          </a:xfrm>
        </p:grpSpPr>
        <p:sp>
          <p:nvSpPr>
            <p:cNvPr id="1152019" name="Freeform 19"/>
            <p:cNvSpPr>
              <a:spLocks/>
            </p:cNvSpPr>
            <p:nvPr/>
          </p:nvSpPr>
          <p:spPr bwMode="auto">
            <a:xfrm>
              <a:off x="528" y="2200"/>
              <a:ext cx="4368" cy="1640"/>
            </a:xfrm>
            <a:custGeom>
              <a:avLst/>
              <a:gdLst>
                <a:gd name="T0" fmla="*/ 0 w 4368"/>
                <a:gd name="T1" fmla="*/ 1544 h 1640"/>
                <a:gd name="T2" fmla="*/ 960 w 4368"/>
                <a:gd name="T3" fmla="*/ 296 h 1640"/>
                <a:gd name="T4" fmla="*/ 2304 w 4368"/>
                <a:gd name="T5" fmla="*/ 56 h 1640"/>
                <a:gd name="T6" fmla="*/ 3552 w 4368"/>
                <a:gd name="T7" fmla="*/ 632 h 1640"/>
                <a:gd name="T8" fmla="*/ 4368 w 4368"/>
                <a:gd name="T9" fmla="*/ 1640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8" h="1640">
                  <a:moveTo>
                    <a:pt x="0" y="1544"/>
                  </a:moveTo>
                  <a:cubicBezTo>
                    <a:pt x="288" y="1044"/>
                    <a:pt x="576" y="544"/>
                    <a:pt x="960" y="296"/>
                  </a:cubicBezTo>
                  <a:cubicBezTo>
                    <a:pt x="1344" y="48"/>
                    <a:pt x="1872" y="0"/>
                    <a:pt x="2304" y="56"/>
                  </a:cubicBezTo>
                  <a:cubicBezTo>
                    <a:pt x="2736" y="112"/>
                    <a:pt x="3208" y="368"/>
                    <a:pt x="3552" y="632"/>
                  </a:cubicBezTo>
                  <a:cubicBezTo>
                    <a:pt x="3896" y="896"/>
                    <a:pt x="4248" y="1472"/>
                    <a:pt x="4368" y="1640"/>
                  </a:cubicBezTo>
                </a:path>
              </a:pathLst>
            </a:custGeom>
            <a:noFill/>
            <a:ln w="1905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0" name="Oval 20"/>
            <p:cNvSpPr>
              <a:spLocks noChangeArrowheads="1"/>
            </p:cNvSpPr>
            <p:nvPr/>
          </p:nvSpPr>
          <p:spPr bwMode="auto">
            <a:xfrm>
              <a:off x="1392" y="2448"/>
              <a:ext cx="144" cy="144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1" name="Text Box 21"/>
            <p:cNvSpPr txBox="1">
              <a:spLocks noChangeArrowheads="1"/>
            </p:cNvSpPr>
            <p:nvPr/>
          </p:nvSpPr>
          <p:spPr bwMode="auto">
            <a:xfrm>
              <a:off x="1468" y="2447"/>
              <a:ext cx="4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00FF00"/>
                  </a:solidFill>
                  <a:latin typeface="Arial" charset="0"/>
                  <a:cs typeface="Arial"/>
                </a:rPr>
                <a:t>uuu</a:t>
              </a:r>
            </a:p>
            <a:p>
              <a:pPr algn="l" eaLnBrk="1" hangingPunct="1"/>
              <a:endParaRPr lang="en-US" sz="2400" b="0">
                <a:solidFill>
                  <a:srgbClr val="00FF00"/>
                </a:solidFill>
                <a:latin typeface="Arial" charset="0"/>
                <a:cs typeface="Arial"/>
              </a:endParaRPr>
            </a:p>
          </p:txBody>
        </p:sp>
      </p:grpSp>
      <p:grpSp>
        <p:nvGrpSpPr>
          <p:cNvPr id="1152022" name="Group 22"/>
          <p:cNvGrpSpPr>
            <a:grpSpLocks/>
          </p:cNvGrpSpPr>
          <p:nvPr/>
        </p:nvGrpSpPr>
        <p:grpSpPr bwMode="auto">
          <a:xfrm>
            <a:off x="533400" y="1827213"/>
            <a:ext cx="7627938" cy="4648200"/>
            <a:chOff x="336" y="1151"/>
            <a:chExt cx="4805" cy="2928"/>
          </a:xfrm>
        </p:grpSpPr>
        <p:sp>
          <p:nvSpPr>
            <p:cNvPr id="1152023" name="Line 23"/>
            <p:cNvSpPr>
              <a:spLocks noChangeShapeType="1"/>
            </p:cNvSpPr>
            <p:nvPr/>
          </p:nvSpPr>
          <p:spPr bwMode="auto">
            <a:xfrm flipV="1">
              <a:off x="528" y="1440"/>
              <a:ext cx="1056" cy="23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4" name="Line 24"/>
            <p:cNvSpPr>
              <a:spLocks noChangeShapeType="1"/>
            </p:cNvSpPr>
            <p:nvPr/>
          </p:nvSpPr>
          <p:spPr bwMode="auto">
            <a:xfrm>
              <a:off x="1584" y="1440"/>
              <a:ext cx="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5" name="Line 25"/>
            <p:cNvSpPr>
              <a:spLocks noChangeShapeType="1"/>
            </p:cNvSpPr>
            <p:nvPr/>
          </p:nvSpPr>
          <p:spPr bwMode="auto">
            <a:xfrm>
              <a:off x="3984" y="1440"/>
              <a:ext cx="912" cy="24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6" name="Text Box 26"/>
            <p:cNvSpPr txBox="1">
              <a:spLocks noChangeArrowheads="1"/>
            </p:cNvSpPr>
            <p:nvPr/>
          </p:nvSpPr>
          <p:spPr bwMode="auto">
            <a:xfrm>
              <a:off x="336" y="3695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000</a:t>
              </a:r>
            </a:p>
          </p:txBody>
        </p:sp>
        <p:sp>
          <p:nvSpPr>
            <p:cNvPr id="1152027" name="Text Box 27"/>
            <p:cNvSpPr txBox="1">
              <a:spLocks noChangeArrowheads="1"/>
            </p:cNvSpPr>
            <p:nvPr/>
          </p:nvSpPr>
          <p:spPr bwMode="auto">
            <a:xfrm>
              <a:off x="4704" y="379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111</a:t>
              </a:r>
            </a:p>
          </p:txBody>
        </p:sp>
        <p:sp>
          <p:nvSpPr>
            <p:cNvPr id="1152028" name="Text Box 28"/>
            <p:cNvSpPr txBox="1">
              <a:spLocks noChangeArrowheads="1"/>
            </p:cNvSpPr>
            <p:nvPr/>
          </p:nvSpPr>
          <p:spPr bwMode="auto">
            <a:xfrm>
              <a:off x="1344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001</a:t>
              </a:r>
            </a:p>
          </p:txBody>
        </p:sp>
        <p:sp>
          <p:nvSpPr>
            <p:cNvPr id="1152029" name="Text Box 29"/>
            <p:cNvSpPr txBox="1">
              <a:spLocks noChangeArrowheads="1"/>
            </p:cNvSpPr>
            <p:nvPr/>
          </p:nvSpPr>
          <p:spPr bwMode="auto">
            <a:xfrm>
              <a:off x="38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36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Polar Forms?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68900"/>
          </a:xfrm>
        </p:spPr>
        <p:txBody>
          <a:bodyPr/>
          <a:lstStyle/>
          <a:p>
            <a:r>
              <a:rPr lang="en-US" sz="2400"/>
              <a:t>Simple mnemonic: which points to interpolate and how in deCasteljau algorithm</a:t>
            </a:r>
          </a:p>
          <a:p>
            <a:endParaRPr lang="en-US" sz="2400"/>
          </a:p>
          <a:p>
            <a:r>
              <a:rPr lang="en-US" sz="2400" i="1"/>
              <a:t>Easy to see how to subdivide Bezier curve (next) which is useful for drawing recursively</a:t>
            </a:r>
            <a:r>
              <a:rPr lang="en-US" sz="2400"/>
              <a:t> </a:t>
            </a:r>
          </a:p>
          <a:p>
            <a:endParaRPr lang="en-US" sz="2400"/>
          </a:p>
          <a:p>
            <a:r>
              <a:rPr lang="en-US" sz="2400"/>
              <a:t>Generalizes to arbitrary spline curves (just label control points correctly instead of 00 01 11 for Bezier)</a:t>
            </a:r>
          </a:p>
          <a:p>
            <a:endParaRPr lang="en-US" sz="2400"/>
          </a:p>
          <a:p>
            <a:r>
              <a:rPr lang="en-US" sz="2400"/>
              <a:t>Easy for many analyses (beyond scope of course)</a:t>
            </a:r>
          </a:p>
        </p:txBody>
      </p:sp>
    </p:spTree>
    <p:extLst>
      <p:ext uri="{BB962C8B-B14F-4D97-AF65-F5344CB8AC3E}">
        <p14:creationId xmlns:p14="http://schemas.microsoft.com/office/powerpoint/2010/main" val="253633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setlength{\textwidth}{9.0in}&#10;\usepackage{color}&#10;\pagecolor[rgb]{0.2,0.2,0.2}&#10;\color[rgb]{0.98,0.98,0.98}&#10;\begin{document}&#10;Input: Control points $C_i$ with $0 \leq i \leq n$ where &#10;$n$ is the degree. \\&#10;Output: $L_i$, $R_i$ for left and right control points in recursion. \\[12pt]&#10;1\ for ($level = n$ ; $level \geq 0$ ; $level--$) \{ \\&#10;2\ \ \ \ if ($level == n$) \{ // Initial control points \\&#10;3\ \ \ \ \ \ \ $\forall i: 0\leq i \leq n: p^{level}_i = C_i$ ; continue ; \} \\ &#10;4\ \ \ \ for ($i = 0$ ; $i \leq level$ ; $i++$) \\[2pt]&#10;5\ \ \ \ \ \ \ $p^{level}_i = \frac{1}{2}*\left(p^{level+1}_i + p^{level+1}_{i+1}\right)$ ;\\  &#10;6\ \} \\&#10;7\ $\forall i: 0\leq i \leq n: L_i = p^{i}_0$ ;\ \ $R_i = p^{i}_i$ ;  \\[1pt]&#10;%8\ $\forall i: 0\leq i \leq n: R_i = p^{i}_i$ \\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15"/>
  <p:tag name="BOXHEIGHT" val="386"/>
  <p:tag name="BOXFONT" val="10"/>
  <p:tag name="BOXWRAP" val="False"/>
  <p:tag name="WORKAROUNDTRANSPARENCYBUG" val="False"/>
  <p:tag name="ALLOWFONTSUBSTITUTION" val="False"/>
  <p:tag name="BITMAPFORMAT" val="png256"/>
  <p:tag name="ORIGWIDTH" val="627"/>
  <p:tag name="PICTUREFILESIZE" val="345110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1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2_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2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30337</TotalTime>
  <Words>1468</Words>
  <Application>Microsoft Macintosh PowerPoint</Application>
  <PresentationFormat>Letter Paper (8.5x11 in)</PresentationFormat>
  <Paragraphs>343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Wingdings</vt:lpstr>
      <vt:lpstr>Courier New</vt:lpstr>
      <vt:lpstr>Times New Roman</vt:lpstr>
      <vt:lpstr>Default Design</vt:lpstr>
      <vt:lpstr>1_Default Design</vt:lpstr>
      <vt:lpstr>2_Default Design</vt:lpstr>
      <vt:lpstr>3_Default Design</vt:lpstr>
      <vt:lpstr>Equation</vt:lpstr>
      <vt:lpstr>Computer Graphics</vt:lpstr>
      <vt:lpstr>Outline of Unit</vt:lpstr>
      <vt:lpstr>Survey Feedback</vt:lpstr>
      <vt:lpstr>Idea of Blossoms/Polar Forms</vt:lpstr>
      <vt:lpstr>Idea of Blossoms/Polar Forms</vt:lpstr>
      <vt:lpstr>Geometric interpretation: Quadratic </vt:lpstr>
      <vt:lpstr>Polar Forms: Cubic Bezier Curve</vt:lpstr>
      <vt:lpstr>Geometric Interpretation: Cubic</vt:lpstr>
      <vt:lpstr>Why Polar Forms?</vt:lpstr>
      <vt:lpstr>Subdividing Bezier Curves</vt:lpstr>
      <vt:lpstr>Geometrically</vt:lpstr>
      <vt:lpstr>Geometrically</vt:lpstr>
      <vt:lpstr>Subdivision in deCasteljau diagram</vt:lpstr>
      <vt:lpstr>Summary for HW 3 (with demo)</vt:lpstr>
      <vt:lpstr>DeCasteljau: Recursive Subdivision</vt:lpstr>
      <vt:lpstr>Outline of Unit</vt:lpstr>
      <vt:lpstr>Bezier: Disadvantages</vt:lpstr>
      <vt:lpstr>B-Splines</vt:lpstr>
      <vt:lpstr>Polar Forms: Cubic Bspline Curve</vt:lpstr>
      <vt:lpstr>deCasteljau: Cubic B-Splines</vt:lpstr>
      <vt:lpstr>deCasteljau: Cubic B-Splines</vt:lpstr>
      <vt:lpstr>deCasteljau: Cubic B-Splines</vt:lpstr>
      <vt:lpstr>Explicit Formula (derive as exercise)</vt:lpstr>
      <vt:lpstr>Summary of HW 3 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740</cp:revision>
  <cp:lastPrinted>2012-09-18T15:48:31Z</cp:lastPrinted>
  <dcterms:created xsi:type="dcterms:W3CDTF">1999-02-11T00:43:51Z</dcterms:created>
  <dcterms:modified xsi:type="dcterms:W3CDTF">2022-08-19T02:54:21Z</dcterms:modified>
</cp:coreProperties>
</file>