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886" r:id="rId2"/>
    <p:sldId id="760" r:id="rId3"/>
    <p:sldId id="809" r:id="rId4"/>
    <p:sldId id="834" r:id="rId5"/>
    <p:sldId id="785" r:id="rId6"/>
    <p:sldId id="863" r:id="rId7"/>
    <p:sldId id="887" r:id="rId8"/>
    <p:sldId id="862" r:id="rId9"/>
    <p:sldId id="864" r:id="rId10"/>
    <p:sldId id="865" r:id="rId11"/>
    <p:sldId id="888" r:id="rId12"/>
    <p:sldId id="866" r:id="rId13"/>
    <p:sldId id="869" r:id="rId14"/>
    <p:sldId id="838" r:id="rId15"/>
    <p:sldId id="839" r:id="rId16"/>
    <p:sldId id="842" r:id="rId17"/>
    <p:sldId id="843" r:id="rId18"/>
    <p:sldId id="844" r:id="rId19"/>
    <p:sldId id="870" r:id="rId20"/>
    <p:sldId id="854" r:id="rId21"/>
    <p:sldId id="847" r:id="rId22"/>
    <p:sldId id="848" r:id="rId23"/>
    <p:sldId id="871" r:id="rId24"/>
    <p:sldId id="852" r:id="rId25"/>
    <p:sldId id="850" r:id="rId26"/>
    <p:sldId id="851" r:id="rId27"/>
    <p:sldId id="853" r:id="rId28"/>
    <p:sldId id="855" r:id="rId29"/>
    <p:sldId id="874" r:id="rId30"/>
    <p:sldId id="875" r:id="rId31"/>
    <p:sldId id="873" r:id="rId32"/>
    <p:sldId id="872" r:id="rId33"/>
    <p:sldId id="860" r:id="rId34"/>
    <p:sldId id="876" r:id="rId35"/>
    <p:sldId id="858" r:id="rId36"/>
    <p:sldId id="877" r:id="rId37"/>
    <p:sldId id="878" r:id="rId38"/>
    <p:sldId id="879" r:id="rId39"/>
    <p:sldId id="859" r:id="rId40"/>
    <p:sldId id="880" r:id="rId41"/>
    <p:sldId id="881" r:id="rId42"/>
    <p:sldId id="882" r:id="rId43"/>
    <p:sldId id="883" r:id="rId44"/>
    <p:sldId id="885" r:id="rId45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86" d="100"/>
          <a:sy n="186" d="100"/>
        </p:scale>
        <p:origin x="-12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22</a:t>
            </a:r>
            <a:r>
              <a:rPr lang="en-US" dirty="0" smtClean="0"/>
              <a:t>]</a:t>
            </a:r>
            <a:r>
              <a:rPr lang="en-US" dirty="0" smtClean="0"/>
              <a:t>, </a:t>
            </a:r>
            <a:r>
              <a:rPr lang="en-US" dirty="0"/>
              <a:t>Lecture 8</a:t>
            </a:r>
            <a:r>
              <a:rPr lang="en-US" dirty="0" smtClean="0"/>
              <a:t>: OpenGL </a:t>
            </a:r>
            <a:r>
              <a:rPr lang="en-US" dirty="0"/>
              <a:t>2</a:t>
            </a:r>
            <a:endParaRPr lang="en-US" dirty="0" smtClean="0"/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wi22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Cubes with  Colors 1</a:t>
            </a:r>
            <a:endParaRPr lang="en-US" dirty="0"/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void initcubes(GLuint object, GLfloat * vert, GLint sizevert,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for (int i = 0; i &lt; ncolors; i++)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for (int j = 0; j &lt; 8; j++)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for (int k = 0; k &lt; 3; k++)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	cubecol[j][k] = _cubecol[i][k];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glBindVertexArray(VAOs[object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offset = object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base = numobjects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glVertexAttribPointer(0, 3, GL_FLOAT, GL_FALSE, 3 * sizeof(GLfloat), 0)</a:t>
            </a:r>
            <a:r>
              <a:rPr lang="en-US" sz="1600" b="1" noProof="1" smtClean="0">
                <a:latin typeface="Courier New" charset="0"/>
              </a:rPr>
              <a:t>;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buffers[base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sizeof(cubecol), cubecol,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Cubes with  Colors 2</a:t>
            </a:r>
            <a:endParaRPr lang="en-US" dirty="0"/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1255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...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</a:t>
            </a: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glBindVertexArray(0)</a:t>
            </a:r>
            <a:r>
              <a:rPr lang="en-US" sz="1600" b="1" noProof="1" smtClean="0">
                <a:latin typeface="Courier New" charset="0"/>
              </a:rPr>
              <a:t>;</a:t>
            </a:r>
            <a:r>
              <a:rPr lang="en-US" sz="1600" b="1" noProof="1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}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/</a:t>
            </a:r>
            <a:r>
              <a:rPr lang="en-US" sz="1600" b="1" dirty="0">
                <a:latin typeface="Courier New" charset="0"/>
              </a:rPr>
              <a:t>/in </a:t>
            </a:r>
            <a:r>
              <a:rPr lang="en-US" sz="1600" b="1" dirty="0" err="1" smtClean="0">
                <a:latin typeface="Courier New" charset="0"/>
              </a:rPr>
              <a:t>init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initobject</a:t>
            </a:r>
            <a:r>
              <a:rPr lang="en-US" sz="1600" b="1" dirty="0">
                <a:latin typeface="Courier New" charset="0"/>
              </a:rPr>
              <a:t>(FLOOR,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), GL_TRIANGLES)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initcubes</a:t>
            </a:r>
            <a:r>
              <a:rPr lang="en-US" sz="1600" b="1" dirty="0">
                <a:latin typeface="Courier New" charset="0"/>
              </a:rPr>
              <a:t>(CUBE,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), GL_TRIANGLES);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loadteapot</a:t>
            </a:r>
            <a:r>
              <a:rPr lang="en-US" sz="1600" b="1" dirty="0">
                <a:latin typeface="Courier New" charset="0"/>
              </a:rPr>
              <a:t>();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2205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</a:t>
            </a:r>
            <a:r>
              <a:rPr lang="en-US" dirty="0" smtClean="0"/>
              <a:t>with/without Colors</a:t>
            </a:r>
            <a:endParaRPr lang="en-US" dirty="0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527175"/>
            <a:ext cx="933704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And a function to draw with them, similar to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 but with color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drawcolor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object, 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color)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 + color]);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 smtClean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</a:t>
            </a:r>
            <a:r>
              <a:rPr lang="en-US" sz="1600" b="1" dirty="0" smtClean="0">
                <a:latin typeface="Courier New" charset="0"/>
              </a:rPr>
              <a:t>oid </a:t>
            </a:r>
            <a:r>
              <a:rPr lang="en-US" sz="1600" b="1" dirty="0" err="1" smtClean="0">
                <a:latin typeface="Courier New" charset="0"/>
              </a:rPr>
              <a:t>loadteapot</a:t>
            </a:r>
            <a:r>
              <a:rPr lang="en-US" sz="1600" b="1" dirty="0" smtClean="0">
                <a:latin typeface="Courier New" charset="0"/>
              </a:rPr>
              <a:t>() // See source code for details if interested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 i="1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 OpenGL Vertex Transforms</a:t>
            </a:r>
          </a:p>
        </p:txBody>
      </p:sp>
      <p:sp>
        <p:nvSpPr>
          <p:cNvPr id="1177625" name="Text Box 25"/>
          <p:cNvSpPr txBox="1">
            <a:spLocks noChangeArrowheads="1"/>
          </p:cNvSpPr>
          <p:nvPr/>
        </p:nvSpPr>
        <p:spPr bwMode="auto">
          <a:xfrm>
            <a:off x="685800" y="1654175"/>
            <a:ext cx="2327275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Object coords</a:t>
            </a:r>
          </a:p>
          <a:p>
            <a:r>
              <a:rPr lang="en-US" sz="2400" b="0">
                <a:latin typeface="Arial" charset="0"/>
              </a:rPr>
              <a:t>(x y z w)</a:t>
            </a:r>
            <a:r>
              <a:rPr lang="en-US" sz="2400" b="0" baseline="30000">
                <a:latin typeface="Arial" charset="0"/>
              </a:rPr>
              <a:t>t</a:t>
            </a:r>
            <a:r>
              <a:rPr lang="en-US" sz="2400" b="0">
                <a:latin typeface="Arial" charset="0"/>
              </a:rPr>
              <a:t> vertex</a:t>
            </a:r>
          </a:p>
        </p:txBody>
      </p:sp>
      <p:sp>
        <p:nvSpPr>
          <p:cNvPr id="1177626" name="Text Box 26"/>
          <p:cNvSpPr txBox="1">
            <a:spLocks noChangeArrowheads="1"/>
          </p:cNvSpPr>
          <p:nvPr/>
        </p:nvSpPr>
        <p:spPr bwMode="auto">
          <a:xfrm>
            <a:off x="428625" y="3184525"/>
            <a:ext cx="281305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Modelview matrix</a:t>
            </a:r>
          </a:p>
          <a:p>
            <a:r>
              <a:rPr lang="en-US" sz="2400" b="0">
                <a:latin typeface="Arial" charset="0"/>
              </a:rPr>
              <a:t>[Object Transforms</a:t>
            </a:r>
          </a:p>
          <a:p>
            <a:r>
              <a:rPr lang="en-US" sz="2400" b="0">
                <a:latin typeface="Arial" charset="0"/>
              </a:rPr>
              <a:t>and glm::lookAt]</a:t>
            </a:r>
          </a:p>
        </p:txBody>
      </p:sp>
      <p:sp>
        <p:nvSpPr>
          <p:cNvPr id="1177627" name="Line 27"/>
          <p:cNvSpPr>
            <a:spLocks noChangeShapeType="1"/>
          </p:cNvSpPr>
          <p:nvPr/>
        </p:nvSpPr>
        <p:spPr bwMode="auto">
          <a:xfrm>
            <a:off x="1846263" y="2517775"/>
            <a:ext cx="0" cy="677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28" name="Text Box 28"/>
          <p:cNvSpPr txBox="1">
            <a:spLocks noChangeArrowheads="1"/>
          </p:cNvSpPr>
          <p:nvPr/>
        </p:nvSpPr>
        <p:spPr bwMode="auto">
          <a:xfrm>
            <a:off x="517525" y="5414963"/>
            <a:ext cx="262890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Projection matrix</a:t>
            </a:r>
          </a:p>
          <a:p>
            <a:r>
              <a:rPr lang="en-US" sz="2400" b="0">
                <a:latin typeface="Arial" charset="0"/>
              </a:rPr>
              <a:t>[3D to 2D, usually</a:t>
            </a:r>
          </a:p>
          <a:p>
            <a:r>
              <a:rPr lang="en-US" sz="2400" b="0">
                <a:latin typeface="Arial" charset="0"/>
              </a:rPr>
              <a:t>glm::perspective]</a:t>
            </a:r>
          </a:p>
        </p:txBody>
      </p:sp>
      <p:sp>
        <p:nvSpPr>
          <p:cNvPr id="1177629" name="Line 29"/>
          <p:cNvSpPr>
            <a:spLocks noChangeShapeType="1"/>
          </p:cNvSpPr>
          <p:nvPr/>
        </p:nvSpPr>
        <p:spPr bwMode="auto">
          <a:xfrm>
            <a:off x="1841500" y="4433888"/>
            <a:ext cx="15875" cy="96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0" name="Text Box 30"/>
          <p:cNvSpPr txBox="1">
            <a:spLocks noChangeArrowheads="1"/>
          </p:cNvSpPr>
          <p:nvPr/>
        </p:nvSpPr>
        <p:spPr bwMode="auto">
          <a:xfrm>
            <a:off x="1811338" y="4479925"/>
            <a:ext cx="2541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Eye coordinates</a:t>
            </a:r>
          </a:p>
          <a:p>
            <a:r>
              <a:rPr lang="en-US" sz="2400" b="0">
                <a:latin typeface="Arial" charset="0"/>
              </a:rPr>
              <a:t>(used for lighting)</a:t>
            </a:r>
          </a:p>
        </p:txBody>
      </p:sp>
      <p:sp>
        <p:nvSpPr>
          <p:cNvPr id="1177631" name="Line 31"/>
          <p:cNvSpPr>
            <a:spLocks noChangeShapeType="1"/>
          </p:cNvSpPr>
          <p:nvPr/>
        </p:nvSpPr>
        <p:spPr bwMode="auto">
          <a:xfrm flipV="1">
            <a:off x="3149600" y="6015038"/>
            <a:ext cx="1201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2" name="Line 32"/>
          <p:cNvSpPr>
            <a:spLocks noChangeShapeType="1"/>
          </p:cNvSpPr>
          <p:nvPr/>
        </p:nvSpPr>
        <p:spPr bwMode="auto">
          <a:xfrm flipV="1">
            <a:off x="4327525" y="2033588"/>
            <a:ext cx="17463" cy="398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3" name="Line 33"/>
          <p:cNvSpPr>
            <a:spLocks noChangeShapeType="1"/>
          </p:cNvSpPr>
          <p:nvPr/>
        </p:nvSpPr>
        <p:spPr bwMode="auto">
          <a:xfrm>
            <a:off x="4335463" y="2019300"/>
            <a:ext cx="1106487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4" name="Text Box 34"/>
          <p:cNvSpPr txBox="1">
            <a:spLocks noChangeArrowheads="1"/>
          </p:cNvSpPr>
          <p:nvPr/>
        </p:nvSpPr>
        <p:spPr bwMode="auto">
          <a:xfrm>
            <a:off x="5467350" y="1631950"/>
            <a:ext cx="2971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Perspective Divide</a:t>
            </a:r>
          </a:p>
          <a:p>
            <a:r>
              <a:rPr lang="en-US" sz="2400" b="0">
                <a:latin typeface="Arial" charset="0"/>
              </a:rPr>
              <a:t>(Dehomogenization)</a:t>
            </a:r>
          </a:p>
        </p:txBody>
      </p:sp>
      <p:sp>
        <p:nvSpPr>
          <p:cNvPr id="1177635" name="Text Box 35"/>
          <p:cNvSpPr txBox="1">
            <a:spLocks noChangeArrowheads="1"/>
          </p:cNvSpPr>
          <p:nvPr/>
        </p:nvSpPr>
        <p:spPr bwMode="auto">
          <a:xfrm>
            <a:off x="3136900" y="1541463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Clip coordinates</a:t>
            </a:r>
          </a:p>
        </p:txBody>
      </p:sp>
      <p:sp>
        <p:nvSpPr>
          <p:cNvPr id="1177636" name="Line 36"/>
          <p:cNvSpPr>
            <a:spLocks noChangeShapeType="1"/>
          </p:cNvSpPr>
          <p:nvPr/>
        </p:nvSpPr>
        <p:spPr bwMode="auto">
          <a:xfrm flipH="1">
            <a:off x="6923088" y="2513013"/>
            <a:ext cx="17462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7" name="Text Box 37"/>
          <p:cNvSpPr txBox="1">
            <a:spLocks noChangeArrowheads="1"/>
          </p:cNvSpPr>
          <p:nvPr/>
        </p:nvSpPr>
        <p:spPr bwMode="auto">
          <a:xfrm>
            <a:off x="5530850" y="3513138"/>
            <a:ext cx="28829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Viewport Transform</a:t>
            </a:r>
          </a:p>
          <a:p>
            <a:r>
              <a:rPr lang="en-US" sz="2400" b="0">
                <a:latin typeface="Arial" charset="0"/>
              </a:rPr>
              <a:t>(glViewport)</a:t>
            </a:r>
          </a:p>
        </p:txBody>
      </p:sp>
      <p:sp>
        <p:nvSpPr>
          <p:cNvPr id="1177638" name="Text Box 38"/>
          <p:cNvSpPr txBox="1">
            <a:spLocks noChangeArrowheads="1"/>
          </p:cNvSpPr>
          <p:nvPr/>
        </p:nvSpPr>
        <p:spPr bwMode="auto">
          <a:xfrm>
            <a:off x="4265613" y="2532063"/>
            <a:ext cx="283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Normalized Device </a:t>
            </a:r>
          </a:p>
          <a:p>
            <a:r>
              <a:rPr lang="en-US" sz="2400" b="0">
                <a:latin typeface="Arial" charset="0"/>
              </a:rPr>
              <a:t>Coordinates</a:t>
            </a:r>
          </a:p>
        </p:txBody>
      </p:sp>
      <p:sp>
        <p:nvSpPr>
          <p:cNvPr id="1177639" name="Line 39"/>
          <p:cNvSpPr>
            <a:spLocks noChangeShapeType="1"/>
          </p:cNvSpPr>
          <p:nvPr/>
        </p:nvSpPr>
        <p:spPr bwMode="auto">
          <a:xfrm flipH="1">
            <a:off x="6918325" y="4376738"/>
            <a:ext cx="17463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0" name="Text Box 40"/>
          <p:cNvSpPr txBox="1">
            <a:spLocks noChangeArrowheads="1"/>
          </p:cNvSpPr>
          <p:nvPr/>
        </p:nvSpPr>
        <p:spPr bwMode="auto">
          <a:xfrm>
            <a:off x="5624513" y="5338763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Window Coords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614488"/>
            <a:ext cx="8994775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Matrix Stacks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Old OpenGL: </a:t>
            </a:r>
            <a:r>
              <a:rPr lang="en-US" sz="2000" dirty="0" err="1" smtClean="0"/>
              <a:t>glPushMatrix</a:t>
            </a:r>
            <a:r>
              <a:rPr lang="en-US" sz="2000" dirty="0" smtClean="0"/>
              <a:t>, </a:t>
            </a:r>
            <a:r>
              <a:rPr lang="en-US" sz="2000" dirty="0" err="1" smtClean="0"/>
              <a:t>glPopMatrix</a:t>
            </a:r>
            <a:r>
              <a:rPr lang="en-US" sz="2000" dirty="0" smtClean="0"/>
              <a:t>, </a:t>
            </a:r>
            <a:r>
              <a:rPr lang="en-US" sz="2000" dirty="0" err="1" smtClean="0"/>
              <a:t>glLoad</a:t>
            </a:r>
            <a:r>
              <a:rPr lang="en-US" sz="2000" dirty="0" smtClean="0"/>
              <a:t>, </a:t>
            </a:r>
            <a:r>
              <a:rPr lang="en-US" sz="2000" dirty="0" err="1" smtClean="0"/>
              <a:t>glMultMatrixf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Useful </a:t>
            </a:r>
            <a:r>
              <a:rPr lang="en-US" sz="2000" dirty="0"/>
              <a:t>for hierarchically defined figures, placing pillars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Current </a:t>
            </a:r>
            <a:r>
              <a:rPr lang="en-US" sz="2000" dirty="0"/>
              <a:t>recommendation is STL stacks managed </a:t>
            </a:r>
            <a:r>
              <a:rPr lang="en-US" sz="2000" dirty="0" smtClean="0"/>
              <a:t>yourself, which is done in mytest2. </a:t>
            </a:r>
            <a:r>
              <a:rPr lang="en-US" sz="2000" i="1" dirty="0" smtClean="0"/>
              <a:t>(</a:t>
            </a:r>
            <a:r>
              <a:rPr lang="en-US" sz="2000" i="1" dirty="0"/>
              <a:t>Y</a:t>
            </a:r>
            <a:r>
              <a:rPr lang="en-US" sz="2000" i="1" dirty="0" smtClean="0"/>
              <a:t>ou </a:t>
            </a:r>
            <a:r>
              <a:rPr lang="en-US" sz="2000" i="1" dirty="0"/>
              <a:t>must manage the stack yourself for HW 2).</a:t>
            </a: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Transforms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Write your own translate, scale, rotate for HW 1 and HW 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Careful of OpenGL </a:t>
            </a:r>
            <a:r>
              <a:rPr lang="en-US" sz="2000" dirty="0" smtClean="0">
                <a:cs typeface="Times New Roman" charset="0"/>
              </a:rPr>
              <a:t>convention</a:t>
            </a:r>
            <a:r>
              <a:rPr lang="en-US" sz="2000" dirty="0">
                <a:cs typeface="Times New Roman" charset="0"/>
              </a:rPr>
              <a:t>: In old-style, </a:t>
            </a:r>
            <a:r>
              <a:rPr lang="en-US" sz="2000" b="1" dirty="0">
                <a:cs typeface="Times New Roman" charset="0"/>
              </a:rPr>
              <a:t>Right-multiply</a:t>
            </a:r>
            <a:r>
              <a:rPr lang="en-US" sz="2000" dirty="0">
                <a:cs typeface="Times New Roman" charset="0"/>
              </a:rPr>
              <a:t> current matrix (last is first applied).  </a:t>
            </a:r>
            <a:r>
              <a:rPr lang="en-US" sz="2000" dirty="0" err="1">
                <a:cs typeface="Times New Roman" charset="0"/>
              </a:rPr>
              <a:t>glm</a:t>
            </a:r>
            <a:r>
              <a:rPr lang="en-US" sz="2000" dirty="0">
                <a:cs typeface="Times New Roman" charset="0"/>
              </a:rPr>
              <a:t> operators follow this sometimes.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cs typeface="Times New Roman" charset="0"/>
              </a:rPr>
              <a:t>Also </a:t>
            </a:r>
            <a:r>
              <a:rPr lang="en-US" sz="2400" dirty="0" err="1">
                <a:cs typeface="Times New Roman" charset="0"/>
              </a:rPr>
              <a:t>gluLookAt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</a:t>
            </a:r>
            <a:r>
              <a:rPr lang="en-US" sz="2400" dirty="0" err="1">
                <a:cs typeface="Times New Roman" charset="0"/>
              </a:rPr>
              <a:t>lookAt</a:t>
            </a:r>
            <a:r>
              <a:rPr lang="en-US" sz="2400" dirty="0">
                <a:cs typeface="Times New Roman" charset="0"/>
              </a:rPr>
              <a:t>), </a:t>
            </a:r>
            <a:r>
              <a:rPr lang="en-US" sz="2400" dirty="0" err="1">
                <a:cs typeface="Times New Roman" charset="0"/>
              </a:rPr>
              <a:t>gluPerspective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::perspective)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charset="0"/>
              </a:rPr>
              <a:t>Remember </a:t>
            </a:r>
            <a:r>
              <a:rPr lang="en-US" sz="2000" dirty="0">
                <a:cs typeface="Times New Roman" charset="0"/>
              </a:rPr>
              <a:t>just matrix like any other transform, affecting </a:t>
            </a:r>
            <a:r>
              <a:rPr lang="en-US" sz="2000" dirty="0" err="1" smtClean="0">
                <a:cs typeface="Times New Roman" charset="0"/>
              </a:rPr>
              <a:t>modelview</a:t>
            </a:r>
            <a:endParaRPr lang="en-US" sz="20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charset="0"/>
              </a:rPr>
              <a:t>See </a:t>
            </a:r>
            <a:r>
              <a:rPr lang="en-US" sz="2000" dirty="0" err="1" smtClean="0">
                <a:cs typeface="Times New Roman" charset="0"/>
              </a:rPr>
              <a:t>mytest</a:t>
            </a:r>
            <a:r>
              <a:rPr lang="en-US" sz="2000" dirty="0" smtClean="0">
                <a:cs typeface="Times New Roman" charset="0"/>
              </a:rPr>
              <a:t> for how to best implement these ideas</a:t>
            </a:r>
            <a:endParaRPr lang="en-US" sz="2000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1 (in display)</a:t>
            </a:r>
          </a:p>
        </p:txBody>
      </p:sp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17270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</a:t>
            </a:r>
            <a:r>
              <a:rPr sz="1600" b="1" noProof="1" smtClean="0">
                <a:latin typeface="Courier New" charset="0"/>
              </a:rPr>
              <a:t>   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1st </a:t>
            </a:r>
            <a:r>
              <a:rPr sz="1600" b="1" noProof="1" smtClean="0">
                <a:latin typeface="Courier New" charset="0"/>
              </a:rPr>
              <a:t>pillar</a:t>
            </a:r>
            <a:r>
              <a:rPr lang="en-US" sz="1600" b="1" noProof="1" smtClean="0">
                <a:latin typeface="Courier New" charset="0"/>
              </a:rPr>
              <a:t>: Right-multiply modelview as in old OpenGL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ushMatrix(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;</a:t>
            </a:r>
            <a:r>
              <a:rPr lang="en-US" sz="1600" b="1" noProof="1" smtClean="0">
                <a:latin typeface="Courier New" charset="0"/>
              </a:rPr>
              <a:t>  // push/pop functions for stack</a:t>
            </a:r>
            <a:r>
              <a:rPr sz="1600" b="1" noProof="1" smtClean="0">
                <a:latin typeface="Courier New" charset="0"/>
              </a:rPr>
              <a:t> 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 smtClean="0">
                <a:latin typeface="Courier New" charset="0"/>
              </a:rPr>
              <a:t>modelview = modelview * glm::translate(identity, glm::vec3(-0.4, -0.4, 0.0)) ;  // build translation matrix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		glUniformMatrix4fv</a:t>
            </a:r>
            <a:r>
              <a:rPr lang="en-US" sz="1600" b="1" noProof="1">
                <a:latin typeface="Courier New" charset="0"/>
              </a:rPr>
              <a:t>(modelviewPos, 1, GL_FALSE, &amp;(modelview)[0][0]);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opMatrix(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</a:t>
            </a:r>
            <a:r>
              <a:rPr sz="1600" b="1" noProof="1">
                <a:latin typeface="Courier New" charset="0"/>
              </a:rPr>
              <a:t>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2nd pillar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ushMatrix(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</a:t>
            </a:r>
            <a:r>
              <a:rPr sz="1600" b="1" noProof="1">
                <a:latin typeface="Courier New" charset="0"/>
              </a:rPr>
              <a:t>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>
                <a:latin typeface="Courier New" charset="0"/>
              </a:rPr>
              <a:t>modelview = modelview * glm::translate(identity, glm::vec3(0.4, -0.4, 0.0)</a:t>
            </a:r>
            <a:r>
              <a:rPr lang="en-US" sz="1600" b="1" noProof="1" smtClean="0">
                <a:latin typeface="Courier New" charset="0"/>
              </a:rPr>
              <a:t>) ;  // build translation matrix </a:t>
            </a:r>
            <a:r>
              <a:rPr sz="1600" b="1" noProof="1" smtClean="0">
                <a:latin typeface="Courier New" charset="0"/>
              </a:rPr>
              <a:t>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		glUniformMatrix4fv</a:t>
            </a:r>
            <a:r>
              <a:rPr lang="en-US" sz="1600" b="1" noProof="1">
                <a:latin typeface="Courier New" charset="0"/>
              </a:rPr>
              <a:t>(modelviewPos, 1, GL_FALSE, &amp;(modelview)[0][0])</a:t>
            </a:r>
            <a:r>
              <a:rPr lang="en-US" sz="1600" b="1" noProof="1" smtClean="0">
                <a:latin typeface="Courier New" charset="0"/>
              </a:rPr>
              <a:t>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opMatrix(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</a:t>
            </a:r>
            <a:r>
              <a:rPr sz="1600" b="1" noProof="1">
                <a:latin typeface="Courier New" charset="0"/>
              </a:rPr>
              <a:t>;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F</a:t>
            </a:r>
            <a:r>
              <a:rPr lang="en-US" sz="1600" b="1" noProof="1" smtClean="0">
                <a:latin typeface="Courier New" charset="0"/>
              </a:rPr>
              <a:t>unction </a:t>
            </a:r>
            <a:r>
              <a:rPr lang="en-US" sz="1600" b="1" noProof="1">
                <a:latin typeface="Courier New" charset="0"/>
              </a:rPr>
              <a:t>pushes s</a:t>
            </a:r>
            <a:r>
              <a:rPr lang="en-US" sz="1600" b="1" noProof="1" smtClean="0">
                <a:latin typeface="Courier New" charset="0"/>
              </a:rPr>
              <a:t>pecified </a:t>
            </a:r>
            <a:r>
              <a:rPr lang="en-US" sz="1600" b="1" noProof="1">
                <a:latin typeface="Courier New" charset="0"/>
              </a:rPr>
              <a:t>matrix onto the modelview </a:t>
            </a:r>
            <a:r>
              <a:rPr lang="en-US" sz="1600" b="1" noProof="1" smtClean="0">
                <a:latin typeface="Courier New" charset="0"/>
              </a:rPr>
              <a:t>stack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void </a:t>
            </a:r>
            <a:r>
              <a:rPr lang="en-US" sz="1600" b="1" noProof="1">
                <a:latin typeface="Courier New" charset="0"/>
              </a:rPr>
              <a:t>pushMatrix(glm::mat4 mat)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modelviewStack.push_back(glm::mat4(mat))</a:t>
            </a:r>
            <a:r>
              <a:rPr lang="en-US" sz="1600" b="1" noProof="1" smtClean="0">
                <a:latin typeface="Courier New" charset="0"/>
              </a:rPr>
              <a:t>; }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2</a:t>
            </a:r>
          </a:p>
        </p:txBody>
      </p:sp>
      <p:sp>
        <p:nvSpPr>
          <p:cNvPr id="1182723" name="Text Box 3"/>
          <p:cNvSpPr txBox="1">
            <a:spLocks noChangeArrowheads="1"/>
          </p:cNvSpPr>
          <p:nvPr/>
        </p:nvSpPr>
        <p:spPr bwMode="auto">
          <a:xfrm>
            <a:off x="374650" y="1233488"/>
            <a:ext cx="8593138" cy="6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 // 3rd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2)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</a:t>
            </a:r>
            <a:r>
              <a:rPr lang="en-US" dirty="0" smtClean="0">
                <a:cs typeface="Courier New" charset="0"/>
              </a:rPr>
              <a:t>;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 </a:t>
            </a:r>
            <a:r>
              <a:rPr lang="en-US" dirty="0" smtClean="0">
                <a:cs typeface="Courier New" charset="0"/>
              </a:rPr>
              <a:t>/</a:t>
            </a:r>
            <a:r>
              <a:rPr lang="en-US" dirty="0">
                <a:cs typeface="Courier New" charset="0"/>
              </a:rPr>
              <a:t>/ 4th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::vec3(-0.4,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3)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// This function pops a matrix from the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stack </a:t>
            </a:r>
            <a:r>
              <a:rPr lang="en-US" dirty="0" smtClean="0">
                <a:cs typeface="Courier New" charset="0"/>
              </a:rPr>
              <a:t>void 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::mat4&amp; mat) {</a:t>
            </a:r>
          </a:p>
          <a:p>
            <a:pPr algn="l"/>
            <a:r>
              <a:rPr lang="en-US" dirty="0">
                <a:cs typeface="Courier New" charset="0"/>
              </a:rPr>
              <a:t>	if (</a:t>
            </a:r>
            <a:r>
              <a:rPr lang="en-US" dirty="0" err="1">
                <a:cs typeface="Courier New" charset="0"/>
              </a:rPr>
              <a:t>modelviewStack.size</a:t>
            </a:r>
            <a:r>
              <a:rPr lang="en-US" dirty="0">
                <a:cs typeface="Courier New" charset="0"/>
              </a:rPr>
              <a:t>()) {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</a:t>
            </a:r>
            <a:r>
              <a:rPr lang="en-US" dirty="0" err="1">
                <a:cs typeface="Courier New" charset="0"/>
              </a:rPr>
              <a:t>modelviewStack.back</a:t>
            </a:r>
            <a:r>
              <a:rPr lang="en-US" dirty="0">
                <a:cs typeface="Courier New" charset="0"/>
              </a:rPr>
              <a:t>());</a:t>
            </a:r>
          </a:p>
          <a:p>
            <a:pPr algn="l"/>
            <a:r>
              <a:rPr lang="en-US" dirty="0">
                <a:cs typeface="Courier New" charset="0"/>
              </a:rPr>
              <a:t>		</a:t>
            </a:r>
            <a:r>
              <a:rPr lang="en-US" dirty="0" err="1">
                <a:cs typeface="Courier New" charset="0"/>
              </a:rPr>
              <a:t>modelviewStack.pop_back</a:t>
            </a:r>
            <a:r>
              <a:rPr lang="en-US" dirty="0">
                <a:cs typeface="Courier New" charset="0"/>
              </a:rPr>
              <a:t>();</a:t>
            </a:r>
          </a:p>
          <a:p>
            <a:pPr algn="l"/>
            <a:r>
              <a:rPr lang="en-US" dirty="0">
                <a:cs typeface="Courier New" charset="0"/>
              </a:rPr>
              <a:t>	}</a:t>
            </a:r>
          </a:p>
          <a:p>
            <a:pPr algn="l"/>
            <a:r>
              <a:rPr lang="en-US" dirty="0">
                <a:cs typeface="Courier New" charset="0"/>
              </a:rPr>
              <a:t>	else { // Just to prevent errors when popping from an empty stack.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::mat4(1.0f)</a:t>
            </a:r>
            <a:r>
              <a:rPr lang="en-US" dirty="0" smtClean="0">
                <a:cs typeface="Courier New" charset="0"/>
              </a:rPr>
              <a:t>;</a:t>
            </a:r>
            <a:r>
              <a:rPr lang="en-US" dirty="0">
                <a:cs typeface="Courier New" charset="0"/>
              </a:rPr>
              <a:t>	}</a:t>
            </a:r>
          </a:p>
          <a:p>
            <a:pPr algn="l"/>
            <a:r>
              <a:rPr lang="en-US" dirty="0">
                <a:cs typeface="Courier New" charset="0"/>
              </a:rPr>
              <a:t>}</a:t>
            </a:r>
          </a:p>
          <a:p>
            <a:pPr algn="l"/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1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order of drawing matter?</a:t>
            </a:r>
          </a:p>
          <a:p>
            <a:r>
              <a:rPr lang="en-US" dirty="0"/>
              <a:t>What if I move floor after pillars in code?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 i="1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62963" cy="5029200"/>
          </a:xfrm>
        </p:spPr>
        <p:txBody>
          <a:bodyPr/>
          <a:lstStyle/>
          <a:p>
            <a:r>
              <a:rPr lang="en-US" sz="2400" dirty="0" smtClean="0"/>
              <a:t>Milestone on HW 2 due on Monday </a:t>
            </a:r>
            <a:r>
              <a:rPr lang="en-US" sz="2400" dirty="0" smtClean="0"/>
              <a:t>Jan 31</a:t>
            </a:r>
            <a:endParaRPr lang="en-US" sz="2400" dirty="0" smtClean="0"/>
          </a:p>
          <a:p>
            <a:r>
              <a:rPr lang="en-US" sz="2400" dirty="0" smtClean="0"/>
              <a:t>Any questions or issues?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Continue </a:t>
            </a:r>
            <a:r>
              <a:rPr lang="en-US" sz="2400" dirty="0"/>
              <a:t>working on HW 2.  Can be difficult</a:t>
            </a:r>
          </a:p>
          <a:p>
            <a:r>
              <a:rPr lang="en-US" sz="2400" dirty="0"/>
              <a:t>Class lectures, programs primary source</a:t>
            </a:r>
          </a:p>
          <a:p>
            <a:r>
              <a:rPr lang="en-US" sz="2400" dirty="0"/>
              <a:t>Can leverage many sources (GL(SL) book, excellent online documentation, see links class website)</a:t>
            </a:r>
          </a:p>
          <a:p>
            <a:r>
              <a:rPr lang="en-US" sz="2400" dirty="0"/>
              <a:t>It is a good idea to copy (and modify) relevant </a:t>
            </a:r>
            <a:r>
              <a:rPr lang="en-US" sz="2400" dirty="0" smtClean="0"/>
              <a:t>segments</a:t>
            </a:r>
            <a:endParaRPr lang="en-US" sz="2000" dirty="0"/>
          </a:p>
          <a:p>
            <a:pPr lvl="1"/>
            <a:r>
              <a:rPr lang="en-US" sz="2000" dirty="0" smtClean="0"/>
              <a:t>But only from materials provided with the class</a:t>
            </a:r>
          </a:p>
          <a:p>
            <a:pPr lvl="1"/>
            <a:r>
              <a:rPr lang="en-US" sz="2000" dirty="0" smtClean="0"/>
              <a:t>Keep collaboration policy in mind: no copying from classmates </a:t>
            </a:r>
            <a:r>
              <a:rPr lang="en-US" sz="2000" dirty="0" err="1" smtClean="0"/>
              <a:t>etc</a:t>
            </a:r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Buffering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/>
              <a:t>New primitives draw over (replace) old objects</a:t>
            </a:r>
          </a:p>
          <a:p>
            <a:r>
              <a:rPr lang="en-US"/>
              <a:t>Can lead to jerky sensation</a:t>
            </a:r>
          </a:p>
          <a:p>
            <a:r>
              <a:rPr lang="en-US"/>
              <a:t>Solution: double buffer.  Render into back (offscreen) buffer.  When finished, swap buffers to display entire image at once.  </a:t>
            </a:r>
          </a:p>
          <a:p>
            <a:r>
              <a:rPr lang="en-US"/>
              <a:t>Changes in main and display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latin typeface="Courier New" charset="0"/>
                <a:cs typeface="Courier New" charset="0"/>
              </a:rPr>
              <a:t>glutInitDisplayMode (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GLUT_DOUBLE</a:t>
            </a:r>
            <a:r>
              <a:rPr lang="en-US" sz="1600" b="1">
                <a:latin typeface="Courier New" charset="0"/>
                <a:cs typeface="Courier New" charset="0"/>
              </a:rPr>
              <a:t> | GLUT_RGB | GLUT_DEPTH);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glutSwapBuffers() ;</a:t>
            </a: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glFlush ();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Turning on Depth test (Z-buffer)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28038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OpenGL uses a Z-buffer for depth tests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 each pixel, store nearest Z value (to camera) so far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If new fragment is closer, it replaces old z, color             [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less than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dirty="0">
                <a:solidFill>
                  <a:schemeClr val="tx1"/>
                </a:solidFill>
              </a:rPr>
              <a:t> can be over-ridden in fragment program]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Simple technique to get accurate visibility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(Be sure you know what fragments and pixels are)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Changes in main </a:t>
            </a:r>
            <a:r>
              <a:rPr lang="en-US" dirty="0" err="1">
                <a:solidFill>
                  <a:schemeClr val="tx1"/>
                </a:solidFill>
              </a:rPr>
              <a:t>fn</a:t>
            </a:r>
            <a:r>
              <a:rPr lang="en-US" dirty="0">
                <a:solidFill>
                  <a:schemeClr val="tx1"/>
                </a:solidFill>
              </a:rPr>
              <a:t>, display to Z-buffer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glutInitDisplayMode</a:t>
            </a:r>
            <a:r>
              <a:rPr lang="en-US" sz="1600" b="1" dirty="0">
                <a:latin typeface="Courier New" charset="0"/>
                <a:cs typeface="Courier New" charset="0"/>
              </a:rPr>
              <a:t> (</a:t>
            </a:r>
            <a:r>
              <a:rPr lang="en-US" sz="1600" b="1" dirty="0" smtClean="0">
                <a:latin typeface="Courier New" charset="0"/>
                <a:cs typeface="Courier New" charset="0"/>
              </a:rPr>
              <a:t>GLUT_DOUBLE </a:t>
            </a:r>
            <a:r>
              <a:rPr lang="en-US" sz="1600" b="1" dirty="0">
                <a:latin typeface="Courier New" charset="0"/>
                <a:cs typeface="Courier New" charset="0"/>
              </a:rPr>
              <a:t>| GLUT_RGB | 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GLUT_DEPTH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glClear</a:t>
            </a:r>
            <a:r>
              <a:rPr lang="en-US" sz="1600" b="1" dirty="0">
                <a:latin typeface="Courier New" charset="0"/>
                <a:cs typeface="Courier New" charset="0"/>
              </a:rPr>
              <a:t> (GL_COLOR_BUFFER_BIT |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 GL_DEPTH_BUFFER_BIT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cs typeface="Times New Roman" charset="0"/>
              </a:rPr>
              <a:t>In </a:t>
            </a:r>
            <a:r>
              <a:rPr lang="en-US" dirty="0" err="1">
                <a:cs typeface="Times New Roman" charset="0"/>
              </a:rPr>
              <a:t>init</a:t>
            </a:r>
            <a:r>
              <a:rPr lang="en-US" dirty="0">
                <a:cs typeface="Times New Roman" charset="0"/>
              </a:rPr>
              <a:t> function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  </a:t>
            </a:r>
            <a:r>
              <a:rPr lang="en-US" sz="1800" b="1" dirty="0" err="1">
                <a:latin typeface="Courier New" charset="0"/>
                <a:cs typeface="Courier New" charset="0"/>
              </a:rPr>
              <a:t>glEnable</a:t>
            </a:r>
            <a:r>
              <a:rPr lang="en-US" sz="1800" b="1" dirty="0">
                <a:latin typeface="Courier New" charset="0"/>
                <a:cs typeface="Courier New" charset="0"/>
              </a:rPr>
              <a:t>(GL_DEPTH_TEST) 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glDepthFunc</a:t>
            </a:r>
            <a:r>
              <a:rPr lang="en-US" sz="1800" b="1" dirty="0">
                <a:latin typeface="Courier New" charset="0"/>
                <a:cs typeface="Courier New" charset="0"/>
              </a:rPr>
              <a:t>(GL_LESS) ; // The default option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b="1" dirty="0">
              <a:cs typeface="Times New Roman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2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order of drawing matter any more?</a:t>
            </a:r>
          </a:p>
          <a:p>
            <a:r>
              <a:rPr lang="en-US" dirty="0"/>
              <a:t>What if I change near plane to 0?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 i="1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3 </a:t>
            </a:r>
            <a:endParaRPr lang="en-US" dirty="0" smtClean="0"/>
          </a:p>
          <a:p>
            <a:r>
              <a:rPr lang="en-US" dirty="0" smtClean="0"/>
              <a:t>Notice </a:t>
            </a:r>
            <a:r>
              <a:rPr lang="en-US" dirty="0"/>
              <a:t>how teapot cycles around</a:t>
            </a:r>
          </a:p>
          <a:p>
            <a:r>
              <a:rPr lang="en-US" dirty="0"/>
              <a:t>And that I can pause and restart animation </a:t>
            </a:r>
          </a:p>
          <a:p>
            <a:r>
              <a:rPr lang="en-US" dirty="0"/>
              <a:t>And do everything else (zoom etc.) while teapot moves in background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Teapot (in display)</a:t>
            </a:r>
          </a:p>
        </p:txBody>
      </p:sp>
      <p:sp>
        <p:nvSpPr>
          <p:cNvPr id="1190915" name="Text Box 3"/>
          <p:cNvSpPr txBox="1">
            <a:spLocks noChangeArrowheads="1"/>
          </p:cNvSpPr>
          <p:nvPr/>
        </p:nvSpPr>
        <p:spPr bwMode="auto">
          <a:xfrm>
            <a:off x="19050" y="1355408"/>
            <a:ext cx="9236710" cy="655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noProof="1"/>
              <a:t> </a:t>
            </a:r>
            <a:r>
              <a:rPr noProof="1" smtClean="0"/>
              <a:t>/</a:t>
            </a:r>
            <a:r>
              <a:rPr noProof="1"/>
              <a:t>/  ** NEW ** Put a teapot in the middle that animates </a:t>
            </a:r>
          </a:p>
          <a:p>
            <a:pPr algn="l"/>
            <a:r>
              <a:rPr noProof="1"/>
              <a:t>  </a:t>
            </a:r>
            <a:r>
              <a:rPr lang="en-US" noProof="1"/>
              <a:t>	pushMatrix(modelview);</a:t>
            </a:r>
          </a:p>
          <a:p>
            <a:pPr algn="l"/>
            <a:r>
              <a:rPr lang="en-US" noProof="1"/>
              <a:t>	modelview = modelview * glm::translate(identity, glm::vec3(teapotloc, 0.0, 0.0))</a:t>
            </a:r>
            <a:r>
              <a:rPr lang="en-US" noProof="1" smtClean="0"/>
              <a:t>;</a:t>
            </a:r>
            <a:endParaRPr lang="en-US" noProof="1"/>
          </a:p>
          <a:p>
            <a:pPr algn="l"/>
            <a:r>
              <a:rPr lang="en-US" noProof="1"/>
              <a:t>    //  The following two transforms set up and center the teapot </a:t>
            </a:r>
          </a:p>
          <a:p>
            <a:pPr algn="l"/>
            <a:r>
              <a:rPr lang="en-US" noProof="1"/>
              <a:t>    //  T</a:t>
            </a:r>
            <a:r>
              <a:rPr lang="en-US" noProof="1" smtClean="0"/>
              <a:t>ransforms </a:t>
            </a:r>
            <a:r>
              <a:rPr lang="en-US" noProof="1"/>
              <a:t>right-multiply the modelview matrix (top of the stack)</a:t>
            </a:r>
          </a:p>
          <a:p>
            <a:pPr algn="l"/>
            <a:r>
              <a:rPr lang="en-US" noProof="1"/>
              <a:t>	modelview = modelview * glm::translate(identity, glm::vec3(0.0, 0.0, 0.1));</a:t>
            </a:r>
          </a:p>
          <a:p>
            <a:pPr algn="l"/>
            <a:r>
              <a:rPr lang="en-US" noProof="1"/>
              <a:t>	modelview = modelview * glm::rotate(identity, glm::pi&lt;float&gt;() / 2.0f, glm::vec3(1.0, 0.0, 0.0));</a:t>
            </a:r>
          </a:p>
          <a:p>
            <a:pPr algn="l"/>
            <a:r>
              <a:rPr lang="en-US" noProof="1"/>
              <a:t>	float size = 0.235f; // Teapot size</a:t>
            </a:r>
          </a:p>
          <a:p>
            <a:pPr algn="l"/>
            <a:r>
              <a:rPr lang="en-US" noProof="1"/>
              <a:t>	modelview = modelview * glm::scale(identity, glm::vec3(size, size, size));</a:t>
            </a:r>
          </a:p>
          <a:p>
            <a:pPr algn="l"/>
            <a:r>
              <a:rPr lang="en-US" noProof="1"/>
              <a:t>	glUniformMatrix4fv(modelviewPos, 1, GL_FALSE, &amp;(modelview)[0][0]);</a:t>
            </a:r>
          </a:p>
          <a:p>
            <a:pPr algn="l"/>
            <a:r>
              <a:rPr lang="en-US" noProof="1"/>
              <a:t>    </a:t>
            </a:r>
            <a:r>
              <a:rPr lang="en-US" noProof="1" smtClean="0"/>
              <a:t>	drawteapot</a:t>
            </a:r>
            <a:r>
              <a:rPr lang="en-US" noProof="1"/>
              <a:t>() ;</a:t>
            </a:r>
          </a:p>
          <a:p>
            <a:pPr algn="l"/>
            <a:r>
              <a:rPr lang="en-US" noProof="1"/>
              <a:t>	popMatrix(modelview)</a:t>
            </a:r>
            <a:r>
              <a:rPr lang="en-US" noProof="1" smtClean="0"/>
              <a:t>;</a:t>
            </a:r>
          </a:p>
          <a:p>
            <a:pPr algn="l"/>
            <a:endParaRPr lang="en-US" noProof="1" smtClean="0"/>
          </a:p>
          <a:p>
            <a:pPr algn="l"/>
            <a:r>
              <a:rPr lang="en-US" noProof="1" smtClean="0"/>
              <a:t>void </a:t>
            </a:r>
            <a:r>
              <a:rPr lang="en-US" noProof="1"/>
              <a:t>drawteapot() </a:t>
            </a:r>
            <a:r>
              <a:rPr lang="en-US" noProof="1" smtClean="0"/>
              <a:t>{</a:t>
            </a:r>
            <a:r>
              <a:rPr lang="en-US" noProof="1"/>
              <a:t>// drawteapot() function in geometry.h </a:t>
            </a:r>
          </a:p>
          <a:p>
            <a:pPr algn="l"/>
            <a:r>
              <a:rPr lang="en-US" noProof="1"/>
              <a:t>	glBindVertexArray(teapotVAO);</a:t>
            </a:r>
          </a:p>
          <a:p>
            <a:pPr algn="l"/>
            <a:r>
              <a:rPr lang="en-US" noProof="1"/>
              <a:t>	glDrawElements(GL_TRIANGLES, teapotIndices.size(), GL_UNSIGNED_INT, 0);</a:t>
            </a:r>
          </a:p>
          <a:p>
            <a:pPr algn="l"/>
            <a:r>
              <a:rPr lang="en-US" noProof="1"/>
              <a:t>	glBindVertexArray(0);</a:t>
            </a:r>
          </a:p>
          <a:p>
            <a:pPr algn="l"/>
            <a:r>
              <a:rPr lang="en-US" noProof="1"/>
              <a:t>}</a:t>
            </a:r>
          </a:p>
          <a:p>
            <a:pPr algn="l"/>
            <a:endParaRPr lang="en-US" noProof="1"/>
          </a:p>
          <a:p>
            <a:pPr algn="l"/>
            <a:r>
              <a:rPr noProof="1" smtClean="0"/>
              <a:t>   </a:t>
            </a:r>
            <a:r>
              <a:rPr lang="en-US" sz="1800" dirty="0" smtClean="0">
                <a:cs typeface="Courier New" charset="0"/>
              </a:rPr>
              <a:t> </a:t>
            </a:r>
            <a:endParaRPr lang="en-US" sz="1800" dirty="0">
              <a:cs typeface="Courier New" charset="0"/>
            </a:endParaRP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Animation routine</a:t>
            </a:r>
          </a:p>
        </p:txBody>
      </p:sp>
      <p:sp>
        <p:nvSpPr>
          <p:cNvPr id="1191939" name="Text Box 3"/>
          <p:cNvSpPr txBox="1">
            <a:spLocks noChangeArrowheads="1"/>
          </p:cNvSpPr>
          <p:nvPr/>
        </p:nvSpPr>
        <p:spPr bwMode="auto">
          <a:xfrm>
            <a:off x="374650" y="2497138"/>
            <a:ext cx="8593138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noProof="1"/>
              <a:t>// ** NEW ** in this assignment, is an animation of a teapot </a:t>
            </a:r>
          </a:p>
          <a:p>
            <a:pPr algn="l"/>
            <a:r>
              <a:rPr noProof="1"/>
              <a:t>// Hitting p will pause this animation; see keyboard callback</a:t>
            </a:r>
          </a:p>
          <a:p>
            <a:pPr algn="l"/>
            <a:endParaRPr noProof="1"/>
          </a:p>
          <a:p>
            <a:pPr algn="l"/>
            <a:r>
              <a:rPr noProof="1"/>
              <a:t>void animation(void) {</a:t>
            </a:r>
          </a:p>
          <a:p>
            <a:pPr algn="l"/>
            <a:r>
              <a:rPr noProof="1"/>
              <a:t>  teapotloc = teapotloc + 0.005 ;</a:t>
            </a:r>
          </a:p>
          <a:p>
            <a:pPr algn="l"/>
            <a:r>
              <a:rPr noProof="1"/>
              <a:t>  if (teapotloc &gt; 0.5) teapotloc = -0.5 ;</a:t>
            </a:r>
          </a:p>
          <a:p>
            <a:pPr algn="l"/>
            <a:r>
              <a:rPr noProof="1"/>
              <a:t>  glutPostRedisplay() ;  </a:t>
            </a:r>
          </a:p>
          <a:p>
            <a:pPr algn="l"/>
            <a:r>
              <a:rPr noProof="1"/>
              <a:t>}</a:t>
            </a: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Keyboard callback (p to pause)</a:t>
            </a:r>
          </a:p>
        </p:txBody>
      </p:sp>
      <p:sp>
        <p:nvSpPr>
          <p:cNvPr id="1193987" name="Text Box 3"/>
          <p:cNvSpPr txBox="1">
            <a:spLocks noChangeArrowheads="1"/>
          </p:cNvSpPr>
          <p:nvPr/>
        </p:nvSpPr>
        <p:spPr bwMode="auto">
          <a:xfrm>
            <a:off x="374650" y="1592263"/>
            <a:ext cx="859313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cs typeface="Courier New" charset="0"/>
              </a:rPr>
              <a:t>GLint animate = 0 ; // ** NEW ** whether to animate or not</a:t>
            </a:r>
          </a:p>
          <a:p>
            <a:pPr algn="l"/>
            <a:endParaRPr lang="en-US" sz="1800">
              <a:cs typeface="Courier New" charset="0"/>
            </a:endParaRPr>
          </a:p>
          <a:p>
            <a:pPr algn="l"/>
            <a:r>
              <a:rPr lang="en-US" sz="1800">
                <a:cs typeface="Courier New" charset="0"/>
              </a:rPr>
              <a:t>void keyboard (unsigned char key, int x, int y) </a:t>
            </a:r>
          </a:p>
          <a:p>
            <a:pPr algn="l"/>
            <a:r>
              <a:rPr lang="en-US" sz="1800">
                <a:cs typeface="Courier New" charset="0"/>
              </a:rPr>
              <a:t>{</a:t>
            </a:r>
          </a:p>
          <a:p>
            <a:pPr algn="l"/>
            <a:r>
              <a:rPr lang="en-US" sz="1800">
                <a:cs typeface="Courier New" charset="0"/>
              </a:rPr>
              <a:t>  switch (key) {</a:t>
            </a:r>
          </a:p>
          <a:p>
            <a:pPr algn="l"/>
            <a:r>
              <a:rPr lang="en-US" sz="1800">
                <a:cs typeface="Courier New" charset="0"/>
              </a:rPr>
              <a:t>  case 27:  // Escape to quit</a:t>
            </a:r>
          </a:p>
          <a:p>
            <a:pPr algn="l"/>
            <a:r>
              <a:rPr lang="en-US" sz="1800">
                <a:cs typeface="Courier New" charset="0"/>
              </a:rPr>
              <a:t>    exit(0)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case 'p': // ** NEW ** to pause/restart animation</a:t>
            </a:r>
          </a:p>
          <a:p>
            <a:pPr algn="l"/>
            <a:r>
              <a:rPr lang="en-US" sz="1800">
                <a:cs typeface="Courier New" charset="0"/>
              </a:rPr>
              <a:t>    animate = !animate ;</a:t>
            </a:r>
          </a:p>
          <a:p>
            <a:pPr algn="l"/>
            <a:r>
              <a:rPr lang="en-US" sz="1800">
                <a:cs typeface="Courier New" charset="0"/>
              </a:rPr>
              <a:t>      if (animate) glutIdleFunc(animation) ;</a:t>
            </a:r>
          </a:p>
          <a:p>
            <a:pPr algn="l"/>
            <a:r>
              <a:rPr lang="en-US" sz="1800">
                <a:cs typeface="Courier New" charset="0"/>
              </a:rPr>
              <a:t>      else glutIdleFunc(NULL)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default: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}</a:t>
            </a:r>
          </a:p>
          <a:p>
            <a:pPr algn="l"/>
            <a:r>
              <a:rPr lang="en-US" sz="1800">
                <a:cs typeface="Courier New" charset="0"/>
              </a:rPr>
              <a:t>}</a:t>
            </a:r>
          </a:p>
          <a:p>
            <a:pPr algn="l"/>
            <a:endParaRPr lang="en-US" sz="180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Display lists (extend init for pillars)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or z-buffering</a:t>
            </a:r>
          </a:p>
          <a:p>
            <a:r>
              <a:rPr lang="en-US"/>
              <a:t>Animation (moving teapot)</a:t>
            </a:r>
          </a:p>
          <a:p>
            <a:r>
              <a:rPr lang="en-US" i="1"/>
              <a:t>Texture mapping (wooden floor) [mytest3]</a:t>
            </a:r>
          </a:p>
          <a:p>
            <a:pPr>
              <a:buFont typeface="Wingdings" charset="0"/>
              <a:buNone/>
            </a:pPr>
            <a:r>
              <a:rPr lang="en-US" sz="2000"/>
              <a:t>     </a:t>
            </a:r>
          </a:p>
          <a:p>
            <a:pPr>
              <a:buFont typeface="Wingdings" charset="0"/>
              <a:buNone/>
            </a:pPr>
            <a:r>
              <a:rPr lang="en-US" sz="2400"/>
              <a:t>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globals and basic setup</a:t>
            </a: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413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600" b="1" noProof="1" smtClean="0">
                <a:latin typeface="Courier New" charset="0"/>
              </a:rPr>
              <a:t>// In mytest3.cpp</a:t>
            </a:r>
          </a:p>
          <a:p>
            <a:pPr>
              <a:buFont typeface="Wingdings" charset="0"/>
              <a:buNone/>
            </a:pPr>
            <a:r>
              <a:rPr sz="1600" b="1" noProof="1" smtClean="0">
                <a:latin typeface="Courier New" charset="0"/>
              </a:rPr>
              <a:t>GLubyte </a:t>
            </a:r>
            <a:r>
              <a:rPr sz="1600" b="1" noProof="1">
                <a:latin typeface="Courier New" charset="0"/>
              </a:rPr>
              <a:t>woodtexture[256][256][3] ; // texture (from grsites.com)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texNames[1] ; // texture buffer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istex ;  // blend parameter for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islight ; // for lighting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texturing = 1 ; // to turn on/off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lighting = 1 ; //</a:t>
            </a:r>
            <a:r>
              <a:rPr lang="en-US" sz="1600" b="1" dirty="0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to turn on/off lighting</a:t>
            </a:r>
          </a:p>
          <a:p>
            <a:endParaRPr lang="en-US" sz="1600" b="1" dirty="0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// In Display</a:t>
            </a:r>
          </a:p>
          <a:p>
            <a:pPr>
              <a:buFont typeface="Wingdings" charset="0"/>
              <a:buNone/>
            </a:pPr>
            <a:r>
              <a:rPr sz="20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glUniform1i(islight,0) ; // Turn off lighting (except on teapot, later)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glUniform1i(istex,texturing)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drawtexture(FLOOR,texNames[0]) ; // Texturing floor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// drawobject(FLOOR) ; </a:t>
            </a:r>
            <a:endParaRPr lang="en-US" sz="1600" b="1" noProof="1" smtClean="0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 </a:t>
            </a:r>
            <a:r>
              <a:rPr sz="1600" b="1" noProof="1" smtClean="0">
                <a:latin typeface="Courier New" charset="0"/>
              </a:rPr>
              <a:t>glUniform1i</a:t>
            </a:r>
            <a:r>
              <a:rPr sz="1600" b="1" noProof="1">
                <a:latin typeface="Courier New" charset="0"/>
              </a:rPr>
              <a:t>(istex,0) ; // Other items aren't textured</a:t>
            </a:r>
            <a:r>
              <a:rPr sz="2400" b="1" noProof="1"/>
              <a:t> </a:t>
            </a:r>
          </a:p>
          <a:p>
            <a:pPr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8964612" cy="5897563"/>
          </a:xfrm>
        </p:spPr>
        <p:txBody>
          <a:bodyPr/>
          <a:lstStyle/>
          <a:p>
            <a:r>
              <a:rPr lang="en-US"/>
              <a:t>Make mytest1 more                                                    ambitious</a:t>
            </a:r>
          </a:p>
          <a:p>
            <a:r>
              <a:rPr lang="en-US"/>
              <a:t>Sequence of steps</a:t>
            </a:r>
          </a:p>
          <a:p>
            <a:r>
              <a:rPr lang="en-US"/>
              <a:t>Demo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50" r="64127" b="42587"/>
          <a:stretch>
            <a:fillRect/>
          </a:stretch>
        </p:blipFill>
        <p:spPr bwMode="auto">
          <a:xfrm>
            <a:off x="4108450" y="1560513"/>
            <a:ext cx="48006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Toggles for Keyboard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case 't': // ** NEW ** to turn on/off texturing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texturing = !texturing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case 's': // ** NEW ** to turn on/off shading (always smooth)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lighting = !lighting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Visual Detail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Basic idea: use images instead of more polygons to represent fine scale color variation</a:t>
            </a:r>
          </a:p>
        </p:txBody>
      </p:sp>
      <p:pic>
        <p:nvPicPr>
          <p:cNvPr id="1217540" name="Picture 4" descr="dinos2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9535"/>
          <a:stretch>
            <a:fillRect/>
          </a:stretch>
        </p:blipFill>
        <p:spPr bwMode="auto">
          <a:xfrm>
            <a:off x="838200" y="2505075"/>
            <a:ext cx="5334000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7541" name="Picture 5" descr="dino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505075"/>
            <a:ext cx="188277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Mapping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Important topic: nearly all objects textured</a:t>
            </a:r>
          </a:p>
          <a:p>
            <a:pPr lvl="1"/>
            <a:r>
              <a:rPr lang="en-US"/>
              <a:t>Wood grain, faces, bricks and so on</a:t>
            </a:r>
          </a:p>
          <a:p>
            <a:pPr lvl="1"/>
            <a:r>
              <a:rPr lang="en-US"/>
              <a:t>Adds visual detail to scenes</a:t>
            </a:r>
          </a:p>
          <a:p>
            <a:r>
              <a:rPr lang="en-US"/>
              <a:t>Can be added in a fragment shader</a:t>
            </a:r>
          </a:p>
        </p:txBody>
      </p:sp>
      <p:pic>
        <p:nvPicPr>
          <p:cNvPr id="1216516" name="Picture 4" descr="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873500"/>
            <a:ext cx="3554412" cy="22367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517" name="Picture 5" descr="te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787775"/>
            <a:ext cx="3629025" cy="2292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6518" name="Text Box 6"/>
          <p:cNvSpPr txBox="1">
            <a:spLocks noChangeArrowheads="1"/>
          </p:cNvSpPr>
          <p:nvPr/>
        </p:nvSpPr>
        <p:spPr bwMode="auto">
          <a:xfrm>
            <a:off x="1347788" y="60991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Polygonal model</a:t>
            </a:r>
          </a:p>
        </p:txBody>
      </p:sp>
      <p:sp>
        <p:nvSpPr>
          <p:cNvPr id="1216519" name="Text Box 7"/>
          <p:cNvSpPr txBox="1">
            <a:spLocks noChangeArrowheads="1"/>
          </p:cNvSpPr>
          <p:nvPr/>
        </p:nvSpPr>
        <p:spPr bwMode="auto">
          <a:xfrm>
            <a:off x="5429250" y="61087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With surface texture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texture</a:t>
            </a:r>
          </a:p>
        </p:txBody>
      </p:sp>
      <p:sp>
        <p:nvSpPr>
          <p:cNvPr id="1201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inittexture("wood.ppm", shaderprogram) ;</a:t>
            </a:r>
            <a:r>
              <a:rPr sz="1600" noProof="1">
                <a:latin typeface="Courier New" charset="0"/>
              </a:rPr>
              <a:t> </a:t>
            </a:r>
            <a:r>
              <a:rPr lang="en-US" sz="1600" b="1" dirty="0">
                <a:latin typeface="Courier New" charset="0"/>
              </a:rPr>
              <a:t>// in </a:t>
            </a:r>
            <a:r>
              <a:rPr lang="en-US" sz="1600" b="1" dirty="0" err="1">
                <a:latin typeface="Courier New" charset="0"/>
              </a:rPr>
              <a:t>init</a:t>
            </a:r>
            <a:r>
              <a:rPr lang="en-US" sz="1600" b="1" dirty="0">
                <a:latin typeface="Courier New" charset="0"/>
              </a:rPr>
              <a:t>()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Very basic code to read a ppm file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And then set up buffers for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inittexture (const char * filename, GLuint program)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int i,j,k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FILE * fp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 smtClean="0">
                <a:latin typeface="Courier New" charset="0"/>
              </a:rPr>
              <a:t>	</a:t>
            </a:r>
            <a:r>
              <a:rPr sz="1600" b="1" noProof="1" smtClean="0">
                <a:latin typeface="Courier New" charset="0"/>
              </a:rPr>
              <a:t>assert</a:t>
            </a:r>
            <a:r>
              <a:rPr sz="1600" b="1" noProof="1">
                <a:latin typeface="Courier New" charset="0"/>
              </a:rPr>
              <a:t>(fp = fopen(filename,"rb"))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fscanf(fp,"%*s %*d %*d %*d%*c")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for (i = 0 ; i &lt; 256 ; i++)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for (j = 0 ; j &lt; 256 ; j++)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for (k = 0 ; k &lt; 3 ; k++)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	 fscanf(fp,"%c",&amp;(woodtexture[i][j][k]))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fclose(fp)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Coordinates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1280" y="1364615"/>
            <a:ext cx="9418320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Each vertex must have a texture coordinate: pointer to texture.  Interpolate for pixels (each fragment has </a:t>
            </a:r>
            <a:r>
              <a:rPr lang="en-US" sz="2400" dirty="0" err="1"/>
              <a:t>st</a:t>
            </a:r>
            <a:r>
              <a:rPr lang="en-US" sz="24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4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// Set up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glGenTextures(1, texNames) 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 smtClean="0">
                <a:latin typeface="Courier New" charset="0"/>
              </a:rPr>
              <a:t>glBindVertexArray</a:t>
            </a:r>
            <a:r>
              <a:rPr lang="en-US" sz="1600" b="1" noProof="1">
                <a:latin typeface="Courier New" charset="0"/>
              </a:rPr>
              <a:t>(VAOs[FLOOR]);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buffers[numobjects*numperobj+ncolors])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glBufferData(GL_ARRAY_BUFFER, sizeof (floortex), floortex,GL_STATIC_DRAW)</a:t>
            </a:r>
            <a:r>
              <a:rPr sz="1600" b="1" noProof="1" smtClean="0">
                <a:latin typeface="Courier New" charset="0"/>
              </a:rPr>
              <a:t>;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// Use layout location 2 for texcoords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glEnableVertexAttribArray(2);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glVertexAttribPointer(2, 2, GL_FLOAT, GL_FALSE, 2 * sizeof(GLfloat), 0);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	</a:t>
            </a:r>
            <a:r>
              <a:rPr sz="1600" b="1" noProof="1" smtClean="0">
                <a:latin typeface="Courier New" charset="0"/>
              </a:rPr>
              <a:t>glActiveTexture</a:t>
            </a:r>
            <a:r>
              <a:rPr sz="1600" b="1" noProof="1">
                <a:latin typeface="Courier New" charset="0"/>
              </a:rPr>
              <a:t>(GL_TEXTURE0)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glEnable(GL_TEXTURE_2D)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glBindTexture (GL_TEXTURE_2D, texNames[0])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Specifying the Texture Image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glTexImage2D( target, level, components, width height, border, format, type, data 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target is GL_TEXTURE_2D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level is (almost always) 0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components = 3 or 4 (RGB/RGBA)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width/height MUST be a power of 2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border = 0 (usually)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format = GL_RGB or GL_RGBA (usually)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type = GL_UNSIGNED_BYTE, GL_FLOAT, etc…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Image and Bind to Shader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glTexImage2D(GL_TEXTURE_2D,0,GL_RGB, 256, 256, 0, GL_RGB, GL_UNSIGNED_BYTE, woodtexture)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GL_TEXTURE_MAG_FILTER,</a:t>
            </a:r>
            <a:r>
              <a:rPr lang="en-US" sz="1800" b="1">
                <a:latin typeface="Courier New" charset="0"/>
              </a:rPr>
              <a:t> </a:t>
            </a:r>
            <a:r>
              <a:rPr sz="1800" b="1" noProof="1">
                <a:latin typeface="Courier New" charset="0"/>
              </a:rPr>
              <a:t>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GL_TEXTURE_MIN_FILTER, 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GL_TEXTURE_WRAP_S,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GL_TEXTURE_WRAP_T,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8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// Define a sampler.  See page 709 in red book, 7th ed.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GLint texsampler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texsampler = glGetUniformLocation(program, "tex")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glUniform1i(texsampler,0) ; // Could also be GL_TEXTURE0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istex = glGetUniformLocation(program,"istex") ; </a:t>
            </a:r>
          </a:p>
          <a:p>
            <a:pPr>
              <a:lnSpc>
                <a:spcPct val="80000"/>
              </a:lnSpc>
            </a:pPr>
            <a:endParaRPr lang="en-US" sz="18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with Texture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572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And a function to draw with textures, similar to drawobject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 smtClean="0">
                <a:latin typeface="Courier New" charset="0"/>
              </a:rPr>
              <a:t>void </a:t>
            </a:r>
            <a:r>
              <a:rPr sz="1600" b="1" noProof="1">
                <a:latin typeface="Courier New" charset="0"/>
              </a:rPr>
              <a:t>drawtexture(GLuint object, GLuint texture) {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</a:t>
            </a:r>
            <a:r>
              <a:rPr lang="en-US" sz="1600" b="1" noProof="1">
                <a:latin typeface="Courier New" charset="0"/>
              </a:rPr>
              <a:t>	glBindTexture(GL_TEXTURE_2D, texture);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glDrawElements(PrimType[object], NumElems[object], GL_UNSIGNED_BYTE,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glBindVertexArray(0)</a:t>
            </a:r>
            <a:r>
              <a:rPr lang="en-US" sz="1600" b="1" noProof="1" smtClean="0">
                <a:latin typeface="Courier New" charset="0"/>
              </a:rPr>
              <a:t>;</a:t>
            </a:r>
            <a:r>
              <a:rPr sz="1600" b="1" noProof="1" smtClean="0">
                <a:latin typeface="Courier New" charset="0"/>
              </a:rPr>
              <a:t>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}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Steps for Drawing (+Demo)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" y="805815"/>
            <a:ext cx="905256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Vertex </a:t>
            </a:r>
            <a:r>
              <a:rPr lang="en-US" dirty="0" err="1"/>
              <a:t>shader</a:t>
            </a:r>
            <a:r>
              <a:rPr lang="en-US" dirty="0"/>
              <a:t> (just pass on texture </a:t>
            </a:r>
            <a:r>
              <a:rPr lang="en-US" dirty="0" err="1"/>
              <a:t>coords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layout </a:t>
            </a:r>
            <a:r>
              <a:rPr lang="en-US" sz="1600" b="1" dirty="0">
                <a:latin typeface="Courier New"/>
                <a:cs typeface="Courier New"/>
              </a:rPr>
              <a:t>(location = 2) in vec2 </a:t>
            </a:r>
            <a:r>
              <a:rPr lang="en-US" sz="1600" b="1" dirty="0" err="1">
                <a:latin typeface="Courier New"/>
                <a:cs typeface="Courier New"/>
              </a:rPr>
              <a:t>texCoords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out vec2 </a:t>
            </a:r>
            <a:r>
              <a:rPr lang="en-US" sz="1600" b="1" dirty="0" err="1">
                <a:latin typeface="Courier New"/>
                <a:cs typeface="Courier New"/>
              </a:rPr>
              <a:t>texcoord</a:t>
            </a:r>
            <a:r>
              <a:rPr lang="en-US" sz="1600" b="1" dirty="0" smtClean="0">
                <a:latin typeface="Courier New"/>
                <a:cs typeface="Courier New"/>
              </a:rPr>
              <a:t>; </a:t>
            </a:r>
            <a:r>
              <a:rPr lang="en-US" sz="1600" b="1" dirty="0">
                <a:latin typeface="Courier New"/>
                <a:cs typeface="Courier New"/>
              </a:rPr>
              <a:t>// </a:t>
            </a:r>
            <a:r>
              <a:rPr lang="en-US" sz="1600" b="1" dirty="0" smtClean="0">
                <a:latin typeface="Courier New"/>
                <a:cs typeface="Courier New"/>
              </a:rPr>
              <a:t>similar </a:t>
            </a:r>
            <a:r>
              <a:rPr lang="en-US" sz="1600" b="1" dirty="0">
                <a:latin typeface="Courier New"/>
                <a:cs typeface="Courier New"/>
              </a:rPr>
              <a:t>definitions for positions and </a:t>
            </a:r>
            <a:r>
              <a:rPr lang="en-US" sz="1600" b="1" dirty="0" err="1" smtClean="0">
                <a:latin typeface="Courier New"/>
                <a:cs typeface="Courier New"/>
              </a:rPr>
              <a:t>normals</a:t>
            </a:r>
            <a:endParaRPr lang="en-US" sz="16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uniform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err="1">
                <a:latin typeface="Courier New"/>
                <a:cs typeface="Courier New"/>
              </a:rPr>
              <a:t>istex</a:t>
            </a:r>
            <a:r>
              <a:rPr lang="en-US" sz="1600" b="1" dirty="0">
                <a:latin typeface="Courier New"/>
                <a:cs typeface="Courier New"/>
              </a:rPr>
              <a:t> ; </a:t>
            </a:r>
            <a:endParaRPr lang="en-US" sz="16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void </a:t>
            </a:r>
            <a:r>
              <a:rPr lang="en-US" sz="1600" b="1" dirty="0">
                <a:latin typeface="Courier New"/>
                <a:cs typeface="Courier New"/>
              </a:rPr>
              <a:t>main() {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gl_Position</a:t>
            </a:r>
            <a:r>
              <a:rPr lang="en-US" sz="1600" b="1" dirty="0">
                <a:latin typeface="Courier New"/>
                <a:cs typeface="Courier New"/>
              </a:rPr>
              <a:t> = projection * 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 * vec4(position, 1.0f);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mynormal</a:t>
            </a:r>
            <a:r>
              <a:rPr lang="en-US" sz="1600" b="1" dirty="0">
                <a:latin typeface="Courier New"/>
                <a:cs typeface="Courier New"/>
              </a:rPr>
              <a:t> = mat3(transpose(inverse(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))) * normal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myvertex</a:t>
            </a:r>
            <a:r>
              <a:rPr lang="en-US" sz="1600" b="1" dirty="0">
                <a:latin typeface="Courier New"/>
                <a:cs typeface="Courier New"/>
              </a:rPr>
              <a:t> = 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 * vec4(position, 1.0f)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latin typeface="Courier New"/>
                <a:cs typeface="Courier New"/>
              </a:rPr>
              <a:t>texcoord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 vec2 (0.0, 0.0); // Default value just to prevent errors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latin typeface="Courier New"/>
                <a:cs typeface="Courier New"/>
              </a:rPr>
              <a:t> if 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istex</a:t>
            </a:r>
            <a:r>
              <a:rPr lang="en-US" sz="1600" b="1" dirty="0">
                <a:latin typeface="Courier New"/>
                <a:cs typeface="Courier New"/>
              </a:rPr>
              <a:t> != 0)</a:t>
            </a:r>
            <a:r>
              <a:rPr lang="en-US" sz="1600" b="1" dirty="0" smtClean="0">
                <a:latin typeface="Courier New"/>
                <a:cs typeface="Courier New"/>
              </a:rPr>
              <a:t>{ </a:t>
            </a:r>
            <a:r>
              <a:rPr lang="en-US" sz="1600" b="1" dirty="0" err="1" smtClean="0">
                <a:latin typeface="Courier New"/>
                <a:cs typeface="Courier New"/>
              </a:rPr>
              <a:t>texcoord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 </a:t>
            </a:r>
            <a:r>
              <a:rPr lang="en-US" sz="1600" b="1" dirty="0" err="1">
                <a:latin typeface="Courier New"/>
                <a:cs typeface="Courier New"/>
              </a:rPr>
              <a:t>texCoords</a:t>
            </a:r>
            <a:r>
              <a:rPr lang="en-US" sz="1600" b="1" dirty="0" smtClean="0">
                <a:latin typeface="Courier New"/>
                <a:cs typeface="Courier New"/>
              </a:rPr>
              <a:t>;} }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Fragment </a:t>
            </a:r>
            <a:r>
              <a:rPr lang="en-US" dirty="0" err="1"/>
              <a:t>shader</a:t>
            </a:r>
            <a:r>
              <a:rPr lang="en-US" dirty="0"/>
              <a:t> (can be more complex blend)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void main (void) </a:t>
            </a:r>
            <a:r>
              <a:rPr lang="en-US" sz="1600" b="1" dirty="0" smtClean="0">
                <a:latin typeface="Courier New" charset="0"/>
              </a:rPr>
              <a:t>{       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	if 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&gt; 0) </a:t>
            </a:r>
            <a:r>
              <a:rPr lang="en-US" sz="1600" b="1" dirty="0" err="1">
                <a:latin typeface="Courier New" charset="0"/>
              </a:rPr>
              <a:t>f</a:t>
            </a:r>
            <a:r>
              <a:rPr lang="en-US" sz="1600" b="1" dirty="0" err="1" smtClean="0">
                <a:latin typeface="Courier New" charset="0"/>
              </a:rPr>
              <a:t>ragColor</a:t>
            </a:r>
            <a:r>
              <a:rPr lang="en-US" sz="1600" b="1" dirty="0" smtClean="0">
                <a:latin typeface="Courier New" charset="0"/>
              </a:rPr>
              <a:t> </a:t>
            </a:r>
            <a:r>
              <a:rPr lang="en-US" sz="1600" b="1" dirty="0">
                <a:latin typeface="Courier New" charset="0"/>
              </a:rPr>
              <a:t>= </a:t>
            </a:r>
            <a:r>
              <a:rPr lang="en-US" sz="1600" b="1" dirty="0" smtClean="0">
                <a:latin typeface="Courier New" charset="0"/>
              </a:rPr>
              <a:t>texture(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 smtClean="0">
                <a:latin typeface="Courier New" charset="0"/>
              </a:rPr>
              <a:t>texcoord</a:t>
            </a:r>
            <a:r>
              <a:rPr lang="en-US" sz="1600" b="1" dirty="0" smtClean="0">
                <a:latin typeface="Courier New" charset="0"/>
              </a:rPr>
              <a:t>) ; 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Texture (very briefly)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Full lecture later in course</a:t>
            </a:r>
          </a:p>
          <a:p>
            <a:r>
              <a:rPr lang="en-US"/>
              <a:t>Optimizations for efficiency</a:t>
            </a:r>
          </a:p>
          <a:p>
            <a:r>
              <a:rPr lang="en-US"/>
              <a:t>Mipmapping</a:t>
            </a:r>
          </a:p>
          <a:p>
            <a:r>
              <a:rPr lang="en-US"/>
              <a:t>Filtering</a:t>
            </a:r>
          </a:p>
          <a:p>
            <a:r>
              <a:rPr lang="en-US"/>
              <a:t>Texture Coordinate generation</a:t>
            </a:r>
          </a:p>
          <a:p>
            <a:r>
              <a:rPr lang="en-US"/>
              <a:t>Texture Matrix</a:t>
            </a:r>
          </a:p>
          <a:p>
            <a:r>
              <a:rPr lang="en-US"/>
              <a:t>Environment Mapping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3621520" y="6199188"/>
            <a:ext cx="5561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Arial" charset="0"/>
              </a:rPr>
              <a:t>If very ambitious, read </a:t>
            </a:r>
            <a:r>
              <a:rPr lang="en-US" sz="2400" b="0" dirty="0" smtClean="0">
                <a:latin typeface="Arial" charset="0"/>
              </a:rPr>
              <a:t>more in OpenGL</a:t>
            </a:r>
            <a:endParaRPr lang="en-US" sz="24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Demo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 sz="2400" dirty="0"/>
              <a:t>Changed floor to all white, added global for teapot and </a:t>
            </a:r>
            <a:r>
              <a:rPr lang="en-US" sz="2400" dirty="0" err="1"/>
              <a:t>teapotloc</a:t>
            </a:r>
            <a:r>
              <a:rPr lang="en-US" sz="2400" dirty="0"/>
              <a:t>, moved geometry to new header file</a:t>
            </a:r>
          </a:p>
          <a:p>
            <a:r>
              <a:rPr lang="en-US" sz="2400" dirty="0"/>
              <a:t>Demo 0 </a:t>
            </a:r>
            <a:r>
              <a:rPr lang="en-US" sz="2400" dirty="0" smtClean="0"/>
              <a:t>[</a:t>
            </a:r>
            <a:r>
              <a:rPr lang="en-US" sz="2400" dirty="0"/>
              <a:t>set DEMO to 4 all features]</a:t>
            </a:r>
          </a:p>
        </p:txBody>
      </p:sp>
      <p:sp>
        <p:nvSpPr>
          <p:cNvPr id="1173508" name="Text Box 4"/>
          <p:cNvSpPr txBox="1">
            <a:spLocks noChangeArrowheads="1"/>
          </p:cNvSpPr>
          <p:nvPr/>
        </p:nvSpPr>
        <p:spPr bwMode="auto">
          <a:xfrm>
            <a:off x="454025" y="3549650"/>
            <a:ext cx="837406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#include &lt;GL/</a:t>
            </a:r>
            <a:r>
              <a:rPr lang="en-US" dirty="0" err="1">
                <a:cs typeface="Courier New" charset="0"/>
              </a:rPr>
              <a:t>glut.h</a:t>
            </a:r>
            <a:r>
              <a:rPr lang="en-US" dirty="0" smtClean="0">
                <a:cs typeface="Courier New" charset="0"/>
              </a:rPr>
              <a:t>&gt; //also &lt;GL/</a:t>
            </a:r>
            <a:r>
              <a:rPr lang="en-US" dirty="0" err="1" smtClean="0">
                <a:cs typeface="Courier New" charset="0"/>
              </a:rPr>
              <a:t>glew.h</a:t>
            </a:r>
            <a:r>
              <a:rPr lang="en-US" dirty="0" smtClean="0">
                <a:cs typeface="Courier New" charset="0"/>
              </a:rPr>
              <a:t>&gt;; &lt;GLUT/</a:t>
            </a:r>
            <a:r>
              <a:rPr lang="en-US" dirty="0" err="1" smtClean="0">
                <a:cs typeface="Courier New" charset="0"/>
              </a:rPr>
              <a:t>glut.h</a:t>
            </a:r>
            <a:r>
              <a:rPr lang="en-US" dirty="0" smtClean="0">
                <a:cs typeface="Courier New" charset="0"/>
              </a:rPr>
              <a:t>&gt; for Mac OS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shaders.h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geometry.h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  <a:p>
            <a:pPr algn="l"/>
            <a:r>
              <a:rPr lang="en-US" dirty="0" err="1">
                <a:cs typeface="Courier New" charset="0"/>
              </a:rPr>
              <a:t>int</a:t>
            </a:r>
            <a:r>
              <a:rPr lang="en-US" dirty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mouseoldx</a:t>
            </a:r>
            <a:r>
              <a:rPr lang="en-US" dirty="0">
                <a:cs typeface="Courier New" charset="0"/>
              </a:rPr>
              <a:t>, </a:t>
            </a:r>
            <a:r>
              <a:rPr lang="en-US" dirty="0" err="1">
                <a:cs typeface="Courier New" charset="0"/>
              </a:rPr>
              <a:t>mouseoldy</a:t>
            </a:r>
            <a:r>
              <a:rPr lang="en-US" dirty="0">
                <a:cs typeface="Courier New" charset="0"/>
              </a:rPr>
              <a:t> ; // For mouse motion</a:t>
            </a:r>
          </a:p>
          <a:p>
            <a:pPr algn="l"/>
            <a:r>
              <a:rPr lang="en-US" dirty="0" err="1" smtClean="0">
                <a:cs typeface="Courier New" charset="0"/>
              </a:rPr>
              <a:t>GLfloat</a:t>
            </a:r>
            <a:r>
              <a:rPr lang="en-US" dirty="0" smtClean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eyeloc</a:t>
            </a:r>
            <a:r>
              <a:rPr lang="en-US" dirty="0">
                <a:cs typeface="Courier New" charset="0"/>
              </a:rPr>
              <a:t> = 2.0 ; // Where to look from; initially 0 -2, 2</a:t>
            </a:r>
          </a:p>
          <a:p>
            <a:pPr algn="l"/>
            <a:r>
              <a:rPr noProof="1"/>
              <a:t>GLfloat teapotloc = -0.5 ; // ** NEW ** where the teapot is located</a:t>
            </a:r>
          </a:p>
          <a:p>
            <a:pPr algn="l"/>
            <a:r>
              <a:rPr noProof="1"/>
              <a:t>GLint animate = 0 ; // ** NEW ** whether to animate or not</a:t>
            </a:r>
          </a:p>
          <a:p>
            <a:pPr algn="l"/>
            <a:r>
              <a:rPr noProof="1"/>
              <a:t>GLuint vertexshader, fragmentshader, shaderprogram ; // shaders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noProof="1"/>
              <a:t>const int DEMO = 0 ; // ** NEW ** To turn on and off features</a:t>
            </a: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Displacement Mapping</a:t>
            </a:r>
          </a:p>
        </p:txBody>
      </p:sp>
      <p:pic>
        <p:nvPicPr>
          <p:cNvPr id="1224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66738" y="1987550"/>
            <a:ext cx="8124825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Maps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52550"/>
            <a:ext cx="7043738" cy="3771900"/>
          </a:xfrm>
        </p:spPr>
        <p:txBody>
          <a:bodyPr/>
          <a:lstStyle/>
          <a:p>
            <a:r>
              <a:rPr lang="en-US" sz="2400"/>
              <a:t>Quake introduced </a:t>
            </a:r>
            <a:r>
              <a:rPr lang="en-US" sz="2400" i="1">
                <a:solidFill>
                  <a:schemeClr val="tx2"/>
                </a:solidFill>
              </a:rPr>
              <a:t>illumination maps</a:t>
            </a:r>
            <a:r>
              <a:rPr lang="en-US" sz="2400" i="1"/>
              <a:t> </a:t>
            </a:r>
            <a:r>
              <a:rPr lang="en-US" sz="2400"/>
              <a:t>or </a:t>
            </a:r>
            <a:r>
              <a:rPr lang="en-US" sz="2400" i="1">
                <a:solidFill>
                  <a:schemeClr val="tx2"/>
                </a:solidFill>
              </a:rPr>
              <a:t>light maps</a:t>
            </a:r>
            <a:r>
              <a:rPr lang="en-US" sz="2400"/>
              <a:t> to capture lighting effects in video games</a:t>
            </a:r>
          </a:p>
        </p:txBody>
      </p:sp>
      <p:pic>
        <p:nvPicPr>
          <p:cNvPr id="1225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6" name="Text Box 8"/>
          <p:cNvSpPr txBox="1">
            <a:spLocks noChangeArrowheads="1"/>
          </p:cNvSpPr>
          <p:nvPr/>
        </p:nvSpPr>
        <p:spPr bwMode="auto">
          <a:xfrm>
            <a:off x="382588" y="207645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map:</a:t>
            </a:r>
          </a:p>
        </p:txBody>
      </p:sp>
      <p:sp>
        <p:nvSpPr>
          <p:cNvPr id="1225737" name="Text Box 9"/>
          <p:cNvSpPr txBox="1">
            <a:spLocks noChangeArrowheads="1"/>
          </p:cNvSpPr>
          <p:nvPr/>
        </p:nvSpPr>
        <p:spPr bwMode="auto">
          <a:xfrm>
            <a:off x="425450" y="5673725"/>
            <a:ext cx="189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+ light map:</a:t>
            </a:r>
          </a:p>
        </p:txBody>
      </p:sp>
      <p:pic>
        <p:nvPicPr>
          <p:cNvPr id="122573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565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9" name="Text Box 11"/>
          <p:cNvSpPr txBox="1">
            <a:spLocks noChangeArrowheads="1"/>
          </p:cNvSpPr>
          <p:nvPr/>
        </p:nvSpPr>
        <p:spPr bwMode="auto">
          <a:xfrm>
            <a:off x="722313" y="4743450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 i="1">
                <a:solidFill>
                  <a:schemeClr val="accent1"/>
                </a:solidFill>
                <a:latin typeface="Arial" charset="0"/>
              </a:rPr>
              <a:t>Light map</a:t>
            </a:r>
          </a:p>
        </p:txBody>
      </p:sp>
      <p:sp>
        <p:nvSpPr>
          <p:cNvPr id="1225740" name="Rectangle 12"/>
          <p:cNvSpPr>
            <a:spLocks noChangeArrowheads="1"/>
          </p:cNvSpPr>
          <p:nvPr/>
        </p:nvSpPr>
        <p:spPr bwMode="auto">
          <a:xfrm>
            <a:off x="381000" y="3143250"/>
            <a:ext cx="1981200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pic>
        <p:nvPicPr>
          <p:cNvPr id="1226755" name="Picture 3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32013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6" name="Text Box 4"/>
          <p:cNvSpPr txBox="1">
            <a:spLocks noChangeArrowheads="1"/>
          </p:cNvSpPr>
          <p:nvPr/>
        </p:nvSpPr>
        <p:spPr bwMode="auto">
          <a:xfrm>
            <a:off x="228600" y="5638800"/>
            <a:ext cx="67881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rebuchet MS" charset="0"/>
              </a:rPr>
              <a:t>Images from </a:t>
            </a:r>
            <a:r>
              <a:rPr lang="en-US" b="0" i="1">
                <a:latin typeface="Trebuchet MS" charset="0"/>
              </a:rPr>
              <a:t>Illumination and Reflection Maps: </a:t>
            </a:r>
          </a:p>
          <a:p>
            <a:pPr algn="l"/>
            <a:r>
              <a:rPr lang="en-US" b="0" i="1">
                <a:latin typeface="Trebuchet MS" charset="0"/>
              </a:rPr>
              <a:t>                   Simulated Objects in Simulated and Real Environments</a:t>
            </a:r>
          </a:p>
          <a:p>
            <a:pPr algn="l"/>
            <a:r>
              <a:rPr lang="en-US" b="0">
                <a:latin typeface="Trebuchet MS" charset="0"/>
              </a:rPr>
              <a:t>Gene Miller and C. Robert Hoffman</a:t>
            </a:r>
          </a:p>
          <a:p>
            <a:pPr algn="l"/>
            <a:r>
              <a:rPr lang="en-US" b="0">
                <a:latin typeface="Trebuchet MS" charset="0"/>
              </a:rPr>
              <a:t>SIGGRAPH 1984 </a:t>
            </a:r>
            <a:r>
              <a:rPr lang="ja-JP" altLang="en-US" b="0">
                <a:latin typeface="Arial"/>
              </a:rPr>
              <a:t>“</a:t>
            </a:r>
            <a:r>
              <a:rPr lang="en-US" b="0">
                <a:latin typeface="Trebuchet MS" charset="0"/>
              </a:rPr>
              <a:t>Advanced Computer Graphics Animation</a:t>
            </a:r>
            <a:r>
              <a:rPr lang="ja-JP" altLang="en-US" b="0">
                <a:latin typeface="Arial"/>
              </a:rPr>
              <a:t>”</a:t>
            </a:r>
            <a:r>
              <a:rPr lang="en-US" b="0">
                <a:latin typeface="Trebuchet MS" charset="0"/>
              </a:rPr>
              <a:t> Course Notes</a:t>
            </a:r>
          </a:p>
        </p:txBody>
      </p:sp>
      <p:pic>
        <p:nvPicPr>
          <p:cNvPr id="1226757" name="Picture 5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592263"/>
            <a:ext cx="5849937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textures</a:t>
            </a:r>
          </a:p>
        </p:txBody>
      </p:sp>
      <p:pic>
        <p:nvPicPr>
          <p:cNvPr id="1227779" name="Picture 3" descr="p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1908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457200" y="12192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Texture values indexed by 3D location (x,y,z)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Expensive storage, or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Compute on the fly,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e.g. Perlin noise </a:t>
            </a:r>
            <a:r>
              <a:rPr lang="en-US" sz="2400" b="0">
                <a:latin typeface="Arial" charset="0"/>
                <a:sym typeface="Wingdings" charset="0"/>
              </a:rPr>
              <a:t></a:t>
            </a:r>
            <a:endParaRPr lang="en-US" sz="24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828" name="Picture 4" descr="Spirit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 dirty="0"/>
              <a:t>Review of demo from last lecture</a:t>
            </a:r>
          </a:p>
          <a:p>
            <a:r>
              <a:rPr lang="en-US" i="1" dirty="0"/>
              <a:t>Basic geometry setup for cubes (pillars), colors</a:t>
            </a:r>
          </a:p>
          <a:p>
            <a:pPr lvl="1"/>
            <a:r>
              <a:rPr lang="en-US" i="1" dirty="0"/>
              <a:t>Single geometric object, but multiple colors for pillars</a:t>
            </a:r>
          </a:p>
          <a:p>
            <a:r>
              <a:rPr lang="en-US" dirty="0"/>
              <a:t>Matrix Stacks and Transforms (draw 4 pillars)</a:t>
            </a:r>
          </a:p>
          <a:p>
            <a:r>
              <a:rPr lang="en-US" dirty="0"/>
              <a:t>Depth testing (Z-buffering)</a:t>
            </a:r>
          </a:p>
          <a:p>
            <a:r>
              <a:rPr lang="en-US" dirty="0"/>
              <a:t>Animation (moving teapot)</a:t>
            </a:r>
          </a:p>
          <a:p>
            <a:r>
              <a:rPr lang="en-US" dirty="0"/>
              <a:t>Texture Mapping (wooden floor)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Best source for OpenGL is the red book and GLSL book.  Of course, this is more a reference manual than a textbook, and you are better off implementing rather </a:t>
            </a:r>
            <a:r>
              <a:rPr lang="en-US" sz="2000" dirty="0" smtClean="0"/>
              <a:t>than reading </a:t>
            </a:r>
            <a:r>
              <a:rPr lang="en-US" sz="2000" dirty="0"/>
              <a:t>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</a:t>
            </a:r>
            <a:r>
              <a:rPr lang="en-US" dirty="0" smtClean="0"/>
              <a:t>Setup 1 </a:t>
            </a:r>
            <a:endParaRPr lang="en-US" dirty="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numobjects = 2 ; // number of objects for buffer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numperobj  = 3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ncolors = 4 ;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 smtClean="0">
                <a:latin typeface="Courier New" charset="0"/>
              </a:rPr>
              <a:t>GLUint VAOs[numobjects+ncolors], teapotVAO; // VAO (Vertex Array Object) for each primitive object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buffers[numperobj*numobjects+ncolors</a:t>
            </a:r>
            <a:r>
              <a:rPr sz="1600" b="1" noProof="1" smtClean="0">
                <a:latin typeface="Courier New" charset="0"/>
              </a:rPr>
              <a:t>]</a:t>
            </a:r>
            <a:r>
              <a:rPr lang="en-US" sz="1600" b="1" noProof="1" smtClean="0">
                <a:latin typeface="Courier New" charset="0"/>
              </a:rPr>
              <a:t>, teapotbuffers[3]</a:t>
            </a:r>
            <a:r>
              <a:rPr sz="1600" b="1" noProof="1" smtClean="0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; </a:t>
            </a:r>
            <a:r>
              <a:rPr lang="en-US" sz="1600" b="1" noProof="1" smtClean="0">
                <a:latin typeface="Courier New" charset="0"/>
              </a:rPr>
              <a:t>  </a:t>
            </a:r>
            <a:r>
              <a:rPr sz="1600" b="1" noProof="1" smtClean="0">
                <a:latin typeface="Courier New" charset="0"/>
              </a:rPr>
              <a:t>/</a:t>
            </a:r>
            <a:r>
              <a:rPr sz="1600" b="1" noProof="1">
                <a:latin typeface="Courier New" charset="0"/>
              </a:rPr>
              <a:t>/ ** NEW ** List of buffers for geometric data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objects[numobjects] ; // </a:t>
            </a:r>
            <a:r>
              <a:rPr lang="en-US" sz="1600" b="1" noProof="1" smtClean="0">
                <a:latin typeface="Courier New" charset="0"/>
              </a:rPr>
              <a:t>** NEW ** </a:t>
            </a:r>
            <a:r>
              <a:rPr sz="1600" b="1" noProof="1" smtClean="0">
                <a:latin typeface="Courier New" charset="0"/>
              </a:rPr>
              <a:t>For </a:t>
            </a:r>
            <a:r>
              <a:rPr sz="1600" b="1" noProof="1">
                <a:latin typeface="Courier New" charset="0"/>
              </a:rPr>
              <a:t>each 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GLenum PrimType[numobjects]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GLsizei NumElems[numobjects] ;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For the geometry of the teapot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teapotVertices;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teapotNormals;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&lt;unsigned int&gt; teapotIndices</a:t>
            </a:r>
            <a:r>
              <a:rPr lang="en-US" sz="1600" b="1" noProof="1" smtClean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To be used as a matrix stack for the modelview.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&lt;glm::mat4&gt; modelviewStack;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</a:t>
            </a:r>
            <a:r>
              <a:rPr lang="en-US" dirty="0" smtClean="0"/>
              <a:t>Setup 2 </a:t>
            </a:r>
            <a:endParaRPr lang="en-US" dirty="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Floor Geometry is specified with a vertex array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Same for other Geometry 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{Vertices, Colors, Elements} ; // For arrays for object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{FLOOR, CUBE} ; // For objects, for the floor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floorverts[4][3]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{0.5, 0.5, 0.0}, {-0.5, 0.5, 0.0}, {-0.5, -0.5, 0.0}, {0.5, -0.5,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floorcol[4][3]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1.0, 1.0}, {1.0, 1.0, 1.0}, {1.0, 1.0, 1.0}, {1.0, 1.0, 1.0}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GLubyte floorinds[1][6] = { {0, 1, 2, 0, 2, 3} 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floortex[4][2] = {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1.0}, {0.0, 1.0}, {0.0, 0.0}, {1.0,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88897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geometry (for pillars)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0925"/>
            <a:ext cx="8229600" cy="642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2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wd = 0.1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ht = 0.5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_cubecol[4][3] 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{1.0, 0.0, 0.0}, {0.0, 1.0, 0.0}, {0.0, 0.0, 1.0}, {1.0, 1.0, 0.0} 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cubeverts[8][3] =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0.0}, {-wd, wd, 0.0}, {wd, wd, 0.0}, {wd, -wd, 0.0},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ht}, {wd, -wd, ht}, {wd, wd, ht}, {-wd, wd, ht}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GLfloat cubecol</a:t>
            </a:r>
            <a:r>
              <a:rPr sz="1600" b="1" noProof="1" smtClean="0">
                <a:latin typeface="Courier New" charset="0"/>
              </a:rPr>
              <a:t>[</a:t>
            </a:r>
            <a:r>
              <a:rPr lang="en-US" sz="1600" b="1" noProof="1">
                <a:latin typeface="Courier New" charset="0"/>
              </a:rPr>
              <a:t>8</a:t>
            </a:r>
            <a:r>
              <a:rPr sz="1600" b="1" noProof="1" smtClean="0">
                <a:latin typeface="Courier New" charset="0"/>
              </a:rPr>
              <a:t>]</a:t>
            </a:r>
            <a:r>
              <a:rPr sz="1600" b="1" noProof="1">
                <a:latin typeface="Courier New" charset="0"/>
              </a:rPr>
              <a:t>[3]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GLubyte cubeinds</a:t>
            </a:r>
            <a:r>
              <a:rPr sz="1600" b="1" noProof="1" smtClean="0">
                <a:latin typeface="Courier New" charset="0"/>
              </a:rPr>
              <a:t>[</a:t>
            </a:r>
            <a:r>
              <a:rPr lang="en-US" sz="1600" b="1" noProof="1" smtClean="0">
                <a:latin typeface="Courier New" charset="0"/>
              </a:rPr>
              <a:t>12</a:t>
            </a:r>
            <a:r>
              <a:rPr sz="1600" b="1" noProof="1" smtClean="0">
                <a:latin typeface="Courier New" charset="0"/>
              </a:rPr>
              <a:t>][</a:t>
            </a:r>
            <a:r>
              <a:rPr lang="en-US" sz="1600" b="1" noProof="1">
                <a:latin typeface="Courier New" charset="0"/>
              </a:rPr>
              <a:t>3</a:t>
            </a:r>
            <a:r>
              <a:rPr sz="1600" b="1" noProof="1" smtClean="0">
                <a:latin typeface="Courier New" charset="0"/>
              </a:rPr>
              <a:t>] </a:t>
            </a:r>
            <a:r>
              <a:rPr sz="1600" b="1" noProof="1">
                <a:latin typeface="Courier New" charset="0"/>
              </a:rPr>
              <a:t>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1, </a:t>
            </a:r>
            <a:r>
              <a:rPr sz="1600" b="1" noProof="1" smtClean="0">
                <a:latin typeface="Courier New" charset="0"/>
              </a:rPr>
              <a:t>2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{0, 2, </a:t>
            </a:r>
            <a:r>
              <a:rPr sz="1600" b="1" noProof="1" smtClean="0">
                <a:latin typeface="Courier New" charset="0"/>
              </a:rPr>
              <a:t>3</a:t>
            </a:r>
            <a:r>
              <a:rPr sz="1600" b="1" noProof="1">
                <a:latin typeface="Courier New" charset="0"/>
              </a:rPr>
              <a:t>}, // BOTTOM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{4, 5, </a:t>
            </a:r>
            <a:r>
              <a:rPr sz="1600" b="1" noProof="1" smtClean="0">
                <a:latin typeface="Courier New" charset="0"/>
              </a:rPr>
              <a:t>6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{4, 6, </a:t>
            </a:r>
            <a:r>
              <a:rPr sz="1600" b="1" noProof="1" smtClean="0">
                <a:latin typeface="Courier New" charset="0"/>
              </a:rPr>
              <a:t>7</a:t>
            </a:r>
            <a:r>
              <a:rPr sz="1600" b="1" noProof="1">
                <a:latin typeface="Courier New" charset="0"/>
              </a:rPr>
              <a:t>}, // TOP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4, </a:t>
            </a:r>
            <a:r>
              <a:rPr sz="1600" b="1" noProof="1" smtClean="0">
                <a:latin typeface="Courier New" charset="0"/>
              </a:rPr>
              <a:t>7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{0, 7, </a:t>
            </a:r>
            <a:r>
              <a:rPr sz="1600" b="1" noProof="1" smtClean="0">
                <a:latin typeface="Courier New" charset="0"/>
              </a:rPr>
              <a:t>1</a:t>
            </a:r>
            <a:r>
              <a:rPr sz="1600" b="1" noProof="1">
                <a:latin typeface="Courier New" charset="0"/>
              </a:rPr>
              <a:t>}, // LEFT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3, </a:t>
            </a:r>
            <a:r>
              <a:rPr sz="1600" b="1" noProof="1" smtClean="0">
                <a:latin typeface="Courier New" charset="0"/>
              </a:rPr>
              <a:t>5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{0, 5, </a:t>
            </a:r>
            <a:r>
              <a:rPr sz="1600" b="1" noProof="1" smtClean="0">
                <a:latin typeface="Courier New" charset="0"/>
              </a:rPr>
              <a:t>4</a:t>
            </a:r>
            <a:r>
              <a:rPr sz="1600" b="1" noProof="1">
                <a:latin typeface="Courier New" charset="0"/>
              </a:rPr>
              <a:t>}, // FRONT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{3, 2, </a:t>
            </a:r>
            <a:r>
              <a:rPr sz="1600" b="1" noProof="1" smtClean="0">
                <a:latin typeface="Courier New" charset="0"/>
              </a:rPr>
              <a:t>6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{3, 6, </a:t>
            </a:r>
            <a:r>
              <a:rPr sz="1600" b="1" noProof="1" smtClean="0">
                <a:latin typeface="Courier New" charset="0"/>
              </a:rPr>
              <a:t>5</a:t>
            </a:r>
            <a:r>
              <a:rPr sz="1600" b="1" noProof="1">
                <a:latin typeface="Courier New" charset="0"/>
              </a:rPr>
              <a:t>}, // RIGHT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{1, 7, </a:t>
            </a:r>
            <a:r>
              <a:rPr sz="1600" b="1" noProof="1" smtClean="0">
                <a:latin typeface="Courier New" charset="0"/>
              </a:rPr>
              <a:t>6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{1, 6, </a:t>
            </a:r>
            <a:r>
              <a:rPr sz="1600" b="1" noProof="1" smtClean="0">
                <a:latin typeface="Courier New" charset="0"/>
              </a:rPr>
              <a:t>2</a:t>
            </a:r>
            <a:r>
              <a:rPr sz="1600" b="1" noProof="1">
                <a:latin typeface="Courier New" charset="0"/>
              </a:rPr>
              <a:t>}  // BACK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Geometry Function</a:t>
            </a:r>
            <a:endParaRPr lang="en-US" dirty="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191895"/>
            <a:ext cx="9357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// This function takes in a vertex, color, index and type array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 smtClean="0">
                <a:latin typeface="Courier New" charset="0"/>
              </a:rPr>
              <a:t>void </a:t>
            </a:r>
            <a:r>
              <a:rPr lang="en-US" sz="1400" b="1" noProof="1">
                <a:latin typeface="Courier New" charset="0"/>
              </a:rPr>
              <a:t>initobject(GLuint object, GLfloat * vert, GLint sizevert, GLfloat * col, GLint sizecol,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int offset = object * numperobj ;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glVertexAttribPointer(0, 3, GL_FLOAT, GL_FALSE, 3 * sizeof(GLfloat), 0)</a:t>
            </a:r>
            <a:r>
              <a:rPr lang="en-US" sz="1400" b="1" noProof="1" smtClean="0">
                <a:latin typeface="Courier New" charset="0"/>
              </a:rPr>
              <a:t>;</a:t>
            </a:r>
            <a:endParaRPr lang="en-US" sz="14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buffers[Colors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sizecol, 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glBindVertexArray(0)</a:t>
            </a:r>
            <a:r>
              <a:rPr lang="en-US" sz="1400" b="1" noProof="1" smtClean="0">
                <a:latin typeface="Courier New" charset="0"/>
              </a:rPr>
              <a:t>;}</a:t>
            </a:r>
            <a:endParaRPr lang="en-US" sz="14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29283</TotalTime>
  <Words>3417</Words>
  <Application>Microsoft Macintosh PowerPoint</Application>
  <PresentationFormat>Letter Paper (8.5x11 in)</PresentationFormat>
  <Paragraphs>507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Computer Graphics</vt:lpstr>
      <vt:lpstr>To Do</vt:lpstr>
      <vt:lpstr>Methodology for Lecture</vt:lpstr>
      <vt:lpstr>Review of Last Demo</vt:lpstr>
      <vt:lpstr>Outline</vt:lpstr>
      <vt:lpstr>Geometry Basic Setup 1 </vt:lpstr>
      <vt:lpstr>Geometry Basic Setup 2 </vt:lpstr>
      <vt:lpstr>Cube geometry (for pillars)</vt:lpstr>
      <vt:lpstr>Initialize Geometry Function</vt:lpstr>
      <vt:lpstr>Initialize Cubes with  Colors 1</vt:lpstr>
      <vt:lpstr>Initialize Cubes with  Colors 2</vt:lpstr>
      <vt:lpstr>Drawing with/without Colors</vt:lpstr>
      <vt:lpstr>Outline</vt:lpstr>
      <vt:lpstr>Summary OpenGL Vertex Transforms</vt:lpstr>
      <vt:lpstr>Transformations</vt:lpstr>
      <vt:lpstr>Drawing Pillars 1 (in display)</vt:lpstr>
      <vt:lpstr>Drawing Pillars 2</vt:lpstr>
      <vt:lpstr>Demo</vt:lpstr>
      <vt:lpstr>Outline</vt:lpstr>
      <vt:lpstr>Double Buffering</vt:lpstr>
      <vt:lpstr>Turning on Depth test (Z-buffer)</vt:lpstr>
      <vt:lpstr>Demo</vt:lpstr>
      <vt:lpstr>Outline</vt:lpstr>
      <vt:lpstr>Demo</vt:lpstr>
      <vt:lpstr>Drawing Teapot (in display)</vt:lpstr>
      <vt:lpstr>Simple Animation routine</vt:lpstr>
      <vt:lpstr>Keyboard callback (p to pause)</vt:lpstr>
      <vt:lpstr>Outline</vt:lpstr>
      <vt:lpstr>New globals and basic setup</vt:lpstr>
      <vt:lpstr>Simple Toggles for Keyboard</vt:lpstr>
      <vt:lpstr>Adding Visual Detail</vt:lpstr>
      <vt:lpstr>Texture Mapping</vt:lpstr>
      <vt:lpstr>Setting up texture</vt:lpstr>
      <vt:lpstr>Texture Coordinates</vt:lpstr>
      <vt:lpstr>Specifying the Texture Image</vt:lpstr>
      <vt:lpstr>Texture Image and Bind to Shader</vt:lpstr>
      <vt:lpstr>Drawing with Texture</vt:lpstr>
      <vt:lpstr>Final Steps for Drawing (+Demo)</vt:lpstr>
      <vt:lpstr>More on Texture (very briefly)</vt:lpstr>
      <vt:lpstr>Displacement Mapping</vt:lpstr>
      <vt:lpstr>Illumination Maps</vt:lpstr>
      <vt:lpstr>Environment Maps</vt:lpstr>
      <vt:lpstr>Solid textures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733</cp:revision>
  <cp:lastPrinted>2021-09-17T17:21:22Z</cp:lastPrinted>
  <dcterms:created xsi:type="dcterms:W3CDTF">1999-02-11T00:43:51Z</dcterms:created>
  <dcterms:modified xsi:type="dcterms:W3CDTF">2021-09-17T17:21:57Z</dcterms:modified>
</cp:coreProperties>
</file>