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  <p:sldMasterId id="2147483665" r:id="rId2"/>
    <p:sldMasterId id="2147483677" r:id="rId3"/>
    <p:sldMasterId id="2147483689" r:id="rId4"/>
    <p:sldMasterId id="2147483702" r:id="rId5"/>
    <p:sldMasterId id="2147483714" r:id="rId6"/>
  </p:sldMasterIdLst>
  <p:notesMasterIdLst>
    <p:notesMasterId r:id="rId78"/>
  </p:notesMasterIdLst>
  <p:handoutMasterIdLst>
    <p:handoutMasterId r:id="rId79"/>
  </p:handoutMasterIdLst>
  <p:sldIdLst>
    <p:sldId id="920" r:id="rId7"/>
    <p:sldId id="921" r:id="rId8"/>
    <p:sldId id="990" r:id="rId9"/>
    <p:sldId id="922" r:id="rId10"/>
    <p:sldId id="923" r:id="rId11"/>
    <p:sldId id="924" r:id="rId12"/>
    <p:sldId id="925" r:id="rId13"/>
    <p:sldId id="926" r:id="rId14"/>
    <p:sldId id="927" r:id="rId15"/>
    <p:sldId id="928" r:id="rId16"/>
    <p:sldId id="929" r:id="rId17"/>
    <p:sldId id="930" r:id="rId18"/>
    <p:sldId id="931" r:id="rId19"/>
    <p:sldId id="932" r:id="rId20"/>
    <p:sldId id="933" r:id="rId21"/>
    <p:sldId id="934" r:id="rId22"/>
    <p:sldId id="935" r:id="rId23"/>
    <p:sldId id="936" r:id="rId24"/>
    <p:sldId id="937" r:id="rId25"/>
    <p:sldId id="938" r:id="rId26"/>
    <p:sldId id="939" r:id="rId27"/>
    <p:sldId id="940" r:id="rId28"/>
    <p:sldId id="941" r:id="rId29"/>
    <p:sldId id="942" r:id="rId30"/>
    <p:sldId id="943" r:id="rId31"/>
    <p:sldId id="944" r:id="rId32"/>
    <p:sldId id="945" r:id="rId33"/>
    <p:sldId id="946" r:id="rId34"/>
    <p:sldId id="947" r:id="rId35"/>
    <p:sldId id="948" r:id="rId36"/>
    <p:sldId id="949" r:id="rId37"/>
    <p:sldId id="950" r:id="rId38"/>
    <p:sldId id="951" r:id="rId39"/>
    <p:sldId id="952" r:id="rId40"/>
    <p:sldId id="953" r:id="rId41"/>
    <p:sldId id="954" r:id="rId42"/>
    <p:sldId id="955" r:id="rId43"/>
    <p:sldId id="956" r:id="rId44"/>
    <p:sldId id="957" r:id="rId45"/>
    <p:sldId id="958" r:id="rId46"/>
    <p:sldId id="959" r:id="rId47"/>
    <p:sldId id="960" r:id="rId48"/>
    <p:sldId id="961" r:id="rId49"/>
    <p:sldId id="962" r:id="rId50"/>
    <p:sldId id="963" r:id="rId51"/>
    <p:sldId id="964" r:id="rId52"/>
    <p:sldId id="965" r:id="rId53"/>
    <p:sldId id="966" r:id="rId54"/>
    <p:sldId id="967" r:id="rId55"/>
    <p:sldId id="968" r:id="rId56"/>
    <p:sldId id="969" r:id="rId57"/>
    <p:sldId id="970" r:id="rId58"/>
    <p:sldId id="989" r:id="rId59"/>
    <p:sldId id="971" r:id="rId60"/>
    <p:sldId id="972" r:id="rId61"/>
    <p:sldId id="973" r:id="rId62"/>
    <p:sldId id="974" r:id="rId63"/>
    <p:sldId id="975" r:id="rId64"/>
    <p:sldId id="976" r:id="rId65"/>
    <p:sldId id="977" r:id="rId66"/>
    <p:sldId id="978" r:id="rId67"/>
    <p:sldId id="979" r:id="rId68"/>
    <p:sldId id="980" r:id="rId69"/>
    <p:sldId id="981" r:id="rId70"/>
    <p:sldId id="982" r:id="rId71"/>
    <p:sldId id="983" r:id="rId72"/>
    <p:sldId id="984" r:id="rId73"/>
    <p:sldId id="985" r:id="rId74"/>
    <p:sldId id="986" r:id="rId75"/>
    <p:sldId id="987" r:id="rId76"/>
    <p:sldId id="988" r:id="rId77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0"/>
  </p:normalViewPr>
  <p:slideViewPr>
    <p:cSldViewPr snapToGrid="0">
      <p:cViewPr varScale="1">
        <p:scale>
          <a:sx n="145" d="100"/>
          <a:sy n="145" d="100"/>
        </p:scale>
        <p:origin x="-130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6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63" Type="http://schemas.openxmlformats.org/officeDocument/2006/relationships/slide" Target="slides/slide57.xml"/><Relationship Id="rId64" Type="http://schemas.openxmlformats.org/officeDocument/2006/relationships/slide" Target="slides/slide58.xml"/><Relationship Id="rId65" Type="http://schemas.openxmlformats.org/officeDocument/2006/relationships/slide" Target="slides/slide59.xml"/><Relationship Id="rId66" Type="http://schemas.openxmlformats.org/officeDocument/2006/relationships/slide" Target="slides/slide60.xml"/><Relationship Id="rId67" Type="http://schemas.openxmlformats.org/officeDocument/2006/relationships/slide" Target="slides/slide61.xml"/><Relationship Id="rId68" Type="http://schemas.openxmlformats.org/officeDocument/2006/relationships/slide" Target="slides/slide62.xml"/><Relationship Id="rId69" Type="http://schemas.openxmlformats.org/officeDocument/2006/relationships/slide" Target="slides/slide6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80" Type="http://schemas.openxmlformats.org/officeDocument/2006/relationships/printerSettings" Target="printerSettings/printerSettings1.bin"/><Relationship Id="rId81" Type="http://schemas.openxmlformats.org/officeDocument/2006/relationships/presProps" Target="presProps.xml"/><Relationship Id="rId82" Type="http://schemas.openxmlformats.org/officeDocument/2006/relationships/viewProps" Target="viewProps.xml"/><Relationship Id="rId83" Type="http://schemas.openxmlformats.org/officeDocument/2006/relationships/theme" Target="theme/theme1.xml"/><Relationship Id="rId84" Type="http://schemas.openxmlformats.org/officeDocument/2006/relationships/tableStyles" Target="tableStyles.xml"/><Relationship Id="rId70" Type="http://schemas.openxmlformats.org/officeDocument/2006/relationships/slide" Target="slides/slide64.xml"/><Relationship Id="rId71" Type="http://schemas.openxmlformats.org/officeDocument/2006/relationships/slide" Target="slides/slide65.xml"/><Relationship Id="rId72" Type="http://schemas.openxmlformats.org/officeDocument/2006/relationships/slide" Target="slides/slide66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73" Type="http://schemas.openxmlformats.org/officeDocument/2006/relationships/slide" Target="slides/slide67.xml"/><Relationship Id="rId74" Type="http://schemas.openxmlformats.org/officeDocument/2006/relationships/slide" Target="slides/slide68.xml"/><Relationship Id="rId75" Type="http://schemas.openxmlformats.org/officeDocument/2006/relationships/slide" Target="slides/slide69.xml"/><Relationship Id="rId76" Type="http://schemas.openxmlformats.org/officeDocument/2006/relationships/slide" Target="slides/slide70.xml"/><Relationship Id="rId77" Type="http://schemas.openxmlformats.org/officeDocument/2006/relationships/slide" Target="slides/slide71.xml"/><Relationship Id="rId78" Type="http://schemas.openxmlformats.org/officeDocument/2006/relationships/notesMaster" Target="notesMasters/notesMaster1.xml"/><Relationship Id="rId79" Type="http://schemas.openxmlformats.org/officeDocument/2006/relationships/handoutMaster" Target="handoutMasters/handoutMaster1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5.emf"/><Relationship Id="rId3" Type="http://schemas.openxmlformats.org/officeDocument/2006/relationships/image" Target="../media/image2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42.emf"/><Relationship Id="rId5" Type="http://schemas.openxmlformats.org/officeDocument/2006/relationships/image" Target="../media/image43.emf"/><Relationship Id="rId6" Type="http://schemas.openxmlformats.org/officeDocument/2006/relationships/image" Target="../media/image44.emf"/><Relationship Id="rId7" Type="http://schemas.openxmlformats.org/officeDocument/2006/relationships/image" Target="../media/image45.emf"/><Relationship Id="rId8" Type="http://schemas.openxmlformats.org/officeDocument/2006/relationships/image" Target="../media/image46.emf"/><Relationship Id="rId9" Type="http://schemas.openxmlformats.org/officeDocument/2006/relationships/image" Target="../media/image47.emf"/><Relationship Id="rId10" Type="http://schemas.openxmlformats.org/officeDocument/2006/relationships/image" Target="../media/image48.emf"/><Relationship Id="rId1" Type="http://schemas.openxmlformats.org/officeDocument/2006/relationships/image" Target="../media/image39.emf"/><Relationship Id="rId2" Type="http://schemas.openxmlformats.org/officeDocument/2006/relationships/image" Target="../media/image4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Relationship Id="rId3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wmf"/><Relationship Id="rId3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D824A5BA-C692-964D-AE64-0E6052BE5C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98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8AD00AE1-4754-854A-9491-C4B81709B1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602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5218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22256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47664860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05166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3900381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03204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73573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42365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6796844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8288171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80111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6719824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39090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2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2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90421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2F5CB-AB86-3449-B165-71E43D6A7219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02917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6BD098-0BEC-5A4D-93EB-2D5E348F01DD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23809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EDED5-B5EC-3A44-A72C-DBFC11164A61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96791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84B7C-8B17-DA4B-8A6B-6DAABAEC401E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7067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7D0BA0-9000-F94D-AE59-C7727836BEE0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5464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2CEF1-5D1B-9544-9B2A-F4486B97C93F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943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4A9F6B-1DD1-FA4F-9055-1089EC1FB4AF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4600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6974763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3918A-8437-524A-9406-071577F9D1FF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06385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34015-8B5E-E743-A8C6-96312A2F408E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54672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C16287-DFCD-2845-A283-F7DB60C1AF5A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59646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70CE7-B097-7344-A195-73CC6806C461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71605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599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77689378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1597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3233559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86970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29191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4540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55687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2482361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0673239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0486214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829356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2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2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994024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450" y="533400"/>
            <a:ext cx="7748588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7175"/>
            <a:ext cx="40386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7975"/>
            <a:ext cx="40386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078861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2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752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56552190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72317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3376704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19048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7808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932332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04111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4434520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2596292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7798242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3423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2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2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77650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45132-3E67-714C-AF2D-E952C6502177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108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E8C5BF-0883-8E4B-AD9F-4420547A9151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56761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2EAAB-5DF3-F048-9B44-CBC04C503A95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6701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5349"/>
      </p:ext>
    </p:extLst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EB88F-0D27-5D46-BB1D-83D55A9BC816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90455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F4BC4-2BB4-3C49-A302-01FD4A0B18B2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93137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0D64DE-C9B1-D04A-8D5E-DEE37138A568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79661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B22D2-CAF0-9B4C-AAF3-CC4586D32C86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0860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FA524-AF42-0E42-814F-95C4995FCBB0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63216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2A309E-8067-044D-83C9-5D109C9E7826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93751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3A8A50-67A8-E346-B380-EA4995360F69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46929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B89CD-2584-6942-B9D3-C935646B863D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6198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3966354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2028894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6195409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5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5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4468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69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46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46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endParaRPr lang="en-US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6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6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F2C9C44-1529-2F4F-87B0-CBC68F1E53D4}" type="slidenum">
              <a:rPr lang="en-US">
                <a:solidFill>
                  <a:srgbClr val="FFFFFF"/>
                </a:solidFill>
                <a:latin typeface="Times New Roman" charset="0"/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33146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598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98468" name="Rectangle 4"/>
          <p:cNvSpPr>
            <a:spLocks noChangeArrowheads="1"/>
          </p:cNvSpPr>
          <p:nvPr/>
        </p:nvSpPr>
        <p:spPr bwMode="auto">
          <a:xfrm>
            <a:off x="227015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598469" name="Rectangle 5"/>
          <p:cNvSpPr>
            <a:spLocks noChangeArrowheads="1"/>
          </p:cNvSpPr>
          <p:nvPr/>
        </p:nvSpPr>
        <p:spPr bwMode="auto">
          <a:xfrm>
            <a:off x="227015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184739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751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51044" name="Rectangle 4"/>
          <p:cNvSpPr>
            <a:spLocks noChangeArrowheads="1"/>
          </p:cNvSpPr>
          <p:nvPr/>
        </p:nvSpPr>
        <p:spPr bwMode="auto">
          <a:xfrm>
            <a:off x="227015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751045" name="Rectangle 5"/>
          <p:cNvSpPr>
            <a:spLocks noChangeArrowheads="1"/>
          </p:cNvSpPr>
          <p:nvPr/>
        </p:nvSpPr>
        <p:spPr bwMode="auto">
          <a:xfrm>
            <a:off x="227015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39937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07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076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endParaRPr lang="en-US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076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076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3AFF6F7-56E8-984B-9A19-E2303D5A902C}" type="slidenum">
              <a:rPr lang="en-US">
                <a:solidFill>
                  <a:srgbClr val="FFFFFF"/>
                </a:solidFill>
                <a:latin typeface="Times New Roman" charset="0"/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802656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6.e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8.w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2.e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13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14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15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16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18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19.emf"/><Relationship Id="rId5" Type="http://schemas.openxmlformats.org/officeDocument/2006/relationships/oleObject" Target="../embeddings/oleObject20.bin"/><Relationship Id="rId6" Type="http://schemas.openxmlformats.org/officeDocument/2006/relationships/image" Target="../media/image20.emf"/><Relationship Id="rId7" Type="http://schemas.openxmlformats.org/officeDocument/2006/relationships/oleObject" Target="../embeddings/oleObject21.bin"/><Relationship Id="rId8" Type="http://schemas.openxmlformats.org/officeDocument/2006/relationships/image" Target="../media/image21.emf"/><Relationship Id="rId9" Type="http://schemas.openxmlformats.org/officeDocument/2006/relationships/oleObject" Target="../embeddings/oleObject22.bin"/><Relationship Id="rId10" Type="http://schemas.openxmlformats.org/officeDocument/2006/relationships/image" Target="../media/image22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23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24.emf"/><Relationship Id="rId5" Type="http://schemas.openxmlformats.org/officeDocument/2006/relationships/oleObject" Target="../embeddings/oleObject25.bin"/><Relationship Id="rId6" Type="http://schemas.openxmlformats.org/officeDocument/2006/relationships/image" Target="../media/image25.emf"/><Relationship Id="rId7" Type="http://schemas.openxmlformats.org/officeDocument/2006/relationships/oleObject" Target="../embeddings/oleObject26.bin"/><Relationship Id="rId8" Type="http://schemas.openxmlformats.org/officeDocument/2006/relationships/image" Target="../media/image26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28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29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30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4" Type="http://schemas.openxmlformats.org/officeDocument/2006/relationships/image" Target="../media/image31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3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3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3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3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38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3.bin"/><Relationship Id="rId20" Type="http://schemas.openxmlformats.org/officeDocument/2006/relationships/image" Target="../media/image47.emf"/><Relationship Id="rId21" Type="http://schemas.openxmlformats.org/officeDocument/2006/relationships/oleObject" Target="../embeddings/oleObject39.bin"/><Relationship Id="rId22" Type="http://schemas.openxmlformats.org/officeDocument/2006/relationships/image" Target="../media/image48.emf"/><Relationship Id="rId10" Type="http://schemas.openxmlformats.org/officeDocument/2006/relationships/image" Target="../media/image42.emf"/><Relationship Id="rId11" Type="http://schemas.openxmlformats.org/officeDocument/2006/relationships/oleObject" Target="../embeddings/oleObject34.bin"/><Relationship Id="rId12" Type="http://schemas.openxmlformats.org/officeDocument/2006/relationships/image" Target="../media/image43.emf"/><Relationship Id="rId13" Type="http://schemas.openxmlformats.org/officeDocument/2006/relationships/oleObject" Target="../embeddings/oleObject35.bin"/><Relationship Id="rId14" Type="http://schemas.openxmlformats.org/officeDocument/2006/relationships/image" Target="../media/image44.emf"/><Relationship Id="rId15" Type="http://schemas.openxmlformats.org/officeDocument/2006/relationships/oleObject" Target="../embeddings/oleObject36.bin"/><Relationship Id="rId16" Type="http://schemas.openxmlformats.org/officeDocument/2006/relationships/image" Target="../media/image45.emf"/><Relationship Id="rId17" Type="http://schemas.openxmlformats.org/officeDocument/2006/relationships/oleObject" Target="../embeddings/oleObject37.bin"/><Relationship Id="rId18" Type="http://schemas.openxmlformats.org/officeDocument/2006/relationships/image" Target="../media/image46.emf"/><Relationship Id="rId19" Type="http://schemas.openxmlformats.org/officeDocument/2006/relationships/oleObject" Target="../embeddings/oleObject38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45.xml"/><Relationship Id="rId3" Type="http://schemas.openxmlformats.org/officeDocument/2006/relationships/oleObject" Target="../embeddings/oleObject30.bin"/><Relationship Id="rId4" Type="http://schemas.openxmlformats.org/officeDocument/2006/relationships/image" Target="../media/image39.emf"/><Relationship Id="rId5" Type="http://schemas.openxmlformats.org/officeDocument/2006/relationships/oleObject" Target="../embeddings/oleObject31.bin"/><Relationship Id="rId6" Type="http://schemas.openxmlformats.org/officeDocument/2006/relationships/image" Target="../media/image40.emf"/><Relationship Id="rId7" Type="http://schemas.openxmlformats.org/officeDocument/2006/relationships/oleObject" Target="../embeddings/oleObject32.bin"/><Relationship Id="rId8" Type="http://schemas.openxmlformats.org/officeDocument/2006/relationships/image" Target="../media/image41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49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50.w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51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52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53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54.wm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 smtClean="0"/>
              <a:t>Computer Graphics</a:t>
            </a:r>
            <a:endParaRPr lang="en-US" sz="3200" dirty="0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1107" y="2295524"/>
            <a:ext cx="8849195" cy="1743473"/>
          </a:xfrm>
        </p:spPr>
        <p:txBody>
          <a:bodyPr/>
          <a:lstStyle/>
          <a:p>
            <a:r>
              <a:rPr lang="en-US" dirty="0" smtClean="0"/>
              <a:t>CSE 167 [Win </a:t>
            </a:r>
            <a:r>
              <a:rPr lang="en-US" dirty="0" smtClean="0"/>
              <a:t>22</a:t>
            </a:r>
            <a:r>
              <a:rPr lang="en-US" dirty="0" smtClean="0"/>
              <a:t>]</a:t>
            </a:r>
            <a:r>
              <a:rPr lang="en-US" dirty="0" smtClean="0"/>
              <a:t>, Lectures 16, 17: </a:t>
            </a:r>
          </a:p>
          <a:p>
            <a:r>
              <a:rPr lang="en-US" dirty="0" smtClean="0"/>
              <a:t>Nuts and </a:t>
            </a:r>
            <a:r>
              <a:rPr lang="en-US" dirty="0"/>
              <a:t>b</a:t>
            </a:r>
            <a:r>
              <a:rPr lang="en-US" dirty="0" smtClean="0"/>
              <a:t>olts of Ray Tracing</a:t>
            </a:r>
          </a:p>
          <a:p>
            <a:r>
              <a:rPr lang="en-US" dirty="0" smtClean="0"/>
              <a:t>Ravi </a:t>
            </a:r>
            <a:r>
              <a:rPr lang="en-US" dirty="0"/>
              <a:t>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1553454" y="4150580"/>
            <a:ext cx="63262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 i="0" dirty="0">
                <a:solidFill>
                  <a:srgbClr val="FFFFFF"/>
                </a:solidFill>
                <a:latin typeface="Arial" charset="0"/>
              </a:rPr>
              <a:t>http:/</a:t>
            </a:r>
            <a:r>
              <a:rPr lang="en-US" sz="2400" b="0" i="0" dirty="0" smtClean="0">
                <a:solidFill>
                  <a:srgbClr val="FFFFFF"/>
                </a:solidFill>
                <a:latin typeface="Arial" charset="0"/>
              </a:rPr>
              <a:t>/viscomp.ucsd.edu/classes/cse167/</a:t>
            </a:r>
            <a:r>
              <a:rPr lang="en-US" sz="2400" b="0" i="0" dirty="0" smtClean="0">
                <a:solidFill>
                  <a:srgbClr val="FFFFFF"/>
                </a:solidFill>
                <a:latin typeface="Arial" charset="0"/>
              </a:rPr>
              <a:t>wi22</a:t>
            </a:r>
            <a:endParaRPr lang="en-US" sz="2400" b="0" i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2483293" y="6451600"/>
            <a:ext cx="67110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latin typeface="Arial" charset="0"/>
              </a:rPr>
              <a:t>Acknowledgements: Thomas </a:t>
            </a:r>
            <a:r>
              <a:rPr lang="en-US" sz="1800" dirty="0" err="1">
                <a:latin typeface="Arial" charset="0"/>
              </a:rPr>
              <a:t>Funkhouser</a:t>
            </a:r>
            <a:r>
              <a:rPr lang="en-US" sz="1800" dirty="0">
                <a:latin typeface="Arial" charset="0"/>
              </a:rPr>
              <a:t> and Greg Humphreys</a:t>
            </a:r>
          </a:p>
        </p:txBody>
      </p:sp>
    </p:spTree>
    <p:extLst>
      <p:ext uri="{BB962C8B-B14F-4D97-AF65-F5344CB8AC3E}">
        <p14:creationId xmlns:p14="http://schemas.microsoft.com/office/powerpoint/2010/main" val="907162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Camera coordinate frame</a:t>
            </a:r>
          </a:p>
        </p:txBody>
      </p:sp>
      <p:sp>
        <p:nvSpPr>
          <p:cNvPr id="1691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buFont typeface="Wingdings" charset="0"/>
              <a:buNone/>
            </a:pPr>
            <a:endParaRPr lang="en-US" sz="2400"/>
          </a:p>
          <a:p>
            <a:pPr>
              <a:buFont typeface="Wingdings" charset="0"/>
              <a:buNone/>
            </a:pPr>
            <a:r>
              <a:rPr lang="en-US" sz="2400"/>
              <a:t>	</a:t>
            </a:r>
          </a:p>
          <a:p>
            <a:r>
              <a:rPr lang="en-US" sz="2400"/>
              <a:t>We want to position camera at origin, looking down –Z dirn</a:t>
            </a:r>
          </a:p>
          <a:p>
            <a:r>
              <a:rPr lang="en-US" sz="2400"/>
              <a:t>Hence, vector </a:t>
            </a:r>
            <a:r>
              <a:rPr lang="en-US" sz="2400" b="1"/>
              <a:t>a </a:t>
            </a:r>
            <a:r>
              <a:rPr lang="en-US" sz="2400"/>
              <a:t>is given by </a:t>
            </a:r>
            <a:r>
              <a:rPr lang="en-US" sz="2400" b="1"/>
              <a:t>eye</a:t>
            </a:r>
            <a:r>
              <a:rPr lang="en-US" sz="2400"/>
              <a:t> – </a:t>
            </a:r>
            <a:r>
              <a:rPr lang="en-US" sz="2400" b="1"/>
              <a:t>center</a:t>
            </a:r>
          </a:p>
          <a:p>
            <a:r>
              <a:rPr lang="en-US" sz="2400"/>
              <a:t>The vector </a:t>
            </a:r>
            <a:r>
              <a:rPr lang="en-US" sz="2400" b="1"/>
              <a:t>b </a:t>
            </a:r>
            <a:r>
              <a:rPr lang="en-US" sz="2400"/>
              <a:t>is simply the </a:t>
            </a:r>
            <a:r>
              <a:rPr lang="en-US" sz="2400" b="1"/>
              <a:t>up</a:t>
            </a:r>
            <a:r>
              <a:rPr lang="en-US" sz="2400"/>
              <a:t> vector</a:t>
            </a:r>
            <a:endParaRPr lang="en-US" sz="2400" b="1"/>
          </a:p>
          <a:p>
            <a:endParaRPr lang="en-US" b="1"/>
          </a:p>
        </p:txBody>
      </p:sp>
      <p:graphicFrame>
        <p:nvGraphicFramePr>
          <p:cNvPr id="16916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647803"/>
              </p:ext>
            </p:extLst>
          </p:nvPr>
        </p:nvGraphicFramePr>
        <p:xfrm>
          <a:off x="3755952" y="1341440"/>
          <a:ext cx="1817688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5" name="Equation" r:id="rId3" imgW="736600" imgH="482600" progId="Equation.DSMT4">
                  <p:embed/>
                </p:oleObj>
              </mc:Choice>
              <mc:Fallback>
                <p:oleObj name="Equation" r:id="rId3" imgW="7366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5952" y="1341440"/>
                        <a:ext cx="1817688" cy="119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16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827395"/>
              </p:ext>
            </p:extLst>
          </p:nvPr>
        </p:nvGraphicFramePr>
        <p:xfrm>
          <a:off x="6407150" y="1685926"/>
          <a:ext cx="1536700" cy="376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6" name="Equation" r:id="rId5" imgW="622300" imgH="152400" progId="Equation.DSMT4">
                  <p:embed/>
                </p:oleObj>
              </mc:Choice>
              <mc:Fallback>
                <p:oleObj name="Equation" r:id="rId5" imgW="6223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7150" y="1685926"/>
                        <a:ext cx="1536700" cy="3762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91655" name="Group 7"/>
          <p:cNvGrpSpPr>
            <a:grpSpLocks/>
          </p:cNvGrpSpPr>
          <p:nvPr/>
        </p:nvGrpSpPr>
        <p:grpSpPr bwMode="auto">
          <a:xfrm>
            <a:off x="5059364" y="3921126"/>
            <a:ext cx="3938588" cy="2781300"/>
            <a:chOff x="2747" y="1980"/>
            <a:chExt cx="2481" cy="1752"/>
          </a:xfrm>
        </p:grpSpPr>
        <p:sp>
          <p:nvSpPr>
            <p:cNvPr id="1691656" name="Freeform 8"/>
            <p:cNvSpPr>
              <a:spLocks/>
            </p:cNvSpPr>
            <p:nvPr/>
          </p:nvSpPr>
          <p:spPr bwMode="auto">
            <a:xfrm>
              <a:off x="4629" y="2887"/>
              <a:ext cx="597" cy="845"/>
            </a:xfrm>
            <a:custGeom>
              <a:avLst/>
              <a:gdLst>
                <a:gd name="T0" fmla="*/ 76 w 597"/>
                <a:gd name="T1" fmla="*/ 31 h 845"/>
                <a:gd name="T2" fmla="*/ 529 w 597"/>
                <a:gd name="T3" fmla="*/ 50 h 845"/>
                <a:gd name="T4" fmla="*/ 406 w 597"/>
                <a:gd name="T5" fmla="*/ 329 h 845"/>
                <a:gd name="T6" fmla="*/ 587 w 597"/>
                <a:gd name="T7" fmla="*/ 646 h 845"/>
                <a:gd name="T8" fmla="*/ 348 w 597"/>
                <a:gd name="T9" fmla="*/ 834 h 845"/>
                <a:gd name="T10" fmla="*/ 50 w 597"/>
                <a:gd name="T11" fmla="*/ 711 h 845"/>
                <a:gd name="T12" fmla="*/ 186 w 597"/>
                <a:gd name="T13" fmla="*/ 316 h 845"/>
                <a:gd name="T14" fmla="*/ 5 w 597"/>
                <a:gd name="T15" fmla="*/ 57 h 845"/>
                <a:gd name="T16" fmla="*/ 154 w 597"/>
                <a:gd name="T17" fmla="*/ 12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7" h="845">
                  <a:moveTo>
                    <a:pt x="76" y="31"/>
                  </a:moveTo>
                  <a:cubicBezTo>
                    <a:pt x="275" y="15"/>
                    <a:pt x="474" y="0"/>
                    <a:pt x="529" y="50"/>
                  </a:cubicBezTo>
                  <a:cubicBezTo>
                    <a:pt x="584" y="100"/>
                    <a:pt x="396" y="230"/>
                    <a:pt x="406" y="329"/>
                  </a:cubicBezTo>
                  <a:cubicBezTo>
                    <a:pt x="416" y="428"/>
                    <a:pt x="597" y="562"/>
                    <a:pt x="587" y="646"/>
                  </a:cubicBezTo>
                  <a:cubicBezTo>
                    <a:pt x="577" y="730"/>
                    <a:pt x="437" y="823"/>
                    <a:pt x="348" y="834"/>
                  </a:cubicBezTo>
                  <a:cubicBezTo>
                    <a:pt x="259" y="845"/>
                    <a:pt x="77" y="797"/>
                    <a:pt x="50" y="711"/>
                  </a:cubicBezTo>
                  <a:cubicBezTo>
                    <a:pt x="23" y="625"/>
                    <a:pt x="193" y="425"/>
                    <a:pt x="186" y="316"/>
                  </a:cubicBezTo>
                  <a:cubicBezTo>
                    <a:pt x="179" y="207"/>
                    <a:pt x="10" y="108"/>
                    <a:pt x="5" y="57"/>
                  </a:cubicBezTo>
                  <a:cubicBezTo>
                    <a:pt x="0" y="6"/>
                    <a:pt x="130" y="19"/>
                    <a:pt x="154" y="1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91657" name="Line 9"/>
            <p:cNvSpPr>
              <a:spLocks noChangeShapeType="1"/>
            </p:cNvSpPr>
            <p:nvPr/>
          </p:nvSpPr>
          <p:spPr bwMode="auto">
            <a:xfrm>
              <a:off x="2959" y="2647"/>
              <a:ext cx="1708" cy="6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91658" name="Line 10"/>
            <p:cNvSpPr>
              <a:spLocks noChangeShapeType="1"/>
            </p:cNvSpPr>
            <p:nvPr/>
          </p:nvSpPr>
          <p:spPr bwMode="auto">
            <a:xfrm flipV="1">
              <a:off x="2971" y="1980"/>
              <a:ext cx="302" cy="65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91659" name="Text Box 11"/>
            <p:cNvSpPr txBox="1">
              <a:spLocks noChangeArrowheads="1"/>
            </p:cNvSpPr>
            <p:nvPr/>
          </p:nvSpPr>
          <p:spPr bwMode="auto">
            <a:xfrm>
              <a:off x="2747" y="2631"/>
              <a:ext cx="39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cs typeface="Arial"/>
                </a:rPr>
                <a:t>Eye</a:t>
              </a:r>
            </a:p>
          </p:txBody>
        </p:sp>
        <p:sp>
          <p:nvSpPr>
            <p:cNvPr id="1691660" name="Text Box 12"/>
            <p:cNvSpPr txBox="1">
              <a:spLocks noChangeArrowheads="1"/>
            </p:cNvSpPr>
            <p:nvPr/>
          </p:nvSpPr>
          <p:spPr bwMode="auto">
            <a:xfrm>
              <a:off x="3234" y="2016"/>
              <a:ext cx="81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cs typeface="Arial"/>
                </a:rPr>
                <a:t>Up vector</a:t>
              </a:r>
            </a:p>
          </p:txBody>
        </p:sp>
        <p:sp>
          <p:nvSpPr>
            <p:cNvPr id="1691661" name="Text Box 13"/>
            <p:cNvSpPr txBox="1">
              <a:spLocks noChangeArrowheads="1"/>
            </p:cNvSpPr>
            <p:nvPr/>
          </p:nvSpPr>
          <p:spPr bwMode="auto">
            <a:xfrm>
              <a:off x="4627" y="3395"/>
              <a:ext cx="60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cs typeface="Arial"/>
                </a:rPr>
                <a:t>Center</a:t>
              </a:r>
            </a:p>
          </p:txBody>
        </p:sp>
        <p:sp>
          <p:nvSpPr>
            <p:cNvPr id="1691662" name="Oval 14"/>
            <p:cNvSpPr>
              <a:spLocks noChangeArrowheads="1"/>
            </p:cNvSpPr>
            <p:nvPr/>
          </p:nvSpPr>
          <p:spPr bwMode="auto">
            <a:xfrm>
              <a:off x="4854" y="3301"/>
              <a:ext cx="123" cy="10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91663" name="Oval 15"/>
            <p:cNvSpPr>
              <a:spLocks noChangeArrowheads="1"/>
            </p:cNvSpPr>
            <p:nvPr/>
          </p:nvSpPr>
          <p:spPr bwMode="auto">
            <a:xfrm>
              <a:off x="2897" y="2588"/>
              <a:ext cx="123" cy="10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graphicFrame>
        <p:nvGraphicFramePr>
          <p:cNvPr id="16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2126285"/>
              </p:ext>
            </p:extLst>
          </p:nvPr>
        </p:nvGraphicFramePr>
        <p:xfrm>
          <a:off x="1420594" y="1384946"/>
          <a:ext cx="1363512" cy="1171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7" name="Equation" r:id="rId7" imgW="508000" imgH="482600" progId="Equation.DSMT4">
                  <p:embed/>
                </p:oleObj>
              </mc:Choice>
              <mc:Fallback>
                <p:oleObj name="Equation" r:id="rId7" imgW="5080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0594" y="1384946"/>
                        <a:ext cx="1363512" cy="11710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10217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Canonical viewing geometry</a:t>
            </a:r>
          </a:p>
        </p:txBody>
      </p:sp>
      <p:grpSp>
        <p:nvGrpSpPr>
          <p:cNvPr id="1698835" name="Group 19"/>
          <p:cNvGrpSpPr>
            <a:grpSpLocks/>
          </p:cNvGrpSpPr>
          <p:nvPr/>
        </p:nvGrpSpPr>
        <p:grpSpPr bwMode="auto">
          <a:xfrm>
            <a:off x="3810000" y="1600200"/>
            <a:ext cx="1447800" cy="3810000"/>
            <a:chOff x="2400" y="1008"/>
            <a:chExt cx="912" cy="2400"/>
          </a:xfrm>
        </p:grpSpPr>
        <p:sp>
          <p:nvSpPr>
            <p:cNvPr id="1698821" name="Line 5"/>
            <p:cNvSpPr>
              <a:spLocks noChangeShapeType="1"/>
            </p:cNvSpPr>
            <p:nvPr/>
          </p:nvSpPr>
          <p:spPr bwMode="auto">
            <a:xfrm>
              <a:off x="2592" y="1296"/>
              <a:ext cx="0" cy="19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98822" name="Line 6"/>
            <p:cNvSpPr>
              <a:spLocks noChangeShapeType="1"/>
            </p:cNvSpPr>
            <p:nvPr/>
          </p:nvSpPr>
          <p:spPr bwMode="auto">
            <a:xfrm>
              <a:off x="2832" y="1200"/>
              <a:ext cx="0" cy="21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98823" name="Line 7"/>
            <p:cNvSpPr>
              <a:spLocks noChangeShapeType="1"/>
            </p:cNvSpPr>
            <p:nvPr/>
          </p:nvSpPr>
          <p:spPr bwMode="auto">
            <a:xfrm>
              <a:off x="3072" y="1104"/>
              <a:ext cx="0" cy="22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98824" name="Line 8"/>
            <p:cNvSpPr>
              <a:spLocks noChangeShapeType="1"/>
            </p:cNvSpPr>
            <p:nvPr/>
          </p:nvSpPr>
          <p:spPr bwMode="auto">
            <a:xfrm flipV="1">
              <a:off x="2400" y="1440"/>
              <a:ext cx="912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98825" name="Line 9"/>
            <p:cNvSpPr>
              <a:spLocks noChangeShapeType="1"/>
            </p:cNvSpPr>
            <p:nvPr/>
          </p:nvSpPr>
          <p:spPr bwMode="auto">
            <a:xfrm flipV="1">
              <a:off x="2400" y="1968"/>
              <a:ext cx="912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98826" name="Line 10"/>
            <p:cNvSpPr>
              <a:spLocks noChangeShapeType="1"/>
            </p:cNvSpPr>
            <p:nvPr/>
          </p:nvSpPr>
          <p:spPr bwMode="auto">
            <a:xfrm>
              <a:off x="2400" y="2352"/>
              <a:ext cx="9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98827" name="Line 11"/>
            <p:cNvSpPr>
              <a:spLocks noChangeShapeType="1"/>
            </p:cNvSpPr>
            <p:nvPr/>
          </p:nvSpPr>
          <p:spPr bwMode="auto">
            <a:xfrm>
              <a:off x="2400" y="2640"/>
              <a:ext cx="912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98828" name="Line 12"/>
            <p:cNvSpPr>
              <a:spLocks noChangeShapeType="1"/>
            </p:cNvSpPr>
            <p:nvPr/>
          </p:nvSpPr>
          <p:spPr bwMode="auto">
            <a:xfrm>
              <a:off x="2400" y="2928"/>
              <a:ext cx="912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98829" name="Line 13"/>
            <p:cNvSpPr>
              <a:spLocks noChangeShapeType="1"/>
            </p:cNvSpPr>
            <p:nvPr/>
          </p:nvSpPr>
          <p:spPr bwMode="auto">
            <a:xfrm>
              <a:off x="2400" y="1392"/>
              <a:ext cx="0" cy="177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98830" name="Line 14"/>
            <p:cNvSpPr>
              <a:spLocks noChangeShapeType="1"/>
            </p:cNvSpPr>
            <p:nvPr/>
          </p:nvSpPr>
          <p:spPr bwMode="auto">
            <a:xfrm flipV="1">
              <a:off x="2400" y="1008"/>
              <a:ext cx="912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98831" name="Line 15"/>
            <p:cNvSpPr>
              <a:spLocks noChangeShapeType="1"/>
            </p:cNvSpPr>
            <p:nvPr/>
          </p:nvSpPr>
          <p:spPr bwMode="auto">
            <a:xfrm>
              <a:off x="2400" y="3168"/>
              <a:ext cx="912" cy="24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98834" name="Line 18"/>
            <p:cNvSpPr>
              <a:spLocks noChangeShapeType="1"/>
            </p:cNvSpPr>
            <p:nvPr/>
          </p:nvSpPr>
          <p:spPr bwMode="auto">
            <a:xfrm>
              <a:off x="3312" y="1008"/>
              <a:ext cx="0" cy="24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sp>
        <p:nvSpPr>
          <p:cNvPr id="1698836" name="Oval 20"/>
          <p:cNvSpPr>
            <a:spLocks noChangeArrowheads="1"/>
          </p:cNvSpPr>
          <p:nvPr/>
        </p:nvSpPr>
        <p:spPr bwMode="auto">
          <a:xfrm>
            <a:off x="1035052" y="3386137"/>
            <a:ext cx="180975" cy="17145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98837" name="Line 21"/>
          <p:cNvSpPr>
            <a:spLocks noChangeShapeType="1"/>
          </p:cNvSpPr>
          <p:nvPr/>
        </p:nvSpPr>
        <p:spPr bwMode="auto">
          <a:xfrm flipV="1">
            <a:off x="1216027" y="3467100"/>
            <a:ext cx="3286125" cy="9525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98838" name="Line 22"/>
          <p:cNvSpPr>
            <a:spLocks noChangeShapeType="1"/>
          </p:cNvSpPr>
          <p:nvPr/>
        </p:nvSpPr>
        <p:spPr bwMode="auto">
          <a:xfrm flipV="1">
            <a:off x="1206500" y="2740025"/>
            <a:ext cx="3676650" cy="73660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98839" name="Text Box 23"/>
          <p:cNvSpPr txBox="1">
            <a:spLocks noChangeArrowheads="1"/>
          </p:cNvSpPr>
          <p:nvPr/>
        </p:nvSpPr>
        <p:spPr bwMode="auto">
          <a:xfrm>
            <a:off x="2400390" y="3432176"/>
            <a:ext cx="4411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DD4B"/>
                </a:solidFill>
                <a:cs typeface="Arial"/>
              </a:rPr>
              <a:t>-w</a:t>
            </a:r>
          </a:p>
        </p:txBody>
      </p:sp>
      <p:sp>
        <p:nvSpPr>
          <p:cNvPr id="1698840" name="Line 24"/>
          <p:cNvSpPr>
            <a:spLocks noChangeShapeType="1"/>
          </p:cNvSpPr>
          <p:nvPr/>
        </p:nvSpPr>
        <p:spPr bwMode="auto">
          <a:xfrm>
            <a:off x="4481515" y="3467100"/>
            <a:ext cx="390525" cy="95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98841" name="Line 25"/>
          <p:cNvSpPr>
            <a:spLocks noChangeShapeType="1"/>
          </p:cNvSpPr>
          <p:nvPr/>
        </p:nvSpPr>
        <p:spPr bwMode="auto">
          <a:xfrm flipH="1" flipV="1">
            <a:off x="4899027" y="2732089"/>
            <a:ext cx="11113" cy="754063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98842" name="Text Box 26"/>
          <p:cNvSpPr txBox="1">
            <a:spLocks noChangeArrowheads="1"/>
          </p:cNvSpPr>
          <p:nvPr/>
        </p:nvSpPr>
        <p:spPr bwMode="auto">
          <a:xfrm>
            <a:off x="4492422" y="3378200"/>
            <a:ext cx="4464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1800">
                <a:solidFill>
                  <a:srgbClr val="FFDD4B"/>
                </a:solidFill>
                <a:cs typeface="Times New Roman" charset="0"/>
              </a:rPr>
              <a:t>α</a:t>
            </a:r>
            <a:r>
              <a:rPr lang="en-US" sz="1800">
                <a:solidFill>
                  <a:srgbClr val="FFDD4B"/>
                </a:solidFill>
                <a:cs typeface="Arial"/>
              </a:rPr>
              <a:t>u</a:t>
            </a:r>
          </a:p>
        </p:txBody>
      </p:sp>
      <p:sp>
        <p:nvSpPr>
          <p:cNvPr id="1698843" name="Text Box 27"/>
          <p:cNvSpPr txBox="1">
            <a:spLocks noChangeArrowheads="1"/>
          </p:cNvSpPr>
          <p:nvPr/>
        </p:nvSpPr>
        <p:spPr bwMode="auto">
          <a:xfrm>
            <a:off x="4818946" y="2779713"/>
            <a:ext cx="4411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1800">
                <a:solidFill>
                  <a:srgbClr val="FFDD4B"/>
                </a:solidFill>
                <a:cs typeface="Times New Roman" charset="0"/>
              </a:rPr>
              <a:t>β</a:t>
            </a:r>
            <a:r>
              <a:rPr lang="en-US" sz="1800">
                <a:solidFill>
                  <a:srgbClr val="FFDD4B"/>
                </a:solidFill>
                <a:cs typeface="Arial"/>
              </a:rPr>
              <a:t>v</a:t>
            </a:r>
          </a:p>
        </p:txBody>
      </p:sp>
      <p:graphicFrame>
        <p:nvGraphicFramePr>
          <p:cNvPr id="1698844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938181"/>
              </p:ext>
            </p:extLst>
          </p:nvPr>
        </p:nvGraphicFramePr>
        <p:xfrm>
          <a:off x="166688" y="5556251"/>
          <a:ext cx="876935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9" name="Equation" r:id="rId3" imgW="4686300" imgH="469900" progId="Equation.DSMT4">
                  <p:embed/>
                </p:oleObj>
              </mc:Choice>
              <mc:Fallback>
                <p:oleObj name="Equation" r:id="rId3" imgW="46863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8" y="5556251"/>
                        <a:ext cx="8769350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8845" name="Object 29"/>
          <p:cNvGraphicFramePr>
            <a:graphicFrameLocks noChangeAspect="1"/>
          </p:cNvGraphicFramePr>
          <p:nvPr/>
        </p:nvGraphicFramePr>
        <p:xfrm>
          <a:off x="4114800" y="3328988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0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28988"/>
                        <a:ext cx="914400" cy="198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8846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584165"/>
              </p:ext>
            </p:extLst>
          </p:nvPr>
        </p:nvGraphicFramePr>
        <p:xfrm>
          <a:off x="5346700" y="3025775"/>
          <a:ext cx="3551238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1" name="Equation" r:id="rId7" imgW="1701800" imgH="482600" progId="Equation.DSMT4">
                  <p:embed/>
                </p:oleObj>
              </mc:Choice>
              <mc:Fallback>
                <p:oleObj name="Equation" r:id="rId7" imgW="17018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6700" y="3025775"/>
                        <a:ext cx="3551238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5634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8838" grpId="0" animBg="1"/>
      <p:bldP spid="1698840" grpId="0" animBg="1"/>
      <p:bldP spid="1698841" grpId="0" animBg="1"/>
      <p:bldP spid="1698842" grpId="0"/>
      <p:bldP spid="16988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701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Camera Ray Casting (choosing ray directions) </a:t>
            </a:r>
          </a:p>
          <a:p>
            <a:r>
              <a:rPr lang="en-US" i="1"/>
              <a:t>Ray-object intersections </a:t>
            </a:r>
          </a:p>
          <a:p>
            <a:r>
              <a:rPr lang="en-US"/>
              <a:t>Ray-tracing transformed objects </a:t>
            </a:r>
          </a:p>
          <a:p>
            <a:r>
              <a:rPr lang="en-US"/>
              <a:t>Lighting calculations </a:t>
            </a:r>
          </a:p>
          <a:p>
            <a:r>
              <a:rPr lang="en-US"/>
              <a:t>Recursive ray tracing</a:t>
            </a:r>
          </a:p>
        </p:txBody>
      </p:sp>
    </p:spTree>
    <p:extLst>
      <p:ext uri="{BB962C8B-B14F-4D97-AF65-F5344CB8AC3E}">
        <p14:creationId xmlns:p14="http://schemas.microsoft.com/office/powerpoint/2010/main" val="20075887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 in Code</a:t>
            </a:r>
          </a:p>
        </p:txBody>
      </p:sp>
      <p:sp>
        <p:nvSpPr>
          <p:cNvPr id="170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" y="1327149"/>
            <a:ext cx="9183688" cy="5900739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Image Raytrace (Camera cam, Scene scene, int width, int height)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{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Image image = new Image (width, height)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for (int i = 0 ; i &lt; height ; i++)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for (int j = 0 ; j &lt; width ; j++) {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Ray ray = RayThruPixel (cam, i, j)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</a:t>
            </a:r>
            <a:r>
              <a:rPr lang="en-US" sz="2400" b="1" i="1"/>
              <a:t>Intersection hit = Intersect (ray, scene)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image[i][j] = FindColor (hit)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}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return image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105879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3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Ray-Sphere Intersection</a:t>
            </a:r>
          </a:p>
        </p:txBody>
      </p:sp>
      <p:graphicFrame>
        <p:nvGraphicFramePr>
          <p:cNvPr id="17530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2162009"/>
              </p:ext>
            </p:extLst>
          </p:nvPr>
        </p:nvGraphicFramePr>
        <p:xfrm>
          <a:off x="1803402" y="1463675"/>
          <a:ext cx="537527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1" name="Equation" r:id="rId3" imgW="2184400" imgH="495300" progId="Equation.DSMT4">
                  <p:embed/>
                </p:oleObj>
              </mc:Choice>
              <mc:Fallback>
                <p:oleObj name="Equation" r:id="rId3" imgW="21844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2" y="1463675"/>
                        <a:ext cx="5375275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53092" name="Group 4"/>
          <p:cNvGrpSpPr>
            <a:grpSpLocks/>
          </p:cNvGrpSpPr>
          <p:nvPr/>
        </p:nvGrpSpPr>
        <p:grpSpPr bwMode="auto">
          <a:xfrm>
            <a:off x="2046288" y="2924175"/>
            <a:ext cx="4364038" cy="3214688"/>
            <a:chOff x="1289" y="1842"/>
            <a:chExt cx="2749" cy="2025"/>
          </a:xfrm>
        </p:grpSpPr>
        <p:sp>
          <p:nvSpPr>
            <p:cNvPr id="1753093" name="Oval 5"/>
            <p:cNvSpPr>
              <a:spLocks noChangeArrowheads="1"/>
            </p:cNvSpPr>
            <p:nvPr/>
          </p:nvSpPr>
          <p:spPr bwMode="auto">
            <a:xfrm>
              <a:off x="1969" y="1994"/>
              <a:ext cx="2069" cy="187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53094" name="Line 6"/>
            <p:cNvSpPr>
              <a:spLocks noChangeShapeType="1"/>
            </p:cNvSpPr>
            <p:nvPr/>
          </p:nvSpPr>
          <p:spPr bwMode="auto">
            <a:xfrm flipV="1">
              <a:off x="1563" y="1842"/>
              <a:ext cx="2317" cy="16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53095" name="Oval 7"/>
            <p:cNvSpPr>
              <a:spLocks noChangeArrowheads="1"/>
            </p:cNvSpPr>
            <p:nvPr/>
          </p:nvSpPr>
          <p:spPr bwMode="auto">
            <a:xfrm>
              <a:off x="2938" y="2798"/>
              <a:ext cx="171" cy="1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53096" name="Text Box 8"/>
            <p:cNvSpPr txBox="1">
              <a:spLocks noChangeArrowheads="1"/>
            </p:cNvSpPr>
            <p:nvPr/>
          </p:nvSpPr>
          <p:spPr bwMode="auto">
            <a:xfrm>
              <a:off x="3061" y="2673"/>
              <a:ext cx="25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C</a:t>
              </a:r>
            </a:p>
          </p:txBody>
        </p:sp>
        <p:sp>
          <p:nvSpPr>
            <p:cNvPr id="1753097" name="Text Box 9"/>
            <p:cNvSpPr txBox="1">
              <a:spLocks noChangeArrowheads="1"/>
            </p:cNvSpPr>
            <p:nvPr/>
          </p:nvSpPr>
          <p:spPr bwMode="auto">
            <a:xfrm>
              <a:off x="1289" y="3282"/>
              <a:ext cx="31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P</a:t>
              </a:r>
              <a:r>
                <a:rPr lang="en-US" baseline="-25000">
                  <a:solidFill>
                    <a:srgbClr val="FFFFFF"/>
                  </a:solidFill>
                </a:rPr>
                <a:t>0</a:t>
              </a:r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96187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Ray-Sphere Intersection</a:t>
            </a:r>
          </a:p>
        </p:txBody>
      </p:sp>
      <p:graphicFrame>
        <p:nvGraphicFramePr>
          <p:cNvPr id="17541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3405860"/>
              </p:ext>
            </p:extLst>
          </p:nvPr>
        </p:nvGraphicFramePr>
        <p:xfrm>
          <a:off x="1803402" y="1463675"/>
          <a:ext cx="537527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7" name="Equation" r:id="rId3" imgW="2184400" imgH="495300" progId="Equation.DSMT4">
                  <p:embed/>
                </p:oleObj>
              </mc:Choice>
              <mc:Fallback>
                <p:oleObj name="Equation" r:id="rId3" imgW="21844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2" y="1463675"/>
                        <a:ext cx="5375275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4116" name="Text Box 4"/>
          <p:cNvSpPr txBox="1">
            <a:spLocks noChangeArrowheads="1"/>
          </p:cNvSpPr>
          <p:nvPr/>
        </p:nvSpPr>
        <p:spPr bwMode="auto">
          <a:xfrm>
            <a:off x="352426" y="2652714"/>
            <a:ext cx="15534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</a:rPr>
              <a:t>Substitute</a:t>
            </a:r>
          </a:p>
        </p:txBody>
      </p:sp>
      <p:graphicFrame>
        <p:nvGraphicFramePr>
          <p:cNvPr id="17541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566258"/>
              </p:ext>
            </p:extLst>
          </p:nvPr>
        </p:nvGraphicFramePr>
        <p:xfrm>
          <a:off x="942975" y="3214688"/>
          <a:ext cx="7094538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8" name="Equation" r:id="rId5" imgW="2882900" imgH="520700" progId="Equation.DSMT4">
                  <p:embed/>
                </p:oleObj>
              </mc:Choice>
              <mc:Fallback>
                <p:oleObj name="Equation" r:id="rId5" imgW="28829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975" y="3214688"/>
                        <a:ext cx="7094538" cy="128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4118" name="Text Box 6"/>
          <p:cNvSpPr txBox="1">
            <a:spLocks noChangeArrowheads="1"/>
          </p:cNvSpPr>
          <p:nvPr/>
        </p:nvSpPr>
        <p:spPr bwMode="auto">
          <a:xfrm>
            <a:off x="361950" y="4433889"/>
            <a:ext cx="12620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</a:rPr>
              <a:t>Simplify</a:t>
            </a:r>
          </a:p>
        </p:txBody>
      </p:sp>
      <p:graphicFrame>
        <p:nvGraphicFramePr>
          <p:cNvPr id="17541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4863687"/>
              </p:ext>
            </p:extLst>
          </p:nvPr>
        </p:nvGraphicFramePr>
        <p:xfrm>
          <a:off x="334963" y="4999039"/>
          <a:ext cx="831215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9" name="Equation" r:id="rId7" imgW="3378200" imgH="254000" progId="Equation.DSMT4">
                  <p:embed/>
                </p:oleObj>
              </mc:Choice>
              <mc:Fallback>
                <p:oleObj name="Equation" r:id="rId7" imgW="33782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4999039"/>
                        <a:ext cx="8312150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01686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41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Ray-Sphere Intersection</a:t>
            </a:r>
          </a:p>
        </p:txBody>
      </p:sp>
      <p:graphicFrame>
        <p:nvGraphicFramePr>
          <p:cNvPr id="17551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184974"/>
              </p:ext>
            </p:extLst>
          </p:nvPr>
        </p:nvGraphicFramePr>
        <p:xfrm>
          <a:off x="303215" y="1370013"/>
          <a:ext cx="8313737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9" name="Equation" r:id="rId3" imgW="3378200" imgH="254000" progId="Equation.DSMT4">
                  <p:embed/>
                </p:oleObj>
              </mc:Choice>
              <mc:Fallback>
                <p:oleObj name="Equation" r:id="rId3" imgW="33782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15" y="1370013"/>
                        <a:ext cx="8313737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5140" name="Text Box 4"/>
          <p:cNvSpPr txBox="1">
            <a:spLocks noChangeArrowheads="1"/>
          </p:cNvSpPr>
          <p:nvPr/>
        </p:nvSpPr>
        <p:spPr bwMode="auto">
          <a:xfrm>
            <a:off x="301626" y="2049464"/>
            <a:ext cx="43524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</a:rPr>
              <a:t>Solve quadratic equations for t</a:t>
            </a:r>
          </a:p>
        </p:txBody>
      </p:sp>
      <p:sp>
        <p:nvSpPr>
          <p:cNvPr id="17551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2 real positive roots: pick smaller root</a:t>
            </a:r>
          </a:p>
          <a:p>
            <a:r>
              <a:rPr lang="en-US" dirty="0"/>
              <a:t>Both roots same: tangent to sphere</a:t>
            </a:r>
          </a:p>
          <a:p>
            <a:r>
              <a:rPr lang="en-US" dirty="0"/>
              <a:t>One positive, one negative root: ray                                    origin inside sphere (pick + root)</a:t>
            </a:r>
          </a:p>
          <a:p>
            <a:r>
              <a:rPr lang="en-US" dirty="0"/>
              <a:t>Complex roots: no intersection (check                               discriminant of equation first)</a:t>
            </a:r>
          </a:p>
        </p:txBody>
      </p:sp>
      <p:sp>
        <p:nvSpPr>
          <p:cNvPr id="1755142" name="Oval 6"/>
          <p:cNvSpPr>
            <a:spLocks noChangeArrowheads="1"/>
          </p:cNvSpPr>
          <p:nvPr/>
        </p:nvSpPr>
        <p:spPr bwMode="auto">
          <a:xfrm>
            <a:off x="6867525" y="2200275"/>
            <a:ext cx="1136650" cy="1041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755143" name="Line 7"/>
          <p:cNvSpPr>
            <a:spLocks noChangeShapeType="1"/>
          </p:cNvSpPr>
          <p:nvPr/>
        </p:nvSpPr>
        <p:spPr bwMode="auto">
          <a:xfrm flipV="1">
            <a:off x="6681790" y="1884364"/>
            <a:ext cx="1011237" cy="1101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755144" name="Oval 8"/>
          <p:cNvSpPr>
            <a:spLocks noChangeArrowheads="1"/>
          </p:cNvSpPr>
          <p:nvPr/>
        </p:nvSpPr>
        <p:spPr bwMode="auto">
          <a:xfrm>
            <a:off x="6996115" y="3443288"/>
            <a:ext cx="935037" cy="84931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755145" name="Line 9"/>
          <p:cNvSpPr>
            <a:spLocks noChangeShapeType="1"/>
          </p:cNvSpPr>
          <p:nvPr/>
        </p:nvSpPr>
        <p:spPr bwMode="auto">
          <a:xfrm flipV="1">
            <a:off x="6777038" y="3289300"/>
            <a:ext cx="569912" cy="649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755146" name="Oval 10"/>
          <p:cNvSpPr>
            <a:spLocks noChangeArrowheads="1"/>
          </p:cNvSpPr>
          <p:nvPr/>
        </p:nvSpPr>
        <p:spPr bwMode="auto">
          <a:xfrm>
            <a:off x="6996115" y="4557713"/>
            <a:ext cx="935037" cy="84931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755147" name="Line 11"/>
          <p:cNvSpPr>
            <a:spLocks noChangeShapeType="1"/>
          </p:cNvSpPr>
          <p:nvPr/>
        </p:nvSpPr>
        <p:spPr bwMode="auto">
          <a:xfrm flipV="1">
            <a:off x="7400925" y="4454526"/>
            <a:ext cx="712788" cy="52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755148" name="Oval 12"/>
          <p:cNvSpPr>
            <a:spLocks noChangeArrowheads="1"/>
          </p:cNvSpPr>
          <p:nvPr/>
        </p:nvSpPr>
        <p:spPr bwMode="auto">
          <a:xfrm>
            <a:off x="6986590" y="5719763"/>
            <a:ext cx="935037" cy="84931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755149" name="Line 13"/>
          <p:cNvSpPr>
            <a:spLocks noChangeShapeType="1"/>
          </p:cNvSpPr>
          <p:nvPr/>
        </p:nvSpPr>
        <p:spPr bwMode="auto">
          <a:xfrm flipV="1">
            <a:off x="6586540" y="5516564"/>
            <a:ext cx="712787" cy="5286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7655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Ray-Sphere Intersection</a:t>
            </a:r>
          </a:p>
        </p:txBody>
      </p:sp>
      <p:sp>
        <p:nvSpPr>
          <p:cNvPr id="175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Intersection point:  </a:t>
            </a:r>
          </a:p>
          <a:p>
            <a:r>
              <a:rPr lang="en-US"/>
              <a:t>Normal (for sphere, this is same as coordinates in sphere frame of reference, useful other tasks) </a:t>
            </a:r>
          </a:p>
          <a:p>
            <a:endParaRPr lang="en-US"/>
          </a:p>
        </p:txBody>
      </p:sp>
      <p:graphicFrame>
        <p:nvGraphicFramePr>
          <p:cNvPr id="17561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7066119"/>
              </p:ext>
            </p:extLst>
          </p:nvPr>
        </p:nvGraphicFramePr>
        <p:xfrm>
          <a:off x="4021138" y="1468439"/>
          <a:ext cx="3376612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4" name="Equation" r:id="rId3" imgW="1371600" imgH="254000" progId="Equation.DSMT4">
                  <p:embed/>
                </p:oleObj>
              </mc:Choice>
              <mc:Fallback>
                <p:oleObj name="Equation" r:id="rId3" imgW="13716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1138" y="1468439"/>
                        <a:ext cx="3376612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61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0866223"/>
              </p:ext>
            </p:extLst>
          </p:nvPr>
        </p:nvGraphicFramePr>
        <p:xfrm>
          <a:off x="2644775" y="3133725"/>
          <a:ext cx="3030538" cy="128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5" name="Equation" r:id="rId5" imgW="1231900" imgH="520700" progId="Equation.DSMT4">
                  <p:embed/>
                </p:oleObj>
              </mc:Choice>
              <mc:Fallback>
                <p:oleObj name="Equation" r:id="rId5" imgW="12319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4775" y="3133725"/>
                        <a:ext cx="3030538" cy="1284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30388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Ray-Triangle Intersection</a:t>
            </a:r>
          </a:p>
        </p:txBody>
      </p:sp>
      <p:sp>
        <p:nvSpPr>
          <p:cNvPr id="175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One approach: Ray-Plane intersection, then check if inside triangle</a:t>
            </a:r>
          </a:p>
          <a:p>
            <a:r>
              <a:rPr lang="en-US"/>
              <a:t>Plane equation:  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757188" name="AutoShape 4"/>
          <p:cNvSpPr>
            <a:spLocks noChangeArrowheads="1"/>
          </p:cNvSpPr>
          <p:nvPr/>
        </p:nvSpPr>
        <p:spPr bwMode="auto">
          <a:xfrm rot="2329102">
            <a:off x="4343400" y="2022475"/>
            <a:ext cx="2838450" cy="1487488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757189" name="Text Box 5"/>
          <p:cNvSpPr txBox="1">
            <a:spLocks noChangeArrowheads="1"/>
          </p:cNvSpPr>
          <p:nvPr/>
        </p:nvSpPr>
        <p:spPr bwMode="auto">
          <a:xfrm>
            <a:off x="3866086" y="22733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1757190" name="Text Box 6"/>
          <p:cNvSpPr txBox="1">
            <a:spLocks noChangeArrowheads="1"/>
          </p:cNvSpPr>
          <p:nvPr/>
        </p:nvSpPr>
        <p:spPr bwMode="auto">
          <a:xfrm>
            <a:off x="6215612" y="1970088"/>
            <a:ext cx="3386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1757191" name="Text Box 7"/>
          <p:cNvSpPr txBox="1">
            <a:spLocks noChangeArrowheads="1"/>
          </p:cNvSpPr>
          <p:nvPr/>
        </p:nvSpPr>
        <p:spPr bwMode="auto">
          <a:xfrm>
            <a:off x="6371167" y="4025900"/>
            <a:ext cx="3513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C</a:t>
            </a:r>
          </a:p>
        </p:txBody>
      </p:sp>
      <p:graphicFrame>
        <p:nvGraphicFramePr>
          <p:cNvPr id="175719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2053917"/>
              </p:ext>
            </p:extLst>
          </p:nvPr>
        </p:nvGraphicFramePr>
        <p:xfrm>
          <a:off x="6508750" y="2324100"/>
          <a:ext cx="2357438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8" name="Equation" r:id="rId3" imgW="1384300" imgH="482600" progId="Equation.DSMT4">
                  <p:embed/>
                </p:oleObj>
              </mc:Choice>
              <mc:Fallback>
                <p:oleObj name="Equation" r:id="rId3" imgW="13843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750" y="2324100"/>
                        <a:ext cx="2357438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719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920335"/>
              </p:ext>
            </p:extLst>
          </p:nvPr>
        </p:nvGraphicFramePr>
        <p:xfrm>
          <a:off x="1038227" y="3340101"/>
          <a:ext cx="3241675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9" name="Equation" r:id="rId5" imgW="1536700" imgH="241300" progId="Equation.DSMT4">
                  <p:embed/>
                </p:oleObj>
              </mc:Choice>
              <mc:Fallback>
                <p:oleObj name="Equation" r:id="rId5" imgW="1536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227" y="3340101"/>
                        <a:ext cx="3241675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55393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Ray-Triangle Intersection</a:t>
            </a:r>
          </a:p>
        </p:txBody>
      </p:sp>
      <p:sp>
        <p:nvSpPr>
          <p:cNvPr id="175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One approach: Ray-Plane intersection, then check if inside triangle</a:t>
            </a:r>
          </a:p>
          <a:p>
            <a:r>
              <a:rPr lang="en-US"/>
              <a:t>Plane equation:  </a:t>
            </a:r>
          </a:p>
          <a:p>
            <a:endParaRPr lang="en-US"/>
          </a:p>
          <a:p>
            <a:r>
              <a:rPr lang="en-US"/>
              <a:t>Combine with ray equation: 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758212" name="AutoShape 4"/>
          <p:cNvSpPr>
            <a:spLocks noChangeArrowheads="1"/>
          </p:cNvSpPr>
          <p:nvPr/>
        </p:nvSpPr>
        <p:spPr bwMode="auto">
          <a:xfrm rot="2329102">
            <a:off x="4343400" y="2022475"/>
            <a:ext cx="2838450" cy="1487488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758213" name="Text Box 5"/>
          <p:cNvSpPr txBox="1">
            <a:spLocks noChangeArrowheads="1"/>
          </p:cNvSpPr>
          <p:nvPr/>
        </p:nvSpPr>
        <p:spPr bwMode="auto">
          <a:xfrm>
            <a:off x="3866086" y="22733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1758214" name="Text Box 6"/>
          <p:cNvSpPr txBox="1">
            <a:spLocks noChangeArrowheads="1"/>
          </p:cNvSpPr>
          <p:nvPr/>
        </p:nvSpPr>
        <p:spPr bwMode="auto">
          <a:xfrm>
            <a:off x="6215612" y="1970088"/>
            <a:ext cx="3386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1758215" name="Text Box 7"/>
          <p:cNvSpPr txBox="1">
            <a:spLocks noChangeArrowheads="1"/>
          </p:cNvSpPr>
          <p:nvPr/>
        </p:nvSpPr>
        <p:spPr bwMode="auto">
          <a:xfrm>
            <a:off x="6371167" y="4025900"/>
            <a:ext cx="3513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C</a:t>
            </a:r>
          </a:p>
        </p:txBody>
      </p:sp>
      <p:graphicFrame>
        <p:nvGraphicFramePr>
          <p:cNvPr id="17582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5849932"/>
              </p:ext>
            </p:extLst>
          </p:nvPr>
        </p:nvGraphicFramePr>
        <p:xfrm>
          <a:off x="6508750" y="2324100"/>
          <a:ext cx="2357438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74" name="Equation" r:id="rId3" imgW="1384300" imgH="482600" progId="Equation.DSMT4">
                  <p:embed/>
                </p:oleObj>
              </mc:Choice>
              <mc:Fallback>
                <p:oleObj name="Equation" r:id="rId3" imgW="13843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750" y="2324100"/>
                        <a:ext cx="2357438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821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679470"/>
              </p:ext>
            </p:extLst>
          </p:nvPr>
        </p:nvGraphicFramePr>
        <p:xfrm>
          <a:off x="1038227" y="3340101"/>
          <a:ext cx="3241675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75" name="Equation" r:id="rId5" imgW="1536700" imgH="241300" progId="Equation.DSMT4">
                  <p:embed/>
                </p:oleObj>
              </mc:Choice>
              <mc:Fallback>
                <p:oleObj name="Equation" r:id="rId5" imgW="1536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227" y="3340101"/>
                        <a:ext cx="3241675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821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7705694"/>
              </p:ext>
            </p:extLst>
          </p:nvPr>
        </p:nvGraphicFramePr>
        <p:xfrm>
          <a:off x="1169988" y="4456114"/>
          <a:ext cx="2786062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76" name="Equation" r:id="rId7" imgW="1371600" imgH="520700" progId="Equation.DSMT4">
                  <p:embed/>
                </p:oleObj>
              </mc:Choice>
              <mc:Fallback>
                <p:oleObj name="Equation" r:id="rId7" imgW="13716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988" y="4456114"/>
                        <a:ext cx="2786062" cy="1058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821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3100913"/>
              </p:ext>
            </p:extLst>
          </p:nvPr>
        </p:nvGraphicFramePr>
        <p:xfrm>
          <a:off x="5143500" y="4530725"/>
          <a:ext cx="211455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77" name="Equation" r:id="rId9" imgW="1041400" imgH="482600" progId="Equation.DSMT4">
                  <p:embed/>
                </p:oleObj>
              </mc:Choice>
              <mc:Fallback>
                <p:oleObj name="Equation" r:id="rId9" imgW="10414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0" y="4530725"/>
                        <a:ext cx="2114550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51153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Heckbert</a:t>
            </a:r>
            <a:r>
              <a:rPr lang="ja-JP" altLang="en-US" sz="3200">
                <a:latin typeface="Arial"/>
              </a:rPr>
              <a:t>’</a:t>
            </a:r>
            <a:r>
              <a:rPr lang="en-US" sz="3200"/>
              <a:t>s Business Card Ray Tracer</a:t>
            </a:r>
          </a:p>
        </p:txBody>
      </p:sp>
      <p:pic>
        <p:nvPicPr>
          <p:cNvPr id="1683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468439"/>
            <a:ext cx="8431212" cy="516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73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inside Triangle</a:t>
            </a:r>
          </a:p>
        </p:txBody>
      </p:sp>
      <p:sp>
        <p:nvSpPr>
          <p:cNvPr id="1759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2" y="1298575"/>
            <a:ext cx="9083675" cy="5029200"/>
          </a:xfrm>
        </p:spPr>
        <p:txBody>
          <a:bodyPr/>
          <a:lstStyle/>
          <a:p>
            <a:r>
              <a:rPr lang="en-US"/>
              <a:t>Once intersect with plane, still need to find if in triangle</a:t>
            </a:r>
          </a:p>
          <a:p>
            <a:r>
              <a:rPr lang="en-US"/>
              <a:t>Many possibilities for triangles, general polygons (point in polygon tests)</a:t>
            </a:r>
          </a:p>
          <a:p>
            <a:r>
              <a:rPr lang="en-US"/>
              <a:t>We find parametrically [barycentric coordinates].  Also useful for other applications (texture mapping)</a:t>
            </a:r>
          </a:p>
        </p:txBody>
      </p:sp>
      <p:grpSp>
        <p:nvGrpSpPr>
          <p:cNvPr id="1759236" name="Group 4"/>
          <p:cNvGrpSpPr>
            <a:grpSpLocks/>
          </p:cNvGrpSpPr>
          <p:nvPr/>
        </p:nvGrpSpPr>
        <p:grpSpPr bwMode="auto">
          <a:xfrm>
            <a:off x="779463" y="4379914"/>
            <a:ext cx="3316288" cy="2425700"/>
            <a:chOff x="491" y="2591"/>
            <a:chExt cx="2089" cy="1528"/>
          </a:xfrm>
        </p:grpSpPr>
        <p:sp>
          <p:nvSpPr>
            <p:cNvPr id="1759237" name="AutoShape 5"/>
            <p:cNvSpPr>
              <a:spLocks noChangeArrowheads="1"/>
            </p:cNvSpPr>
            <p:nvPr/>
          </p:nvSpPr>
          <p:spPr bwMode="auto">
            <a:xfrm rot="2329102">
              <a:off x="792" y="2624"/>
              <a:ext cx="1788" cy="937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59238" name="Text Box 6"/>
            <p:cNvSpPr txBox="1">
              <a:spLocks noChangeArrowheads="1"/>
            </p:cNvSpPr>
            <p:nvPr/>
          </p:nvSpPr>
          <p:spPr bwMode="auto">
            <a:xfrm>
              <a:off x="491" y="2782"/>
              <a:ext cx="2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A</a:t>
              </a:r>
            </a:p>
          </p:txBody>
        </p:sp>
        <p:sp>
          <p:nvSpPr>
            <p:cNvPr id="1759239" name="Text Box 7"/>
            <p:cNvSpPr txBox="1">
              <a:spLocks noChangeArrowheads="1"/>
            </p:cNvSpPr>
            <p:nvPr/>
          </p:nvSpPr>
          <p:spPr bwMode="auto">
            <a:xfrm>
              <a:off x="1971" y="2591"/>
              <a:ext cx="21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B</a:t>
              </a:r>
            </a:p>
          </p:txBody>
        </p:sp>
        <p:sp>
          <p:nvSpPr>
            <p:cNvPr id="1759240" name="Text Box 8"/>
            <p:cNvSpPr txBox="1">
              <a:spLocks noChangeArrowheads="1"/>
            </p:cNvSpPr>
            <p:nvPr/>
          </p:nvSpPr>
          <p:spPr bwMode="auto">
            <a:xfrm>
              <a:off x="2069" y="3886"/>
              <a:ext cx="2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C</a:t>
              </a:r>
            </a:p>
          </p:txBody>
        </p:sp>
        <p:sp>
          <p:nvSpPr>
            <p:cNvPr id="1759241" name="Oval 9"/>
            <p:cNvSpPr>
              <a:spLocks noChangeArrowheads="1"/>
            </p:cNvSpPr>
            <p:nvPr/>
          </p:nvSpPr>
          <p:spPr bwMode="auto">
            <a:xfrm>
              <a:off x="1613" y="3147"/>
              <a:ext cx="95" cy="9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59242" name="Text Box 10"/>
            <p:cNvSpPr txBox="1">
              <a:spLocks noChangeArrowheads="1"/>
            </p:cNvSpPr>
            <p:nvPr/>
          </p:nvSpPr>
          <p:spPr bwMode="auto">
            <a:xfrm>
              <a:off x="1685" y="3065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  <a:latin typeface="Times New Roman" charset="0"/>
                </a:rPr>
                <a:t>P</a:t>
              </a:r>
            </a:p>
          </p:txBody>
        </p:sp>
        <p:sp>
          <p:nvSpPr>
            <p:cNvPr id="1759243" name="Line 11"/>
            <p:cNvSpPr>
              <a:spLocks noChangeShapeType="1"/>
            </p:cNvSpPr>
            <p:nvPr/>
          </p:nvSpPr>
          <p:spPr bwMode="auto">
            <a:xfrm>
              <a:off x="704" y="2904"/>
              <a:ext cx="962" cy="2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59244" name="Line 12"/>
            <p:cNvSpPr>
              <a:spLocks noChangeShapeType="1"/>
            </p:cNvSpPr>
            <p:nvPr/>
          </p:nvSpPr>
          <p:spPr bwMode="auto">
            <a:xfrm flipH="1">
              <a:off x="1654" y="2738"/>
              <a:ext cx="309" cy="45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59245" name="Line 13"/>
            <p:cNvSpPr>
              <a:spLocks noChangeShapeType="1"/>
            </p:cNvSpPr>
            <p:nvPr/>
          </p:nvSpPr>
          <p:spPr bwMode="auto">
            <a:xfrm flipH="1" flipV="1">
              <a:off x="1648" y="3195"/>
              <a:ext cx="440" cy="8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59246" name="Text Box 14"/>
            <p:cNvSpPr txBox="1">
              <a:spLocks noChangeArrowheads="1"/>
            </p:cNvSpPr>
            <p:nvPr/>
          </p:nvSpPr>
          <p:spPr bwMode="auto">
            <a:xfrm>
              <a:off x="1222" y="2867"/>
              <a:ext cx="2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800">
                  <a:solidFill>
                    <a:srgbClr val="FFFFFF"/>
                  </a:solidFill>
                  <a:cs typeface="Times New Roman" charset="0"/>
                </a:rPr>
                <a:t>α</a:t>
              </a:r>
            </a:p>
          </p:txBody>
        </p:sp>
        <p:sp>
          <p:nvSpPr>
            <p:cNvPr id="1759247" name="Text Box 15"/>
            <p:cNvSpPr txBox="1">
              <a:spLocks noChangeArrowheads="1"/>
            </p:cNvSpPr>
            <p:nvPr/>
          </p:nvSpPr>
          <p:spPr bwMode="auto">
            <a:xfrm>
              <a:off x="1607" y="2801"/>
              <a:ext cx="2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800">
                  <a:solidFill>
                    <a:srgbClr val="FFFFFF"/>
                  </a:solidFill>
                  <a:cs typeface="Times New Roman" charset="0"/>
                </a:rPr>
                <a:t>β</a:t>
              </a:r>
            </a:p>
          </p:txBody>
        </p:sp>
        <p:sp>
          <p:nvSpPr>
            <p:cNvPr id="1759248" name="Text Box 16"/>
            <p:cNvSpPr txBox="1">
              <a:spLocks noChangeArrowheads="1"/>
            </p:cNvSpPr>
            <p:nvPr/>
          </p:nvSpPr>
          <p:spPr bwMode="auto">
            <a:xfrm>
              <a:off x="1829" y="3413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800">
                  <a:solidFill>
                    <a:srgbClr val="FFFFFF"/>
                  </a:solidFill>
                  <a:cs typeface="Times New Roman" charset="0"/>
                </a:rPr>
                <a:t>γ</a:t>
              </a:r>
            </a:p>
          </p:txBody>
        </p:sp>
      </p:grpSp>
      <p:graphicFrame>
        <p:nvGraphicFramePr>
          <p:cNvPr id="175924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313798"/>
              </p:ext>
            </p:extLst>
          </p:nvPr>
        </p:nvGraphicFramePr>
        <p:xfrm>
          <a:off x="4891090" y="4670426"/>
          <a:ext cx="2041525" cy="1149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5" name="Equation" r:id="rId3" imgW="1193800" imgH="673100" progId="Equation.DSMT4">
                  <p:embed/>
                </p:oleObj>
              </mc:Choice>
              <mc:Fallback>
                <p:oleObj name="Equation" r:id="rId3" imgW="1193800" imgH="673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1090" y="4670426"/>
                        <a:ext cx="2041525" cy="11493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47368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inside Triangle</a:t>
            </a:r>
          </a:p>
        </p:txBody>
      </p:sp>
      <p:grpSp>
        <p:nvGrpSpPr>
          <p:cNvPr id="1760259" name="Group 3"/>
          <p:cNvGrpSpPr>
            <a:grpSpLocks/>
          </p:cNvGrpSpPr>
          <p:nvPr/>
        </p:nvGrpSpPr>
        <p:grpSpPr bwMode="auto">
          <a:xfrm>
            <a:off x="1169988" y="1579565"/>
            <a:ext cx="3316288" cy="2425700"/>
            <a:chOff x="491" y="2591"/>
            <a:chExt cx="2089" cy="1528"/>
          </a:xfrm>
        </p:grpSpPr>
        <p:sp>
          <p:nvSpPr>
            <p:cNvPr id="1760260" name="AutoShape 4"/>
            <p:cNvSpPr>
              <a:spLocks noChangeArrowheads="1"/>
            </p:cNvSpPr>
            <p:nvPr/>
          </p:nvSpPr>
          <p:spPr bwMode="auto">
            <a:xfrm rot="2329102">
              <a:off x="792" y="2624"/>
              <a:ext cx="1788" cy="937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60261" name="Text Box 5"/>
            <p:cNvSpPr txBox="1">
              <a:spLocks noChangeArrowheads="1"/>
            </p:cNvSpPr>
            <p:nvPr/>
          </p:nvSpPr>
          <p:spPr bwMode="auto">
            <a:xfrm>
              <a:off x="491" y="2782"/>
              <a:ext cx="2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A</a:t>
              </a:r>
            </a:p>
          </p:txBody>
        </p:sp>
        <p:sp>
          <p:nvSpPr>
            <p:cNvPr id="1760262" name="Text Box 6"/>
            <p:cNvSpPr txBox="1">
              <a:spLocks noChangeArrowheads="1"/>
            </p:cNvSpPr>
            <p:nvPr/>
          </p:nvSpPr>
          <p:spPr bwMode="auto">
            <a:xfrm>
              <a:off x="1971" y="2591"/>
              <a:ext cx="21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B</a:t>
              </a:r>
            </a:p>
          </p:txBody>
        </p:sp>
        <p:sp>
          <p:nvSpPr>
            <p:cNvPr id="1760263" name="Text Box 7"/>
            <p:cNvSpPr txBox="1">
              <a:spLocks noChangeArrowheads="1"/>
            </p:cNvSpPr>
            <p:nvPr/>
          </p:nvSpPr>
          <p:spPr bwMode="auto">
            <a:xfrm>
              <a:off x="2069" y="3886"/>
              <a:ext cx="2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C</a:t>
              </a:r>
            </a:p>
          </p:txBody>
        </p:sp>
        <p:sp>
          <p:nvSpPr>
            <p:cNvPr id="1760264" name="Oval 8"/>
            <p:cNvSpPr>
              <a:spLocks noChangeArrowheads="1"/>
            </p:cNvSpPr>
            <p:nvPr/>
          </p:nvSpPr>
          <p:spPr bwMode="auto">
            <a:xfrm>
              <a:off x="1613" y="3147"/>
              <a:ext cx="95" cy="9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60265" name="Text Box 9"/>
            <p:cNvSpPr txBox="1">
              <a:spLocks noChangeArrowheads="1"/>
            </p:cNvSpPr>
            <p:nvPr/>
          </p:nvSpPr>
          <p:spPr bwMode="auto">
            <a:xfrm>
              <a:off x="1679" y="3064"/>
              <a:ext cx="21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P</a:t>
              </a:r>
            </a:p>
          </p:txBody>
        </p:sp>
        <p:sp>
          <p:nvSpPr>
            <p:cNvPr id="1760266" name="Line 10"/>
            <p:cNvSpPr>
              <a:spLocks noChangeShapeType="1"/>
            </p:cNvSpPr>
            <p:nvPr/>
          </p:nvSpPr>
          <p:spPr bwMode="auto">
            <a:xfrm>
              <a:off x="704" y="2904"/>
              <a:ext cx="962" cy="2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60267" name="Line 11"/>
            <p:cNvSpPr>
              <a:spLocks noChangeShapeType="1"/>
            </p:cNvSpPr>
            <p:nvPr/>
          </p:nvSpPr>
          <p:spPr bwMode="auto">
            <a:xfrm flipH="1">
              <a:off x="1654" y="2738"/>
              <a:ext cx="309" cy="45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60268" name="Line 12"/>
            <p:cNvSpPr>
              <a:spLocks noChangeShapeType="1"/>
            </p:cNvSpPr>
            <p:nvPr/>
          </p:nvSpPr>
          <p:spPr bwMode="auto">
            <a:xfrm flipH="1" flipV="1">
              <a:off x="1648" y="3195"/>
              <a:ext cx="440" cy="8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60269" name="Text Box 13"/>
            <p:cNvSpPr txBox="1">
              <a:spLocks noChangeArrowheads="1"/>
            </p:cNvSpPr>
            <p:nvPr/>
          </p:nvSpPr>
          <p:spPr bwMode="auto">
            <a:xfrm>
              <a:off x="1222" y="2867"/>
              <a:ext cx="2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800">
                  <a:solidFill>
                    <a:srgbClr val="FFFFFF"/>
                  </a:solidFill>
                  <a:cs typeface="Times New Roman" charset="0"/>
                </a:rPr>
                <a:t>α</a:t>
              </a:r>
            </a:p>
          </p:txBody>
        </p:sp>
        <p:sp>
          <p:nvSpPr>
            <p:cNvPr id="1760270" name="Text Box 14"/>
            <p:cNvSpPr txBox="1">
              <a:spLocks noChangeArrowheads="1"/>
            </p:cNvSpPr>
            <p:nvPr/>
          </p:nvSpPr>
          <p:spPr bwMode="auto">
            <a:xfrm>
              <a:off x="1607" y="2801"/>
              <a:ext cx="2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800">
                  <a:solidFill>
                    <a:srgbClr val="FFFFFF"/>
                  </a:solidFill>
                  <a:cs typeface="Times New Roman" charset="0"/>
                </a:rPr>
                <a:t>β</a:t>
              </a:r>
            </a:p>
          </p:txBody>
        </p:sp>
        <p:sp>
          <p:nvSpPr>
            <p:cNvPr id="1760271" name="Text Box 15"/>
            <p:cNvSpPr txBox="1">
              <a:spLocks noChangeArrowheads="1"/>
            </p:cNvSpPr>
            <p:nvPr/>
          </p:nvSpPr>
          <p:spPr bwMode="auto">
            <a:xfrm>
              <a:off x="1829" y="3413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800">
                  <a:solidFill>
                    <a:srgbClr val="FFFFFF"/>
                  </a:solidFill>
                  <a:cs typeface="Times New Roman" charset="0"/>
                </a:rPr>
                <a:t>γ</a:t>
              </a:r>
            </a:p>
          </p:txBody>
        </p:sp>
      </p:grpSp>
      <p:graphicFrame>
        <p:nvGraphicFramePr>
          <p:cNvPr id="176027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379183"/>
              </p:ext>
            </p:extLst>
          </p:nvPr>
        </p:nvGraphicFramePr>
        <p:xfrm>
          <a:off x="5281615" y="1582740"/>
          <a:ext cx="2041525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01" name="Equation" r:id="rId3" imgW="1193800" imgH="673100" progId="Equation.DSMT4">
                  <p:embed/>
                </p:oleObj>
              </mc:Choice>
              <mc:Fallback>
                <p:oleObj name="Equation" r:id="rId3" imgW="1193800" imgH="673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1615" y="1582740"/>
                        <a:ext cx="2041525" cy="1150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027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9305861"/>
              </p:ext>
            </p:extLst>
          </p:nvPr>
        </p:nvGraphicFramePr>
        <p:xfrm>
          <a:off x="2689227" y="4346575"/>
          <a:ext cx="3013075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02" name="Equation" r:id="rId5" imgW="1778000" imgH="203200" progId="Equation.DSMT4">
                  <p:embed/>
                </p:oleObj>
              </mc:Choice>
              <mc:Fallback>
                <p:oleObj name="Equation" r:id="rId5" imgW="1778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9227" y="4346575"/>
                        <a:ext cx="3013075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027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0737412"/>
              </p:ext>
            </p:extLst>
          </p:nvPr>
        </p:nvGraphicFramePr>
        <p:xfrm>
          <a:off x="2651125" y="4843464"/>
          <a:ext cx="230505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03" name="Equation" r:id="rId7" imgW="1308100" imgH="444500" progId="Equation.DSMT4">
                  <p:embed/>
                </p:oleObj>
              </mc:Choice>
              <mc:Fallback>
                <p:oleObj name="Equation" r:id="rId7" imgW="13081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125" y="4843464"/>
                        <a:ext cx="2305050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45641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primitives</a:t>
            </a:r>
          </a:p>
        </p:txBody>
      </p:sp>
      <p:sp>
        <p:nvSpPr>
          <p:cNvPr id="171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Much early work in ray tracing focused on ray-primitive intersection tests</a:t>
            </a:r>
          </a:p>
          <a:p>
            <a:r>
              <a:rPr lang="en-US"/>
              <a:t>Cones, cylinders, ellipsoids</a:t>
            </a:r>
          </a:p>
          <a:p>
            <a:r>
              <a:rPr lang="en-US"/>
              <a:t>Boxes (especially useful for bounding boxes)</a:t>
            </a:r>
          </a:p>
          <a:p>
            <a:r>
              <a:rPr lang="en-US"/>
              <a:t>General planar polygons</a:t>
            </a:r>
          </a:p>
          <a:p>
            <a:r>
              <a:rPr lang="en-US"/>
              <a:t>Many more</a:t>
            </a:r>
          </a:p>
          <a:p>
            <a:r>
              <a:rPr lang="en-US"/>
              <a:t>Consult chapter in Glassner (handed out) for more details and possible extra credit</a:t>
            </a:r>
          </a:p>
        </p:txBody>
      </p:sp>
    </p:spTree>
    <p:extLst>
      <p:ext uri="{BB962C8B-B14F-4D97-AF65-F5344CB8AC3E}">
        <p14:creationId xmlns:p14="http://schemas.microsoft.com/office/powerpoint/2010/main" val="40649269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Scene Intersection</a:t>
            </a:r>
          </a:p>
        </p:txBody>
      </p:sp>
      <p:pic>
        <p:nvPicPr>
          <p:cNvPr id="17141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7" y="1727201"/>
            <a:ext cx="8728075" cy="471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57462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715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Camera Ray Casting (choosing ray directions) </a:t>
            </a:r>
          </a:p>
          <a:p>
            <a:r>
              <a:rPr lang="en-US"/>
              <a:t>Ray-object intersections </a:t>
            </a:r>
          </a:p>
          <a:p>
            <a:r>
              <a:rPr lang="en-US" i="1"/>
              <a:t>Ray-tracing transformed objects </a:t>
            </a:r>
          </a:p>
          <a:p>
            <a:r>
              <a:rPr lang="en-US"/>
              <a:t>Lighting calculations </a:t>
            </a:r>
          </a:p>
          <a:p>
            <a:r>
              <a:rPr lang="en-US"/>
              <a:t>Recursive ray tracing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161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Transformed Objects</a:t>
            </a:r>
          </a:p>
        </p:txBody>
      </p:sp>
      <p:sp>
        <p:nvSpPr>
          <p:cNvPr id="171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E.g. transform sphere into ellipsoid</a:t>
            </a:r>
          </a:p>
          <a:p>
            <a:r>
              <a:rPr lang="en-US"/>
              <a:t>Could develop routine to trace ellipsoid (compute parameters after transformation)</a:t>
            </a:r>
          </a:p>
          <a:p>
            <a:r>
              <a:rPr lang="en-US"/>
              <a:t>May be useful for triangles, since triangle after transformation is still a triangle in any case</a:t>
            </a:r>
          </a:p>
          <a:p>
            <a:r>
              <a:rPr lang="en-US"/>
              <a:t>But can also use original optimized routines</a:t>
            </a:r>
          </a:p>
        </p:txBody>
      </p:sp>
    </p:spTree>
    <p:extLst>
      <p:ext uri="{BB962C8B-B14F-4D97-AF65-F5344CB8AC3E}">
        <p14:creationId xmlns:p14="http://schemas.microsoft.com/office/powerpoint/2010/main" val="32593287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Ray-Tracing Transformed Objects</a:t>
            </a:r>
          </a:p>
        </p:txBody>
      </p:sp>
      <p:sp>
        <p:nvSpPr>
          <p:cNvPr id="133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dirty="0"/>
              <a:t>We have an optimized ray-sphere test</a:t>
            </a:r>
          </a:p>
          <a:p>
            <a:pPr lvl="1"/>
            <a:r>
              <a:rPr lang="en-US" dirty="0"/>
              <a:t>But we want to ray trace an ellipsoid…</a:t>
            </a:r>
          </a:p>
          <a:p>
            <a:pPr>
              <a:buFont typeface="Wingdings" charset="0"/>
              <a:buNone/>
            </a:pPr>
            <a:r>
              <a:rPr lang="en-US" dirty="0"/>
              <a:t>Solution: Ellipsoid transforms sphere</a:t>
            </a:r>
          </a:p>
          <a:p>
            <a:pPr lvl="1"/>
            <a:r>
              <a:rPr lang="en-US" dirty="0"/>
              <a:t>Apply inverse transform to ray, use ray-sphere</a:t>
            </a:r>
          </a:p>
          <a:p>
            <a:pPr lvl="1"/>
            <a:r>
              <a:rPr lang="en-US" dirty="0"/>
              <a:t>Allows for instancing (traffic jam of cars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Same idea for other primitives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55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Transformed Objects</a:t>
            </a:r>
          </a:p>
        </p:txBody>
      </p:sp>
      <p:sp>
        <p:nvSpPr>
          <p:cNvPr id="1717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2" y="1527175"/>
            <a:ext cx="8399463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Consider a general 4x4 transform M</a:t>
            </a:r>
          </a:p>
          <a:p>
            <a:pPr lvl="1">
              <a:lnSpc>
                <a:spcPct val="90000"/>
              </a:lnSpc>
            </a:pPr>
            <a:r>
              <a:rPr lang="en-US"/>
              <a:t>Will need to implement matrix stacks like in OpenGL</a:t>
            </a:r>
          </a:p>
          <a:p>
            <a:pPr>
              <a:lnSpc>
                <a:spcPct val="90000"/>
              </a:lnSpc>
            </a:pPr>
            <a:r>
              <a:rPr lang="en-US"/>
              <a:t>Apply inverse transform M</a:t>
            </a:r>
            <a:r>
              <a:rPr lang="en-US" baseline="30000"/>
              <a:t>-1</a:t>
            </a:r>
            <a:r>
              <a:rPr lang="en-US"/>
              <a:t> to ray</a:t>
            </a:r>
          </a:p>
          <a:p>
            <a:pPr lvl="1">
              <a:lnSpc>
                <a:spcPct val="90000"/>
              </a:lnSpc>
            </a:pPr>
            <a:r>
              <a:rPr lang="en-US"/>
              <a:t>Locations stored and transform in homogeneous coordinates</a:t>
            </a:r>
          </a:p>
          <a:p>
            <a:pPr lvl="1">
              <a:lnSpc>
                <a:spcPct val="90000"/>
              </a:lnSpc>
            </a:pPr>
            <a:r>
              <a:rPr lang="en-US"/>
              <a:t>Vectors (ray directions) have homogeneous coordinate set to 0 [so there is no action because of translations]</a:t>
            </a:r>
          </a:p>
          <a:p>
            <a:pPr>
              <a:lnSpc>
                <a:spcPct val="90000"/>
              </a:lnSpc>
            </a:pPr>
            <a:r>
              <a:rPr lang="en-US"/>
              <a:t>Do standard ray-surface intersection as modified</a:t>
            </a:r>
          </a:p>
          <a:p>
            <a:pPr>
              <a:lnSpc>
                <a:spcPct val="90000"/>
              </a:lnSpc>
            </a:pPr>
            <a:r>
              <a:rPr lang="en-US"/>
              <a:t>Transform intersection back to actual coordinates</a:t>
            </a:r>
          </a:p>
          <a:p>
            <a:pPr lvl="1">
              <a:lnSpc>
                <a:spcPct val="90000"/>
              </a:lnSpc>
            </a:pPr>
            <a:r>
              <a:rPr lang="en-US"/>
              <a:t>Intersection point p transforms as Mp</a:t>
            </a:r>
          </a:p>
          <a:p>
            <a:pPr lvl="1">
              <a:lnSpc>
                <a:spcPct val="90000"/>
              </a:lnSpc>
            </a:pPr>
            <a:r>
              <a:rPr lang="en-US"/>
              <a:t>Distance to intersection if used may need recalculation </a:t>
            </a:r>
          </a:p>
          <a:p>
            <a:pPr lvl="1">
              <a:lnSpc>
                <a:spcPct val="90000"/>
              </a:lnSpc>
            </a:pPr>
            <a:r>
              <a:rPr lang="en-US"/>
              <a:t>Normals n transform as M</a:t>
            </a:r>
            <a:r>
              <a:rPr lang="en-US" baseline="30000"/>
              <a:t>-t</a:t>
            </a:r>
            <a:r>
              <a:rPr lang="en-US"/>
              <a:t>n.  Do all this before lighting</a:t>
            </a:r>
          </a:p>
        </p:txBody>
      </p:sp>
    </p:spTree>
    <p:extLst>
      <p:ext uri="{BB962C8B-B14F-4D97-AF65-F5344CB8AC3E}">
        <p14:creationId xmlns:p14="http://schemas.microsoft.com/office/powerpoint/2010/main" val="26165249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718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Camera Ray Casting (choosing ray directions) </a:t>
            </a:r>
          </a:p>
          <a:p>
            <a:r>
              <a:rPr lang="en-US"/>
              <a:t>Ray-object intersections </a:t>
            </a:r>
          </a:p>
          <a:p>
            <a:r>
              <a:rPr lang="en-US"/>
              <a:t>Ray-tracing transformed objects </a:t>
            </a:r>
          </a:p>
          <a:p>
            <a:r>
              <a:rPr lang="en-US" i="1"/>
              <a:t>Lighting calculations </a:t>
            </a:r>
          </a:p>
          <a:p>
            <a:r>
              <a:rPr lang="en-US"/>
              <a:t>Recursive ray tracing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072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 in Code</a:t>
            </a:r>
          </a:p>
        </p:txBody>
      </p:sp>
      <p:sp>
        <p:nvSpPr>
          <p:cNvPr id="1719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7" y="1327149"/>
            <a:ext cx="9020175" cy="5900739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Image Raytrace (Camera cam, Scene scene, int width, int height)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{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Image image = new Image (width, height)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for (int i = 0 ; i &lt; height ; i++)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for (int j = 0 ; j &lt; width ; j++) {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Ray ray = RayThruPixel (cam, i, j)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Intersection hit = Intersect (ray, scene)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</a:t>
            </a:r>
            <a:r>
              <a:rPr lang="en-US" sz="2400" b="1" i="1"/>
              <a:t>image[i][j] = FindColor (hit)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}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return image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086070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To Do</a:t>
            </a:r>
          </a:p>
        </p:txBody>
      </p:sp>
      <p:sp>
        <p:nvSpPr>
          <p:cNvPr id="109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START EARLY</a:t>
            </a:r>
            <a:r>
              <a:rPr lang="en-US" dirty="0" smtClean="0">
                <a:cs typeface="+mn-cs"/>
              </a:rPr>
              <a:t> on HW 4</a:t>
            </a:r>
          </a:p>
          <a:p>
            <a:pPr>
              <a:defRPr/>
            </a:pPr>
            <a:r>
              <a:rPr lang="en-US" dirty="0" smtClean="0"/>
              <a:t>Milestone is due on Mar </a:t>
            </a:r>
            <a:r>
              <a:rPr lang="en-US" dirty="0" smtClean="0"/>
              <a:t>4</a:t>
            </a: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85610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306" name="Line 2"/>
          <p:cNvSpPr>
            <a:spLocks noChangeShapeType="1"/>
          </p:cNvSpPr>
          <p:nvPr/>
        </p:nvSpPr>
        <p:spPr bwMode="auto">
          <a:xfrm>
            <a:off x="7848600" y="1066800"/>
            <a:ext cx="0" cy="762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07" name="Line 3"/>
          <p:cNvSpPr>
            <a:spLocks noChangeShapeType="1"/>
          </p:cNvSpPr>
          <p:nvPr/>
        </p:nvSpPr>
        <p:spPr bwMode="auto">
          <a:xfrm>
            <a:off x="4495800" y="4495800"/>
            <a:ext cx="3352800" cy="5334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08" name="Rectangle 4"/>
          <p:cNvSpPr>
            <a:spLocks noChangeArrowheads="1"/>
          </p:cNvSpPr>
          <p:nvPr/>
        </p:nvSpPr>
        <p:spPr bwMode="auto">
          <a:xfrm rot="3526239">
            <a:off x="5181600" y="3962400"/>
            <a:ext cx="533400" cy="533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09" name="Rectangle 5"/>
          <p:cNvSpPr>
            <a:spLocks noChangeArrowheads="1"/>
          </p:cNvSpPr>
          <p:nvPr/>
        </p:nvSpPr>
        <p:spPr bwMode="auto">
          <a:xfrm rot="956723">
            <a:off x="6781800" y="2743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10" name="Rectangle 6"/>
          <p:cNvSpPr>
            <a:spLocks noChangeArrowheads="1"/>
          </p:cNvSpPr>
          <p:nvPr/>
        </p:nvSpPr>
        <p:spPr bwMode="auto">
          <a:xfrm rot="2461875">
            <a:off x="5791200" y="3505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11" name="Rectangle 7"/>
          <p:cNvSpPr>
            <a:spLocks noChangeArrowheads="1"/>
          </p:cNvSpPr>
          <p:nvPr/>
        </p:nvSpPr>
        <p:spPr bwMode="auto">
          <a:xfrm rot="956723">
            <a:off x="7108825" y="3954463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12" name="Line 8"/>
          <p:cNvSpPr>
            <a:spLocks noChangeShapeType="1"/>
          </p:cNvSpPr>
          <p:nvPr/>
        </p:nvSpPr>
        <p:spPr bwMode="auto">
          <a:xfrm>
            <a:off x="7239000" y="2667000"/>
            <a:ext cx="1600200" cy="609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13" name="Line 9"/>
          <p:cNvSpPr>
            <a:spLocks noChangeShapeType="1"/>
          </p:cNvSpPr>
          <p:nvPr/>
        </p:nvSpPr>
        <p:spPr bwMode="auto">
          <a:xfrm flipV="1">
            <a:off x="4495800" y="2667000"/>
            <a:ext cx="2743200" cy="18288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1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Shadows</a:t>
            </a:r>
          </a:p>
        </p:txBody>
      </p:sp>
      <p:sp>
        <p:nvSpPr>
          <p:cNvPr id="1762315" name="Line 11"/>
          <p:cNvSpPr>
            <a:spLocks noChangeShapeType="1"/>
          </p:cNvSpPr>
          <p:nvPr/>
        </p:nvSpPr>
        <p:spPr bwMode="auto">
          <a:xfrm>
            <a:off x="4114800" y="2057400"/>
            <a:ext cx="0" cy="304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16" name="Line 12"/>
          <p:cNvSpPr>
            <a:spLocks noChangeShapeType="1"/>
          </p:cNvSpPr>
          <p:nvPr/>
        </p:nvSpPr>
        <p:spPr bwMode="auto">
          <a:xfrm>
            <a:off x="4495800" y="1905000"/>
            <a:ext cx="0" cy="335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17" name="Line 13"/>
          <p:cNvSpPr>
            <a:spLocks noChangeShapeType="1"/>
          </p:cNvSpPr>
          <p:nvPr/>
        </p:nvSpPr>
        <p:spPr bwMode="auto">
          <a:xfrm>
            <a:off x="4876800" y="1752600"/>
            <a:ext cx="0" cy="358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18" name="Line 14"/>
          <p:cNvSpPr>
            <a:spLocks noChangeShapeType="1"/>
          </p:cNvSpPr>
          <p:nvPr/>
        </p:nvSpPr>
        <p:spPr bwMode="auto">
          <a:xfrm flipV="1">
            <a:off x="3810000" y="2286000"/>
            <a:ext cx="1447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19" name="Line 15"/>
          <p:cNvSpPr>
            <a:spLocks noChangeShapeType="1"/>
          </p:cNvSpPr>
          <p:nvPr/>
        </p:nvSpPr>
        <p:spPr bwMode="auto">
          <a:xfrm flipV="1">
            <a:off x="3810000" y="3124200"/>
            <a:ext cx="14478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20" name="Line 16"/>
          <p:cNvSpPr>
            <a:spLocks noChangeShapeType="1"/>
          </p:cNvSpPr>
          <p:nvPr/>
        </p:nvSpPr>
        <p:spPr bwMode="auto">
          <a:xfrm>
            <a:off x="3810000" y="3733800"/>
            <a:ext cx="144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21" name="Line 17"/>
          <p:cNvSpPr>
            <a:spLocks noChangeShapeType="1"/>
          </p:cNvSpPr>
          <p:nvPr/>
        </p:nvSpPr>
        <p:spPr bwMode="auto">
          <a:xfrm>
            <a:off x="3810000" y="4191000"/>
            <a:ext cx="1447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22" name="Line 18"/>
          <p:cNvSpPr>
            <a:spLocks noChangeShapeType="1"/>
          </p:cNvSpPr>
          <p:nvPr/>
        </p:nvSpPr>
        <p:spPr bwMode="auto">
          <a:xfrm>
            <a:off x="3810000" y="4648200"/>
            <a:ext cx="14478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23" name="Line 19"/>
          <p:cNvSpPr>
            <a:spLocks noChangeShapeType="1"/>
          </p:cNvSpPr>
          <p:nvPr/>
        </p:nvSpPr>
        <p:spPr bwMode="auto">
          <a:xfrm flipH="1">
            <a:off x="7848600" y="3276600"/>
            <a:ext cx="990600" cy="1752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24" name="Rectangle 20"/>
          <p:cNvSpPr>
            <a:spLocks noChangeArrowheads="1"/>
          </p:cNvSpPr>
          <p:nvPr/>
        </p:nvSpPr>
        <p:spPr bwMode="auto">
          <a:xfrm rot="1794899">
            <a:off x="7848600" y="3200400"/>
            <a:ext cx="685800" cy="7620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25" name="Oval 21"/>
          <p:cNvSpPr>
            <a:spLocks noChangeArrowheads="1"/>
          </p:cNvSpPr>
          <p:nvPr/>
        </p:nvSpPr>
        <p:spPr bwMode="auto">
          <a:xfrm>
            <a:off x="1295400" y="3505200"/>
            <a:ext cx="228600" cy="2286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26" name="Text Box 22"/>
          <p:cNvSpPr txBox="1">
            <a:spLocks noChangeArrowheads="1"/>
          </p:cNvSpPr>
          <p:nvPr/>
        </p:nvSpPr>
        <p:spPr bwMode="auto">
          <a:xfrm>
            <a:off x="334963" y="3849689"/>
            <a:ext cx="24673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Virtual Viewpoint</a:t>
            </a:r>
          </a:p>
        </p:txBody>
      </p:sp>
      <p:sp>
        <p:nvSpPr>
          <p:cNvPr id="1762327" name="Text Box 23"/>
          <p:cNvSpPr txBox="1">
            <a:spLocks noChangeArrowheads="1"/>
          </p:cNvSpPr>
          <p:nvPr/>
        </p:nvSpPr>
        <p:spPr bwMode="auto">
          <a:xfrm>
            <a:off x="3459164" y="5561014"/>
            <a:ext cx="21121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Virtual Screen</a:t>
            </a:r>
          </a:p>
        </p:txBody>
      </p:sp>
      <p:sp>
        <p:nvSpPr>
          <p:cNvPr id="1762328" name="Text Box 24"/>
          <p:cNvSpPr txBox="1">
            <a:spLocks noChangeArrowheads="1"/>
          </p:cNvSpPr>
          <p:nvPr/>
        </p:nvSpPr>
        <p:spPr bwMode="auto">
          <a:xfrm>
            <a:off x="6126164" y="5561014"/>
            <a:ext cx="12280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Objects</a:t>
            </a:r>
          </a:p>
        </p:txBody>
      </p:sp>
      <p:sp>
        <p:nvSpPr>
          <p:cNvPr id="1762329" name="Line 25"/>
          <p:cNvSpPr>
            <a:spLocks noChangeShapeType="1"/>
          </p:cNvSpPr>
          <p:nvPr/>
        </p:nvSpPr>
        <p:spPr bwMode="auto">
          <a:xfrm>
            <a:off x="3810000" y="2209800"/>
            <a:ext cx="0" cy="2819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30" name="Line 26"/>
          <p:cNvSpPr>
            <a:spLocks noChangeShapeType="1"/>
          </p:cNvSpPr>
          <p:nvPr/>
        </p:nvSpPr>
        <p:spPr bwMode="auto">
          <a:xfrm flipV="1">
            <a:off x="3810000" y="1600200"/>
            <a:ext cx="14478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31" name="Line 27"/>
          <p:cNvSpPr>
            <a:spLocks noChangeShapeType="1"/>
          </p:cNvSpPr>
          <p:nvPr/>
        </p:nvSpPr>
        <p:spPr bwMode="auto">
          <a:xfrm>
            <a:off x="3810000" y="5029200"/>
            <a:ext cx="14478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32" name="AutoShape 28"/>
          <p:cNvSpPr>
            <a:spLocks noChangeArrowheads="1"/>
          </p:cNvSpPr>
          <p:nvPr/>
        </p:nvSpPr>
        <p:spPr bwMode="auto">
          <a:xfrm>
            <a:off x="6172200" y="2362200"/>
            <a:ext cx="1371600" cy="2286000"/>
          </a:xfrm>
          <a:prstGeom prst="can">
            <a:avLst>
              <a:gd name="adj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grpSp>
        <p:nvGrpSpPr>
          <p:cNvPr id="1762333" name="Group 29"/>
          <p:cNvGrpSpPr>
            <a:grpSpLocks/>
          </p:cNvGrpSpPr>
          <p:nvPr/>
        </p:nvGrpSpPr>
        <p:grpSpPr bwMode="auto">
          <a:xfrm>
            <a:off x="1371600" y="2362200"/>
            <a:ext cx="5638800" cy="1219200"/>
            <a:chOff x="864" y="1488"/>
            <a:chExt cx="3552" cy="768"/>
          </a:xfrm>
        </p:grpSpPr>
        <p:sp>
          <p:nvSpPr>
            <p:cNvPr id="1762334" name="Line 30"/>
            <p:cNvSpPr>
              <a:spLocks noChangeShapeType="1"/>
            </p:cNvSpPr>
            <p:nvPr/>
          </p:nvSpPr>
          <p:spPr bwMode="auto">
            <a:xfrm flipV="1">
              <a:off x="864" y="1584"/>
              <a:ext cx="3456" cy="672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762335" name="Oval 31"/>
            <p:cNvSpPr>
              <a:spLocks noChangeArrowheads="1"/>
            </p:cNvSpPr>
            <p:nvPr/>
          </p:nvSpPr>
          <p:spPr bwMode="auto">
            <a:xfrm>
              <a:off x="4272" y="1488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sp>
        <p:nvSpPr>
          <p:cNvPr id="1762336" name="Oval 32"/>
          <p:cNvSpPr>
            <a:spLocks noChangeArrowheads="1"/>
          </p:cNvSpPr>
          <p:nvPr/>
        </p:nvSpPr>
        <p:spPr bwMode="auto">
          <a:xfrm>
            <a:off x="7696200" y="1295400"/>
            <a:ext cx="304800" cy="304800"/>
          </a:xfrm>
          <a:prstGeom prst="ellipse">
            <a:avLst/>
          </a:prstGeom>
          <a:solidFill>
            <a:srgbClr val="FFFF00"/>
          </a:solidFill>
          <a:ln w="508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37" name="Line 33"/>
          <p:cNvSpPr>
            <a:spLocks noChangeShapeType="1"/>
          </p:cNvSpPr>
          <p:nvPr/>
        </p:nvSpPr>
        <p:spPr bwMode="auto">
          <a:xfrm flipH="1">
            <a:off x="7467600" y="1447800"/>
            <a:ext cx="762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38" name="Line 34"/>
          <p:cNvSpPr>
            <a:spLocks noChangeShapeType="1"/>
          </p:cNvSpPr>
          <p:nvPr/>
        </p:nvSpPr>
        <p:spPr bwMode="auto">
          <a:xfrm flipH="1">
            <a:off x="7543800" y="1143000"/>
            <a:ext cx="609600" cy="609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39" name="Line 35"/>
          <p:cNvSpPr>
            <a:spLocks noChangeShapeType="1"/>
          </p:cNvSpPr>
          <p:nvPr/>
        </p:nvSpPr>
        <p:spPr bwMode="auto">
          <a:xfrm>
            <a:off x="7543800" y="1143000"/>
            <a:ext cx="609600" cy="609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40" name="Text Box 36"/>
          <p:cNvSpPr txBox="1">
            <a:spLocks noChangeArrowheads="1"/>
          </p:cNvSpPr>
          <p:nvPr/>
        </p:nvSpPr>
        <p:spPr bwMode="auto">
          <a:xfrm>
            <a:off x="7010401" y="608014"/>
            <a:ext cx="19127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Light Source</a:t>
            </a:r>
          </a:p>
        </p:txBody>
      </p:sp>
      <p:sp>
        <p:nvSpPr>
          <p:cNvPr id="1762341" name="Line 37"/>
          <p:cNvSpPr>
            <a:spLocks noChangeShapeType="1"/>
          </p:cNvSpPr>
          <p:nvPr/>
        </p:nvSpPr>
        <p:spPr bwMode="auto">
          <a:xfrm flipV="1">
            <a:off x="6934200" y="1600200"/>
            <a:ext cx="838200" cy="83820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2342" name="Text Box 38"/>
          <p:cNvSpPr txBox="1">
            <a:spLocks noChangeArrowheads="1"/>
          </p:cNvSpPr>
          <p:nvPr/>
        </p:nvSpPr>
        <p:spPr bwMode="auto">
          <a:xfrm>
            <a:off x="152402" y="6172201"/>
            <a:ext cx="60572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latin typeface="Times New Roman" charset="0"/>
                <a:cs typeface="Arial"/>
              </a:rPr>
              <a:t>Shadow ray to light is unblocked: object visible</a:t>
            </a:r>
          </a:p>
        </p:txBody>
      </p:sp>
      <p:grpSp>
        <p:nvGrpSpPr>
          <p:cNvPr id="1762343" name="Group 39"/>
          <p:cNvGrpSpPr>
            <a:grpSpLocks/>
          </p:cNvGrpSpPr>
          <p:nvPr/>
        </p:nvGrpSpPr>
        <p:grpSpPr bwMode="auto">
          <a:xfrm>
            <a:off x="1371600" y="3581400"/>
            <a:ext cx="4648200" cy="762000"/>
            <a:chOff x="864" y="2256"/>
            <a:chExt cx="2928" cy="480"/>
          </a:xfrm>
        </p:grpSpPr>
        <p:sp>
          <p:nvSpPr>
            <p:cNvPr id="1762344" name="Line 40"/>
            <p:cNvSpPr>
              <a:spLocks noChangeShapeType="1"/>
            </p:cNvSpPr>
            <p:nvPr/>
          </p:nvSpPr>
          <p:spPr bwMode="auto">
            <a:xfrm>
              <a:off x="864" y="2256"/>
              <a:ext cx="2832" cy="432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762345" name="Oval 41"/>
            <p:cNvSpPr>
              <a:spLocks noChangeArrowheads="1"/>
            </p:cNvSpPr>
            <p:nvPr/>
          </p:nvSpPr>
          <p:spPr bwMode="auto">
            <a:xfrm>
              <a:off x="3648" y="2592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grpSp>
        <p:nvGrpSpPr>
          <p:cNvPr id="1762346" name="Group 42"/>
          <p:cNvGrpSpPr>
            <a:grpSpLocks/>
          </p:cNvGrpSpPr>
          <p:nvPr/>
        </p:nvGrpSpPr>
        <p:grpSpPr bwMode="auto">
          <a:xfrm>
            <a:off x="5943600" y="3657600"/>
            <a:ext cx="381000" cy="533400"/>
            <a:chOff x="3744" y="2304"/>
            <a:chExt cx="240" cy="336"/>
          </a:xfrm>
        </p:grpSpPr>
        <p:sp>
          <p:nvSpPr>
            <p:cNvPr id="1762347" name="Line 43"/>
            <p:cNvSpPr>
              <a:spLocks noChangeShapeType="1"/>
            </p:cNvSpPr>
            <p:nvPr/>
          </p:nvSpPr>
          <p:spPr bwMode="auto">
            <a:xfrm flipV="1">
              <a:off x="3744" y="2400"/>
              <a:ext cx="144" cy="24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762348" name="Oval 44"/>
            <p:cNvSpPr>
              <a:spLocks noChangeArrowheads="1"/>
            </p:cNvSpPr>
            <p:nvPr/>
          </p:nvSpPr>
          <p:spPr bwMode="auto">
            <a:xfrm>
              <a:off x="3840" y="2304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sp>
        <p:nvSpPr>
          <p:cNvPr id="1762349" name="Text Box 45"/>
          <p:cNvSpPr txBox="1">
            <a:spLocks noChangeArrowheads="1"/>
          </p:cNvSpPr>
          <p:nvPr/>
        </p:nvSpPr>
        <p:spPr bwMode="auto">
          <a:xfrm>
            <a:off x="152400" y="6170614"/>
            <a:ext cx="67249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Shadow ray to light is blocked: object in shadow</a:t>
            </a:r>
          </a:p>
        </p:txBody>
      </p:sp>
      <p:sp>
        <p:nvSpPr>
          <p:cNvPr id="1762350" name="Line 46"/>
          <p:cNvSpPr>
            <a:spLocks noChangeShapeType="1"/>
          </p:cNvSpPr>
          <p:nvPr/>
        </p:nvSpPr>
        <p:spPr bwMode="auto">
          <a:xfrm>
            <a:off x="5257800" y="1600200"/>
            <a:ext cx="0" cy="3810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6628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2341" grpId="0" animBg="1"/>
      <p:bldP spid="1762342" grpId="0"/>
      <p:bldP spid="1762342" grpId="1"/>
      <p:bldP spid="176234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3330" name="Line 2"/>
          <p:cNvSpPr>
            <a:spLocks noChangeShapeType="1"/>
          </p:cNvSpPr>
          <p:nvPr/>
        </p:nvSpPr>
        <p:spPr bwMode="auto">
          <a:xfrm flipV="1">
            <a:off x="4267200" y="5715000"/>
            <a:ext cx="457200" cy="914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3331" name="Line 3"/>
          <p:cNvSpPr>
            <a:spLocks noChangeShapeType="1"/>
          </p:cNvSpPr>
          <p:nvPr/>
        </p:nvSpPr>
        <p:spPr bwMode="auto">
          <a:xfrm flipV="1">
            <a:off x="4267200" y="3962400"/>
            <a:ext cx="1066800" cy="1524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33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Shadows: Numerical Issues</a:t>
            </a:r>
          </a:p>
        </p:txBody>
      </p:sp>
      <p:sp>
        <p:nvSpPr>
          <p:cNvPr id="1763333" name="Line 5"/>
          <p:cNvSpPr>
            <a:spLocks noChangeShapeType="1"/>
          </p:cNvSpPr>
          <p:nvPr/>
        </p:nvSpPr>
        <p:spPr bwMode="auto">
          <a:xfrm>
            <a:off x="2133600" y="5638800"/>
            <a:ext cx="4419600" cy="0"/>
          </a:xfrm>
          <a:prstGeom prst="line">
            <a:avLst/>
          </a:prstGeom>
          <a:noFill/>
          <a:ln w="5080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grpSp>
        <p:nvGrpSpPr>
          <p:cNvPr id="1763334" name="Group 6"/>
          <p:cNvGrpSpPr>
            <a:grpSpLocks/>
          </p:cNvGrpSpPr>
          <p:nvPr/>
        </p:nvGrpSpPr>
        <p:grpSpPr bwMode="auto">
          <a:xfrm>
            <a:off x="5105400" y="3276600"/>
            <a:ext cx="762000" cy="762000"/>
            <a:chOff x="4704" y="672"/>
            <a:chExt cx="480" cy="480"/>
          </a:xfrm>
        </p:grpSpPr>
        <p:sp>
          <p:nvSpPr>
            <p:cNvPr id="1763335" name="Line 7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763336" name="Oval 8"/>
            <p:cNvSpPr>
              <a:spLocks noChangeArrowheads="1"/>
            </p:cNvSpPr>
            <p:nvPr/>
          </p:nvSpPr>
          <p:spPr bwMode="auto">
            <a:xfrm>
              <a:off x="4848" y="816"/>
              <a:ext cx="192" cy="192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763337" name="Line 9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763338" name="Line 10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763339" name="Line 11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sp>
        <p:nvSpPr>
          <p:cNvPr id="1763340" name="Oval 12"/>
          <p:cNvSpPr>
            <a:spLocks noChangeArrowheads="1"/>
          </p:cNvSpPr>
          <p:nvPr/>
        </p:nvSpPr>
        <p:spPr bwMode="auto">
          <a:xfrm>
            <a:off x="4191000" y="5410200"/>
            <a:ext cx="228600" cy="2286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3341" name="Text Box 13"/>
          <p:cNvSpPr txBox="1">
            <a:spLocks noChangeArrowheads="1"/>
          </p:cNvSpPr>
          <p:nvPr/>
        </p:nvSpPr>
        <p:spPr bwMode="auto">
          <a:xfrm>
            <a:off x="457202" y="1244600"/>
            <a:ext cx="7417415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buFontTx/>
              <a:buChar char="•"/>
            </a:pPr>
            <a:r>
              <a:rPr lang="en-US" sz="2800">
                <a:solidFill>
                  <a:srgbClr val="FFFFFF"/>
                </a:solidFill>
                <a:latin typeface="Times New Roman" charset="0"/>
                <a:cs typeface="Arial"/>
              </a:rPr>
              <a:t>  </a:t>
            </a:r>
            <a:r>
              <a:rPr lang="en-US">
                <a:solidFill>
                  <a:srgbClr val="FFFFFF"/>
                </a:solidFill>
                <a:cs typeface="Arial"/>
              </a:rPr>
              <a:t>Numerical inaccuracy may cause intersection to be </a:t>
            </a:r>
          </a:p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    below surface  (effect exaggerated in figure)</a:t>
            </a:r>
          </a:p>
        </p:txBody>
      </p:sp>
      <p:sp>
        <p:nvSpPr>
          <p:cNvPr id="1763342" name="Text Box 14"/>
          <p:cNvSpPr txBox="1">
            <a:spLocks noChangeArrowheads="1"/>
          </p:cNvSpPr>
          <p:nvPr/>
        </p:nvSpPr>
        <p:spPr bwMode="auto">
          <a:xfrm>
            <a:off x="457201" y="2200276"/>
            <a:ext cx="64299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buFontTx/>
              <a:buChar char="•"/>
            </a:pPr>
            <a:r>
              <a:rPr lang="en-US" sz="2800">
                <a:solidFill>
                  <a:srgbClr val="FFFFFF"/>
                </a:solidFill>
                <a:latin typeface="Times New Roman" charset="0"/>
                <a:cs typeface="Arial"/>
              </a:rPr>
              <a:t>  </a:t>
            </a:r>
            <a:r>
              <a:rPr lang="en-US">
                <a:solidFill>
                  <a:srgbClr val="FFFFFF"/>
                </a:solidFill>
                <a:cs typeface="Arial"/>
              </a:rPr>
              <a:t>Causing surface to incorrectly shadow itself</a:t>
            </a:r>
          </a:p>
        </p:txBody>
      </p:sp>
      <p:sp>
        <p:nvSpPr>
          <p:cNvPr id="1763343" name="Text Box 15"/>
          <p:cNvSpPr txBox="1">
            <a:spLocks noChangeArrowheads="1"/>
          </p:cNvSpPr>
          <p:nvPr/>
        </p:nvSpPr>
        <p:spPr bwMode="auto">
          <a:xfrm>
            <a:off x="457200" y="2730501"/>
            <a:ext cx="77764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buFontTx/>
              <a:buChar char="•"/>
            </a:pPr>
            <a:r>
              <a:rPr lang="en-US">
                <a:solidFill>
                  <a:srgbClr val="FFFFFF"/>
                </a:solidFill>
                <a:cs typeface="Arial"/>
              </a:rPr>
              <a:t>  Move a little towards light before shooting shadow ray</a:t>
            </a:r>
          </a:p>
        </p:txBody>
      </p:sp>
      <p:sp>
        <p:nvSpPr>
          <p:cNvPr id="1763344" name="Line 16"/>
          <p:cNvSpPr>
            <a:spLocks noChangeShapeType="1"/>
          </p:cNvSpPr>
          <p:nvPr/>
        </p:nvSpPr>
        <p:spPr bwMode="auto">
          <a:xfrm flipV="1">
            <a:off x="4800600" y="4038600"/>
            <a:ext cx="60960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1821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00416 0.161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63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3330" grpId="0" animBg="1"/>
      <p:bldP spid="1763330" grpId="1" animBg="1"/>
      <p:bldP spid="1763331" grpId="0" animBg="1"/>
      <p:bldP spid="1763331" grpId="1" animBg="1"/>
      <p:bldP spid="1763340" grpId="0" animBg="1"/>
      <p:bldP spid="1763341" grpId="0"/>
      <p:bldP spid="1763342" grpId="0"/>
      <p:bldP spid="1763343" grpId="0"/>
      <p:bldP spid="176334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Lighting Model</a:t>
            </a:r>
          </a:p>
        </p:txBody>
      </p:sp>
      <p:sp>
        <p:nvSpPr>
          <p:cNvPr id="172237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Similar to OpenGL </a:t>
            </a:r>
          </a:p>
          <a:p>
            <a:r>
              <a:rPr lang="en-US" dirty="0"/>
              <a:t>Lighting model parameters (global)</a:t>
            </a:r>
          </a:p>
          <a:p>
            <a:pPr lvl="1"/>
            <a:r>
              <a:rPr lang="en-US" dirty="0"/>
              <a:t>Ambient r g b </a:t>
            </a:r>
          </a:p>
          <a:p>
            <a:pPr lvl="1"/>
            <a:r>
              <a:rPr lang="en-US" dirty="0"/>
              <a:t>Attenuation </a:t>
            </a:r>
            <a:r>
              <a:rPr lang="en-US" dirty="0" err="1"/>
              <a:t>const</a:t>
            </a:r>
            <a:r>
              <a:rPr lang="en-US" dirty="0"/>
              <a:t> linear quadratic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Per light model parameters</a:t>
            </a:r>
          </a:p>
          <a:p>
            <a:pPr lvl="1"/>
            <a:r>
              <a:rPr lang="en-US" dirty="0"/>
              <a:t>Directional light (direction, RGB parameters)</a:t>
            </a:r>
          </a:p>
          <a:p>
            <a:pPr lvl="1"/>
            <a:r>
              <a:rPr lang="en-US" dirty="0"/>
              <a:t>Point light (location, RGB parameters)</a:t>
            </a:r>
          </a:p>
          <a:p>
            <a:pPr lvl="1"/>
            <a:r>
              <a:rPr lang="en-US" dirty="0"/>
              <a:t>Some differences from HW 2 syntax</a:t>
            </a:r>
          </a:p>
        </p:txBody>
      </p:sp>
      <p:graphicFrame>
        <p:nvGraphicFramePr>
          <p:cNvPr id="17223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8693366"/>
              </p:ext>
            </p:extLst>
          </p:nvPr>
        </p:nvGraphicFramePr>
        <p:xfrm>
          <a:off x="2903538" y="3422650"/>
          <a:ext cx="3408362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3" name="Equation" r:id="rId3" imgW="1866900" imgH="444500" progId="Equation.DSMT4">
                  <p:embed/>
                </p:oleObj>
              </mc:Choice>
              <mc:Fallback>
                <p:oleObj name="Equation" r:id="rId3" imgW="18669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3538" y="3422650"/>
                        <a:ext cx="3408362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56642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Material Model</a:t>
            </a:r>
          </a:p>
        </p:txBody>
      </p:sp>
      <p:sp>
        <p:nvSpPr>
          <p:cNvPr id="172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Diffuse reflectance (r g b)</a:t>
            </a:r>
          </a:p>
          <a:p>
            <a:r>
              <a:rPr lang="en-US"/>
              <a:t>Specular reflectance (r g b)</a:t>
            </a:r>
          </a:p>
          <a:p>
            <a:r>
              <a:rPr lang="en-US"/>
              <a:t>Shininess s </a:t>
            </a:r>
          </a:p>
          <a:p>
            <a:r>
              <a:rPr lang="en-US"/>
              <a:t>Emission (r g b)</a:t>
            </a:r>
          </a:p>
          <a:p>
            <a:r>
              <a:rPr lang="en-US"/>
              <a:t>All as in OpenGL</a:t>
            </a:r>
          </a:p>
        </p:txBody>
      </p:sp>
    </p:spTree>
    <p:extLst>
      <p:ext uri="{BB962C8B-B14F-4D97-AF65-F5344CB8AC3E}">
        <p14:creationId xmlns:p14="http://schemas.microsoft.com/office/powerpoint/2010/main" val="35857326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Shading Model</a:t>
            </a:r>
          </a:p>
        </p:txBody>
      </p:sp>
      <p:sp>
        <p:nvSpPr>
          <p:cNvPr id="172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" y="1527175"/>
            <a:ext cx="9490075" cy="5029200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/>
              <a:t>Global ambient term, emission from material</a:t>
            </a:r>
          </a:p>
          <a:p>
            <a:r>
              <a:rPr lang="en-US"/>
              <a:t>For each light, diffuse specular terms</a:t>
            </a:r>
          </a:p>
          <a:p>
            <a:r>
              <a:rPr lang="en-US"/>
              <a:t>Note visibility/shadowing for each light (not in OpenGL)</a:t>
            </a:r>
          </a:p>
          <a:p>
            <a:r>
              <a:rPr lang="en-US"/>
              <a:t>Evaluated per pixel per light (not per vertex)</a:t>
            </a:r>
          </a:p>
          <a:p>
            <a:endParaRPr lang="en-US"/>
          </a:p>
        </p:txBody>
      </p:sp>
      <p:graphicFrame>
        <p:nvGraphicFramePr>
          <p:cNvPr id="17244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09877"/>
              </p:ext>
            </p:extLst>
          </p:nvPr>
        </p:nvGraphicFramePr>
        <p:xfrm>
          <a:off x="134938" y="1501775"/>
          <a:ext cx="8951912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7" name="Equation" r:id="rId3" imgW="3632200" imgH="457200" progId="Equation.DSMT4">
                  <p:embed/>
                </p:oleObj>
              </mc:Choice>
              <mc:Fallback>
                <p:oleObj name="Equation" r:id="rId3" imgW="36322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8" y="1501775"/>
                        <a:ext cx="8951912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06938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725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Camera Ray Casting (choosing ray directions) </a:t>
            </a:r>
          </a:p>
          <a:p>
            <a:r>
              <a:rPr lang="en-US"/>
              <a:t>Ray-object intersections </a:t>
            </a:r>
          </a:p>
          <a:p>
            <a:r>
              <a:rPr lang="en-US"/>
              <a:t>Ray-tracing transformed objects </a:t>
            </a:r>
          </a:p>
          <a:p>
            <a:r>
              <a:rPr lang="en-US"/>
              <a:t>Lighting calculations </a:t>
            </a:r>
          </a:p>
          <a:p>
            <a:r>
              <a:rPr lang="en-US" i="1"/>
              <a:t>Recursive ray tracing </a:t>
            </a:r>
          </a:p>
          <a:p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14143263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378" name="Line 2"/>
          <p:cNvSpPr>
            <a:spLocks noChangeShapeType="1"/>
          </p:cNvSpPr>
          <p:nvPr/>
        </p:nvSpPr>
        <p:spPr bwMode="auto">
          <a:xfrm>
            <a:off x="4495800" y="4495800"/>
            <a:ext cx="3352800" cy="5334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379" name="Rectangle 3"/>
          <p:cNvSpPr>
            <a:spLocks noChangeArrowheads="1"/>
          </p:cNvSpPr>
          <p:nvPr/>
        </p:nvSpPr>
        <p:spPr bwMode="auto">
          <a:xfrm rot="2461875">
            <a:off x="5791200" y="3505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380" name="Rectangle 4"/>
          <p:cNvSpPr>
            <a:spLocks noChangeArrowheads="1"/>
          </p:cNvSpPr>
          <p:nvPr/>
        </p:nvSpPr>
        <p:spPr bwMode="auto">
          <a:xfrm rot="3526239">
            <a:off x="5181600" y="3962400"/>
            <a:ext cx="533400" cy="533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381" name="AutoShape 5"/>
          <p:cNvSpPr>
            <a:spLocks noChangeArrowheads="1"/>
          </p:cNvSpPr>
          <p:nvPr/>
        </p:nvSpPr>
        <p:spPr bwMode="auto">
          <a:xfrm rot="15537316">
            <a:off x="4876800" y="3581400"/>
            <a:ext cx="1371600" cy="2286000"/>
          </a:xfrm>
          <a:prstGeom prst="can">
            <a:avLst>
              <a:gd name="adj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382" name="Rectangle 6"/>
          <p:cNvSpPr>
            <a:spLocks noChangeArrowheads="1"/>
          </p:cNvSpPr>
          <p:nvPr/>
        </p:nvSpPr>
        <p:spPr bwMode="auto">
          <a:xfrm rot="956723">
            <a:off x="6781800" y="2743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383" name="Rectangle 7"/>
          <p:cNvSpPr>
            <a:spLocks noChangeArrowheads="1"/>
          </p:cNvSpPr>
          <p:nvPr/>
        </p:nvSpPr>
        <p:spPr bwMode="auto">
          <a:xfrm rot="956723">
            <a:off x="7108825" y="3954463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384" name="Line 8"/>
          <p:cNvSpPr>
            <a:spLocks noChangeShapeType="1"/>
          </p:cNvSpPr>
          <p:nvPr/>
        </p:nvSpPr>
        <p:spPr bwMode="auto">
          <a:xfrm>
            <a:off x="7239000" y="2667000"/>
            <a:ext cx="1600200" cy="609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385" name="Line 9"/>
          <p:cNvSpPr>
            <a:spLocks noChangeShapeType="1"/>
          </p:cNvSpPr>
          <p:nvPr/>
        </p:nvSpPr>
        <p:spPr bwMode="auto">
          <a:xfrm flipV="1">
            <a:off x="4495800" y="2667000"/>
            <a:ext cx="2743200" cy="18288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38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Mirror Reflections/Refractions</a:t>
            </a:r>
          </a:p>
        </p:txBody>
      </p:sp>
      <p:sp>
        <p:nvSpPr>
          <p:cNvPr id="1765387" name="Line 11"/>
          <p:cNvSpPr>
            <a:spLocks noChangeShapeType="1"/>
          </p:cNvSpPr>
          <p:nvPr/>
        </p:nvSpPr>
        <p:spPr bwMode="auto">
          <a:xfrm>
            <a:off x="4114800" y="2057400"/>
            <a:ext cx="0" cy="304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388" name="Line 12"/>
          <p:cNvSpPr>
            <a:spLocks noChangeShapeType="1"/>
          </p:cNvSpPr>
          <p:nvPr/>
        </p:nvSpPr>
        <p:spPr bwMode="auto">
          <a:xfrm>
            <a:off x="4495800" y="1905000"/>
            <a:ext cx="0" cy="335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389" name="Line 13"/>
          <p:cNvSpPr>
            <a:spLocks noChangeShapeType="1"/>
          </p:cNvSpPr>
          <p:nvPr/>
        </p:nvSpPr>
        <p:spPr bwMode="auto">
          <a:xfrm>
            <a:off x="4876800" y="1752600"/>
            <a:ext cx="0" cy="358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390" name="Line 14"/>
          <p:cNvSpPr>
            <a:spLocks noChangeShapeType="1"/>
          </p:cNvSpPr>
          <p:nvPr/>
        </p:nvSpPr>
        <p:spPr bwMode="auto">
          <a:xfrm flipV="1">
            <a:off x="3810000" y="2286000"/>
            <a:ext cx="1447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391" name="Line 15"/>
          <p:cNvSpPr>
            <a:spLocks noChangeShapeType="1"/>
          </p:cNvSpPr>
          <p:nvPr/>
        </p:nvSpPr>
        <p:spPr bwMode="auto">
          <a:xfrm flipV="1">
            <a:off x="3810000" y="3124200"/>
            <a:ext cx="14478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392" name="Line 16"/>
          <p:cNvSpPr>
            <a:spLocks noChangeShapeType="1"/>
          </p:cNvSpPr>
          <p:nvPr/>
        </p:nvSpPr>
        <p:spPr bwMode="auto">
          <a:xfrm>
            <a:off x="3810000" y="3733800"/>
            <a:ext cx="144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393" name="Line 17"/>
          <p:cNvSpPr>
            <a:spLocks noChangeShapeType="1"/>
          </p:cNvSpPr>
          <p:nvPr/>
        </p:nvSpPr>
        <p:spPr bwMode="auto">
          <a:xfrm>
            <a:off x="3810000" y="4191000"/>
            <a:ext cx="1447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394" name="Line 18"/>
          <p:cNvSpPr>
            <a:spLocks noChangeShapeType="1"/>
          </p:cNvSpPr>
          <p:nvPr/>
        </p:nvSpPr>
        <p:spPr bwMode="auto">
          <a:xfrm>
            <a:off x="3810000" y="4648200"/>
            <a:ext cx="14478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395" name="Line 19"/>
          <p:cNvSpPr>
            <a:spLocks noChangeShapeType="1"/>
          </p:cNvSpPr>
          <p:nvPr/>
        </p:nvSpPr>
        <p:spPr bwMode="auto">
          <a:xfrm flipH="1">
            <a:off x="7848600" y="3276600"/>
            <a:ext cx="990600" cy="1752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396" name="Rectangle 20"/>
          <p:cNvSpPr>
            <a:spLocks noChangeArrowheads="1"/>
          </p:cNvSpPr>
          <p:nvPr/>
        </p:nvSpPr>
        <p:spPr bwMode="auto">
          <a:xfrm rot="1794899">
            <a:off x="7848600" y="3200400"/>
            <a:ext cx="685800" cy="7620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397" name="Oval 21"/>
          <p:cNvSpPr>
            <a:spLocks noChangeArrowheads="1"/>
          </p:cNvSpPr>
          <p:nvPr/>
        </p:nvSpPr>
        <p:spPr bwMode="auto">
          <a:xfrm>
            <a:off x="1295400" y="3505200"/>
            <a:ext cx="228600" cy="2286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398" name="Text Box 22"/>
          <p:cNvSpPr txBox="1">
            <a:spLocks noChangeArrowheads="1"/>
          </p:cNvSpPr>
          <p:nvPr/>
        </p:nvSpPr>
        <p:spPr bwMode="auto">
          <a:xfrm>
            <a:off x="334963" y="3849689"/>
            <a:ext cx="24673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Virtual Viewpoint</a:t>
            </a:r>
          </a:p>
        </p:txBody>
      </p:sp>
      <p:sp>
        <p:nvSpPr>
          <p:cNvPr id="1765399" name="Text Box 23"/>
          <p:cNvSpPr txBox="1">
            <a:spLocks noChangeArrowheads="1"/>
          </p:cNvSpPr>
          <p:nvPr/>
        </p:nvSpPr>
        <p:spPr bwMode="auto">
          <a:xfrm>
            <a:off x="3459164" y="5561014"/>
            <a:ext cx="21121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Virtual Screen</a:t>
            </a:r>
          </a:p>
        </p:txBody>
      </p:sp>
      <p:sp>
        <p:nvSpPr>
          <p:cNvPr id="1765400" name="Text Box 24"/>
          <p:cNvSpPr txBox="1">
            <a:spLocks noChangeArrowheads="1"/>
          </p:cNvSpPr>
          <p:nvPr/>
        </p:nvSpPr>
        <p:spPr bwMode="auto">
          <a:xfrm>
            <a:off x="6126164" y="5561014"/>
            <a:ext cx="12280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Objects</a:t>
            </a:r>
          </a:p>
        </p:txBody>
      </p:sp>
      <p:sp>
        <p:nvSpPr>
          <p:cNvPr id="1765401" name="Line 25"/>
          <p:cNvSpPr>
            <a:spLocks noChangeShapeType="1"/>
          </p:cNvSpPr>
          <p:nvPr/>
        </p:nvSpPr>
        <p:spPr bwMode="auto">
          <a:xfrm>
            <a:off x="3810000" y="2209800"/>
            <a:ext cx="0" cy="2819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402" name="Line 26"/>
          <p:cNvSpPr>
            <a:spLocks noChangeShapeType="1"/>
          </p:cNvSpPr>
          <p:nvPr/>
        </p:nvSpPr>
        <p:spPr bwMode="auto">
          <a:xfrm flipV="1">
            <a:off x="3810000" y="1600200"/>
            <a:ext cx="14478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403" name="Line 27"/>
          <p:cNvSpPr>
            <a:spLocks noChangeShapeType="1"/>
          </p:cNvSpPr>
          <p:nvPr/>
        </p:nvSpPr>
        <p:spPr bwMode="auto">
          <a:xfrm>
            <a:off x="3810000" y="5029200"/>
            <a:ext cx="14478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5404" name="AutoShape 28"/>
          <p:cNvSpPr>
            <a:spLocks noChangeArrowheads="1"/>
          </p:cNvSpPr>
          <p:nvPr/>
        </p:nvSpPr>
        <p:spPr bwMode="auto">
          <a:xfrm>
            <a:off x="6172200" y="2362200"/>
            <a:ext cx="1371600" cy="2286000"/>
          </a:xfrm>
          <a:prstGeom prst="can">
            <a:avLst>
              <a:gd name="adj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grpSp>
        <p:nvGrpSpPr>
          <p:cNvPr id="1765405" name="Group 29"/>
          <p:cNvGrpSpPr>
            <a:grpSpLocks/>
          </p:cNvGrpSpPr>
          <p:nvPr/>
        </p:nvGrpSpPr>
        <p:grpSpPr bwMode="auto">
          <a:xfrm>
            <a:off x="1371600" y="2819400"/>
            <a:ext cx="4343400" cy="1447800"/>
            <a:chOff x="864" y="1776"/>
            <a:chExt cx="2736" cy="912"/>
          </a:xfrm>
        </p:grpSpPr>
        <p:sp>
          <p:nvSpPr>
            <p:cNvPr id="1765406" name="Line 30"/>
            <p:cNvSpPr>
              <a:spLocks noChangeShapeType="1"/>
            </p:cNvSpPr>
            <p:nvPr/>
          </p:nvSpPr>
          <p:spPr bwMode="auto">
            <a:xfrm>
              <a:off x="864" y="2256"/>
              <a:ext cx="2640" cy="384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765407" name="Oval 31"/>
            <p:cNvSpPr>
              <a:spLocks noChangeArrowheads="1"/>
            </p:cNvSpPr>
            <p:nvPr/>
          </p:nvSpPr>
          <p:spPr bwMode="auto">
            <a:xfrm>
              <a:off x="3456" y="2544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765408" name="Line 32"/>
            <p:cNvSpPr>
              <a:spLocks noChangeShapeType="1"/>
            </p:cNvSpPr>
            <p:nvPr/>
          </p:nvSpPr>
          <p:spPr bwMode="auto">
            <a:xfrm flipV="1">
              <a:off x="3504" y="1776"/>
              <a:ext cx="0" cy="816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grpSp>
        <p:nvGrpSpPr>
          <p:cNvPr id="1765409" name="Group 33"/>
          <p:cNvGrpSpPr>
            <a:grpSpLocks/>
          </p:cNvGrpSpPr>
          <p:nvPr/>
        </p:nvGrpSpPr>
        <p:grpSpPr bwMode="auto">
          <a:xfrm>
            <a:off x="304800" y="3886201"/>
            <a:ext cx="5867400" cy="2886076"/>
            <a:chOff x="192" y="2496"/>
            <a:chExt cx="3696" cy="1818"/>
          </a:xfrm>
        </p:grpSpPr>
        <p:sp>
          <p:nvSpPr>
            <p:cNvPr id="1765410" name="Line 34"/>
            <p:cNvSpPr>
              <a:spLocks noChangeShapeType="1"/>
            </p:cNvSpPr>
            <p:nvPr/>
          </p:nvSpPr>
          <p:spPr bwMode="auto">
            <a:xfrm flipV="1">
              <a:off x="3552" y="2496"/>
              <a:ext cx="336" cy="14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765411" name="Text Box 35"/>
            <p:cNvSpPr txBox="1">
              <a:spLocks noChangeArrowheads="1"/>
            </p:cNvSpPr>
            <p:nvPr/>
          </p:nvSpPr>
          <p:spPr bwMode="auto">
            <a:xfrm>
              <a:off x="192" y="3791"/>
              <a:ext cx="3651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>
                  <a:solidFill>
                    <a:srgbClr val="FFFFFF"/>
                  </a:solidFill>
                  <a:cs typeface="Arial"/>
                </a:rPr>
                <a:t>Generate reflected ray in mirror direction, </a:t>
              </a:r>
            </a:p>
            <a:p>
              <a:pPr algn="l" eaLnBrk="1" hangingPunct="1"/>
              <a:r>
                <a:rPr lang="en-US">
                  <a:solidFill>
                    <a:srgbClr val="FFFFFF"/>
                  </a:solidFill>
                  <a:cs typeface="Arial"/>
                </a:rPr>
                <a:t>Get reflections and refractions of objects</a:t>
              </a:r>
            </a:p>
          </p:txBody>
        </p:sp>
      </p:grpSp>
      <p:sp>
        <p:nvSpPr>
          <p:cNvPr id="1765412" name="Line 36"/>
          <p:cNvSpPr>
            <a:spLocks noChangeShapeType="1"/>
          </p:cNvSpPr>
          <p:nvPr/>
        </p:nvSpPr>
        <p:spPr bwMode="auto">
          <a:xfrm>
            <a:off x="5257800" y="1600200"/>
            <a:ext cx="0" cy="3810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7862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538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6898" name="Picture 2" descr="whitted-checkerboard-sig80-w5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202"/>
            <a:ext cx="6629400" cy="4868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6899" name="Text Box 3"/>
          <p:cNvSpPr txBox="1">
            <a:spLocks noChangeArrowheads="1"/>
          </p:cNvSpPr>
          <p:nvPr/>
        </p:nvSpPr>
        <p:spPr bwMode="auto">
          <a:xfrm>
            <a:off x="5094288" y="5789614"/>
            <a:ext cx="29788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Turner Whitted 1980</a:t>
            </a:r>
          </a:p>
        </p:txBody>
      </p:sp>
    </p:spTree>
    <p:extLst>
      <p:ext uri="{BB962C8B-B14F-4D97-AF65-F5344CB8AC3E}">
        <p14:creationId xmlns:p14="http://schemas.microsoft.com/office/powerpoint/2010/main" val="1072083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idea</a:t>
            </a:r>
          </a:p>
        </p:txBody>
      </p:sp>
      <p:sp>
        <p:nvSpPr>
          <p:cNvPr id="161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For each pixel</a:t>
            </a:r>
          </a:p>
          <a:p>
            <a:pPr lvl="1"/>
            <a:r>
              <a:rPr lang="en-US"/>
              <a:t>Trace Primary Eye Ray, find intersection</a:t>
            </a:r>
          </a:p>
          <a:p>
            <a:pPr lvl="1"/>
            <a:endParaRPr lang="en-US"/>
          </a:p>
          <a:p>
            <a:pPr lvl="1"/>
            <a:r>
              <a:rPr lang="en-US"/>
              <a:t>Trace Secondary Shadow Ray(s) to all light(s)</a:t>
            </a:r>
          </a:p>
          <a:p>
            <a:pPr lvl="2"/>
            <a:r>
              <a:rPr lang="en-US"/>
              <a:t>Color  = Visible ? Illumination Model : 0 ;</a:t>
            </a:r>
          </a:p>
          <a:p>
            <a:pPr lvl="1"/>
            <a:endParaRPr lang="en-US"/>
          </a:p>
          <a:p>
            <a:pPr lvl="1"/>
            <a:r>
              <a:rPr lang="en-US"/>
              <a:t>Trace Reflected Ray</a:t>
            </a:r>
          </a:p>
          <a:p>
            <a:pPr lvl="2"/>
            <a:r>
              <a:rPr lang="en-US"/>
              <a:t>Color += reflectivity * Color of reflected ray</a:t>
            </a:r>
          </a:p>
          <a:p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65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Recursive Shading Model</a:t>
            </a:r>
          </a:p>
        </p:txBody>
      </p:sp>
      <p:sp>
        <p:nvSpPr>
          <p:cNvPr id="1726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4475" y="1527175"/>
            <a:ext cx="8899525" cy="5029200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/>
              <a:t>Highlighted terms are recursive specularities [mirror reflections] and transmission (latter is extra credit)</a:t>
            </a:r>
          </a:p>
          <a:p>
            <a:r>
              <a:rPr lang="en-US"/>
              <a:t>Trace secondary rays for mirror reflections and refractions, include contribution in lighting model</a:t>
            </a:r>
          </a:p>
          <a:p>
            <a:r>
              <a:rPr lang="en-US"/>
              <a:t>GetColor calls RayTrace recursively (the I values in equation above of secondary rays are obtained by recursive calls)</a:t>
            </a:r>
          </a:p>
        </p:txBody>
      </p:sp>
      <p:graphicFrame>
        <p:nvGraphicFramePr>
          <p:cNvPr id="17264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6559863"/>
              </p:ext>
            </p:extLst>
          </p:nvPr>
        </p:nvGraphicFramePr>
        <p:xfrm>
          <a:off x="138113" y="1533525"/>
          <a:ext cx="8896350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1" name="Equation" r:id="rId3" imgW="4445000" imgH="457200" progId="Equation.DSMT4">
                  <p:embed/>
                </p:oleObj>
              </mc:Choice>
              <mc:Fallback>
                <p:oleObj name="Equation" r:id="rId3" imgW="4445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3" y="1533525"/>
                        <a:ext cx="8896350" cy="91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98956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68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 i="1"/>
              <a:t>Camera Ray Casting (choose ray directions)</a:t>
            </a:r>
          </a:p>
          <a:p>
            <a:r>
              <a:rPr lang="en-US"/>
              <a:t>Ray-object intersections </a:t>
            </a:r>
          </a:p>
          <a:p>
            <a:r>
              <a:rPr lang="en-US"/>
              <a:t>Ray-tracing transformed objects </a:t>
            </a:r>
          </a:p>
          <a:p>
            <a:r>
              <a:rPr lang="en-US"/>
              <a:t>Lighting calculations</a:t>
            </a:r>
          </a:p>
          <a:p>
            <a:r>
              <a:rPr lang="en-US"/>
              <a:t>Recursive ray tracing</a:t>
            </a:r>
          </a:p>
        </p:txBody>
      </p:sp>
    </p:spTree>
    <p:extLst>
      <p:ext uri="{BB962C8B-B14F-4D97-AF65-F5344CB8AC3E}">
        <p14:creationId xmlns:p14="http://schemas.microsoft.com/office/powerpoint/2010/main" val="32253299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Problems with Recursion</a:t>
            </a:r>
          </a:p>
        </p:txBody>
      </p:sp>
      <p:sp>
        <p:nvSpPr>
          <p:cNvPr id="161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2" y="1527175"/>
            <a:ext cx="9261475" cy="5029200"/>
          </a:xfrm>
        </p:spPr>
        <p:txBody>
          <a:bodyPr/>
          <a:lstStyle/>
          <a:p>
            <a:r>
              <a:rPr lang="en-US"/>
              <a:t>Reflection rays may be traced forever</a:t>
            </a:r>
          </a:p>
          <a:p>
            <a:endParaRPr lang="en-US"/>
          </a:p>
          <a:p>
            <a:r>
              <a:rPr lang="en-US"/>
              <a:t>Generally, set maximum recursion depth</a:t>
            </a:r>
          </a:p>
          <a:p>
            <a:endParaRPr lang="en-US"/>
          </a:p>
          <a:p>
            <a:r>
              <a:rPr lang="en-US"/>
              <a:t>Same for transmitted rays (take refraction into account)</a:t>
            </a:r>
          </a:p>
          <a:p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93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needed for Realism</a:t>
            </a:r>
          </a:p>
        </p:txBody>
      </p:sp>
      <p:sp>
        <p:nvSpPr>
          <p:cNvPr id="161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365" y="1295400"/>
            <a:ext cx="8378825" cy="4572000"/>
          </a:xfrm>
        </p:spPr>
        <p:txBody>
          <a:bodyPr/>
          <a:lstStyle/>
          <a:p>
            <a:r>
              <a:rPr lang="en-US" dirty="0">
                <a:solidFill>
                  <a:srgbClr val="FFFF66"/>
                </a:solidFill>
              </a:rPr>
              <a:t>(Soft)</a:t>
            </a:r>
            <a:r>
              <a:rPr lang="en-US" dirty="0"/>
              <a:t> Shadows</a:t>
            </a:r>
          </a:p>
          <a:p>
            <a:r>
              <a:rPr lang="en-US" dirty="0"/>
              <a:t>Reflections (Mirrors and </a:t>
            </a:r>
            <a:r>
              <a:rPr lang="en-US" dirty="0">
                <a:solidFill>
                  <a:srgbClr val="FFFF66"/>
                </a:solidFill>
              </a:rPr>
              <a:t>Glossy</a:t>
            </a:r>
            <a:r>
              <a:rPr lang="en-US" dirty="0"/>
              <a:t>)</a:t>
            </a:r>
          </a:p>
          <a:p>
            <a:r>
              <a:rPr lang="en-US" dirty="0"/>
              <a:t>Transparency (Water, Glass)</a:t>
            </a:r>
          </a:p>
          <a:p>
            <a:r>
              <a:rPr lang="en-US" dirty="0" err="1">
                <a:solidFill>
                  <a:schemeClr val="accent2"/>
                </a:solidFill>
              </a:rPr>
              <a:t>Interreflections</a:t>
            </a:r>
            <a:r>
              <a:rPr lang="en-US" dirty="0">
                <a:solidFill>
                  <a:schemeClr val="accent2"/>
                </a:solidFill>
              </a:rPr>
              <a:t> (Color Bleeding)</a:t>
            </a:r>
          </a:p>
          <a:p>
            <a:r>
              <a:rPr lang="en-US" dirty="0">
                <a:solidFill>
                  <a:srgbClr val="FFFF66"/>
                </a:solidFill>
              </a:rPr>
              <a:t>Complex Illumination (Natural, Area Light)</a:t>
            </a:r>
          </a:p>
          <a:p>
            <a:r>
              <a:rPr lang="en-US" dirty="0">
                <a:solidFill>
                  <a:srgbClr val="FFFF66"/>
                </a:solidFill>
              </a:rPr>
              <a:t>Realistic Materials (Velvet, Paints, Glass)</a:t>
            </a:r>
          </a:p>
        </p:txBody>
      </p:sp>
      <p:sp>
        <p:nvSpPr>
          <p:cNvPr id="1617924" name="Text Box 4"/>
          <p:cNvSpPr txBox="1">
            <a:spLocks noChangeArrowheads="1"/>
          </p:cNvSpPr>
          <p:nvPr/>
        </p:nvSpPr>
        <p:spPr bwMode="auto">
          <a:xfrm>
            <a:off x="904875" y="5257800"/>
            <a:ext cx="8451850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Discussed in this lecture so far</a:t>
            </a:r>
          </a:p>
          <a:p>
            <a:pPr algn="l" eaLnBrk="1" hangingPunct="1"/>
            <a:r>
              <a:rPr lang="en-US">
                <a:solidFill>
                  <a:srgbClr val="FFFF66"/>
                </a:solidFill>
                <a:cs typeface="Arial"/>
              </a:rPr>
              <a:t>Not discussed but possible with distribution ray tracing</a:t>
            </a:r>
          </a:p>
          <a:p>
            <a:pPr algn="l" eaLnBrk="1" hangingPunct="1"/>
            <a:r>
              <a:rPr lang="en-US">
                <a:solidFill>
                  <a:srgbClr val="66CCFF"/>
                </a:solidFill>
                <a:cs typeface="Arial"/>
              </a:rPr>
              <a:t>Hard (but not impossible) with ray tracing; radiosity methods</a:t>
            </a:r>
          </a:p>
        </p:txBody>
      </p:sp>
    </p:spTree>
    <p:extLst>
      <p:ext uri="{BB962C8B-B14F-4D97-AF65-F5344CB8AC3E}">
        <p14:creationId xmlns:p14="http://schemas.microsoft.com/office/powerpoint/2010/main" val="2052770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basic add ons</a:t>
            </a:r>
          </a:p>
        </p:txBody>
      </p:sp>
      <p:sp>
        <p:nvSpPr>
          <p:cNvPr id="172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Area light sources and soft shadows: break into grid of n x n point lights</a:t>
            </a:r>
          </a:p>
          <a:p>
            <a:pPr lvl="1"/>
            <a:r>
              <a:rPr lang="en-US"/>
              <a:t>Use jittering: Randomize direction of shadow ray within small box for given light source direction</a:t>
            </a:r>
          </a:p>
          <a:p>
            <a:pPr lvl="1"/>
            <a:r>
              <a:rPr lang="en-US"/>
              <a:t>Jittering also useful for antialiasing shadows when shooting primary rays </a:t>
            </a:r>
          </a:p>
          <a:p>
            <a:r>
              <a:rPr lang="en-US"/>
              <a:t>More complex reflectance models</a:t>
            </a:r>
          </a:p>
          <a:p>
            <a:pPr lvl="1"/>
            <a:r>
              <a:rPr lang="en-US"/>
              <a:t>Simply update shading model</a:t>
            </a:r>
          </a:p>
          <a:p>
            <a:pPr lvl="1"/>
            <a:r>
              <a:rPr lang="en-US"/>
              <a:t>But at present, we can handle only mirror global illumination calculations</a:t>
            </a:r>
          </a:p>
        </p:txBody>
      </p:sp>
    </p:spTree>
    <p:extLst>
      <p:ext uri="{BB962C8B-B14F-4D97-AF65-F5344CB8AC3E}">
        <p14:creationId xmlns:p14="http://schemas.microsoft.com/office/powerpoint/2010/main" val="1604698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Acceleration</a:t>
            </a:r>
          </a:p>
        </p:txBody>
      </p:sp>
      <p:sp>
        <p:nvSpPr>
          <p:cNvPr id="162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dirty="0"/>
              <a:t>Testing each object for each ray is slow</a:t>
            </a:r>
          </a:p>
          <a:p>
            <a:pPr lvl="1"/>
            <a:r>
              <a:rPr lang="en-US" dirty="0"/>
              <a:t>Fewer Rays</a:t>
            </a:r>
          </a:p>
          <a:p>
            <a:pPr lvl="2">
              <a:buFont typeface="Wingdings" charset="0"/>
              <a:buNone/>
            </a:pPr>
            <a:r>
              <a:rPr lang="en-US" dirty="0"/>
              <a:t>Adaptive sampling, depth control</a:t>
            </a:r>
          </a:p>
          <a:p>
            <a:pPr lvl="1"/>
            <a:r>
              <a:rPr lang="en-US" dirty="0"/>
              <a:t>Generalized Rays</a:t>
            </a:r>
          </a:p>
          <a:p>
            <a:pPr lvl="2">
              <a:buFont typeface="Wingdings" charset="0"/>
              <a:buNone/>
            </a:pPr>
            <a:r>
              <a:rPr lang="en-US" dirty="0"/>
              <a:t>Beam tracing, cone tracing, pencil tracing etc.</a:t>
            </a:r>
          </a:p>
          <a:p>
            <a:pPr lvl="1"/>
            <a:r>
              <a:rPr lang="en-US" dirty="0"/>
              <a:t>Faster Intersections</a:t>
            </a:r>
          </a:p>
          <a:p>
            <a:pPr lvl="2"/>
            <a:r>
              <a:rPr lang="en-US" dirty="0"/>
              <a:t>Optimized Ray-Object Intersections</a:t>
            </a:r>
          </a:p>
          <a:p>
            <a:pPr lvl="2"/>
            <a:r>
              <a:rPr lang="en-US" b="1" i="1" dirty="0"/>
              <a:t>Fewer Intersections</a:t>
            </a:r>
          </a:p>
        </p:txBody>
      </p:sp>
    </p:spTree>
    <p:extLst>
      <p:ext uri="{BB962C8B-B14F-4D97-AF65-F5344CB8AC3E}">
        <p14:creationId xmlns:p14="http://schemas.microsoft.com/office/powerpoint/2010/main" val="3307660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Acceleration Structures</a:t>
            </a:r>
          </a:p>
        </p:txBody>
      </p:sp>
      <p:sp>
        <p:nvSpPr>
          <p:cNvPr id="162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sz="2400"/>
              <a:t>Bounding boxes (possibly hierarchical)</a:t>
            </a:r>
          </a:p>
          <a:p>
            <a:pPr lvl="1">
              <a:buFont typeface="Wingdings" charset="0"/>
              <a:buNone/>
            </a:pPr>
            <a:r>
              <a:rPr lang="en-US"/>
              <a:t> </a:t>
            </a:r>
            <a:r>
              <a:rPr lang="en-US" sz="2000"/>
              <a:t>If no intersection bounding box, needn</a:t>
            </a:r>
            <a:r>
              <a:rPr lang="ja-JP" altLang="en-US" sz="2000">
                <a:latin typeface="Arial"/>
              </a:rPr>
              <a:t>’</a:t>
            </a:r>
            <a:r>
              <a:rPr lang="en-US" sz="2000"/>
              <a:t>t check objects</a:t>
            </a:r>
          </a:p>
          <a:p>
            <a:endParaRPr lang="en-US" sz="2000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624068" name="Rectangle 4"/>
          <p:cNvSpPr>
            <a:spLocks noChangeArrowheads="1"/>
          </p:cNvSpPr>
          <p:nvPr/>
        </p:nvSpPr>
        <p:spPr bwMode="auto">
          <a:xfrm>
            <a:off x="3200400" y="2895600"/>
            <a:ext cx="3429000" cy="1066800"/>
          </a:xfrm>
          <a:prstGeom prst="rect">
            <a:avLst/>
          </a:prstGeom>
          <a:noFill/>
          <a:ln w="508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4069" name="Text Box 5"/>
          <p:cNvSpPr txBox="1">
            <a:spLocks noChangeArrowheads="1"/>
          </p:cNvSpPr>
          <p:nvPr/>
        </p:nvSpPr>
        <p:spPr bwMode="auto">
          <a:xfrm>
            <a:off x="6629400" y="2817814"/>
            <a:ext cx="21012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66"/>
                </a:solidFill>
                <a:cs typeface="Arial"/>
              </a:rPr>
              <a:t>Bounding Box</a:t>
            </a:r>
          </a:p>
        </p:txBody>
      </p:sp>
      <p:grpSp>
        <p:nvGrpSpPr>
          <p:cNvPr id="1624070" name="Group 6"/>
          <p:cNvGrpSpPr>
            <a:grpSpLocks/>
          </p:cNvGrpSpPr>
          <p:nvPr/>
        </p:nvGrpSpPr>
        <p:grpSpPr bwMode="auto">
          <a:xfrm>
            <a:off x="3429000" y="3048000"/>
            <a:ext cx="2971800" cy="806451"/>
            <a:chOff x="2160" y="1920"/>
            <a:chExt cx="1872" cy="508"/>
          </a:xfrm>
        </p:grpSpPr>
        <p:sp>
          <p:nvSpPr>
            <p:cNvPr id="1624071" name="AutoShape 7"/>
            <p:cNvSpPr>
              <a:spLocks noChangeArrowheads="1"/>
            </p:cNvSpPr>
            <p:nvPr/>
          </p:nvSpPr>
          <p:spPr bwMode="auto">
            <a:xfrm>
              <a:off x="2160" y="1920"/>
              <a:ext cx="192" cy="192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24072" name="AutoShape 8"/>
            <p:cNvSpPr>
              <a:spLocks noChangeArrowheads="1"/>
            </p:cNvSpPr>
            <p:nvPr/>
          </p:nvSpPr>
          <p:spPr bwMode="auto">
            <a:xfrm rot="2801081">
              <a:off x="2377" y="2164"/>
              <a:ext cx="336" cy="192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24073" name="AutoShape 9"/>
            <p:cNvSpPr>
              <a:spLocks noChangeArrowheads="1"/>
            </p:cNvSpPr>
            <p:nvPr/>
          </p:nvSpPr>
          <p:spPr bwMode="auto">
            <a:xfrm rot="-4644401">
              <a:off x="2719" y="2019"/>
              <a:ext cx="336" cy="24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24074" name="AutoShape 10"/>
            <p:cNvSpPr>
              <a:spLocks noChangeArrowheads="1"/>
            </p:cNvSpPr>
            <p:nvPr/>
          </p:nvSpPr>
          <p:spPr bwMode="auto">
            <a:xfrm rot="-3358839">
              <a:off x="3214" y="2109"/>
              <a:ext cx="288" cy="24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24075" name="AutoShape 11"/>
            <p:cNvSpPr>
              <a:spLocks noChangeArrowheads="1"/>
            </p:cNvSpPr>
            <p:nvPr/>
          </p:nvSpPr>
          <p:spPr bwMode="auto">
            <a:xfrm>
              <a:off x="3696" y="1920"/>
              <a:ext cx="336" cy="192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sp>
        <p:nvSpPr>
          <p:cNvPr id="1624076" name="Line 12"/>
          <p:cNvSpPr>
            <a:spLocks noChangeShapeType="1"/>
          </p:cNvSpPr>
          <p:nvPr/>
        </p:nvSpPr>
        <p:spPr bwMode="auto">
          <a:xfrm>
            <a:off x="990600" y="3429000"/>
            <a:ext cx="3962400" cy="160020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4077" name="Text Box 13"/>
          <p:cNvSpPr txBox="1">
            <a:spLocks noChangeArrowheads="1"/>
          </p:cNvSpPr>
          <p:nvPr/>
        </p:nvSpPr>
        <p:spPr bwMode="auto">
          <a:xfrm>
            <a:off x="2438402" y="4189414"/>
            <a:ext cx="7319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00FF00"/>
                </a:solidFill>
                <a:cs typeface="Arial"/>
              </a:rPr>
              <a:t>Ray</a:t>
            </a:r>
          </a:p>
        </p:txBody>
      </p:sp>
      <p:sp>
        <p:nvSpPr>
          <p:cNvPr id="1624078" name="Rectangle 14"/>
          <p:cNvSpPr>
            <a:spLocks noChangeArrowheads="1"/>
          </p:cNvSpPr>
          <p:nvPr/>
        </p:nvSpPr>
        <p:spPr bwMode="auto">
          <a:xfrm>
            <a:off x="685802" y="5881688"/>
            <a:ext cx="83343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 sz="2800">
                <a:solidFill>
                  <a:srgbClr val="FFFFFF"/>
                </a:solidFill>
                <a:cs typeface="Arial"/>
              </a:rPr>
              <a:t>Spatial Hierarchies (Oct-trees, kd trees, BSP trees)</a:t>
            </a:r>
          </a:p>
        </p:txBody>
      </p:sp>
    </p:spTree>
    <p:extLst>
      <p:ext uri="{BB962C8B-B14F-4D97-AF65-F5344CB8AC3E}">
        <p14:creationId xmlns:p14="http://schemas.microsoft.com/office/powerpoint/2010/main" val="3576297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Bounding Volume Hierarchies 1</a:t>
            </a:r>
          </a:p>
        </p:txBody>
      </p:sp>
      <p:pic>
        <p:nvPicPr>
          <p:cNvPr id="17305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40" y="1493838"/>
            <a:ext cx="8239125" cy="509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26248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Bounding Volume Hierarchies 2</a:t>
            </a:r>
          </a:p>
        </p:txBody>
      </p:sp>
      <p:pic>
        <p:nvPicPr>
          <p:cNvPr id="17315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90" y="1495426"/>
            <a:ext cx="8162925" cy="518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98225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Bounding Volume Hierarchies 3</a:t>
            </a:r>
          </a:p>
        </p:txBody>
      </p:sp>
      <p:pic>
        <p:nvPicPr>
          <p:cNvPr id="17326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90" y="1512889"/>
            <a:ext cx="7875587" cy="512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513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Acceleration Structures: Grids</a:t>
            </a:r>
          </a:p>
        </p:txBody>
      </p:sp>
      <p:sp>
        <p:nvSpPr>
          <p:cNvPr id="1625091" name="Oval 3"/>
          <p:cNvSpPr>
            <a:spLocks noChangeArrowheads="1"/>
          </p:cNvSpPr>
          <p:nvPr/>
        </p:nvSpPr>
        <p:spPr bwMode="auto">
          <a:xfrm>
            <a:off x="5589588" y="1893889"/>
            <a:ext cx="1206500" cy="1123951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092" name="Oval 4"/>
          <p:cNvSpPr>
            <a:spLocks noChangeArrowheads="1"/>
          </p:cNvSpPr>
          <p:nvPr/>
        </p:nvSpPr>
        <p:spPr bwMode="auto">
          <a:xfrm>
            <a:off x="2590800" y="3676650"/>
            <a:ext cx="1204913" cy="1123951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093" name="Rectangle 5"/>
          <p:cNvSpPr>
            <a:spLocks noChangeArrowheads="1"/>
          </p:cNvSpPr>
          <p:nvPr/>
        </p:nvSpPr>
        <p:spPr bwMode="auto">
          <a:xfrm>
            <a:off x="2274888" y="17526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094" name="Rectangle 6"/>
          <p:cNvSpPr>
            <a:spLocks noChangeArrowheads="1"/>
          </p:cNvSpPr>
          <p:nvPr/>
        </p:nvSpPr>
        <p:spPr bwMode="auto">
          <a:xfrm>
            <a:off x="2878138" y="17526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095" name="Rectangle 7"/>
          <p:cNvSpPr>
            <a:spLocks noChangeArrowheads="1"/>
          </p:cNvSpPr>
          <p:nvPr/>
        </p:nvSpPr>
        <p:spPr bwMode="auto">
          <a:xfrm>
            <a:off x="3481388" y="1752602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096" name="Rectangle 8"/>
          <p:cNvSpPr>
            <a:spLocks noChangeArrowheads="1"/>
          </p:cNvSpPr>
          <p:nvPr/>
        </p:nvSpPr>
        <p:spPr bwMode="auto">
          <a:xfrm>
            <a:off x="4083050" y="17526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097" name="Rectangle 9"/>
          <p:cNvSpPr>
            <a:spLocks noChangeArrowheads="1"/>
          </p:cNvSpPr>
          <p:nvPr/>
        </p:nvSpPr>
        <p:spPr bwMode="auto">
          <a:xfrm>
            <a:off x="4686300" y="17526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098" name="Rectangle 10"/>
          <p:cNvSpPr>
            <a:spLocks noChangeArrowheads="1"/>
          </p:cNvSpPr>
          <p:nvPr/>
        </p:nvSpPr>
        <p:spPr bwMode="auto">
          <a:xfrm>
            <a:off x="5289552" y="1752602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099" name="Rectangle 11"/>
          <p:cNvSpPr>
            <a:spLocks noChangeArrowheads="1"/>
          </p:cNvSpPr>
          <p:nvPr/>
        </p:nvSpPr>
        <p:spPr bwMode="auto">
          <a:xfrm>
            <a:off x="5891213" y="17526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00" name="Rectangle 12"/>
          <p:cNvSpPr>
            <a:spLocks noChangeArrowheads="1"/>
          </p:cNvSpPr>
          <p:nvPr/>
        </p:nvSpPr>
        <p:spPr bwMode="auto">
          <a:xfrm>
            <a:off x="6494463" y="17526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01" name="Rectangle 13"/>
          <p:cNvSpPr>
            <a:spLocks noChangeArrowheads="1"/>
          </p:cNvSpPr>
          <p:nvPr/>
        </p:nvSpPr>
        <p:spPr bwMode="ltGray">
          <a:xfrm>
            <a:off x="2274888" y="23145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02" name="Rectangle 14"/>
          <p:cNvSpPr>
            <a:spLocks noChangeArrowheads="1"/>
          </p:cNvSpPr>
          <p:nvPr/>
        </p:nvSpPr>
        <p:spPr bwMode="ltGray">
          <a:xfrm>
            <a:off x="2878138" y="23145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03" name="Rectangle 15"/>
          <p:cNvSpPr>
            <a:spLocks noChangeArrowheads="1"/>
          </p:cNvSpPr>
          <p:nvPr/>
        </p:nvSpPr>
        <p:spPr bwMode="auto">
          <a:xfrm>
            <a:off x="3481388" y="2314577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04" name="Rectangle 16"/>
          <p:cNvSpPr>
            <a:spLocks noChangeArrowheads="1"/>
          </p:cNvSpPr>
          <p:nvPr/>
        </p:nvSpPr>
        <p:spPr bwMode="auto">
          <a:xfrm>
            <a:off x="4083050" y="23145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05" name="Rectangle 17"/>
          <p:cNvSpPr>
            <a:spLocks noChangeArrowheads="1"/>
          </p:cNvSpPr>
          <p:nvPr/>
        </p:nvSpPr>
        <p:spPr bwMode="auto">
          <a:xfrm>
            <a:off x="4686300" y="23145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06" name="Rectangle 18"/>
          <p:cNvSpPr>
            <a:spLocks noChangeArrowheads="1"/>
          </p:cNvSpPr>
          <p:nvPr/>
        </p:nvSpPr>
        <p:spPr bwMode="auto">
          <a:xfrm>
            <a:off x="5289552" y="2314577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07" name="Rectangle 19"/>
          <p:cNvSpPr>
            <a:spLocks noChangeArrowheads="1"/>
          </p:cNvSpPr>
          <p:nvPr/>
        </p:nvSpPr>
        <p:spPr bwMode="auto">
          <a:xfrm>
            <a:off x="5891213" y="23145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08" name="Rectangle 20"/>
          <p:cNvSpPr>
            <a:spLocks noChangeArrowheads="1"/>
          </p:cNvSpPr>
          <p:nvPr/>
        </p:nvSpPr>
        <p:spPr bwMode="auto">
          <a:xfrm>
            <a:off x="6494463" y="23145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09" name="Rectangle 21"/>
          <p:cNvSpPr>
            <a:spLocks noChangeArrowheads="1"/>
          </p:cNvSpPr>
          <p:nvPr/>
        </p:nvSpPr>
        <p:spPr bwMode="auto">
          <a:xfrm>
            <a:off x="2274888" y="28765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10" name="Rectangle 22"/>
          <p:cNvSpPr>
            <a:spLocks noChangeArrowheads="1"/>
          </p:cNvSpPr>
          <p:nvPr/>
        </p:nvSpPr>
        <p:spPr bwMode="ltGray">
          <a:xfrm>
            <a:off x="2878138" y="28765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11" name="Rectangle 23"/>
          <p:cNvSpPr>
            <a:spLocks noChangeArrowheads="1"/>
          </p:cNvSpPr>
          <p:nvPr/>
        </p:nvSpPr>
        <p:spPr bwMode="ltGray">
          <a:xfrm>
            <a:off x="3481388" y="2876551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12" name="Rectangle 24"/>
          <p:cNvSpPr>
            <a:spLocks noChangeArrowheads="1"/>
          </p:cNvSpPr>
          <p:nvPr/>
        </p:nvSpPr>
        <p:spPr bwMode="ltGray">
          <a:xfrm>
            <a:off x="4083050" y="28765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13" name="Rectangle 25"/>
          <p:cNvSpPr>
            <a:spLocks noChangeArrowheads="1"/>
          </p:cNvSpPr>
          <p:nvPr/>
        </p:nvSpPr>
        <p:spPr bwMode="auto">
          <a:xfrm>
            <a:off x="4686300" y="28765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14" name="Rectangle 26"/>
          <p:cNvSpPr>
            <a:spLocks noChangeArrowheads="1"/>
          </p:cNvSpPr>
          <p:nvPr/>
        </p:nvSpPr>
        <p:spPr bwMode="auto">
          <a:xfrm>
            <a:off x="5289552" y="2876551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15" name="Rectangle 27"/>
          <p:cNvSpPr>
            <a:spLocks noChangeArrowheads="1"/>
          </p:cNvSpPr>
          <p:nvPr/>
        </p:nvSpPr>
        <p:spPr bwMode="auto">
          <a:xfrm>
            <a:off x="5891213" y="28765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16" name="Rectangle 28"/>
          <p:cNvSpPr>
            <a:spLocks noChangeArrowheads="1"/>
          </p:cNvSpPr>
          <p:nvPr/>
        </p:nvSpPr>
        <p:spPr bwMode="auto">
          <a:xfrm>
            <a:off x="6494463" y="28765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17" name="Rectangle 29"/>
          <p:cNvSpPr>
            <a:spLocks noChangeArrowheads="1"/>
          </p:cNvSpPr>
          <p:nvPr/>
        </p:nvSpPr>
        <p:spPr bwMode="auto">
          <a:xfrm>
            <a:off x="2274888" y="34385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18" name="Rectangle 30"/>
          <p:cNvSpPr>
            <a:spLocks noChangeArrowheads="1"/>
          </p:cNvSpPr>
          <p:nvPr/>
        </p:nvSpPr>
        <p:spPr bwMode="auto">
          <a:xfrm>
            <a:off x="2878138" y="34385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19" name="Rectangle 31"/>
          <p:cNvSpPr>
            <a:spLocks noChangeArrowheads="1"/>
          </p:cNvSpPr>
          <p:nvPr/>
        </p:nvSpPr>
        <p:spPr bwMode="auto">
          <a:xfrm>
            <a:off x="3481388" y="3438526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20" name="Rectangle 32"/>
          <p:cNvSpPr>
            <a:spLocks noChangeArrowheads="1"/>
          </p:cNvSpPr>
          <p:nvPr/>
        </p:nvSpPr>
        <p:spPr bwMode="ltGray">
          <a:xfrm>
            <a:off x="4083050" y="34385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21" name="Rectangle 33"/>
          <p:cNvSpPr>
            <a:spLocks noChangeArrowheads="1"/>
          </p:cNvSpPr>
          <p:nvPr/>
        </p:nvSpPr>
        <p:spPr bwMode="ltGray">
          <a:xfrm>
            <a:off x="4686300" y="34385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22" name="Rectangle 34"/>
          <p:cNvSpPr>
            <a:spLocks noChangeArrowheads="1"/>
          </p:cNvSpPr>
          <p:nvPr/>
        </p:nvSpPr>
        <p:spPr bwMode="ltGray">
          <a:xfrm>
            <a:off x="5289552" y="3438526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23" name="Rectangle 35"/>
          <p:cNvSpPr>
            <a:spLocks noChangeArrowheads="1"/>
          </p:cNvSpPr>
          <p:nvPr/>
        </p:nvSpPr>
        <p:spPr bwMode="auto">
          <a:xfrm>
            <a:off x="5891213" y="34385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24" name="Rectangle 36"/>
          <p:cNvSpPr>
            <a:spLocks noChangeArrowheads="1"/>
          </p:cNvSpPr>
          <p:nvPr/>
        </p:nvSpPr>
        <p:spPr bwMode="auto">
          <a:xfrm>
            <a:off x="6494463" y="34385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25" name="Rectangle 37"/>
          <p:cNvSpPr>
            <a:spLocks noChangeArrowheads="1"/>
          </p:cNvSpPr>
          <p:nvPr/>
        </p:nvSpPr>
        <p:spPr bwMode="auto">
          <a:xfrm>
            <a:off x="2274888" y="40005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26" name="Rectangle 38"/>
          <p:cNvSpPr>
            <a:spLocks noChangeArrowheads="1"/>
          </p:cNvSpPr>
          <p:nvPr/>
        </p:nvSpPr>
        <p:spPr bwMode="auto">
          <a:xfrm>
            <a:off x="2878138" y="40005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27" name="Rectangle 39"/>
          <p:cNvSpPr>
            <a:spLocks noChangeArrowheads="1"/>
          </p:cNvSpPr>
          <p:nvPr/>
        </p:nvSpPr>
        <p:spPr bwMode="auto">
          <a:xfrm>
            <a:off x="3481388" y="4000502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28" name="Rectangle 40"/>
          <p:cNvSpPr>
            <a:spLocks noChangeArrowheads="1"/>
          </p:cNvSpPr>
          <p:nvPr/>
        </p:nvSpPr>
        <p:spPr bwMode="auto">
          <a:xfrm>
            <a:off x="4083050" y="40005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29" name="Rectangle 41"/>
          <p:cNvSpPr>
            <a:spLocks noChangeArrowheads="1"/>
          </p:cNvSpPr>
          <p:nvPr/>
        </p:nvSpPr>
        <p:spPr bwMode="auto">
          <a:xfrm>
            <a:off x="4686300" y="40005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30" name="Rectangle 42"/>
          <p:cNvSpPr>
            <a:spLocks noChangeArrowheads="1"/>
          </p:cNvSpPr>
          <p:nvPr/>
        </p:nvSpPr>
        <p:spPr bwMode="ltGray">
          <a:xfrm>
            <a:off x="5289552" y="4000502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31" name="Rectangle 43"/>
          <p:cNvSpPr>
            <a:spLocks noChangeArrowheads="1"/>
          </p:cNvSpPr>
          <p:nvPr/>
        </p:nvSpPr>
        <p:spPr bwMode="ltGray">
          <a:xfrm>
            <a:off x="5891213" y="40005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32" name="Rectangle 44"/>
          <p:cNvSpPr>
            <a:spLocks noChangeArrowheads="1"/>
          </p:cNvSpPr>
          <p:nvPr/>
        </p:nvSpPr>
        <p:spPr bwMode="ltGray">
          <a:xfrm>
            <a:off x="6494463" y="40005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33" name="Rectangle 45"/>
          <p:cNvSpPr>
            <a:spLocks noChangeArrowheads="1"/>
          </p:cNvSpPr>
          <p:nvPr/>
        </p:nvSpPr>
        <p:spPr bwMode="auto">
          <a:xfrm>
            <a:off x="2274888" y="45624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34" name="Rectangle 46"/>
          <p:cNvSpPr>
            <a:spLocks noChangeArrowheads="1"/>
          </p:cNvSpPr>
          <p:nvPr/>
        </p:nvSpPr>
        <p:spPr bwMode="auto">
          <a:xfrm>
            <a:off x="2878138" y="45624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35" name="Rectangle 47"/>
          <p:cNvSpPr>
            <a:spLocks noChangeArrowheads="1"/>
          </p:cNvSpPr>
          <p:nvPr/>
        </p:nvSpPr>
        <p:spPr bwMode="auto">
          <a:xfrm>
            <a:off x="3481388" y="4562477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36" name="Rectangle 48"/>
          <p:cNvSpPr>
            <a:spLocks noChangeArrowheads="1"/>
          </p:cNvSpPr>
          <p:nvPr/>
        </p:nvSpPr>
        <p:spPr bwMode="auto">
          <a:xfrm>
            <a:off x="4083050" y="45624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37" name="Rectangle 49"/>
          <p:cNvSpPr>
            <a:spLocks noChangeArrowheads="1"/>
          </p:cNvSpPr>
          <p:nvPr/>
        </p:nvSpPr>
        <p:spPr bwMode="auto">
          <a:xfrm>
            <a:off x="4686300" y="45624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38" name="Rectangle 50"/>
          <p:cNvSpPr>
            <a:spLocks noChangeArrowheads="1"/>
          </p:cNvSpPr>
          <p:nvPr/>
        </p:nvSpPr>
        <p:spPr bwMode="auto">
          <a:xfrm>
            <a:off x="5289552" y="4562477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39" name="Rectangle 51"/>
          <p:cNvSpPr>
            <a:spLocks noChangeArrowheads="1"/>
          </p:cNvSpPr>
          <p:nvPr/>
        </p:nvSpPr>
        <p:spPr bwMode="auto">
          <a:xfrm>
            <a:off x="5891213" y="45624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40" name="Rectangle 52"/>
          <p:cNvSpPr>
            <a:spLocks noChangeArrowheads="1"/>
          </p:cNvSpPr>
          <p:nvPr/>
        </p:nvSpPr>
        <p:spPr bwMode="ltGray">
          <a:xfrm>
            <a:off x="6494463" y="45624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41" name="Rectangle 53"/>
          <p:cNvSpPr>
            <a:spLocks noChangeArrowheads="1"/>
          </p:cNvSpPr>
          <p:nvPr/>
        </p:nvSpPr>
        <p:spPr bwMode="auto">
          <a:xfrm>
            <a:off x="2274888" y="51244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42" name="Rectangle 54"/>
          <p:cNvSpPr>
            <a:spLocks noChangeArrowheads="1"/>
          </p:cNvSpPr>
          <p:nvPr/>
        </p:nvSpPr>
        <p:spPr bwMode="auto">
          <a:xfrm>
            <a:off x="2878138" y="51244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43" name="Rectangle 55"/>
          <p:cNvSpPr>
            <a:spLocks noChangeArrowheads="1"/>
          </p:cNvSpPr>
          <p:nvPr/>
        </p:nvSpPr>
        <p:spPr bwMode="auto">
          <a:xfrm>
            <a:off x="3481388" y="5124451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44" name="Rectangle 56"/>
          <p:cNvSpPr>
            <a:spLocks noChangeArrowheads="1"/>
          </p:cNvSpPr>
          <p:nvPr/>
        </p:nvSpPr>
        <p:spPr bwMode="auto">
          <a:xfrm>
            <a:off x="4083050" y="51244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45" name="Rectangle 57"/>
          <p:cNvSpPr>
            <a:spLocks noChangeArrowheads="1"/>
          </p:cNvSpPr>
          <p:nvPr/>
        </p:nvSpPr>
        <p:spPr bwMode="auto">
          <a:xfrm>
            <a:off x="4686300" y="51244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46" name="Rectangle 58"/>
          <p:cNvSpPr>
            <a:spLocks noChangeArrowheads="1"/>
          </p:cNvSpPr>
          <p:nvPr/>
        </p:nvSpPr>
        <p:spPr bwMode="auto">
          <a:xfrm>
            <a:off x="5289552" y="5124451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47" name="Rectangle 59"/>
          <p:cNvSpPr>
            <a:spLocks noChangeArrowheads="1"/>
          </p:cNvSpPr>
          <p:nvPr/>
        </p:nvSpPr>
        <p:spPr bwMode="auto">
          <a:xfrm>
            <a:off x="5891213" y="51244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48" name="Rectangle 60"/>
          <p:cNvSpPr>
            <a:spLocks noChangeArrowheads="1"/>
          </p:cNvSpPr>
          <p:nvPr/>
        </p:nvSpPr>
        <p:spPr bwMode="auto">
          <a:xfrm>
            <a:off x="6494463" y="51244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49" name="Rectangle 61"/>
          <p:cNvSpPr>
            <a:spLocks noChangeArrowheads="1"/>
          </p:cNvSpPr>
          <p:nvPr/>
        </p:nvSpPr>
        <p:spPr bwMode="auto">
          <a:xfrm>
            <a:off x="2274888" y="56864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50" name="Rectangle 62"/>
          <p:cNvSpPr>
            <a:spLocks noChangeArrowheads="1"/>
          </p:cNvSpPr>
          <p:nvPr/>
        </p:nvSpPr>
        <p:spPr bwMode="auto">
          <a:xfrm>
            <a:off x="2878138" y="56864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51" name="Rectangle 63"/>
          <p:cNvSpPr>
            <a:spLocks noChangeArrowheads="1"/>
          </p:cNvSpPr>
          <p:nvPr/>
        </p:nvSpPr>
        <p:spPr bwMode="auto">
          <a:xfrm>
            <a:off x="3481388" y="5686426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52" name="Rectangle 64"/>
          <p:cNvSpPr>
            <a:spLocks noChangeArrowheads="1"/>
          </p:cNvSpPr>
          <p:nvPr/>
        </p:nvSpPr>
        <p:spPr bwMode="auto">
          <a:xfrm>
            <a:off x="4083050" y="56864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53" name="Rectangle 65"/>
          <p:cNvSpPr>
            <a:spLocks noChangeArrowheads="1"/>
          </p:cNvSpPr>
          <p:nvPr/>
        </p:nvSpPr>
        <p:spPr bwMode="auto">
          <a:xfrm>
            <a:off x="4686300" y="56864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54" name="Rectangle 66"/>
          <p:cNvSpPr>
            <a:spLocks noChangeArrowheads="1"/>
          </p:cNvSpPr>
          <p:nvPr/>
        </p:nvSpPr>
        <p:spPr bwMode="auto">
          <a:xfrm>
            <a:off x="5289552" y="5686426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55" name="Rectangle 67"/>
          <p:cNvSpPr>
            <a:spLocks noChangeArrowheads="1"/>
          </p:cNvSpPr>
          <p:nvPr/>
        </p:nvSpPr>
        <p:spPr bwMode="auto">
          <a:xfrm>
            <a:off x="5891213" y="56864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56" name="Rectangle 68"/>
          <p:cNvSpPr>
            <a:spLocks noChangeArrowheads="1"/>
          </p:cNvSpPr>
          <p:nvPr/>
        </p:nvSpPr>
        <p:spPr bwMode="auto">
          <a:xfrm>
            <a:off x="6494463" y="56864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57" name="Line 69"/>
          <p:cNvSpPr>
            <a:spLocks noChangeShapeType="1"/>
          </p:cNvSpPr>
          <p:nvPr/>
        </p:nvSpPr>
        <p:spPr bwMode="auto">
          <a:xfrm>
            <a:off x="1447800" y="2079626"/>
            <a:ext cx="5334000" cy="2416175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58" name="Oval 70"/>
          <p:cNvSpPr>
            <a:spLocks noChangeArrowheads="1"/>
          </p:cNvSpPr>
          <p:nvPr/>
        </p:nvSpPr>
        <p:spPr bwMode="auto">
          <a:xfrm>
            <a:off x="3932240" y="2314576"/>
            <a:ext cx="904875" cy="8429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59" name="Oval 71"/>
          <p:cNvSpPr>
            <a:spLocks noChangeArrowheads="1"/>
          </p:cNvSpPr>
          <p:nvPr/>
        </p:nvSpPr>
        <p:spPr bwMode="auto">
          <a:xfrm>
            <a:off x="6634165" y="4302125"/>
            <a:ext cx="452437" cy="4222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625160" name="Oval 72"/>
          <p:cNvSpPr>
            <a:spLocks noChangeArrowheads="1"/>
          </p:cNvSpPr>
          <p:nvPr/>
        </p:nvSpPr>
        <p:spPr bwMode="auto">
          <a:xfrm>
            <a:off x="4733927" y="4191001"/>
            <a:ext cx="904875" cy="8429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2551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625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625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625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625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625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625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625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625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625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625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625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625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6251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6251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6251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6251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625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625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625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625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625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625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1625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625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625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625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625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625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625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625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625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6251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62516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16251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62516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1625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625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625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625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625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625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6251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6251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1625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625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625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6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Uniform Grid: Problems</a:t>
            </a:r>
          </a:p>
        </p:txBody>
      </p:sp>
      <p:pic>
        <p:nvPicPr>
          <p:cNvPr id="17336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7" y="1444625"/>
            <a:ext cx="8188325" cy="518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85145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 in Code</a:t>
            </a:r>
          </a:p>
        </p:txBody>
      </p:sp>
      <p:sp>
        <p:nvSpPr>
          <p:cNvPr id="1684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7" y="1327149"/>
            <a:ext cx="9224963" cy="5900739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Image Raytrace (Camera cam, Scene scene, int width, int height)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{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Image image = new Image (width, height)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for (int i = 0 ; i &lt; height ; i++)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for (int j = 0 ; j &lt; width ; j++) {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</a:t>
            </a:r>
            <a:r>
              <a:rPr lang="en-US" sz="2400" b="1" i="1"/>
              <a:t>Ray ray = RayThruPixel (cam, i, j)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Intersection hit = Intersect (ray, scene)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image[i][j] = FindColor (hit)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}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return image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155494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Octree</a:t>
            </a:r>
          </a:p>
        </p:txBody>
      </p:sp>
      <p:pic>
        <p:nvPicPr>
          <p:cNvPr id="17356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7" y="1506540"/>
            <a:ext cx="8228013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7844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67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Octree traversal</a:t>
            </a:r>
          </a:p>
        </p:txBody>
      </p:sp>
      <p:pic>
        <p:nvPicPr>
          <p:cNvPr id="17367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1433513"/>
            <a:ext cx="82804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07634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Accelerations</a:t>
            </a:r>
          </a:p>
        </p:txBody>
      </p:sp>
      <p:pic>
        <p:nvPicPr>
          <p:cNvPr id="17387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462089"/>
            <a:ext cx="8616950" cy="525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93972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CAPE Evaluations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27175"/>
            <a:ext cx="8686801" cy="5029200"/>
          </a:xfrm>
        </p:spPr>
        <p:txBody>
          <a:bodyPr/>
          <a:lstStyle/>
          <a:p>
            <a:r>
              <a:rPr lang="en-US" dirty="0" smtClean="0"/>
              <a:t>Fill out now, can be done on phone</a:t>
            </a:r>
          </a:p>
          <a:p>
            <a:r>
              <a:rPr lang="en-US" dirty="0" smtClean="0"/>
              <a:t>Enthusiasm important to future offerings (one of first time in winter this year, many enrollments167)</a:t>
            </a:r>
          </a:p>
          <a:p>
            <a:r>
              <a:rPr lang="en-US" dirty="0" smtClean="0"/>
              <a:t>Comments useful to future years</a:t>
            </a:r>
          </a:p>
          <a:p>
            <a:r>
              <a:rPr lang="en-US" dirty="0" smtClean="0"/>
              <a:t>Some key innovations: modern OpenGL, GLSL; feedback servers (including code), </a:t>
            </a:r>
            <a:r>
              <a:rPr lang="en-US" dirty="0" smtClean="0"/>
              <a:t>UCSD online</a:t>
            </a:r>
            <a:r>
              <a:rPr lang="en-US" dirty="0" smtClean="0"/>
              <a:t>, </a:t>
            </a:r>
            <a:r>
              <a:rPr lang="is-IS" dirty="0" smtClean="0"/>
              <a:t>…</a:t>
            </a:r>
          </a:p>
          <a:p>
            <a:endParaRPr lang="is-IS" dirty="0" smtClean="0"/>
          </a:p>
          <a:p>
            <a:r>
              <a:rPr lang="is-IS" dirty="0" smtClean="0"/>
              <a:t>Separately, please also evaluate the TAs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509553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Ray Tracing Acceleration Structures</a:t>
            </a:r>
          </a:p>
        </p:txBody>
      </p:sp>
      <p:sp>
        <p:nvSpPr>
          <p:cNvPr id="176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Bounding Volume Hierarchies (BVH)</a:t>
            </a:r>
          </a:p>
          <a:p>
            <a:r>
              <a:rPr lang="en-US" dirty="0"/>
              <a:t>Uniform Spatial Subdivision (Grids)</a:t>
            </a:r>
          </a:p>
          <a:p>
            <a:r>
              <a:rPr lang="en-US" dirty="0"/>
              <a:t>Binary Space Partitioning (BSP Trees)</a:t>
            </a:r>
          </a:p>
          <a:p>
            <a:pPr lvl="1"/>
            <a:r>
              <a:rPr lang="en-US" dirty="0"/>
              <a:t>Axis-aligned often for ray tracing: </a:t>
            </a:r>
            <a:r>
              <a:rPr lang="en-US" dirty="0" err="1"/>
              <a:t>kd</a:t>
            </a:r>
            <a:r>
              <a:rPr lang="en-US" dirty="0"/>
              <a:t>-trees</a:t>
            </a:r>
          </a:p>
          <a:p>
            <a:r>
              <a:rPr lang="en-US" dirty="0"/>
              <a:t>Conceptually simple, implementation a bit tricky</a:t>
            </a:r>
          </a:p>
          <a:p>
            <a:pPr lvl="1"/>
            <a:r>
              <a:rPr lang="en-US" dirty="0"/>
              <a:t>Lecture relatively high level: Start early, go to section</a:t>
            </a:r>
          </a:p>
          <a:p>
            <a:pPr lvl="1"/>
            <a:r>
              <a:rPr lang="en-US" dirty="0"/>
              <a:t>Remember that acceleration a small part of grade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9374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Math of 2D Bounding Box Test</a:t>
            </a:r>
          </a:p>
        </p:txBody>
      </p:sp>
      <p:sp>
        <p:nvSpPr>
          <p:cNvPr id="17684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Can you find a t in range</a:t>
            </a:r>
          </a:p>
          <a:p>
            <a:pPr lvl="1">
              <a:buFont typeface="Wingdings" charset="0"/>
              <a:buNone/>
            </a:pPr>
            <a:endParaRPr lang="en-US"/>
          </a:p>
        </p:txBody>
      </p:sp>
      <p:graphicFrame>
        <p:nvGraphicFramePr>
          <p:cNvPr id="1768457" name="Object 9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8059593"/>
              </p:ext>
            </p:extLst>
          </p:nvPr>
        </p:nvGraphicFramePr>
        <p:xfrm>
          <a:off x="8262938" y="3525838"/>
          <a:ext cx="83978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44" name="Equation" r:id="rId3" imgW="317500" imgH="241300" progId="Equation.DSMT4">
                  <p:embed/>
                </p:oleObj>
              </mc:Choice>
              <mc:Fallback>
                <p:oleObj name="Equation" r:id="rId3" imgW="317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2938" y="3525838"/>
                        <a:ext cx="839787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8452" name="Rectangle 4"/>
          <p:cNvSpPr>
            <a:spLocks noChangeArrowheads="1"/>
          </p:cNvSpPr>
          <p:nvPr/>
        </p:nvSpPr>
        <p:spPr bwMode="auto">
          <a:xfrm>
            <a:off x="6378575" y="1720849"/>
            <a:ext cx="1754188" cy="172085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8453" name="Line 5"/>
          <p:cNvSpPr>
            <a:spLocks noChangeShapeType="1"/>
          </p:cNvSpPr>
          <p:nvPr/>
        </p:nvSpPr>
        <p:spPr bwMode="auto">
          <a:xfrm flipV="1">
            <a:off x="6335713" y="3744913"/>
            <a:ext cx="1765300" cy="1020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graphicFrame>
        <p:nvGraphicFramePr>
          <p:cNvPr id="17684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542952"/>
              </p:ext>
            </p:extLst>
          </p:nvPr>
        </p:nvGraphicFramePr>
        <p:xfrm>
          <a:off x="5865813" y="4610100"/>
          <a:ext cx="827087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45" name="Equation" r:id="rId5" imgW="292100" imgH="241300" progId="Equation.DSMT4">
                  <p:embed/>
                </p:oleObj>
              </mc:Choice>
              <mc:Fallback>
                <p:oleObj name="Equation" r:id="rId5" imgW="292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5813" y="4610100"/>
                        <a:ext cx="827087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8459" name="Line 11"/>
          <p:cNvSpPr>
            <a:spLocks noChangeShapeType="1"/>
          </p:cNvSpPr>
          <p:nvPr/>
        </p:nvSpPr>
        <p:spPr bwMode="auto">
          <a:xfrm flipV="1">
            <a:off x="4495802" y="1733552"/>
            <a:ext cx="2970213" cy="1698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graphicFrame>
        <p:nvGraphicFramePr>
          <p:cNvPr id="176846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946802"/>
              </p:ext>
            </p:extLst>
          </p:nvPr>
        </p:nvGraphicFramePr>
        <p:xfrm>
          <a:off x="3930650" y="3314700"/>
          <a:ext cx="828675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46" name="Equation" r:id="rId7" imgW="292100" imgH="266700" progId="Equation.DSMT4">
                  <p:embed/>
                </p:oleObj>
              </mc:Choice>
              <mc:Fallback>
                <p:oleObj name="Equation" r:id="rId7" imgW="2921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0650" y="3314700"/>
                        <a:ext cx="828675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846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1784308"/>
              </p:ext>
            </p:extLst>
          </p:nvPr>
        </p:nvGraphicFramePr>
        <p:xfrm>
          <a:off x="7432676" y="1093022"/>
          <a:ext cx="826364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47" name="Equation" r:id="rId9" imgW="317500" imgH="266700" progId="Equation.DSMT4">
                  <p:embed/>
                </p:oleObj>
              </mc:Choice>
              <mc:Fallback>
                <p:oleObj name="Equation" r:id="rId9" imgW="3175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2676" y="1093022"/>
                        <a:ext cx="826364" cy="693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8469" name="Line 21"/>
          <p:cNvSpPr>
            <a:spLocks noChangeShapeType="1"/>
          </p:cNvSpPr>
          <p:nvPr/>
        </p:nvSpPr>
        <p:spPr bwMode="auto">
          <a:xfrm flipH="1">
            <a:off x="6346827" y="3463925"/>
            <a:ext cx="11113" cy="153828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8470" name="Line 22"/>
          <p:cNvSpPr>
            <a:spLocks noChangeShapeType="1"/>
          </p:cNvSpPr>
          <p:nvPr/>
        </p:nvSpPr>
        <p:spPr bwMode="auto">
          <a:xfrm flipH="1">
            <a:off x="8134352" y="3454400"/>
            <a:ext cx="11113" cy="153828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8472" name="Line 24"/>
          <p:cNvSpPr>
            <a:spLocks noChangeShapeType="1"/>
          </p:cNvSpPr>
          <p:nvPr/>
        </p:nvSpPr>
        <p:spPr bwMode="auto">
          <a:xfrm flipH="1">
            <a:off x="3937000" y="3441702"/>
            <a:ext cx="2420938" cy="539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graphicFrame>
        <p:nvGraphicFramePr>
          <p:cNvPr id="1768473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2603000"/>
              </p:ext>
            </p:extLst>
          </p:nvPr>
        </p:nvGraphicFramePr>
        <p:xfrm>
          <a:off x="903288" y="2128838"/>
          <a:ext cx="2516187" cy="190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48" name="Equation" r:id="rId11" imgW="939800" imgH="711200" progId="Equation.DSMT4">
                  <p:embed/>
                </p:oleObj>
              </mc:Choice>
              <mc:Fallback>
                <p:oleObj name="Equation" r:id="rId11" imgW="939800" imgH="71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288" y="2128838"/>
                        <a:ext cx="2516187" cy="190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8474" name="Line 26"/>
          <p:cNvSpPr>
            <a:spLocks noChangeShapeType="1"/>
          </p:cNvSpPr>
          <p:nvPr/>
        </p:nvSpPr>
        <p:spPr bwMode="auto">
          <a:xfrm flipV="1">
            <a:off x="3990977" y="6013452"/>
            <a:ext cx="4625975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8475" name="Line 27"/>
          <p:cNvSpPr>
            <a:spLocks noChangeShapeType="1"/>
          </p:cNvSpPr>
          <p:nvPr/>
        </p:nvSpPr>
        <p:spPr bwMode="auto">
          <a:xfrm>
            <a:off x="5002215" y="5938839"/>
            <a:ext cx="13668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8476" name="Line 28"/>
          <p:cNvSpPr>
            <a:spLocks noChangeShapeType="1"/>
          </p:cNvSpPr>
          <p:nvPr/>
        </p:nvSpPr>
        <p:spPr bwMode="auto">
          <a:xfrm>
            <a:off x="6654800" y="5935663"/>
            <a:ext cx="13668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68477" name="Text Box 29"/>
          <p:cNvSpPr txBox="1">
            <a:spLocks noChangeArrowheads="1"/>
          </p:cNvSpPr>
          <p:nvPr/>
        </p:nvSpPr>
        <p:spPr bwMode="auto">
          <a:xfrm>
            <a:off x="2700552" y="6102352"/>
            <a:ext cx="65146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cs typeface="Arial"/>
              </a:rPr>
              <a:t>No intersection if x and y ranges don</a:t>
            </a:r>
            <a:r>
              <a:rPr lang="ja-JP" altLang="en-US">
                <a:solidFill>
                  <a:srgbClr val="FFFFFF"/>
                </a:solidFill>
                <a:latin typeface="Arial"/>
                <a:cs typeface="Arial"/>
              </a:rPr>
              <a:t>’</a:t>
            </a:r>
            <a:r>
              <a:rPr lang="en-US">
                <a:solidFill>
                  <a:srgbClr val="FFFFFF"/>
                </a:solidFill>
                <a:cs typeface="Arial"/>
              </a:rPr>
              <a:t>t overlap</a:t>
            </a:r>
          </a:p>
        </p:txBody>
      </p:sp>
      <p:graphicFrame>
        <p:nvGraphicFramePr>
          <p:cNvPr id="1768480" name="Object 32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764018568"/>
              </p:ext>
            </p:extLst>
          </p:nvPr>
        </p:nvGraphicFramePr>
        <p:xfrm>
          <a:off x="4422775" y="5211763"/>
          <a:ext cx="776288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49" name="Equation" r:id="rId13" imgW="292100" imgH="241300" progId="Equation.DSMT4">
                  <p:embed/>
                </p:oleObj>
              </mc:Choice>
              <mc:Fallback>
                <p:oleObj name="Equation" r:id="rId13" imgW="292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2775" y="5211763"/>
                        <a:ext cx="776288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8482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534391"/>
              </p:ext>
            </p:extLst>
          </p:nvPr>
        </p:nvGraphicFramePr>
        <p:xfrm>
          <a:off x="5551488" y="5162550"/>
          <a:ext cx="890587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50" name="Equation" r:id="rId15" imgW="317500" imgH="241300" progId="Equation.DSMT4">
                  <p:embed/>
                </p:oleObj>
              </mc:Choice>
              <mc:Fallback>
                <p:oleObj name="Equation" r:id="rId15" imgW="317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1488" y="5162550"/>
                        <a:ext cx="890587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8483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3498862"/>
              </p:ext>
            </p:extLst>
          </p:nvPr>
        </p:nvGraphicFramePr>
        <p:xfrm>
          <a:off x="6610350" y="5140325"/>
          <a:ext cx="819150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51" name="Equation" r:id="rId17" imgW="292100" imgH="266700" progId="Equation.DSMT4">
                  <p:embed/>
                </p:oleObj>
              </mc:Choice>
              <mc:Fallback>
                <p:oleObj name="Equation" r:id="rId17" imgW="2921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0" y="5140325"/>
                        <a:ext cx="819150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8484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138415"/>
              </p:ext>
            </p:extLst>
          </p:nvPr>
        </p:nvGraphicFramePr>
        <p:xfrm>
          <a:off x="7523163" y="5162550"/>
          <a:ext cx="890587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52" name="Equation" r:id="rId19" imgW="317500" imgH="266700" progId="Equation.DSMT4">
                  <p:embed/>
                </p:oleObj>
              </mc:Choice>
              <mc:Fallback>
                <p:oleObj name="Equation" r:id="rId19" imgW="3175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3163" y="5162550"/>
                        <a:ext cx="890587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8485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0208491"/>
              </p:ext>
            </p:extLst>
          </p:nvPr>
        </p:nvGraphicFramePr>
        <p:xfrm>
          <a:off x="319088" y="4038600"/>
          <a:ext cx="3984625" cy="212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53" name="Equation" r:id="rId21" imgW="1790700" imgH="952500" progId="Equation.DSMT4">
                  <p:embed/>
                </p:oleObj>
              </mc:Choice>
              <mc:Fallback>
                <p:oleObj name="Equation" r:id="rId21" imgW="1790700" imgH="952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8" y="4038600"/>
                        <a:ext cx="3984625" cy="212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7469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8453" grpId="0" animBg="1"/>
      <p:bldP spid="1768459" grpId="0" animBg="1"/>
      <p:bldP spid="1768469" grpId="0" animBg="1"/>
      <p:bldP spid="1768470" grpId="0" animBg="1"/>
      <p:bldP spid="1768472" grpId="0" animBg="1"/>
      <p:bldP spid="1768474" grpId="0" animBg="1"/>
      <p:bldP spid="1768475" grpId="0" animBg="1"/>
      <p:bldP spid="1768476" grpId="0" animBg="1"/>
      <p:bldP spid="176847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6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Bounding Box Test</a:t>
            </a:r>
          </a:p>
        </p:txBody>
      </p:sp>
      <p:sp>
        <p:nvSpPr>
          <p:cNvPr id="177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Ray-Intersection is simple coordinate check </a:t>
            </a:r>
          </a:p>
          <a:p>
            <a:r>
              <a:rPr lang="en-US"/>
              <a:t>Intricacies with test, see book </a:t>
            </a:r>
          </a:p>
          <a:p>
            <a:r>
              <a:rPr lang="en-US"/>
              <a:t>Hierarchical Bounding Boxes </a:t>
            </a:r>
          </a:p>
        </p:txBody>
      </p:sp>
      <p:sp>
        <p:nvSpPr>
          <p:cNvPr id="1776644" name="Rectangle 4"/>
          <p:cNvSpPr>
            <a:spLocks noChangeArrowheads="1"/>
          </p:cNvSpPr>
          <p:nvPr/>
        </p:nvSpPr>
        <p:spPr bwMode="auto">
          <a:xfrm>
            <a:off x="3544888" y="4040188"/>
            <a:ext cx="3429000" cy="1066800"/>
          </a:xfrm>
          <a:prstGeom prst="rect">
            <a:avLst/>
          </a:prstGeom>
          <a:noFill/>
          <a:ln w="508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grpSp>
        <p:nvGrpSpPr>
          <p:cNvPr id="1776645" name="Group 5"/>
          <p:cNvGrpSpPr>
            <a:grpSpLocks/>
          </p:cNvGrpSpPr>
          <p:nvPr/>
        </p:nvGrpSpPr>
        <p:grpSpPr bwMode="auto">
          <a:xfrm>
            <a:off x="3773488" y="4192588"/>
            <a:ext cx="2971800" cy="806451"/>
            <a:chOff x="2160" y="1920"/>
            <a:chExt cx="1872" cy="508"/>
          </a:xfrm>
        </p:grpSpPr>
        <p:sp>
          <p:nvSpPr>
            <p:cNvPr id="1776646" name="AutoShape 6"/>
            <p:cNvSpPr>
              <a:spLocks noChangeArrowheads="1"/>
            </p:cNvSpPr>
            <p:nvPr/>
          </p:nvSpPr>
          <p:spPr bwMode="auto">
            <a:xfrm>
              <a:off x="2160" y="1920"/>
              <a:ext cx="192" cy="192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776647" name="AutoShape 7"/>
            <p:cNvSpPr>
              <a:spLocks noChangeArrowheads="1"/>
            </p:cNvSpPr>
            <p:nvPr/>
          </p:nvSpPr>
          <p:spPr bwMode="auto">
            <a:xfrm rot="2801081">
              <a:off x="2377" y="2164"/>
              <a:ext cx="336" cy="192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776648" name="AutoShape 8"/>
            <p:cNvSpPr>
              <a:spLocks noChangeArrowheads="1"/>
            </p:cNvSpPr>
            <p:nvPr/>
          </p:nvSpPr>
          <p:spPr bwMode="auto">
            <a:xfrm rot="-4644401">
              <a:off x="2719" y="2019"/>
              <a:ext cx="336" cy="24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776649" name="AutoShape 9"/>
            <p:cNvSpPr>
              <a:spLocks noChangeArrowheads="1"/>
            </p:cNvSpPr>
            <p:nvPr/>
          </p:nvSpPr>
          <p:spPr bwMode="auto">
            <a:xfrm rot="-3358839">
              <a:off x="3214" y="2109"/>
              <a:ext cx="288" cy="24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776650" name="AutoShape 10"/>
            <p:cNvSpPr>
              <a:spLocks noChangeArrowheads="1"/>
            </p:cNvSpPr>
            <p:nvPr/>
          </p:nvSpPr>
          <p:spPr bwMode="auto">
            <a:xfrm>
              <a:off x="3696" y="1920"/>
              <a:ext cx="336" cy="192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sp>
        <p:nvSpPr>
          <p:cNvPr id="1776651" name="Line 11"/>
          <p:cNvSpPr>
            <a:spLocks noChangeShapeType="1"/>
          </p:cNvSpPr>
          <p:nvPr/>
        </p:nvSpPr>
        <p:spPr bwMode="auto">
          <a:xfrm>
            <a:off x="1146175" y="4440239"/>
            <a:ext cx="3962400" cy="160020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76652" name="Text Box 12"/>
          <p:cNvSpPr txBox="1">
            <a:spLocks noChangeArrowheads="1"/>
          </p:cNvSpPr>
          <p:nvPr/>
        </p:nvSpPr>
        <p:spPr bwMode="auto">
          <a:xfrm>
            <a:off x="2593977" y="5200652"/>
            <a:ext cx="7319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00FF00"/>
                </a:solidFill>
                <a:cs typeface="Arial"/>
              </a:rPr>
              <a:t>Ray</a:t>
            </a:r>
          </a:p>
        </p:txBody>
      </p:sp>
      <p:sp>
        <p:nvSpPr>
          <p:cNvPr id="1776653" name="Rectangle 13"/>
          <p:cNvSpPr>
            <a:spLocks noChangeArrowheads="1"/>
          </p:cNvSpPr>
          <p:nvPr/>
        </p:nvSpPr>
        <p:spPr bwMode="auto">
          <a:xfrm>
            <a:off x="3744913" y="4152902"/>
            <a:ext cx="1503362" cy="881063"/>
          </a:xfrm>
          <a:prstGeom prst="rect">
            <a:avLst/>
          </a:prstGeom>
          <a:noFill/>
          <a:ln w="38100">
            <a:solidFill>
              <a:srgbClr val="FF99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76654" name="Rectangle 14"/>
          <p:cNvSpPr>
            <a:spLocks noChangeArrowheads="1"/>
          </p:cNvSpPr>
          <p:nvPr/>
        </p:nvSpPr>
        <p:spPr bwMode="auto">
          <a:xfrm>
            <a:off x="5438775" y="4149725"/>
            <a:ext cx="1376363" cy="871539"/>
          </a:xfrm>
          <a:prstGeom prst="rect">
            <a:avLst/>
          </a:prstGeom>
          <a:noFill/>
          <a:ln w="38100">
            <a:solidFill>
              <a:srgbClr val="FF99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52604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Hierarchical Bounding Box Test</a:t>
            </a:r>
          </a:p>
        </p:txBody>
      </p:sp>
      <p:sp>
        <p:nvSpPr>
          <p:cNvPr id="177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ray hits root box</a:t>
            </a:r>
          </a:p>
          <a:p>
            <a:pPr lvl="1"/>
            <a:r>
              <a:rPr lang="en-US"/>
              <a:t>Intersect left subtree</a:t>
            </a:r>
          </a:p>
          <a:p>
            <a:pPr lvl="1"/>
            <a:r>
              <a:rPr lang="en-US"/>
              <a:t>Intersect right subtree</a:t>
            </a:r>
          </a:p>
          <a:p>
            <a:pPr lvl="1"/>
            <a:r>
              <a:rPr lang="en-US"/>
              <a:t>Merge intersections (find closest one)</a:t>
            </a:r>
          </a:p>
          <a:p>
            <a:r>
              <a:rPr lang="en-US"/>
              <a:t>Standard hierarchical traversal </a:t>
            </a:r>
          </a:p>
          <a:p>
            <a:pPr lvl="1"/>
            <a:r>
              <a:rPr lang="en-US"/>
              <a:t>But caveat, since bounding boxes may overlap</a:t>
            </a:r>
          </a:p>
          <a:p>
            <a:r>
              <a:rPr lang="en-US"/>
              <a:t>At leaf nodes, must intersect objects</a:t>
            </a:r>
          </a:p>
        </p:txBody>
      </p:sp>
    </p:spTree>
    <p:extLst>
      <p:ext uri="{BB962C8B-B14F-4D97-AF65-F5344CB8AC3E}">
        <p14:creationId xmlns:p14="http://schemas.microsoft.com/office/powerpoint/2010/main" val="37822663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Creating Bounding Volume Hierarchy</a:t>
            </a:r>
          </a:p>
        </p:txBody>
      </p:sp>
      <p:sp>
        <p:nvSpPr>
          <p:cNvPr id="1778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function bvh-node::create (object array A, int AXIS)</a:t>
            </a:r>
          </a:p>
          <a:p>
            <a:pPr lvl="1">
              <a:buFont typeface="Wingdings" charset="0"/>
              <a:buNone/>
            </a:pPr>
            <a:r>
              <a:rPr lang="en-US"/>
              <a:t>N = A.length() ; </a:t>
            </a:r>
          </a:p>
          <a:p>
            <a:pPr lvl="1">
              <a:buFont typeface="Wingdings" charset="0"/>
              <a:buNone/>
            </a:pPr>
            <a:r>
              <a:rPr lang="en-US"/>
              <a:t>if (N == 1) {left = A[0]; right = NULL; bbox = bound(A[0]);}</a:t>
            </a:r>
          </a:p>
          <a:p>
            <a:pPr lvl="1">
              <a:buFont typeface="Wingdings" charset="0"/>
              <a:buNone/>
            </a:pPr>
            <a:r>
              <a:rPr lang="en-US"/>
              <a:t>else if (N == 2) {</a:t>
            </a:r>
          </a:p>
          <a:p>
            <a:pPr lvl="2">
              <a:buFont typeface="Wingdings" charset="0"/>
              <a:buNone/>
            </a:pPr>
            <a:r>
              <a:rPr lang="en-US" sz="2400"/>
              <a:t>left = A[0] ; right = A[1] ;</a:t>
            </a:r>
          </a:p>
          <a:p>
            <a:pPr lvl="2">
              <a:buFont typeface="Wingdings" charset="0"/>
              <a:buNone/>
            </a:pPr>
            <a:r>
              <a:rPr lang="en-US" sz="2400"/>
              <a:t>bbox = combine(bound(A[0]),bound(A[1])) ;</a:t>
            </a:r>
          </a:p>
          <a:p>
            <a:pPr lvl="1">
              <a:buFont typeface="Wingdings" charset="0"/>
              <a:buNone/>
            </a:pPr>
            <a:r>
              <a:rPr lang="en-US"/>
              <a:t>else</a:t>
            </a:r>
          </a:p>
          <a:p>
            <a:pPr lvl="2">
              <a:buFont typeface="Wingdings" charset="0"/>
              <a:buNone/>
            </a:pPr>
            <a:r>
              <a:rPr lang="en-US" sz="2400"/>
              <a:t>Find midpoint m of bounding box of A along AXIS</a:t>
            </a:r>
          </a:p>
          <a:p>
            <a:pPr lvl="2">
              <a:buFont typeface="Wingdings" charset="0"/>
              <a:buNone/>
            </a:pPr>
            <a:r>
              <a:rPr lang="en-US" sz="2400"/>
              <a:t>Partition A into lists of size k and N-k around m</a:t>
            </a:r>
          </a:p>
          <a:p>
            <a:pPr lvl="2">
              <a:buFont typeface="Wingdings" charset="0"/>
              <a:buNone/>
            </a:pPr>
            <a:r>
              <a:rPr lang="en-US" sz="2400"/>
              <a:t>left = new bvh-node (A[0…k],(AXIS+1) mod 3) ; </a:t>
            </a:r>
          </a:p>
          <a:p>
            <a:pPr lvl="2">
              <a:buFont typeface="Wingdings" charset="0"/>
              <a:buNone/>
            </a:pPr>
            <a:r>
              <a:rPr lang="en-US" sz="2400"/>
              <a:t>right = new bvh-node(A[k+1…N-1],(AXIS+1) mod 3);</a:t>
            </a:r>
          </a:p>
          <a:p>
            <a:pPr lvl="2">
              <a:buFont typeface="Wingdings" charset="0"/>
              <a:buNone/>
            </a:pPr>
            <a:r>
              <a:rPr lang="en-US" sz="2400"/>
              <a:t>bbox = combine (left -&gt; bbox, right -&gt; bbox) ;  </a:t>
            </a:r>
          </a:p>
          <a:p>
            <a:pPr lvl="2"/>
            <a:endParaRPr lang="en-US" sz="2400"/>
          </a:p>
        </p:txBody>
      </p:sp>
      <p:sp>
        <p:nvSpPr>
          <p:cNvPr id="1778692" name="Text Box 4"/>
          <p:cNvSpPr txBox="1">
            <a:spLocks noChangeArrowheads="1"/>
          </p:cNvSpPr>
          <p:nvPr/>
        </p:nvSpPr>
        <p:spPr bwMode="auto">
          <a:xfrm>
            <a:off x="5792025" y="6400801"/>
            <a:ext cx="33670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cs typeface="Arial"/>
              </a:rPr>
              <a:t>From page </a:t>
            </a:r>
            <a:r>
              <a:rPr lang="en-US" dirty="0" smtClean="0">
                <a:solidFill>
                  <a:srgbClr val="FFFFFF"/>
                </a:solidFill>
                <a:cs typeface="Arial"/>
              </a:rPr>
              <a:t>305 </a:t>
            </a:r>
            <a:r>
              <a:rPr lang="en-US" dirty="0">
                <a:solidFill>
                  <a:srgbClr val="FFFFFF"/>
                </a:solidFill>
                <a:cs typeface="Arial"/>
              </a:rPr>
              <a:t>of book</a:t>
            </a:r>
          </a:p>
        </p:txBody>
      </p:sp>
    </p:spTree>
    <p:extLst>
      <p:ext uri="{BB962C8B-B14F-4D97-AF65-F5344CB8AC3E}">
        <p14:creationId xmlns:p14="http://schemas.microsoft.com/office/powerpoint/2010/main" val="28541602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Uniform Spatial Subdivision</a:t>
            </a:r>
          </a:p>
        </p:txBody>
      </p:sp>
      <p:sp>
        <p:nvSpPr>
          <p:cNvPr id="178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Different idea: Divide space rather than objects</a:t>
            </a:r>
          </a:p>
          <a:p>
            <a:r>
              <a:rPr lang="en-US"/>
              <a:t>In BVH, each object is in one of two sibling nodes</a:t>
            </a:r>
          </a:p>
          <a:p>
            <a:pPr lvl="1"/>
            <a:r>
              <a:rPr lang="en-US"/>
              <a:t>A point in space may be inside both nodes</a:t>
            </a:r>
          </a:p>
          <a:p>
            <a:r>
              <a:rPr lang="en-US"/>
              <a:t>In spatial subdivision, each space point in one node</a:t>
            </a:r>
          </a:p>
          <a:p>
            <a:pPr lvl="1"/>
            <a:r>
              <a:rPr lang="en-US"/>
              <a:t>But object may lie in multiple spatial nodes</a:t>
            </a:r>
          </a:p>
          <a:p>
            <a:r>
              <a:rPr lang="en-US"/>
              <a:t>Simplest is uniform grid (have seen this already)</a:t>
            </a:r>
          </a:p>
          <a:p>
            <a:r>
              <a:rPr lang="en-US"/>
              <a:t>Challenge is keeping all objects within cell</a:t>
            </a:r>
          </a:p>
          <a:p>
            <a:r>
              <a:rPr lang="en-US"/>
              <a:t>And in traversing the grid</a:t>
            </a:r>
          </a:p>
        </p:txBody>
      </p:sp>
    </p:spTree>
    <p:extLst>
      <p:ext uri="{BB962C8B-B14F-4D97-AF65-F5344CB8AC3E}">
        <p14:creationId xmlns:p14="http://schemas.microsoft.com/office/powerpoint/2010/main" val="13100657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970" name="Line 2"/>
          <p:cNvSpPr>
            <a:spLocks noChangeShapeType="1"/>
          </p:cNvSpPr>
          <p:nvPr/>
        </p:nvSpPr>
        <p:spPr bwMode="auto">
          <a:xfrm>
            <a:off x="4495800" y="4495800"/>
            <a:ext cx="3352800" cy="5334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71" name="Rectangle 3"/>
          <p:cNvSpPr>
            <a:spLocks noChangeArrowheads="1"/>
          </p:cNvSpPr>
          <p:nvPr/>
        </p:nvSpPr>
        <p:spPr bwMode="auto">
          <a:xfrm rot="3526239">
            <a:off x="5181600" y="3962400"/>
            <a:ext cx="533400" cy="533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72" name="Rectangle 4"/>
          <p:cNvSpPr>
            <a:spLocks noChangeArrowheads="1"/>
          </p:cNvSpPr>
          <p:nvPr/>
        </p:nvSpPr>
        <p:spPr bwMode="auto">
          <a:xfrm rot="956723">
            <a:off x="6781800" y="2743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73" name="Rectangle 5"/>
          <p:cNvSpPr>
            <a:spLocks noChangeArrowheads="1"/>
          </p:cNvSpPr>
          <p:nvPr/>
        </p:nvSpPr>
        <p:spPr bwMode="auto">
          <a:xfrm rot="2461875">
            <a:off x="5791200" y="3505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74" name="Rectangle 6"/>
          <p:cNvSpPr>
            <a:spLocks noChangeArrowheads="1"/>
          </p:cNvSpPr>
          <p:nvPr/>
        </p:nvSpPr>
        <p:spPr bwMode="auto">
          <a:xfrm rot="956723">
            <a:off x="7108825" y="3954463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75" name="Line 7"/>
          <p:cNvSpPr>
            <a:spLocks noChangeShapeType="1"/>
          </p:cNvSpPr>
          <p:nvPr/>
        </p:nvSpPr>
        <p:spPr bwMode="auto">
          <a:xfrm>
            <a:off x="7239000" y="2667000"/>
            <a:ext cx="1600200" cy="609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76" name="Line 8"/>
          <p:cNvSpPr>
            <a:spLocks noChangeShapeType="1"/>
          </p:cNvSpPr>
          <p:nvPr/>
        </p:nvSpPr>
        <p:spPr bwMode="auto">
          <a:xfrm flipV="1">
            <a:off x="4495800" y="2667000"/>
            <a:ext cx="2743200" cy="18288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7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Casting</a:t>
            </a:r>
          </a:p>
        </p:txBody>
      </p:sp>
      <p:sp>
        <p:nvSpPr>
          <p:cNvPr id="1747978" name="Line 10"/>
          <p:cNvSpPr>
            <a:spLocks noChangeShapeType="1"/>
          </p:cNvSpPr>
          <p:nvPr/>
        </p:nvSpPr>
        <p:spPr bwMode="auto">
          <a:xfrm>
            <a:off x="4114800" y="2057400"/>
            <a:ext cx="0" cy="304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79" name="Line 11"/>
          <p:cNvSpPr>
            <a:spLocks noChangeShapeType="1"/>
          </p:cNvSpPr>
          <p:nvPr/>
        </p:nvSpPr>
        <p:spPr bwMode="auto">
          <a:xfrm>
            <a:off x="4495800" y="1905000"/>
            <a:ext cx="0" cy="335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80" name="Line 12"/>
          <p:cNvSpPr>
            <a:spLocks noChangeShapeType="1"/>
          </p:cNvSpPr>
          <p:nvPr/>
        </p:nvSpPr>
        <p:spPr bwMode="auto">
          <a:xfrm>
            <a:off x="4876800" y="1752600"/>
            <a:ext cx="0" cy="358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81" name="Line 13"/>
          <p:cNvSpPr>
            <a:spLocks noChangeShapeType="1"/>
          </p:cNvSpPr>
          <p:nvPr/>
        </p:nvSpPr>
        <p:spPr bwMode="auto">
          <a:xfrm flipV="1">
            <a:off x="3810000" y="2286000"/>
            <a:ext cx="1447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82" name="Line 14"/>
          <p:cNvSpPr>
            <a:spLocks noChangeShapeType="1"/>
          </p:cNvSpPr>
          <p:nvPr/>
        </p:nvSpPr>
        <p:spPr bwMode="auto">
          <a:xfrm flipV="1">
            <a:off x="3810000" y="3124200"/>
            <a:ext cx="14478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83" name="Line 15"/>
          <p:cNvSpPr>
            <a:spLocks noChangeShapeType="1"/>
          </p:cNvSpPr>
          <p:nvPr/>
        </p:nvSpPr>
        <p:spPr bwMode="auto">
          <a:xfrm>
            <a:off x="3810000" y="3733800"/>
            <a:ext cx="144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84" name="Line 16"/>
          <p:cNvSpPr>
            <a:spLocks noChangeShapeType="1"/>
          </p:cNvSpPr>
          <p:nvPr/>
        </p:nvSpPr>
        <p:spPr bwMode="auto">
          <a:xfrm>
            <a:off x="3810000" y="4191000"/>
            <a:ext cx="1447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85" name="Line 17"/>
          <p:cNvSpPr>
            <a:spLocks noChangeShapeType="1"/>
          </p:cNvSpPr>
          <p:nvPr/>
        </p:nvSpPr>
        <p:spPr bwMode="auto">
          <a:xfrm>
            <a:off x="3810000" y="4648200"/>
            <a:ext cx="14478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86" name="Line 18"/>
          <p:cNvSpPr>
            <a:spLocks noChangeShapeType="1"/>
          </p:cNvSpPr>
          <p:nvPr/>
        </p:nvSpPr>
        <p:spPr bwMode="auto">
          <a:xfrm flipH="1">
            <a:off x="7848600" y="3276600"/>
            <a:ext cx="990600" cy="1752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87" name="Rectangle 19"/>
          <p:cNvSpPr>
            <a:spLocks noChangeArrowheads="1"/>
          </p:cNvSpPr>
          <p:nvPr/>
        </p:nvSpPr>
        <p:spPr bwMode="auto">
          <a:xfrm rot="1794899">
            <a:off x="7848600" y="3200400"/>
            <a:ext cx="685800" cy="7620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88" name="Oval 20"/>
          <p:cNvSpPr>
            <a:spLocks noChangeArrowheads="1"/>
          </p:cNvSpPr>
          <p:nvPr/>
        </p:nvSpPr>
        <p:spPr bwMode="auto">
          <a:xfrm>
            <a:off x="1295400" y="3505200"/>
            <a:ext cx="228600" cy="2286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89" name="Text Box 21"/>
          <p:cNvSpPr txBox="1">
            <a:spLocks noChangeArrowheads="1"/>
          </p:cNvSpPr>
          <p:nvPr/>
        </p:nvSpPr>
        <p:spPr bwMode="auto">
          <a:xfrm>
            <a:off x="334963" y="3849689"/>
            <a:ext cx="24673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Virtual Viewpoint</a:t>
            </a:r>
          </a:p>
        </p:txBody>
      </p:sp>
      <p:sp>
        <p:nvSpPr>
          <p:cNvPr id="1747990" name="Text Box 22"/>
          <p:cNvSpPr txBox="1">
            <a:spLocks noChangeArrowheads="1"/>
          </p:cNvSpPr>
          <p:nvPr/>
        </p:nvSpPr>
        <p:spPr bwMode="auto">
          <a:xfrm>
            <a:off x="3459164" y="5561014"/>
            <a:ext cx="21121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Virtual Screen</a:t>
            </a:r>
          </a:p>
        </p:txBody>
      </p:sp>
      <p:sp>
        <p:nvSpPr>
          <p:cNvPr id="1747991" name="Text Box 23"/>
          <p:cNvSpPr txBox="1">
            <a:spLocks noChangeArrowheads="1"/>
          </p:cNvSpPr>
          <p:nvPr/>
        </p:nvSpPr>
        <p:spPr bwMode="auto">
          <a:xfrm>
            <a:off x="6126164" y="5561014"/>
            <a:ext cx="12280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Objects</a:t>
            </a:r>
          </a:p>
        </p:txBody>
      </p:sp>
      <p:sp>
        <p:nvSpPr>
          <p:cNvPr id="1747992" name="Line 24"/>
          <p:cNvSpPr>
            <a:spLocks noChangeShapeType="1"/>
          </p:cNvSpPr>
          <p:nvPr/>
        </p:nvSpPr>
        <p:spPr bwMode="auto">
          <a:xfrm flipV="1">
            <a:off x="1371600" y="1219200"/>
            <a:ext cx="5638800" cy="236220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93" name="Line 25"/>
          <p:cNvSpPr>
            <a:spLocks noChangeShapeType="1"/>
          </p:cNvSpPr>
          <p:nvPr/>
        </p:nvSpPr>
        <p:spPr bwMode="auto">
          <a:xfrm>
            <a:off x="3810000" y="2209800"/>
            <a:ext cx="0" cy="2819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94" name="Line 26"/>
          <p:cNvSpPr>
            <a:spLocks noChangeShapeType="1"/>
          </p:cNvSpPr>
          <p:nvPr/>
        </p:nvSpPr>
        <p:spPr bwMode="auto">
          <a:xfrm flipV="1">
            <a:off x="3810000" y="1600200"/>
            <a:ext cx="14478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95" name="Line 27"/>
          <p:cNvSpPr>
            <a:spLocks noChangeShapeType="1"/>
          </p:cNvSpPr>
          <p:nvPr/>
        </p:nvSpPr>
        <p:spPr bwMode="auto">
          <a:xfrm>
            <a:off x="3810000" y="5029200"/>
            <a:ext cx="14478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7996" name="Text Box 28"/>
          <p:cNvSpPr txBox="1">
            <a:spLocks noChangeArrowheads="1"/>
          </p:cNvSpPr>
          <p:nvPr/>
        </p:nvSpPr>
        <p:spPr bwMode="auto">
          <a:xfrm>
            <a:off x="228600" y="6172201"/>
            <a:ext cx="54553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00FF00"/>
                </a:solidFill>
                <a:latin typeface="Times New Roman" charset="0"/>
                <a:cs typeface="Arial"/>
              </a:rPr>
              <a:t>Ray misses all objects: Pixel colored black</a:t>
            </a:r>
          </a:p>
        </p:txBody>
      </p:sp>
      <p:grpSp>
        <p:nvGrpSpPr>
          <p:cNvPr id="1747997" name="Group 29"/>
          <p:cNvGrpSpPr>
            <a:grpSpLocks/>
          </p:cNvGrpSpPr>
          <p:nvPr/>
        </p:nvGrpSpPr>
        <p:grpSpPr bwMode="auto">
          <a:xfrm>
            <a:off x="1371600" y="2514600"/>
            <a:ext cx="4800600" cy="1066800"/>
            <a:chOff x="864" y="1584"/>
            <a:chExt cx="3024" cy="672"/>
          </a:xfrm>
        </p:grpSpPr>
        <p:sp>
          <p:nvSpPr>
            <p:cNvPr id="1747998" name="Line 30"/>
            <p:cNvSpPr>
              <a:spLocks noChangeShapeType="1"/>
            </p:cNvSpPr>
            <p:nvPr/>
          </p:nvSpPr>
          <p:spPr bwMode="auto">
            <a:xfrm flipV="1">
              <a:off x="864" y="1632"/>
              <a:ext cx="2928" cy="624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747999" name="Oval 31"/>
            <p:cNvSpPr>
              <a:spLocks noChangeArrowheads="1"/>
            </p:cNvSpPr>
            <p:nvPr/>
          </p:nvSpPr>
          <p:spPr bwMode="auto">
            <a:xfrm>
              <a:off x="3744" y="1584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sp>
        <p:nvSpPr>
          <p:cNvPr id="1748000" name="Text Box 32"/>
          <p:cNvSpPr txBox="1">
            <a:spLocks noChangeArrowheads="1"/>
          </p:cNvSpPr>
          <p:nvPr/>
        </p:nvSpPr>
        <p:spPr bwMode="auto">
          <a:xfrm>
            <a:off x="228601" y="6172201"/>
            <a:ext cx="71726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00FF00"/>
                </a:solidFill>
                <a:latin typeface="Times New Roman" charset="0"/>
                <a:cs typeface="Arial"/>
              </a:rPr>
              <a:t>Ray intersects object: shade using color, lights, materials</a:t>
            </a:r>
          </a:p>
        </p:txBody>
      </p:sp>
      <p:sp>
        <p:nvSpPr>
          <p:cNvPr id="1748001" name="AutoShape 33"/>
          <p:cNvSpPr>
            <a:spLocks noChangeArrowheads="1"/>
          </p:cNvSpPr>
          <p:nvPr/>
        </p:nvSpPr>
        <p:spPr bwMode="auto">
          <a:xfrm rot="20947659">
            <a:off x="4773613" y="2362201"/>
            <a:ext cx="558800" cy="774700"/>
          </a:xfrm>
          <a:prstGeom prst="parallelogram">
            <a:avLst>
              <a:gd name="adj" fmla="val 258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grpSp>
        <p:nvGrpSpPr>
          <p:cNvPr id="1748002" name="Group 34"/>
          <p:cNvGrpSpPr>
            <a:grpSpLocks/>
          </p:cNvGrpSpPr>
          <p:nvPr/>
        </p:nvGrpSpPr>
        <p:grpSpPr bwMode="auto">
          <a:xfrm>
            <a:off x="1447800" y="3124200"/>
            <a:ext cx="6858000" cy="457200"/>
            <a:chOff x="912" y="1968"/>
            <a:chExt cx="4320" cy="288"/>
          </a:xfrm>
        </p:grpSpPr>
        <p:sp>
          <p:nvSpPr>
            <p:cNvPr id="1748003" name="Line 35"/>
            <p:cNvSpPr>
              <a:spLocks noChangeShapeType="1"/>
            </p:cNvSpPr>
            <p:nvPr/>
          </p:nvSpPr>
          <p:spPr bwMode="auto">
            <a:xfrm flipV="1">
              <a:off x="912" y="2016"/>
              <a:ext cx="4224" cy="240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748004" name="Oval 36"/>
            <p:cNvSpPr>
              <a:spLocks noChangeArrowheads="1"/>
            </p:cNvSpPr>
            <p:nvPr/>
          </p:nvSpPr>
          <p:spPr bwMode="auto">
            <a:xfrm>
              <a:off x="3744" y="2016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748005" name="Oval 37"/>
            <p:cNvSpPr>
              <a:spLocks noChangeArrowheads="1"/>
            </p:cNvSpPr>
            <p:nvPr/>
          </p:nvSpPr>
          <p:spPr bwMode="auto">
            <a:xfrm>
              <a:off x="5088" y="1968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sp>
        <p:nvSpPr>
          <p:cNvPr id="1748006" name="Text Box 38"/>
          <p:cNvSpPr txBox="1">
            <a:spLocks noChangeArrowheads="1"/>
          </p:cNvSpPr>
          <p:nvPr/>
        </p:nvSpPr>
        <p:spPr bwMode="auto">
          <a:xfrm>
            <a:off x="228601" y="6170614"/>
            <a:ext cx="80367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00FF00"/>
                </a:solidFill>
                <a:cs typeface="Arial"/>
              </a:rPr>
              <a:t>Multiple intersections: Use closest one (as does OpenGL)</a:t>
            </a:r>
          </a:p>
        </p:txBody>
      </p:sp>
      <p:sp>
        <p:nvSpPr>
          <p:cNvPr id="1748007" name="AutoShape 39"/>
          <p:cNvSpPr>
            <a:spLocks noChangeArrowheads="1"/>
          </p:cNvSpPr>
          <p:nvPr/>
        </p:nvSpPr>
        <p:spPr bwMode="auto">
          <a:xfrm rot="21346151">
            <a:off x="4873627" y="3124200"/>
            <a:ext cx="379413" cy="608013"/>
          </a:xfrm>
          <a:prstGeom prst="parallelogram">
            <a:avLst>
              <a:gd name="adj" fmla="val 64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8008" name="AutoShape 40"/>
          <p:cNvSpPr>
            <a:spLocks noChangeArrowheads="1"/>
          </p:cNvSpPr>
          <p:nvPr/>
        </p:nvSpPr>
        <p:spPr bwMode="auto">
          <a:xfrm>
            <a:off x="6172200" y="2057400"/>
            <a:ext cx="1371600" cy="2286000"/>
          </a:xfrm>
          <a:prstGeom prst="can">
            <a:avLst>
              <a:gd name="adj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48009" name="Line 41"/>
          <p:cNvSpPr>
            <a:spLocks noChangeShapeType="1"/>
          </p:cNvSpPr>
          <p:nvPr/>
        </p:nvSpPr>
        <p:spPr bwMode="auto">
          <a:xfrm>
            <a:off x="5257800" y="1600200"/>
            <a:ext cx="0" cy="3810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8014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7992" grpId="0" animBg="1"/>
      <p:bldP spid="1747996" grpId="0"/>
      <p:bldP spid="1747996" grpId="1"/>
      <p:bldP spid="1748000" grpId="0"/>
      <p:bldP spid="1748000" grpId="1"/>
      <p:bldP spid="1748001" grpId="0" animBg="1"/>
      <p:bldP spid="1748001" grpId="1" animBg="1"/>
      <p:bldP spid="1748006" grpId="0"/>
      <p:bldP spid="174800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2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Traversal of Grid High Level</a:t>
            </a:r>
          </a:p>
        </p:txBody>
      </p:sp>
      <p:sp>
        <p:nvSpPr>
          <p:cNvPr id="178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Intersect </a:t>
            </a:r>
            <a:r>
              <a:rPr lang="en-US" dirty="0" err="1"/>
              <a:t>Pt</a:t>
            </a:r>
            <a:r>
              <a:rPr lang="en-US" dirty="0"/>
              <a:t>?</a:t>
            </a:r>
          </a:p>
          <a:p>
            <a:r>
              <a:rPr lang="en-US" dirty="0"/>
              <a:t>Irreg. </a:t>
            </a:r>
            <a:r>
              <a:rPr lang="en-US" dirty="0" err="1"/>
              <a:t>samp</a:t>
            </a:r>
            <a:r>
              <a:rPr lang="en-US" dirty="0"/>
              <a:t>. pattern?</a:t>
            </a:r>
          </a:p>
          <a:p>
            <a:r>
              <a:rPr lang="en-US" dirty="0"/>
              <a:t>But regular in planes</a:t>
            </a:r>
          </a:p>
          <a:p>
            <a:r>
              <a:rPr lang="en-US" dirty="0"/>
              <a:t>Fast </a:t>
            </a:r>
            <a:r>
              <a:rPr lang="en-US" dirty="0" err="1"/>
              <a:t>algo</a:t>
            </a:r>
            <a:r>
              <a:rPr lang="en-US" dirty="0"/>
              <a:t>. possible</a:t>
            </a:r>
          </a:p>
          <a:p>
            <a:r>
              <a:rPr lang="en-US" dirty="0"/>
              <a:t>(more on board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782788" name="Oval 4"/>
          <p:cNvSpPr>
            <a:spLocks noChangeArrowheads="1"/>
          </p:cNvSpPr>
          <p:nvPr/>
        </p:nvSpPr>
        <p:spPr bwMode="auto">
          <a:xfrm>
            <a:off x="7478713" y="1893889"/>
            <a:ext cx="1206500" cy="1123951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789" name="Oval 5"/>
          <p:cNvSpPr>
            <a:spLocks noChangeArrowheads="1"/>
          </p:cNvSpPr>
          <p:nvPr/>
        </p:nvSpPr>
        <p:spPr bwMode="auto">
          <a:xfrm>
            <a:off x="4479927" y="3676650"/>
            <a:ext cx="1204913" cy="1123951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790" name="Rectangle 6"/>
          <p:cNvSpPr>
            <a:spLocks noChangeArrowheads="1"/>
          </p:cNvSpPr>
          <p:nvPr/>
        </p:nvSpPr>
        <p:spPr bwMode="auto">
          <a:xfrm>
            <a:off x="4164013" y="17526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791" name="Rectangle 7"/>
          <p:cNvSpPr>
            <a:spLocks noChangeArrowheads="1"/>
          </p:cNvSpPr>
          <p:nvPr/>
        </p:nvSpPr>
        <p:spPr bwMode="auto">
          <a:xfrm>
            <a:off x="4767263" y="17526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792" name="Rectangle 8"/>
          <p:cNvSpPr>
            <a:spLocks noChangeArrowheads="1"/>
          </p:cNvSpPr>
          <p:nvPr/>
        </p:nvSpPr>
        <p:spPr bwMode="auto">
          <a:xfrm>
            <a:off x="5370513" y="1752602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793" name="Rectangle 9"/>
          <p:cNvSpPr>
            <a:spLocks noChangeArrowheads="1"/>
          </p:cNvSpPr>
          <p:nvPr/>
        </p:nvSpPr>
        <p:spPr bwMode="auto">
          <a:xfrm>
            <a:off x="5972175" y="17526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794" name="Rectangle 10"/>
          <p:cNvSpPr>
            <a:spLocks noChangeArrowheads="1"/>
          </p:cNvSpPr>
          <p:nvPr/>
        </p:nvSpPr>
        <p:spPr bwMode="auto">
          <a:xfrm>
            <a:off x="6575425" y="17526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795" name="Rectangle 11"/>
          <p:cNvSpPr>
            <a:spLocks noChangeArrowheads="1"/>
          </p:cNvSpPr>
          <p:nvPr/>
        </p:nvSpPr>
        <p:spPr bwMode="auto">
          <a:xfrm>
            <a:off x="7178677" y="1752602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796" name="Rectangle 12"/>
          <p:cNvSpPr>
            <a:spLocks noChangeArrowheads="1"/>
          </p:cNvSpPr>
          <p:nvPr/>
        </p:nvSpPr>
        <p:spPr bwMode="auto">
          <a:xfrm>
            <a:off x="7780338" y="17526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797" name="Rectangle 13"/>
          <p:cNvSpPr>
            <a:spLocks noChangeArrowheads="1"/>
          </p:cNvSpPr>
          <p:nvPr/>
        </p:nvSpPr>
        <p:spPr bwMode="auto">
          <a:xfrm>
            <a:off x="8383588" y="17526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798" name="Rectangle 14"/>
          <p:cNvSpPr>
            <a:spLocks noChangeArrowheads="1"/>
          </p:cNvSpPr>
          <p:nvPr/>
        </p:nvSpPr>
        <p:spPr bwMode="ltGray">
          <a:xfrm>
            <a:off x="4164013" y="23145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799" name="Rectangle 15"/>
          <p:cNvSpPr>
            <a:spLocks noChangeArrowheads="1"/>
          </p:cNvSpPr>
          <p:nvPr/>
        </p:nvSpPr>
        <p:spPr bwMode="ltGray">
          <a:xfrm>
            <a:off x="4767263" y="23145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00" name="Rectangle 16"/>
          <p:cNvSpPr>
            <a:spLocks noChangeArrowheads="1"/>
          </p:cNvSpPr>
          <p:nvPr/>
        </p:nvSpPr>
        <p:spPr bwMode="auto">
          <a:xfrm>
            <a:off x="5370513" y="2314577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01" name="Rectangle 17"/>
          <p:cNvSpPr>
            <a:spLocks noChangeArrowheads="1"/>
          </p:cNvSpPr>
          <p:nvPr/>
        </p:nvSpPr>
        <p:spPr bwMode="auto">
          <a:xfrm>
            <a:off x="5972175" y="23145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02" name="Rectangle 18"/>
          <p:cNvSpPr>
            <a:spLocks noChangeArrowheads="1"/>
          </p:cNvSpPr>
          <p:nvPr/>
        </p:nvSpPr>
        <p:spPr bwMode="auto">
          <a:xfrm>
            <a:off x="6575425" y="23145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03" name="Rectangle 19"/>
          <p:cNvSpPr>
            <a:spLocks noChangeArrowheads="1"/>
          </p:cNvSpPr>
          <p:nvPr/>
        </p:nvSpPr>
        <p:spPr bwMode="auto">
          <a:xfrm>
            <a:off x="7178677" y="2314577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04" name="Rectangle 20"/>
          <p:cNvSpPr>
            <a:spLocks noChangeArrowheads="1"/>
          </p:cNvSpPr>
          <p:nvPr/>
        </p:nvSpPr>
        <p:spPr bwMode="auto">
          <a:xfrm>
            <a:off x="7780338" y="23145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05" name="Rectangle 21"/>
          <p:cNvSpPr>
            <a:spLocks noChangeArrowheads="1"/>
          </p:cNvSpPr>
          <p:nvPr/>
        </p:nvSpPr>
        <p:spPr bwMode="auto">
          <a:xfrm>
            <a:off x="8383588" y="23145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06" name="Rectangle 22"/>
          <p:cNvSpPr>
            <a:spLocks noChangeArrowheads="1"/>
          </p:cNvSpPr>
          <p:nvPr/>
        </p:nvSpPr>
        <p:spPr bwMode="auto">
          <a:xfrm>
            <a:off x="4164013" y="28765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07" name="Rectangle 23"/>
          <p:cNvSpPr>
            <a:spLocks noChangeArrowheads="1"/>
          </p:cNvSpPr>
          <p:nvPr/>
        </p:nvSpPr>
        <p:spPr bwMode="ltGray">
          <a:xfrm>
            <a:off x="4767263" y="28765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08" name="Rectangle 24"/>
          <p:cNvSpPr>
            <a:spLocks noChangeArrowheads="1"/>
          </p:cNvSpPr>
          <p:nvPr/>
        </p:nvSpPr>
        <p:spPr bwMode="ltGray">
          <a:xfrm>
            <a:off x="5370513" y="2876551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09" name="Rectangle 25"/>
          <p:cNvSpPr>
            <a:spLocks noChangeArrowheads="1"/>
          </p:cNvSpPr>
          <p:nvPr/>
        </p:nvSpPr>
        <p:spPr bwMode="ltGray">
          <a:xfrm>
            <a:off x="5972175" y="28765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10" name="Rectangle 26"/>
          <p:cNvSpPr>
            <a:spLocks noChangeArrowheads="1"/>
          </p:cNvSpPr>
          <p:nvPr/>
        </p:nvSpPr>
        <p:spPr bwMode="auto">
          <a:xfrm>
            <a:off x="6575425" y="28765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11" name="Rectangle 27"/>
          <p:cNvSpPr>
            <a:spLocks noChangeArrowheads="1"/>
          </p:cNvSpPr>
          <p:nvPr/>
        </p:nvSpPr>
        <p:spPr bwMode="auto">
          <a:xfrm>
            <a:off x="7178677" y="2876551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12" name="Rectangle 28"/>
          <p:cNvSpPr>
            <a:spLocks noChangeArrowheads="1"/>
          </p:cNvSpPr>
          <p:nvPr/>
        </p:nvSpPr>
        <p:spPr bwMode="auto">
          <a:xfrm>
            <a:off x="7780338" y="28765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13" name="Rectangle 29"/>
          <p:cNvSpPr>
            <a:spLocks noChangeArrowheads="1"/>
          </p:cNvSpPr>
          <p:nvPr/>
        </p:nvSpPr>
        <p:spPr bwMode="auto">
          <a:xfrm>
            <a:off x="8383588" y="28765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14" name="Rectangle 30"/>
          <p:cNvSpPr>
            <a:spLocks noChangeArrowheads="1"/>
          </p:cNvSpPr>
          <p:nvPr/>
        </p:nvSpPr>
        <p:spPr bwMode="auto">
          <a:xfrm>
            <a:off x="4164013" y="34385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15" name="Rectangle 31"/>
          <p:cNvSpPr>
            <a:spLocks noChangeArrowheads="1"/>
          </p:cNvSpPr>
          <p:nvPr/>
        </p:nvSpPr>
        <p:spPr bwMode="auto">
          <a:xfrm>
            <a:off x="4767263" y="34385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16" name="Rectangle 32"/>
          <p:cNvSpPr>
            <a:spLocks noChangeArrowheads="1"/>
          </p:cNvSpPr>
          <p:nvPr/>
        </p:nvSpPr>
        <p:spPr bwMode="auto">
          <a:xfrm>
            <a:off x="5370513" y="3438526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17" name="Rectangle 33"/>
          <p:cNvSpPr>
            <a:spLocks noChangeArrowheads="1"/>
          </p:cNvSpPr>
          <p:nvPr/>
        </p:nvSpPr>
        <p:spPr bwMode="ltGray">
          <a:xfrm>
            <a:off x="5972175" y="34385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18" name="Rectangle 34"/>
          <p:cNvSpPr>
            <a:spLocks noChangeArrowheads="1"/>
          </p:cNvSpPr>
          <p:nvPr/>
        </p:nvSpPr>
        <p:spPr bwMode="ltGray">
          <a:xfrm>
            <a:off x="6575425" y="34385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19" name="Rectangle 35"/>
          <p:cNvSpPr>
            <a:spLocks noChangeArrowheads="1"/>
          </p:cNvSpPr>
          <p:nvPr/>
        </p:nvSpPr>
        <p:spPr bwMode="ltGray">
          <a:xfrm>
            <a:off x="7178677" y="3438526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20" name="Rectangle 36"/>
          <p:cNvSpPr>
            <a:spLocks noChangeArrowheads="1"/>
          </p:cNvSpPr>
          <p:nvPr/>
        </p:nvSpPr>
        <p:spPr bwMode="auto">
          <a:xfrm>
            <a:off x="7780338" y="34385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21" name="Rectangle 37"/>
          <p:cNvSpPr>
            <a:spLocks noChangeArrowheads="1"/>
          </p:cNvSpPr>
          <p:nvPr/>
        </p:nvSpPr>
        <p:spPr bwMode="auto">
          <a:xfrm>
            <a:off x="8383588" y="34385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22" name="Rectangle 38"/>
          <p:cNvSpPr>
            <a:spLocks noChangeArrowheads="1"/>
          </p:cNvSpPr>
          <p:nvPr/>
        </p:nvSpPr>
        <p:spPr bwMode="auto">
          <a:xfrm>
            <a:off x="4164013" y="40005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23" name="Rectangle 39"/>
          <p:cNvSpPr>
            <a:spLocks noChangeArrowheads="1"/>
          </p:cNvSpPr>
          <p:nvPr/>
        </p:nvSpPr>
        <p:spPr bwMode="auto">
          <a:xfrm>
            <a:off x="4767263" y="40005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24" name="Rectangle 40"/>
          <p:cNvSpPr>
            <a:spLocks noChangeArrowheads="1"/>
          </p:cNvSpPr>
          <p:nvPr/>
        </p:nvSpPr>
        <p:spPr bwMode="auto">
          <a:xfrm>
            <a:off x="5370513" y="4000502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25" name="Rectangle 41"/>
          <p:cNvSpPr>
            <a:spLocks noChangeArrowheads="1"/>
          </p:cNvSpPr>
          <p:nvPr/>
        </p:nvSpPr>
        <p:spPr bwMode="auto">
          <a:xfrm>
            <a:off x="5972175" y="40005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26" name="Rectangle 42"/>
          <p:cNvSpPr>
            <a:spLocks noChangeArrowheads="1"/>
          </p:cNvSpPr>
          <p:nvPr/>
        </p:nvSpPr>
        <p:spPr bwMode="auto">
          <a:xfrm>
            <a:off x="6575425" y="40005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27" name="Rectangle 43"/>
          <p:cNvSpPr>
            <a:spLocks noChangeArrowheads="1"/>
          </p:cNvSpPr>
          <p:nvPr/>
        </p:nvSpPr>
        <p:spPr bwMode="ltGray">
          <a:xfrm>
            <a:off x="7178677" y="4000502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28" name="Rectangle 44"/>
          <p:cNvSpPr>
            <a:spLocks noChangeArrowheads="1"/>
          </p:cNvSpPr>
          <p:nvPr/>
        </p:nvSpPr>
        <p:spPr bwMode="ltGray">
          <a:xfrm>
            <a:off x="7780338" y="40005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29" name="Rectangle 45"/>
          <p:cNvSpPr>
            <a:spLocks noChangeArrowheads="1"/>
          </p:cNvSpPr>
          <p:nvPr/>
        </p:nvSpPr>
        <p:spPr bwMode="ltGray">
          <a:xfrm>
            <a:off x="8383588" y="40005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30" name="Rectangle 46"/>
          <p:cNvSpPr>
            <a:spLocks noChangeArrowheads="1"/>
          </p:cNvSpPr>
          <p:nvPr/>
        </p:nvSpPr>
        <p:spPr bwMode="auto">
          <a:xfrm>
            <a:off x="4164013" y="45624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31" name="Rectangle 47"/>
          <p:cNvSpPr>
            <a:spLocks noChangeArrowheads="1"/>
          </p:cNvSpPr>
          <p:nvPr/>
        </p:nvSpPr>
        <p:spPr bwMode="auto">
          <a:xfrm>
            <a:off x="4767263" y="45624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32" name="Rectangle 48"/>
          <p:cNvSpPr>
            <a:spLocks noChangeArrowheads="1"/>
          </p:cNvSpPr>
          <p:nvPr/>
        </p:nvSpPr>
        <p:spPr bwMode="auto">
          <a:xfrm>
            <a:off x="5370513" y="4562477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33" name="Rectangle 49"/>
          <p:cNvSpPr>
            <a:spLocks noChangeArrowheads="1"/>
          </p:cNvSpPr>
          <p:nvPr/>
        </p:nvSpPr>
        <p:spPr bwMode="auto">
          <a:xfrm>
            <a:off x="5972175" y="45624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34" name="Rectangle 50"/>
          <p:cNvSpPr>
            <a:spLocks noChangeArrowheads="1"/>
          </p:cNvSpPr>
          <p:nvPr/>
        </p:nvSpPr>
        <p:spPr bwMode="auto">
          <a:xfrm>
            <a:off x="6575425" y="45624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35" name="Rectangle 51"/>
          <p:cNvSpPr>
            <a:spLocks noChangeArrowheads="1"/>
          </p:cNvSpPr>
          <p:nvPr/>
        </p:nvSpPr>
        <p:spPr bwMode="auto">
          <a:xfrm>
            <a:off x="7178677" y="4562477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36" name="Rectangle 52"/>
          <p:cNvSpPr>
            <a:spLocks noChangeArrowheads="1"/>
          </p:cNvSpPr>
          <p:nvPr/>
        </p:nvSpPr>
        <p:spPr bwMode="auto">
          <a:xfrm>
            <a:off x="7780338" y="45624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37" name="Rectangle 53"/>
          <p:cNvSpPr>
            <a:spLocks noChangeArrowheads="1"/>
          </p:cNvSpPr>
          <p:nvPr/>
        </p:nvSpPr>
        <p:spPr bwMode="ltGray">
          <a:xfrm>
            <a:off x="8383588" y="45624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38" name="Rectangle 54"/>
          <p:cNvSpPr>
            <a:spLocks noChangeArrowheads="1"/>
          </p:cNvSpPr>
          <p:nvPr/>
        </p:nvSpPr>
        <p:spPr bwMode="auto">
          <a:xfrm>
            <a:off x="4164013" y="51244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39" name="Rectangle 55"/>
          <p:cNvSpPr>
            <a:spLocks noChangeArrowheads="1"/>
          </p:cNvSpPr>
          <p:nvPr/>
        </p:nvSpPr>
        <p:spPr bwMode="auto">
          <a:xfrm>
            <a:off x="4767263" y="51244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40" name="Rectangle 56"/>
          <p:cNvSpPr>
            <a:spLocks noChangeArrowheads="1"/>
          </p:cNvSpPr>
          <p:nvPr/>
        </p:nvSpPr>
        <p:spPr bwMode="auto">
          <a:xfrm>
            <a:off x="5370513" y="5124451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41" name="Rectangle 57"/>
          <p:cNvSpPr>
            <a:spLocks noChangeArrowheads="1"/>
          </p:cNvSpPr>
          <p:nvPr/>
        </p:nvSpPr>
        <p:spPr bwMode="auto">
          <a:xfrm>
            <a:off x="5972175" y="51244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42" name="Rectangle 58"/>
          <p:cNvSpPr>
            <a:spLocks noChangeArrowheads="1"/>
          </p:cNvSpPr>
          <p:nvPr/>
        </p:nvSpPr>
        <p:spPr bwMode="auto">
          <a:xfrm>
            <a:off x="6575425" y="51244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43" name="Rectangle 59"/>
          <p:cNvSpPr>
            <a:spLocks noChangeArrowheads="1"/>
          </p:cNvSpPr>
          <p:nvPr/>
        </p:nvSpPr>
        <p:spPr bwMode="auto">
          <a:xfrm>
            <a:off x="7178677" y="5124451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44" name="Rectangle 60"/>
          <p:cNvSpPr>
            <a:spLocks noChangeArrowheads="1"/>
          </p:cNvSpPr>
          <p:nvPr/>
        </p:nvSpPr>
        <p:spPr bwMode="auto">
          <a:xfrm>
            <a:off x="7780338" y="51244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45" name="Rectangle 61"/>
          <p:cNvSpPr>
            <a:spLocks noChangeArrowheads="1"/>
          </p:cNvSpPr>
          <p:nvPr/>
        </p:nvSpPr>
        <p:spPr bwMode="auto">
          <a:xfrm>
            <a:off x="8383588" y="51244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46" name="Rectangle 62"/>
          <p:cNvSpPr>
            <a:spLocks noChangeArrowheads="1"/>
          </p:cNvSpPr>
          <p:nvPr/>
        </p:nvSpPr>
        <p:spPr bwMode="auto">
          <a:xfrm>
            <a:off x="4164013" y="56864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47" name="Rectangle 63"/>
          <p:cNvSpPr>
            <a:spLocks noChangeArrowheads="1"/>
          </p:cNvSpPr>
          <p:nvPr/>
        </p:nvSpPr>
        <p:spPr bwMode="auto">
          <a:xfrm>
            <a:off x="4767263" y="56864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48" name="Rectangle 64"/>
          <p:cNvSpPr>
            <a:spLocks noChangeArrowheads="1"/>
          </p:cNvSpPr>
          <p:nvPr/>
        </p:nvSpPr>
        <p:spPr bwMode="auto">
          <a:xfrm>
            <a:off x="5370513" y="5686426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49" name="Rectangle 65"/>
          <p:cNvSpPr>
            <a:spLocks noChangeArrowheads="1"/>
          </p:cNvSpPr>
          <p:nvPr/>
        </p:nvSpPr>
        <p:spPr bwMode="auto">
          <a:xfrm>
            <a:off x="5972175" y="56864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50" name="Rectangle 66"/>
          <p:cNvSpPr>
            <a:spLocks noChangeArrowheads="1"/>
          </p:cNvSpPr>
          <p:nvPr/>
        </p:nvSpPr>
        <p:spPr bwMode="auto">
          <a:xfrm>
            <a:off x="6575425" y="56864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51" name="Rectangle 67"/>
          <p:cNvSpPr>
            <a:spLocks noChangeArrowheads="1"/>
          </p:cNvSpPr>
          <p:nvPr/>
        </p:nvSpPr>
        <p:spPr bwMode="auto">
          <a:xfrm>
            <a:off x="7178677" y="5686426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52" name="Rectangle 68"/>
          <p:cNvSpPr>
            <a:spLocks noChangeArrowheads="1"/>
          </p:cNvSpPr>
          <p:nvPr/>
        </p:nvSpPr>
        <p:spPr bwMode="auto">
          <a:xfrm>
            <a:off x="7780338" y="56864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53" name="Rectangle 69"/>
          <p:cNvSpPr>
            <a:spLocks noChangeArrowheads="1"/>
          </p:cNvSpPr>
          <p:nvPr/>
        </p:nvSpPr>
        <p:spPr bwMode="auto">
          <a:xfrm>
            <a:off x="8383588" y="56864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54" name="Line 70"/>
          <p:cNvSpPr>
            <a:spLocks noChangeShapeType="1"/>
          </p:cNvSpPr>
          <p:nvPr/>
        </p:nvSpPr>
        <p:spPr bwMode="auto">
          <a:xfrm>
            <a:off x="3336925" y="2079626"/>
            <a:ext cx="5334000" cy="2416175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55" name="Oval 71"/>
          <p:cNvSpPr>
            <a:spLocks noChangeArrowheads="1"/>
          </p:cNvSpPr>
          <p:nvPr/>
        </p:nvSpPr>
        <p:spPr bwMode="auto">
          <a:xfrm>
            <a:off x="5821365" y="2314576"/>
            <a:ext cx="904875" cy="8429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56" name="Oval 72"/>
          <p:cNvSpPr>
            <a:spLocks noChangeArrowheads="1"/>
          </p:cNvSpPr>
          <p:nvPr/>
        </p:nvSpPr>
        <p:spPr bwMode="auto">
          <a:xfrm>
            <a:off x="8523290" y="4302125"/>
            <a:ext cx="452437" cy="4222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782857" name="Oval 73"/>
          <p:cNvSpPr>
            <a:spLocks noChangeArrowheads="1"/>
          </p:cNvSpPr>
          <p:nvPr/>
        </p:nvSpPr>
        <p:spPr bwMode="auto">
          <a:xfrm>
            <a:off x="6623052" y="4191001"/>
            <a:ext cx="904875" cy="8429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79911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7827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7827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7827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7827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7827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7827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7828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7828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7828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7828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7828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7828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7828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7828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7828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7828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7828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7828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828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7828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7828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7828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17828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7828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7828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7828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7828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7828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7828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7828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7828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7828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7828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17828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7828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17828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7828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7828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7828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7828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7828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7828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7828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17828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7828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7828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BSP Trees</a:t>
            </a:r>
          </a:p>
        </p:txBody>
      </p:sp>
      <p:sp>
        <p:nvSpPr>
          <p:cNvPr id="178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Used for visibility and ray tracing</a:t>
            </a:r>
          </a:p>
          <a:p>
            <a:pPr lvl="1"/>
            <a:r>
              <a:rPr lang="en-US"/>
              <a:t>Book considers only axis-aligned splits for ray tracing</a:t>
            </a:r>
          </a:p>
          <a:p>
            <a:pPr lvl="1"/>
            <a:r>
              <a:rPr lang="en-US"/>
              <a:t>Sometimes called kd-tree for axis aligned</a:t>
            </a:r>
          </a:p>
          <a:p>
            <a:r>
              <a:rPr lang="en-US"/>
              <a:t>Split space (binary space partition) along planes</a:t>
            </a:r>
          </a:p>
          <a:p>
            <a:r>
              <a:rPr lang="en-US"/>
              <a:t>Fast queries and back-to-front (painter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s) traversal</a:t>
            </a:r>
          </a:p>
          <a:p>
            <a:r>
              <a:rPr lang="en-US"/>
              <a:t>Construction is conceptually simple</a:t>
            </a:r>
          </a:p>
          <a:p>
            <a:pPr lvl="1"/>
            <a:r>
              <a:rPr lang="en-US"/>
              <a:t>Select a plane as root of the sub-tree</a:t>
            </a:r>
          </a:p>
          <a:p>
            <a:pPr lvl="1"/>
            <a:r>
              <a:rPr lang="en-US"/>
              <a:t>Split into two children along this root</a:t>
            </a:r>
          </a:p>
          <a:p>
            <a:pPr lvl="1"/>
            <a:r>
              <a:rPr lang="en-US"/>
              <a:t>Random polygon for splitting plane (may need to split polygons that intersect it)</a:t>
            </a:r>
          </a:p>
        </p:txBody>
      </p:sp>
      <p:sp>
        <p:nvSpPr>
          <p:cNvPr id="1783812" name="Text Box 4"/>
          <p:cNvSpPr txBox="1">
            <a:spLocks noChangeArrowheads="1"/>
          </p:cNvSpPr>
          <p:nvPr/>
        </p:nvSpPr>
        <p:spPr bwMode="auto">
          <a:xfrm>
            <a:off x="4357400" y="6400801"/>
            <a:ext cx="48488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cs typeface="Arial"/>
              </a:rPr>
              <a:t>BSP slides courtesy Prof. O</a:t>
            </a:r>
            <a:r>
              <a:rPr lang="ja-JP" altLang="en-US">
                <a:solidFill>
                  <a:srgbClr val="FFFFFF"/>
                </a:solidFill>
                <a:latin typeface="Arial"/>
                <a:cs typeface="Arial"/>
              </a:rPr>
              <a:t>’</a:t>
            </a:r>
            <a:r>
              <a:rPr lang="en-US">
                <a:solidFill>
                  <a:srgbClr val="FFFFFF"/>
                </a:solidFill>
                <a:cs typeface="Arial"/>
              </a:rPr>
              <a:t>Brien</a:t>
            </a:r>
          </a:p>
        </p:txBody>
      </p:sp>
    </p:spTree>
    <p:extLst>
      <p:ext uri="{BB962C8B-B14F-4D97-AF65-F5344CB8AC3E}">
        <p14:creationId xmlns:p14="http://schemas.microsoft.com/office/powerpoint/2010/main" val="22022865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Initial State</a:t>
            </a:r>
          </a:p>
        </p:txBody>
      </p:sp>
      <p:pic>
        <p:nvPicPr>
          <p:cNvPr id="1784838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1090" y="1527175"/>
            <a:ext cx="6980237" cy="50292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3573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5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 Split</a:t>
            </a:r>
          </a:p>
        </p:txBody>
      </p:sp>
      <p:sp>
        <p:nvSpPr>
          <p:cNvPr id="178586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858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417639"/>
            <a:ext cx="8388350" cy="524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42350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Second Split</a:t>
            </a:r>
          </a:p>
        </p:txBody>
      </p:sp>
      <p:sp>
        <p:nvSpPr>
          <p:cNvPr id="178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868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416050"/>
            <a:ext cx="8636000" cy="532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53090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Third Split</a:t>
            </a:r>
          </a:p>
        </p:txBody>
      </p:sp>
      <p:pic>
        <p:nvPicPr>
          <p:cNvPr id="178893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840" y="1527175"/>
            <a:ext cx="8188325" cy="50292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31025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Fourth Split</a:t>
            </a:r>
          </a:p>
        </p:txBody>
      </p:sp>
      <p:pic>
        <p:nvPicPr>
          <p:cNvPr id="178995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3575" y="1527175"/>
            <a:ext cx="7816850" cy="50292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9187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 BSP Tree</a:t>
            </a:r>
          </a:p>
        </p:txBody>
      </p:sp>
      <p:pic>
        <p:nvPicPr>
          <p:cNvPr id="179098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579564"/>
            <a:ext cx="8229600" cy="4922837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57858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BSP Trees Cont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d</a:t>
            </a:r>
          </a:p>
        </p:txBody>
      </p:sp>
      <p:sp>
        <p:nvSpPr>
          <p:cNvPr id="1787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494110" cy="5029200"/>
          </a:xfrm>
        </p:spPr>
        <p:txBody>
          <a:bodyPr/>
          <a:lstStyle/>
          <a:p>
            <a:r>
              <a:rPr lang="en-US" dirty="0"/>
              <a:t>Continue splitting until leaf nodes </a:t>
            </a:r>
          </a:p>
          <a:p>
            <a:r>
              <a:rPr lang="en-US" dirty="0"/>
              <a:t>Visibility traversal in order</a:t>
            </a:r>
          </a:p>
          <a:p>
            <a:pPr lvl="1"/>
            <a:r>
              <a:rPr lang="en-US" dirty="0"/>
              <a:t>Child one </a:t>
            </a:r>
          </a:p>
          <a:p>
            <a:pPr lvl="1"/>
            <a:r>
              <a:rPr lang="en-US" dirty="0"/>
              <a:t>Root</a:t>
            </a:r>
          </a:p>
          <a:p>
            <a:pPr lvl="1"/>
            <a:r>
              <a:rPr lang="en-US" dirty="0"/>
              <a:t>Child two </a:t>
            </a:r>
          </a:p>
          <a:p>
            <a:r>
              <a:rPr lang="en-US" dirty="0"/>
              <a:t>Child one chosen based on viewpoint</a:t>
            </a:r>
          </a:p>
          <a:p>
            <a:pPr lvl="1"/>
            <a:r>
              <a:rPr lang="en-US" dirty="0"/>
              <a:t>Same side of sub-tree as viewpoint</a:t>
            </a:r>
          </a:p>
          <a:p>
            <a:r>
              <a:rPr lang="en-US" dirty="0"/>
              <a:t>BSP tree built once, used for all viewpoints</a:t>
            </a:r>
          </a:p>
          <a:p>
            <a:pPr lvl="1"/>
            <a:r>
              <a:rPr lang="en-US" dirty="0"/>
              <a:t>More details in </a:t>
            </a:r>
            <a:r>
              <a:rPr lang="en-US" dirty="0" smtClean="0"/>
              <a:t>book</a:t>
            </a:r>
          </a:p>
          <a:p>
            <a:r>
              <a:rPr lang="en-US" dirty="0" smtClean="0"/>
              <a:t>168 lectures (UCSD online) more detail re </a:t>
            </a:r>
            <a:r>
              <a:rPr lang="en-US" dirty="0" err="1" smtClean="0"/>
              <a:t>acceln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8432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1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2625" y="444500"/>
            <a:ext cx="7772400" cy="838200"/>
          </a:xfrm>
        </p:spPr>
        <p:txBody>
          <a:bodyPr/>
          <a:lstStyle/>
          <a:p>
            <a:r>
              <a:rPr lang="en-US"/>
              <a:t>Interactive Raytracing</a:t>
            </a:r>
          </a:p>
        </p:txBody>
      </p:sp>
      <p:sp>
        <p:nvSpPr>
          <p:cNvPr id="16271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524000"/>
            <a:ext cx="7772400" cy="4572000"/>
          </a:xfrm>
        </p:spPr>
        <p:txBody>
          <a:bodyPr/>
          <a:lstStyle/>
          <a:p>
            <a:r>
              <a:rPr lang="en-US" dirty="0"/>
              <a:t>Ray tracing historically slow</a:t>
            </a:r>
          </a:p>
          <a:p>
            <a:r>
              <a:rPr lang="en-US" dirty="0"/>
              <a:t>Now viable alternative for complex scenes </a:t>
            </a:r>
          </a:p>
          <a:p>
            <a:pPr lvl="1"/>
            <a:r>
              <a:rPr lang="en-US" dirty="0"/>
              <a:t>Key is </a:t>
            </a:r>
            <a:r>
              <a:rPr lang="en-US" dirty="0" err="1"/>
              <a:t>sublinear</a:t>
            </a:r>
            <a:r>
              <a:rPr lang="en-US" dirty="0"/>
              <a:t> complexity with acceleration; need not process all triangles in scene</a:t>
            </a:r>
          </a:p>
          <a:p>
            <a:r>
              <a:rPr lang="en-US" dirty="0"/>
              <a:t>Allows many effects hard in </a:t>
            </a:r>
            <a:r>
              <a:rPr lang="en-US" dirty="0" smtClean="0"/>
              <a:t>hardware</a:t>
            </a:r>
          </a:p>
          <a:p>
            <a:pPr marL="342900" lvl="1" indent="-342900">
              <a:spcBef>
                <a:spcPct val="50000"/>
              </a:spcBef>
            </a:pPr>
            <a:r>
              <a:rPr lang="en-US" dirty="0" smtClean="0"/>
              <a:t>Today graphics hardware and software (NVIDIA Optix 5, RTX chips claim 10G rays per second).</a:t>
            </a:r>
          </a:p>
        </p:txBody>
      </p:sp>
    </p:spTree>
    <p:extLst>
      <p:ext uri="{BB962C8B-B14F-4D97-AF65-F5344CB8AC3E}">
        <p14:creationId xmlns:p14="http://schemas.microsoft.com/office/powerpoint/2010/main" val="2775066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Ray Direction</a:t>
            </a:r>
          </a:p>
        </p:txBody>
      </p:sp>
      <p:sp>
        <p:nvSpPr>
          <p:cNvPr id="1687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Goal is to find ray direction for given pixel i and j</a:t>
            </a:r>
          </a:p>
          <a:p>
            <a:r>
              <a:rPr lang="en-US"/>
              <a:t>Many ways to approach problem</a:t>
            </a:r>
          </a:p>
          <a:p>
            <a:pPr lvl="1"/>
            <a:r>
              <a:rPr lang="en-US"/>
              <a:t>Objects in world coord, find dirn of each ray (we do this)</a:t>
            </a:r>
          </a:p>
          <a:p>
            <a:pPr lvl="1"/>
            <a:r>
              <a:rPr lang="en-US"/>
              <a:t>Camera in canonical frame, transform objects (OpenGL)</a:t>
            </a:r>
          </a:p>
          <a:p>
            <a:r>
              <a:rPr lang="en-US"/>
              <a:t>Basic idea</a:t>
            </a:r>
          </a:p>
          <a:p>
            <a:pPr lvl="1"/>
            <a:r>
              <a:rPr lang="en-US"/>
              <a:t>Ray has origin (camera center) and direction </a:t>
            </a:r>
          </a:p>
          <a:p>
            <a:pPr lvl="1"/>
            <a:r>
              <a:rPr lang="en-US"/>
              <a:t>Find direction given camera params and i and j</a:t>
            </a:r>
          </a:p>
          <a:p>
            <a:r>
              <a:rPr lang="en-US"/>
              <a:t>Camera params as in gluLookAt</a:t>
            </a:r>
          </a:p>
          <a:p>
            <a:pPr lvl="1"/>
            <a:r>
              <a:rPr lang="en-US"/>
              <a:t>Lookfrom[3], LookAt[3], up[3], fov</a:t>
            </a:r>
          </a:p>
        </p:txBody>
      </p:sp>
    </p:spTree>
    <p:extLst>
      <p:ext uri="{BB962C8B-B14F-4D97-AF65-F5344CB8AC3E}">
        <p14:creationId xmlns:p14="http://schemas.microsoft.com/office/powerpoint/2010/main" val="1461341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1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Raytracing on Graphics Hardware</a:t>
            </a:r>
          </a:p>
        </p:txBody>
      </p:sp>
      <p:sp>
        <p:nvSpPr>
          <p:cNvPr id="16291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524000"/>
            <a:ext cx="7772400" cy="4572000"/>
          </a:xfrm>
        </p:spPr>
        <p:txBody>
          <a:bodyPr/>
          <a:lstStyle/>
          <a:p>
            <a:r>
              <a:rPr lang="en-US"/>
              <a:t>Modern Programmable Hardware general streaming architecture</a:t>
            </a:r>
          </a:p>
          <a:p>
            <a:r>
              <a:rPr lang="en-US"/>
              <a:t>Can map various elements of ray tracing</a:t>
            </a:r>
          </a:p>
          <a:p>
            <a:r>
              <a:rPr lang="en-US"/>
              <a:t>Kernels like eye rays, intersect etc. </a:t>
            </a:r>
          </a:p>
          <a:p>
            <a:r>
              <a:rPr lang="en-US"/>
              <a:t>In vertex or fragment programs</a:t>
            </a:r>
          </a:p>
          <a:p>
            <a:r>
              <a:rPr lang="en-US"/>
              <a:t>Convergence between hardware, ray tracing</a:t>
            </a:r>
          </a:p>
          <a:p>
            <a:pPr>
              <a:buFont typeface="Wingdings" charset="0"/>
              <a:buNone/>
            </a:pPr>
            <a:r>
              <a:rPr lang="en-US"/>
              <a:t>[Purcell et al. 2002, 2003]</a:t>
            </a:r>
          </a:p>
          <a:p>
            <a:pPr>
              <a:buFont typeface="Wingdings" charset="0"/>
              <a:buNone/>
            </a:pPr>
            <a:r>
              <a:rPr lang="en-US"/>
              <a:t>http://graphics.stanford.edu/papers/photongfx</a:t>
            </a:r>
          </a:p>
        </p:txBody>
      </p:sp>
    </p:spTree>
    <p:extLst>
      <p:ext uri="{BB962C8B-B14F-4D97-AF65-F5344CB8AC3E}">
        <p14:creationId xmlns:p14="http://schemas.microsoft.com/office/powerpoint/2010/main" val="1661020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0210" name="Picture 2" descr="slide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"/>
            <a:ext cx="4038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0211" name="Picture 3" descr="slide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0212" name="Picture 4" descr="slide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1"/>
            <a:ext cx="4038600" cy="302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0213" name="Picture 5" descr="slide4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48050"/>
            <a:ext cx="4038600" cy="302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15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Similar to gluLookAt derivation</a:t>
            </a:r>
          </a:p>
        </p:txBody>
      </p:sp>
      <p:sp>
        <p:nvSpPr>
          <p:cNvPr id="1688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01749"/>
            <a:ext cx="8751888" cy="5911851"/>
          </a:xfrm>
        </p:spPr>
        <p:txBody>
          <a:bodyPr/>
          <a:lstStyle/>
          <a:p>
            <a:r>
              <a:rPr lang="en-US" sz="2400"/>
              <a:t>gluLookAt(eyex, eyey, eyez, centerx, centery, centerz, upx, upy, upz)</a:t>
            </a:r>
          </a:p>
          <a:p>
            <a:r>
              <a:rPr lang="en-US" sz="2400"/>
              <a:t>Camera at eye, looking at center, with up direction being up</a:t>
            </a:r>
          </a:p>
          <a:p>
            <a:endParaRPr lang="en-US" sz="3200"/>
          </a:p>
          <a:p>
            <a:pPr>
              <a:buFont typeface="Wingdings" charset="0"/>
              <a:buNone/>
            </a:pPr>
            <a:endParaRPr lang="en-US" sz="3200"/>
          </a:p>
          <a:p>
            <a:endParaRPr lang="en-US" sz="3200"/>
          </a:p>
          <a:p>
            <a:pPr lvl="1"/>
            <a:endParaRPr lang="en-US" sz="2800"/>
          </a:p>
          <a:p>
            <a:endParaRPr lang="en-US" sz="3200"/>
          </a:p>
        </p:txBody>
      </p:sp>
      <p:grpSp>
        <p:nvGrpSpPr>
          <p:cNvPr id="1688580" name="Group 4"/>
          <p:cNvGrpSpPr>
            <a:grpSpLocks/>
          </p:cNvGrpSpPr>
          <p:nvPr/>
        </p:nvGrpSpPr>
        <p:grpSpPr bwMode="auto">
          <a:xfrm>
            <a:off x="2071341" y="2811464"/>
            <a:ext cx="4731099" cy="3665537"/>
            <a:chOff x="2782" y="1980"/>
            <a:chExt cx="2444" cy="1752"/>
          </a:xfrm>
        </p:grpSpPr>
        <p:sp>
          <p:nvSpPr>
            <p:cNvPr id="1688581" name="Freeform 5"/>
            <p:cNvSpPr>
              <a:spLocks/>
            </p:cNvSpPr>
            <p:nvPr/>
          </p:nvSpPr>
          <p:spPr bwMode="auto">
            <a:xfrm>
              <a:off x="4629" y="2887"/>
              <a:ext cx="597" cy="845"/>
            </a:xfrm>
            <a:custGeom>
              <a:avLst/>
              <a:gdLst>
                <a:gd name="T0" fmla="*/ 76 w 597"/>
                <a:gd name="T1" fmla="*/ 31 h 845"/>
                <a:gd name="T2" fmla="*/ 529 w 597"/>
                <a:gd name="T3" fmla="*/ 50 h 845"/>
                <a:gd name="T4" fmla="*/ 406 w 597"/>
                <a:gd name="T5" fmla="*/ 329 h 845"/>
                <a:gd name="T6" fmla="*/ 587 w 597"/>
                <a:gd name="T7" fmla="*/ 646 h 845"/>
                <a:gd name="T8" fmla="*/ 348 w 597"/>
                <a:gd name="T9" fmla="*/ 834 h 845"/>
                <a:gd name="T10" fmla="*/ 50 w 597"/>
                <a:gd name="T11" fmla="*/ 711 h 845"/>
                <a:gd name="T12" fmla="*/ 186 w 597"/>
                <a:gd name="T13" fmla="*/ 316 h 845"/>
                <a:gd name="T14" fmla="*/ 5 w 597"/>
                <a:gd name="T15" fmla="*/ 57 h 845"/>
                <a:gd name="T16" fmla="*/ 154 w 597"/>
                <a:gd name="T17" fmla="*/ 12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7" h="845">
                  <a:moveTo>
                    <a:pt x="76" y="31"/>
                  </a:moveTo>
                  <a:cubicBezTo>
                    <a:pt x="275" y="15"/>
                    <a:pt x="474" y="0"/>
                    <a:pt x="529" y="50"/>
                  </a:cubicBezTo>
                  <a:cubicBezTo>
                    <a:pt x="584" y="100"/>
                    <a:pt x="396" y="230"/>
                    <a:pt x="406" y="329"/>
                  </a:cubicBezTo>
                  <a:cubicBezTo>
                    <a:pt x="416" y="428"/>
                    <a:pt x="597" y="562"/>
                    <a:pt x="587" y="646"/>
                  </a:cubicBezTo>
                  <a:cubicBezTo>
                    <a:pt x="577" y="730"/>
                    <a:pt x="437" y="823"/>
                    <a:pt x="348" y="834"/>
                  </a:cubicBezTo>
                  <a:cubicBezTo>
                    <a:pt x="259" y="845"/>
                    <a:pt x="77" y="797"/>
                    <a:pt x="50" y="711"/>
                  </a:cubicBezTo>
                  <a:cubicBezTo>
                    <a:pt x="23" y="625"/>
                    <a:pt x="193" y="425"/>
                    <a:pt x="186" y="316"/>
                  </a:cubicBezTo>
                  <a:cubicBezTo>
                    <a:pt x="179" y="207"/>
                    <a:pt x="10" y="108"/>
                    <a:pt x="5" y="57"/>
                  </a:cubicBezTo>
                  <a:cubicBezTo>
                    <a:pt x="0" y="6"/>
                    <a:pt x="130" y="19"/>
                    <a:pt x="154" y="1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88582" name="Line 6"/>
            <p:cNvSpPr>
              <a:spLocks noChangeShapeType="1"/>
            </p:cNvSpPr>
            <p:nvPr/>
          </p:nvSpPr>
          <p:spPr bwMode="auto">
            <a:xfrm>
              <a:off x="2959" y="2647"/>
              <a:ext cx="1708" cy="6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88583" name="Line 7"/>
            <p:cNvSpPr>
              <a:spLocks noChangeShapeType="1"/>
            </p:cNvSpPr>
            <p:nvPr/>
          </p:nvSpPr>
          <p:spPr bwMode="auto">
            <a:xfrm flipV="1">
              <a:off x="2971" y="1980"/>
              <a:ext cx="302" cy="65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88584" name="Text Box 8"/>
            <p:cNvSpPr txBox="1">
              <a:spLocks noChangeArrowheads="1"/>
            </p:cNvSpPr>
            <p:nvPr/>
          </p:nvSpPr>
          <p:spPr bwMode="auto">
            <a:xfrm>
              <a:off x="2782" y="2632"/>
              <a:ext cx="324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cs typeface="Arial"/>
                </a:rPr>
                <a:t>Eye</a:t>
              </a:r>
            </a:p>
          </p:txBody>
        </p:sp>
        <p:sp>
          <p:nvSpPr>
            <p:cNvPr id="1688585" name="Text Box 9"/>
            <p:cNvSpPr txBox="1">
              <a:spLocks noChangeArrowheads="1"/>
            </p:cNvSpPr>
            <p:nvPr/>
          </p:nvSpPr>
          <p:spPr bwMode="auto">
            <a:xfrm>
              <a:off x="3306" y="2016"/>
              <a:ext cx="665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cs typeface="Arial"/>
                </a:rPr>
                <a:t>Up vector</a:t>
              </a:r>
            </a:p>
          </p:txBody>
        </p:sp>
        <p:sp>
          <p:nvSpPr>
            <p:cNvPr id="1688586" name="Text Box 10"/>
            <p:cNvSpPr txBox="1">
              <a:spLocks noChangeArrowheads="1"/>
            </p:cNvSpPr>
            <p:nvPr/>
          </p:nvSpPr>
          <p:spPr bwMode="auto">
            <a:xfrm>
              <a:off x="4681" y="3395"/>
              <a:ext cx="493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cs typeface="Arial"/>
                </a:rPr>
                <a:t>Center</a:t>
              </a:r>
            </a:p>
          </p:txBody>
        </p:sp>
        <p:sp>
          <p:nvSpPr>
            <p:cNvPr id="1688587" name="Oval 11"/>
            <p:cNvSpPr>
              <a:spLocks noChangeArrowheads="1"/>
            </p:cNvSpPr>
            <p:nvPr/>
          </p:nvSpPr>
          <p:spPr bwMode="auto">
            <a:xfrm>
              <a:off x="4854" y="3301"/>
              <a:ext cx="123" cy="10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688588" name="Oval 12"/>
            <p:cNvSpPr>
              <a:spLocks noChangeArrowheads="1"/>
            </p:cNvSpPr>
            <p:nvPr/>
          </p:nvSpPr>
          <p:spPr bwMode="auto">
            <a:xfrm>
              <a:off x="2897" y="2588"/>
              <a:ext cx="123" cy="10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sp>
        <p:nvSpPr>
          <p:cNvPr id="1688589" name="Text Box 13"/>
          <p:cNvSpPr txBox="1">
            <a:spLocks noChangeArrowheads="1"/>
          </p:cNvSpPr>
          <p:nvPr/>
        </p:nvSpPr>
        <p:spPr bwMode="auto">
          <a:xfrm>
            <a:off x="135166" y="6207125"/>
            <a:ext cx="44699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  <a:cs typeface="Arial"/>
              </a:rPr>
              <a:t>From earlier lecture on deriving gluLookAt</a:t>
            </a:r>
          </a:p>
        </p:txBody>
      </p:sp>
    </p:spTree>
    <p:extLst>
      <p:ext uri="{BB962C8B-B14F-4D97-AF65-F5344CB8AC3E}">
        <p14:creationId xmlns:p14="http://schemas.microsoft.com/office/powerpoint/2010/main" val="11756086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Constructing a coordinate frame?</a:t>
            </a:r>
          </a:p>
        </p:txBody>
      </p:sp>
      <p:sp>
        <p:nvSpPr>
          <p:cNvPr id="1690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sz="2400" dirty="0"/>
              <a:t>We want to associate </a:t>
            </a:r>
            <a:r>
              <a:rPr lang="en-US" sz="2400" b="1" dirty="0"/>
              <a:t>w</a:t>
            </a:r>
            <a:r>
              <a:rPr lang="en-US" sz="2400" dirty="0"/>
              <a:t> with </a:t>
            </a:r>
            <a:r>
              <a:rPr lang="en-US" sz="2400" b="1" dirty="0"/>
              <a:t>a</a:t>
            </a:r>
            <a:r>
              <a:rPr lang="en-US" sz="2400" dirty="0"/>
              <a:t>, and </a:t>
            </a:r>
            <a:r>
              <a:rPr lang="en-US" sz="2400" b="1" dirty="0"/>
              <a:t>v</a:t>
            </a:r>
            <a:r>
              <a:rPr lang="en-US" sz="2400" dirty="0"/>
              <a:t> with </a:t>
            </a:r>
            <a:r>
              <a:rPr lang="en-US" sz="2400" b="1" dirty="0"/>
              <a:t>b</a:t>
            </a:r>
          </a:p>
          <a:p>
            <a:pPr lvl="1"/>
            <a:r>
              <a:rPr lang="en-US" dirty="0"/>
              <a:t>But </a:t>
            </a:r>
            <a:r>
              <a:rPr lang="en-US" b="1" dirty="0"/>
              <a:t>a</a:t>
            </a:r>
            <a:r>
              <a:rPr lang="en-US" dirty="0"/>
              <a:t> and </a:t>
            </a:r>
            <a:r>
              <a:rPr lang="en-US" b="1" dirty="0"/>
              <a:t>b</a:t>
            </a:r>
            <a:r>
              <a:rPr lang="en-US" dirty="0"/>
              <a:t> are neither orthogonal nor unit norm</a:t>
            </a:r>
          </a:p>
          <a:p>
            <a:pPr lvl="1"/>
            <a:r>
              <a:rPr lang="en-US" dirty="0"/>
              <a:t>And we also need to find </a:t>
            </a:r>
            <a:r>
              <a:rPr lang="en-US" b="1" dirty="0"/>
              <a:t>u</a:t>
            </a:r>
          </a:p>
          <a:p>
            <a:pPr lvl="1"/>
            <a:endParaRPr lang="en-US" sz="2000" b="1" dirty="0"/>
          </a:p>
          <a:p>
            <a:endParaRPr lang="en-US" b="1" dirty="0"/>
          </a:p>
        </p:txBody>
      </p:sp>
      <p:graphicFrame>
        <p:nvGraphicFramePr>
          <p:cNvPr id="16906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108760"/>
              </p:ext>
            </p:extLst>
          </p:nvPr>
        </p:nvGraphicFramePr>
        <p:xfrm>
          <a:off x="3867150" y="3917952"/>
          <a:ext cx="1817688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1" name="Equation" r:id="rId3" imgW="736600" imgH="482600" progId="Equation.DSMT4">
                  <p:embed/>
                </p:oleObj>
              </mc:Choice>
              <mc:Fallback>
                <p:oleObj name="Equation" r:id="rId3" imgW="7366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7150" y="3917952"/>
                        <a:ext cx="1817688" cy="119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06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531028"/>
              </p:ext>
            </p:extLst>
          </p:nvPr>
        </p:nvGraphicFramePr>
        <p:xfrm>
          <a:off x="3933825" y="5448301"/>
          <a:ext cx="1536700" cy="376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2" name="Equation" r:id="rId5" imgW="622300" imgH="152400" progId="Equation.DSMT4">
                  <p:embed/>
                </p:oleObj>
              </mc:Choice>
              <mc:Fallback>
                <p:oleObj name="Equation" r:id="rId5" imgW="6223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3825" y="5448301"/>
                        <a:ext cx="1536700" cy="3762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7536477"/>
              </p:ext>
            </p:extLst>
          </p:nvPr>
        </p:nvGraphicFramePr>
        <p:xfrm>
          <a:off x="3765109" y="2622236"/>
          <a:ext cx="1363512" cy="1171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3" name="Equation" r:id="rId7" imgW="508000" imgH="482600" progId="Equation.DSMT4">
                  <p:embed/>
                </p:oleObj>
              </mc:Choice>
              <mc:Fallback>
                <p:oleObj name="Equation" r:id="rId7" imgW="5080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5109" y="2622236"/>
                        <a:ext cx="1363512" cy="11710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638656" y="6456108"/>
            <a:ext cx="6521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FFFF"/>
                </a:solidFill>
                <a:latin typeface="Arial"/>
                <a:cs typeface="Arial"/>
              </a:rPr>
              <a:t>From basic math lecture - Vectors: Orthonormal Basis Frames</a:t>
            </a:r>
            <a:endParaRPr lang="en-US" sz="18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66853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9900"/>
      </a:accent1>
      <a:accent2>
        <a:srgbClr val="00FFFF"/>
      </a:accent2>
      <a:accent3>
        <a:srgbClr val="AAAAA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3_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1_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1_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4_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4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9900"/>
      </a:accent1>
      <a:accent2>
        <a:srgbClr val="00FFFF"/>
      </a:accent2>
      <a:accent3>
        <a:srgbClr val="AAAAA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37420</TotalTime>
  <Words>2215</Words>
  <Application>Microsoft Macintosh PowerPoint</Application>
  <PresentationFormat>Letter Paper (8.5x11 in)</PresentationFormat>
  <Paragraphs>410</Paragraphs>
  <Slides>71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8" baseType="lpstr">
      <vt:lpstr>Default Design</vt:lpstr>
      <vt:lpstr>1_Default Design</vt:lpstr>
      <vt:lpstr>3_Default Design</vt:lpstr>
      <vt:lpstr>2_Default Design</vt:lpstr>
      <vt:lpstr>4_Default Design</vt:lpstr>
      <vt:lpstr>5_Default Design</vt:lpstr>
      <vt:lpstr>Equation</vt:lpstr>
      <vt:lpstr>Computer Graphics</vt:lpstr>
      <vt:lpstr>Heckbert’s Business Card Ray Tracer</vt:lpstr>
      <vt:lpstr>To Do</vt:lpstr>
      <vt:lpstr>Outline</vt:lpstr>
      <vt:lpstr>Outline in Code</vt:lpstr>
      <vt:lpstr>Ray Casting</vt:lpstr>
      <vt:lpstr>Finding Ray Direction</vt:lpstr>
      <vt:lpstr>Similar to gluLookAt derivation</vt:lpstr>
      <vt:lpstr>Constructing a coordinate frame?</vt:lpstr>
      <vt:lpstr>Camera coordinate frame</vt:lpstr>
      <vt:lpstr>Canonical viewing geometry</vt:lpstr>
      <vt:lpstr>Outline</vt:lpstr>
      <vt:lpstr>Outline in Code</vt:lpstr>
      <vt:lpstr>Ray-Sphere Intersection</vt:lpstr>
      <vt:lpstr>Ray-Sphere Intersection</vt:lpstr>
      <vt:lpstr>Ray-Sphere Intersection</vt:lpstr>
      <vt:lpstr>Ray-Sphere Intersection</vt:lpstr>
      <vt:lpstr>Ray-Triangle Intersection</vt:lpstr>
      <vt:lpstr>Ray-Triangle Intersection</vt:lpstr>
      <vt:lpstr>Ray inside Triangle</vt:lpstr>
      <vt:lpstr>Ray inside Triangle</vt:lpstr>
      <vt:lpstr>Other primitives</vt:lpstr>
      <vt:lpstr>Ray Scene Intersection</vt:lpstr>
      <vt:lpstr>Outline</vt:lpstr>
      <vt:lpstr>Transformed Objects</vt:lpstr>
      <vt:lpstr>Ray-Tracing Transformed Objects</vt:lpstr>
      <vt:lpstr>Transformed Objects</vt:lpstr>
      <vt:lpstr>Outline</vt:lpstr>
      <vt:lpstr>Outline in Code</vt:lpstr>
      <vt:lpstr>Shadows</vt:lpstr>
      <vt:lpstr>Shadows: Numerical Issues</vt:lpstr>
      <vt:lpstr>Lighting Model</vt:lpstr>
      <vt:lpstr>Material Model</vt:lpstr>
      <vt:lpstr>Shading Model</vt:lpstr>
      <vt:lpstr>Outline</vt:lpstr>
      <vt:lpstr>Mirror Reflections/Refractions</vt:lpstr>
      <vt:lpstr>PowerPoint Presentation</vt:lpstr>
      <vt:lpstr>Basic idea</vt:lpstr>
      <vt:lpstr>Recursive Shading Model</vt:lpstr>
      <vt:lpstr>Problems with Recursion</vt:lpstr>
      <vt:lpstr>Effects needed for Realism</vt:lpstr>
      <vt:lpstr>Some basic add ons</vt:lpstr>
      <vt:lpstr>Acceleration</vt:lpstr>
      <vt:lpstr>Acceleration Structures</vt:lpstr>
      <vt:lpstr>Bounding Volume Hierarchies 1</vt:lpstr>
      <vt:lpstr>Bounding Volume Hierarchies 2</vt:lpstr>
      <vt:lpstr>Bounding Volume Hierarchies 3</vt:lpstr>
      <vt:lpstr>Acceleration Structures: Grids</vt:lpstr>
      <vt:lpstr>Uniform Grid: Problems</vt:lpstr>
      <vt:lpstr>Octree</vt:lpstr>
      <vt:lpstr>Octree traversal</vt:lpstr>
      <vt:lpstr>Other Accelerations</vt:lpstr>
      <vt:lpstr>CAPE Evaluations</vt:lpstr>
      <vt:lpstr>Ray Tracing Acceleration Structures</vt:lpstr>
      <vt:lpstr>Math of 2D Bounding Box Test</vt:lpstr>
      <vt:lpstr>Bounding Box Test</vt:lpstr>
      <vt:lpstr>Hierarchical Bounding Box Test</vt:lpstr>
      <vt:lpstr>Creating Bounding Volume Hierarchy</vt:lpstr>
      <vt:lpstr>Uniform Spatial Subdivision</vt:lpstr>
      <vt:lpstr>Traversal of Grid High Level</vt:lpstr>
      <vt:lpstr>BSP Trees</vt:lpstr>
      <vt:lpstr>Initial State</vt:lpstr>
      <vt:lpstr>First Split</vt:lpstr>
      <vt:lpstr>Second Split</vt:lpstr>
      <vt:lpstr>Third Split</vt:lpstr>
      <vt:lpstr>Fourth Split</vt:lpstr>
      <vt:lpstr>Final BSP Tree</vt:lpstr>
      <vt:lpstr>BSP Trees Cont’d</vt:lpstr>
      <vt:lpstr>Interactive Raytracing</vt:lpstr>
      <vt:lpstr>Raytracing on Graphics Hardware</vt:lpstr>
      <vt:lpstr>PowerPoint Presentation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775</cp:revision>
  <cp:lastPrinted>1999-08-03T15:46:38Z</cp:lastPrinted>
  <dcterms:created xsi:type="dcterms:W3CDTF">1999-02-11T00:43:51Z</dcterms:created>
  <dcterms:modified xsi:type="dcterms:W3CDTF">2021-09-17T18:48:17Z</dcterms:modified>
</cp:coreProperties>
</file>