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</p:sldMasterIdLst>
  <p:notesMasterIdLst>
    <p:notesMasterId r:id="rId50"/>
  </p:notesMasterIdLst>
  <p:handoutMasterIdLst>
    <p:handoutMasterId r:id="rId51"/>
  </p:handoutMasterIdLst>
  <p:sldIdLst>
    <p:sldId id="920" r:id="rId4"/>
    <p:sldId id="965" r:id="rId5"/>
    <p:sldId id="921" r:id="rId6"/>
    <p:sldId id="922" r:id="rId7"/>
    <p:sldId id="923" r:id="rId8"/>
    <p:sldId id="924" r:id="rId9"/>
    <p:sldId id="925" r:id="rId10"/>
    <p:sldId id="926" r:id="rId11"/>
    <p:sldId id="927" r:id="rId12"/>
    <p:sldId id="964" r:id="rId13"/>
    <p:sldId id="928" r:id="rId14"/>
    <p:sldId id="929" r:id="rId15"/>
    <p:sldId id="930" r:id="rId16"/>
    <p:sldId id="931" r:id="rId17"/>
    <p:sldId id="932" r:id="rId18"/>
    <p:sldId id="933" r:id="rId19"/>
    <p:sldId id="934" r:id="rId20"/>
    <p:sldId id="935" r:id="rId21"/>
    <p:sldId id="936" r:id="rId22"/>
    <p:sldId id="937" r:id="rId23"/>
    <p:sldId id="938" r:id="rId24"/>
    <p:sldId id="939" r:id="rId25"/>
    <p:sldId id="940" r:id="rId26"/>
    <p:sldId id="941" r:id="rId27"/>
    <p:sldId id="942" r:id="rId28"/>
    <p:sldId id="943" r:id="rId29"/>
    <p:sldId id="944" r:id="rId30"/>
    <p:sldId id="945" r:id="rId31"/>
    <p:sldId id="946" r:id="rId32"/>
    <p:sldId id="947" r:id="rId33"/>
    <p:sldId id="948" r:id="rId34"/>
    <p:sldId id="949" r:id="rId35"/>
    <p:sldId id="950" r:id="rId36"/>
    <p:sldId id="951" r:id="rId37"/>
    <p:sldId id="952" r:id="rId38"/>
    <p:sldId id="953" r:id="rId39"/>
    <p:sldId id="954" r:id="rId40"/>
    <p:sldId id="955" r:id="rId41"/>
    <p:sldId id="956" r:id="rId42"/>
    <p:sldId id="957" r:id="rId43"/>
    <p:sldId id="958" r:id="rId44"/>
    <p:sldId id="959" r:id="rId45"/>
    <p:sldId id="960" r:id="rId46"/>
    <p:sldId id="961" r:id="rId47"/>
    <p:sldId id="962" r:id="rId48"/>
    <p:sldId id="963" r:id="rId4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1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33379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793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7847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725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354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883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5773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45326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05465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8996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782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63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675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46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168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47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244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84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01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404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84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84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74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4357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youtube.com/watch?v=3jb3flTRykQ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22</a:t>
            </a:r>
            <a:r>
              <a:rPr lang="en-US" dirty="0" smtClean="0"/>
              <a:t>]</a:t>
            </a:r>
            <a:r>
              <a:rPr lang="en-US" dirty="0" smtClean="0"/>
              <a:t>, </a:t>
            </a:r>
            <a:r>
              <a:rPr lang="en-US" dirty="0"/>
              <a:t>Lecture </a:t>
            </a:r>
            <a:r>
              <a:rPr lang="en-US" dirty="0" smtClean="0"/>
              <a:t>15: Ray Tracing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769565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wi22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SIGGRAPH 18</a:t>
            </a:r>
            <a:endParaRPr lang="en-US" dirty="0"/>
          </a:p>
        </p:txBody>
      </p:sp>
      <p:pic>
        <p:nvPicPr>
          <p:cNvPr id="4" name="Content Placeholder 3" descr="turner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8327" y="6509999"/>
            <a:ext cx="63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Real Photo: Instructor and Turner Whitted at SIGGRAPH 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8484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6" y="1327149"/>
            <a:ext cx="930592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6961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 i="1">
                <a:solidFill>
                  <a:srgbClr val="FFFF66"/>
                </a:solidFill>
              </a:rPr>
              <a:t>Basic Ray Casting</a:t>
            </a:r>
            <a:r>
              <a:rPr lang="en-US" i="1"/>
              <a:t>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Produce same images as with OpenGL</a:t>
            </a:r>
          </a:p>
          <a:p>
            <a:pPr lvl="1"/>
            <a:r>
              <a:rPr lang="en-US"/>
              <a:t>Visibility per pixel instead of Z-buffer</a:t>
            </a:r>
          </a:p>
          <a:p>
            <a:pPr lvl="1"/>
            <a:r>
              <a:rPr lang="en-US"/>
              <a:t>Find nearest object by shooting rays into scene</a:t>
            </a:r>
          </a:p>
          <a:p>
            <a:pPr lvl="1"/>
            <a:r>
              <a:rPr lang="en-US"/>
              <a:t>Shade it as in standard OpenGL</a:t>
            </a:r>
          </a:p>
          <a:p>
            <a:pPr lvl="1"/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8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to hardware scan-line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Per-pixel evaluation, per-pixel rays (not scan-convert each object).  On face of it, costly</a:t>
            </a:r>
          </a:p>
          <a:p>
            <a:endParaRPr lang="en-US" sz="2400"/>
          </a:p>
          <a:p>
            <a:r>
              <a:rPr lang="en-US" sz="2400"/>
              <a:t>But good for walkthroughs of extremely large models (amortize preprocessing, low complexity)</a:t>
            </a:r>
          </a:p>
          <a:p>
            <a:endParaRPr lang="en-US" sz="2400"/>
          </a:p>
          <a:p>
            <a:r>
              <a:rPr lang="en-US" sz="2400"/>
              <a:t>More complex shading, lighting effects possible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1158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 i="1">
                <a:solidFill>
                  <a:srgbClr val="FFFF66"/>
                </a:solidFill>
              </a:rPr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98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41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32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009" y="1341122"/>
            <a:ext cx="8771334" cy="5029200"/>
          </a:xfrm>
        </p:spPr>
        <p:txBody>
          <a:bodyPr/>
          <a:lstStyle/>
          <a:p>
            <a:r>
              <a:rPr lang="en-US" dirty="0" smtClean="0"/>
              <a:t>Midterm is graded.  Mean/</a:t>
            </a:r>
            <a:r>
              <a:rPr lang="en-US" dirty="0" smtClean="0"/>
              <a:t>Median</a:t>
            </a:r>
            <a:endParaRPr lang="en-US" dirty="0" smtClean="0"/>
          </a:p>
          <a:p>
            <a:pPr lvl="1"/>
            <a:r>
              <a:rPr lang="en-US" dirty="0" smtClean="0"/>
              <a:t>If you did poorly, remember only one assignment</a:t>
            </a:r>
          </a:p>
          <a:p>
            <a:r>
              <a:rPr lang="en-US" dirty="0" smtClean="0"/>
              <a:t>HW 3 due tomorrow Feb </a:t>
            </a:r>
            <a:r>
              <a:rPr lang="en-US" dirty="0" smtClean="0"/>
              <a:t>23.  </a:t>
            </a:r>
            <a:r>
              <a:rPr lang="en-US" dirty="0" smtClean="0"/>
              <a:t>Any questions?</a:t>
            </a:r>
          </a:p>
          <a:p>
            <a:r>
              <a:rPr lang="en-US" dirty="0" smtClean="0"/>
              <a:t>HW 4 milestone due Mar </a:t>
            </a:r>
            <a:r>
              <a:rPr lang="en-US" dirty="0" smtClean="0"/>
              <a:t>4, </a:t>
            </a:r>
            <a:r>
              <a:rPr lang="en-US" dirty="0" smtClean="0"/>
              <a:t>full homework Mar </a:t>
            </a:r>
            <a:r>
              <a:rPr lang="en-US" dirty="0" smtClean="0"/>
              <a:t>15</a:t>
            </a:r>
            <a:endParaRPr lang="en-US" dirty="0" smtClean="0"/>
          </a:p>
          <a:p>
            <a:r>
              <a:rPr lang="en-US" dirty="0" smtClean="0"/>
              <a:t>START EARLY; FIND A PARTNER IF POSSIBLE</a:t>
            </a:r>
          </a:p>
          <a:p>
            <a:r>
              <a:rPr lang="en-US" i="1" dirty="0" smtClean="0"/>
              <a:t>Likely hardest assignment you will have at UCSD (but most rewarding).</a:t>
            </a:r>
            <a:r>
              <a:rPr lang="en-US" dirty="0" smtClean="0"/>
              <a:t>  Some comments from edX:</a:t>
            </a:r>
          </a:p>
          <a:p>
            <a:pPr lvl="1"/>
            <a:r>
              <a:rPr lang="en-US" dirty="0" smtClean="0"/>
              <a:t>The last assignment took me 50+ hours brutal but worth it</a:t>
            </a:r>
          </a:p>
          <a:p>
            <a:pPr lvl="1"/>
            <a:r>
              <a:rPr lang="en-US" dirty="0" smtClean="0"/>
              <a:t>The final project (a ray tracer from scratch) was great; it’s remarkable that the instructor ... </a:t>
            </a:r>
            <a:r>
              <a:rPr lang="en-US" dirty="0"/>
              <a:t>s</a:t>
            </a:r>
            <a:r>
              <a:rPr lang="en-US" dirty="0" smtClean="0"/>
              <a:t>tudents all the tools to successfully complete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05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7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03" name="Text Box 3"/>
          <p:cNvSpPr txBox="1">
            <a:spLocks noChangeArrowheads="1"/>
          </p:cNvSpPr>
          <p:nvPr/>
        </p:nvSpPr>
        <p:spPr bwMode="auto">
          <a:xfrm>
            <a:off x="5094288" y="5789620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375460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572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(Soft)</a:t>
            </a:r>
            <a:r>
              <a:rPr lang="en-US"/>
              <a:t> Shadows</a:t>
            </a:r>
          </a:p>
          <a:p>
            <a:r>
              <a:rPr lang="en-US"/>
              <a:t>Reflections (Mirrors and </a:t>
            </a:r>
            <a:r>
              <a:rPr lang="en-US">
                <a:solidFill>
                  <a:srgbClr val="FFFF66"/>
                </a:solidFill>
              </a:rPr>
              <a:t>Glossy</a:t>
            </a:r>
            <a:r>
              <a:rPr lang="en-US"/>
              <a:t>)</a:t>
            </a:r>
          </a:p>
          <a:p>
            <a:r>
              <a:rPr lang="en-US"/>
              <a:t>Transparency (Water, Glass)</a:t>
            </a:r>
          </a:p>
          <a:p>
            <a:r>
              <a:rPr lang="en-US">
                <a:solidFill>
                  <a:schemeClr val="accent2"/>
                </a:solidFill>
              </a:rPr>
              <a:t>Interreflections (Color Bleeding)</a:t>
            </a:r>
          </a:p>
          <a:p>
            <a:r>
              <a:rPr lang="en-US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353732" name="Text Box 4"/>
          <p:cNvSpPr txBox="1">
            <a:spLocks noChangeArrowheads="1"/>
          </p:cNvSpPr>
          <p:nvPr/>
        </p:nvSpPr>
        <p:spPr bwMode="auto">
          <a:xfrm>
            <a:off x="403235" y="5257800"/>
            <a:ext cx="85883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cs typeface="Arial"/>
              </a:rPr>
              <a:t>Discussed in this lecture</a:t>
            </a:r>
          </a:p>
          <a:p>
            <a:pPr algn="l" eaLnBrk="1" hangingPunct="1"/>
            <a:r>
              <a:rPr lang="en-US" dirty="0">
                <a:solidFill>
                  <a:srgbClr val="FFFF66"/>
                </a:solidFill>
                <a:cs typeface="Arial"/>
              </a:rPr>
              <a:t>Not discussed but possible with distribution ray tracing </a:t>
            </a:r>
            <a:endParaRPr lang="en-US" dirty="0" smtClean="0">
              <a:solidFill>
                <a:srgbClr val="FFFF66"/>
              </a:solidFill>
              <a:cs typeface="Arial"/>
            </a:endParaRPr>
          </a:p>
          <a:p>
            <a:pPr algn="l" eaLnBrk="1" hangingPunct="1"/>
            <a:r>
              <a:rPr lang="en-US" dirty="0" smtClean="0">
                <a:solidFill>
                  <a:srgbClr val="66CCFF"/>
                </a:solidFill>
                <a:cs typeface="Arial"/>
              </a:rPr>
              <a:t>Hard </a:t>
            </a:r>
            <a:r>
              <a:rPr lang="en-US" dirty="0">
                <a:solidFill>
                  <a:srgbClr val="66CCFF"/>
                </a:solidFill>
                <a:cs typeface="Arial"/>
              </a:rPr>
              <a:t>(but not impossible) with ray tracing; </a:t>
            </a:r>
            <a:r>
              <a:rPr lang="en-US" dirty="0" err="1">
                <a:solidFill>
                  <a:srgbClr val="66CCFF"/>
                </a:solidFill>
                <a:cs typeface="Arial"/>
              </a:rPr>
              <a:t>radiosity</a:t>
            </a:r>
            <a:r>
              <a:rPr lang="en-US" dirty="0">
                <a:solidFill>
                  <a:srgbClr val="66CCFF"/>
                </a:solidFill>
                <a:cs typeface="Arial"/>
              </a:rPr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252842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 i="1">
                <a:solidFill>
                  <a:srgbClr val="FFFF66"/>
                </a:solidFill>
              </a:rPr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  <p:extLst>
      <p:ext uri="{BB962C8B-B14F-4D97-AF65-F5344CB8AC3E}">
        <p14:creationId xmlns:p14="http://schemas.microsoft.com/office/powerpoint/2010/main" val="56813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8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615877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885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35885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5885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531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46880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6" name="Text Box 4"/>
          <p:cNvSpPr txBox="1">
            <a:spLocks noChangeArrowheads="1"/>
          </p:cNvSpPr>
          <p:nvPr/>
        </p:nvSpPr>
        <p:spPr bwMode="auto">
          <a:xfrm>
            <a:off x="352426" y="2652720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359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26247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8" name="Text Box 6"/>
          <p:cNvSpPr txBox="1">
            <a:spLocks noChangeArrowheads="1"/>
          </p:cNvSpPr>
          <p:nvPr/>
        </p:nvSpPr>
        <p:spPr bwMode="auto">
          <a:xfrm>
            <a:off x="361950" y="4433894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359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03472"/>
              </p:ext>
            </p:extLst>
          </p:nvPr>
        </p:nvGraphicFramePr>
        <p:xfrm>
          <a:off x="334963" y="4999038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8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998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608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7114"/>
              </p:ext>
            </p:extLst>
          </p:nvPr>
        </p:nvGraphicFramePr>
        <p:xfrm>
          <a:off x="303213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0900" name="Text Box 4"/>
          <p:cNvSpPr txBox="1">
            <a:spLocks noChangeArrowheads="1"/>
          </p:cNvSpPr>
          <p:nvPr/>
        </p:nvSpPr>
        <p:spPr bwMode="auto">
          <a:xfrm>
            <a:off x="301626" y="2049469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360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36090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3" name="Line 7"/>
          <p:cNvSpPr>
            <a:spLocks noChangeShapeType="1"/>
          </p:cNvSpPr>
          <p:nvPr/>
        </p:nvSpPr>
        <p:spPr bwMode="auto">
          <a:xfrm flipV="1">
            <a:off x="6681798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4" name="Oval 8"/>
          <p:cNvSpPr>
            <a:spLocks noChangeArrowheads="1"/>
          </p:cNvSpPr>
          <p:nvPr/>
        </p:nvSpPr>
        <p:spPr bwMode="auto">
          <a:xfrm>
            <a:off x="6996123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6" name="Oval 10"/>
          <p:cNvSpPr>
            <a:spLocks noChangeArrowheads="1"/>
          </p:cNvSpPr>
          <p:nvPr/>
        </p:nvSpPr>
        <p:spPr bwMode="auto">
          <a:xfrm>
            <a:off x="6996123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7" name="Line 11"/>
          <p:cNvSpPr>
            <a:spLocks noChangeShapeType="1"/>
          </p:cNvSpPr>
          <p:nvPr/>
        </p:nvSpPr>
        <p:spPr bwMode="auto">
          <a:xfrm flipV="1">
            <a:off x="7400925" y="4454531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8" name="Oval 12"/>
          <p:cNvSpPr>
            <a:spLocks noChangeArrowheads="1"/>
          </p:cNvSpPr>
          <p:nvPr/>
        </p:nvSpPr>
        <p:spPr bwMode="auto">
          <a:xfrm>
            <a:off x="6986598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9" name="Line 13"/>
          <p:cNvSpPr>
            <a:spLocks noChangeShapeType="1"/>
          </p:cNvSpPr>
          <p:nvPr/>
        </p:nvSpPr>
        <p:spPr bwMode="auto">
          <a:xfrm flipV="1">
            <a:off x="6586546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77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36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39810"/>
              </p:ext>
            </p:extLst>
          </p:nvPr>
        </p:nvGraphicFramePr>
        <p:xfrm>
          <a:off x="4021138" y="1468438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8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43032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75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(Soft) Shadows</a:t>
            </a:r>
          </a:p>
          <a:p>
            <a:r>
              <a:rPr lang="en-US"/>
              <a:t>Reflections (Mirrors and Glossy)</a:t>
            </a:r>
          </a:p>
          <a:p>
            <a:r>
              <a:rPr lang="en-US"/>
              <a:t>Transparency (Water, Glass)</a:t>
            </a:r>
          </a:p>
          <a:p>
            <a:r>
              <a:rPr lang="en-US"/>
              <a:t>Interreflections (Color Bleeding)</a:t>
            </a:r>
          </a:p>
          <a:p>
            <a:r>
              <a:rPr lang="en-US"/>
              <a:t>Complex Illumination (Natural, Area Light)</a:t>
            </a:r>
          </a:p>
          <a:p>
            <a:r>
              <a:rPr lang="en-US"/>
              <a:t>Realistic Materials (Velvet, Paints, Glass)</a:t>
            </a:r>
          </a:p>
          <a:p>
            <a:r>
              <a:rPr lang="en-US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397816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294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294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62950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6295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362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988859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1064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324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397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63974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36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00793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657390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75617"/>
              </p:ext>
            </p:extLst>
          </p:nvPr>
        </p:nvGraphicFramePr>
        <p:xfrm>
          <a:off x="1169988" y="4456113"/>
          <a:ext cx="278606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3"/>
                        <a:ext cx="278606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26771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451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10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364996" name="Group 4"/>
          <p:cNvGrpSpPr>
            <a:grpSpLocks/>
          </p:cNvGrpSpPr>
          <p:nvPr/>
        </p:nvGrpSpPr>
        <p:grpSpPr bwMode="auto">
          <a:xfrm>
            <a:off x="779463" y="4379923"/>
            <a:ext cx="3316288" cy="2425700"/>
            <a:chOff x="491" y="2591"/>
            <a:chExt cx="2089" cy="1528"/>
          </a:xfrm>
        </p:grpSpPr>
        <p:sp>
          <p:nvSpPr>
            <p:cNvPr id="136499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499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36499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36500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6500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36500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36500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36500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5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87342"/>
              </p:ext>
            </p:extLst>
          </p:nvPr>
        </p:nvGraphicFramePr>
        <p:xfrm>
          <a:off x="4891088" y="4670425"/>
          <a:ext cx="2041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4670425"/>
                        <a:ext cx="20415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100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366019" name="Group 3"/>
          <p:cNvGrpSpPr>
            <a:grpSpLocks/>
          </p:cNvGrpSpPr>
          <p:nvPr/>
        </p:nvGrpSpPr>
        <p:grpSpPr bwMode="auto">
          <a:xfrm>
            <a:off x="1169988" y="1579573"/>
            <a:ext cx="3316288" cy="2425700"/>
            <a:chOff x="491" y="2591"/>
            <a:chExt cx="2089" cy="1528"/>
          </a:xfrm>
        </p:grpSpPr>
        <p:sp>
          <p:nvSpPr>
            <p:cNvPr id="136602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36602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36602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6602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36602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36603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36603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60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97870"/>
              </p:ext>
            </p:extLst>
          </p:nvPr>
        </p:nvGraphicFramePr>
        <p:xfrm>
          <a:off x="5281613" y="1582738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1582738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53924"/>
              </p:ext>
            </p:extLst>
          </p:nvPr>
        </p:nvGraphicFramePr>
        <p:xfrm>
          <a:off x="2689225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00484"/>
              </p:ext>
            </p:extLst>
          </p:nvPr>
        </p:nvGraphicFramePr>
        <p:xfrm>
          <a:off x="2651125" y="4843463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3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766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Many references.  For example, chapter in Glassner introduction to ray tracing (see me if interested)</a:t>
            </a:r>
          </a:p>
        </p:txBody>
      </p:sp>
    </p:spTree>
    <p:extLst>
      <p:ext uri="{BB962C8B-B14F-4D97-AF65-F5344CB8AC3E}">
        <p14:creationId xmlns:p14="http://schemas.microsoft.com/office/powerpoint/2010/main" val="2009375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We have an optimized ray-sphere test</a:t>
            </a:r>
          </a:p>
          <a:p>
            <a:pPr lvl="1"/>
            <a:r>
              <a:rPr lang="en-US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/>
              <a:t>Solution: Ellipsoid transforms sphere</a:t>
            </a:r>
          </a:p>
          <a:p>
            <a:pPr lvl="1"/>
            <a:r>
              <a:rPr lang="en-US"/>
              <a:t>Apply inverse transform to ray, use ray-sphere</a:t>
            </a:r>
          </a:p>
          <a:p>
            <a:pPr lvl="1"/>
            <a:r>
              <a:rPr lang="en-US"/>
              <a:t>Allows for instancing (traffic jam of cars)</a:t>
            </a:r>
          </a:p>
          <a:p>
            <a:pPr>
              <a:buFont typeface="Wingdings" charset="0"/>
              <a:buNone/>
            </a:pPr>
            <a:r>
              <a:rPr lang="en-US"/>
              <a:t>Mathematical details worked out in class</a:t>
            </a:r>
          </a:p>
        </p:txBody>
      </p:sp>
    </p:spTree>
    <p:extLst>
      <p:ext uri="{BB962C8B-B14F-4D97-AF65-F5344CB8AC3E}">
        <p14:creationId xmlns:p14="http://schemas.microsoft.com/office/powerpoint/2010/main" val="394981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8" y="1298575"/>
            <a:ext cx="8399463" cy="5029200"/>
          </a:xfrm>
        </p:spPr>
        <p:txBody>
          <a:bodyPr/>
          <a:lstStyle/>
          <a:p>
            <a:r>
              <a:rPr lang="en-US"/>
              <a:t>Consider a general 4x4 transform M</a:t>
            </a:r>
          </a:p>
          <a:p>
            <a:pPr lvl="1"/>
            <a:r>
              <a:rPr lang="en-US"/>
              <a:t>Will need to implement matrix stacks like in OpenGL</a:t>
            </a:r>
          </a:p>
          <a:p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/>
            <a:r>
              <a:rPr lang="en-US"/>
              <a:t>Locations stored and transform in homogeneous coordinates</a:t>
            </a:r>
          </a:p>
          <a:p>
            <a:pPr lvl="1"/>
            <a:r>
              <a:rPr lang="en-US"/>
              <a:t>Vectors (ray directions) have homogeneous coordinate set to 0 [so there is no action because of translations]</a:t>
            </a:r>
          </a:p>
          <a:p>
            <a:r>
              <a:rPr lang="en-US"/>
              <a:t>Do standard ray-surface intersection as modified</a:t>
            </a:r>
          </a:p>
          <a:p>
            <a:r>
              <a:rPr lang="en-US"/>
              <a:t>Transform intersection back to actual coordinates</a:t>
            </a:r>
          </a:p>
          <a:p>
            <a:pPr lvl="1"/>
            <a:r>
              <a:rPr lang="en-US"/>
              <a:t>Intersection point p transforms as Mp</a:t>
            </a:r>
          </a:p>
          <a:p>
            <a:pPr lvl="1"/>
            <a:r>
              <a:rPr lang="en-US"/>
              <a:t>Distance to intersection if used may need recalculation </a:t>
            </a:r>
          </a:p>
          <a:p>
            <a:pPr lvl="1"/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966568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 i="1">
                <a:solidFill>
                  <a:srgbClr val="FFFF66"/>
                </a:solidFill>
              </a:rPr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  <p:sp>
        <p:nvSpPr>
          <p:cNvPr id="1337348" name="Text Box 4"/>
          <p:cNvSpPr txBox="1">
            <a:spLocks noChangeArrowheads="1"/>
          </p:cNvSpPr>
          <p:nvPr/>
        </p:nvSpPr>
        <p:spPr bwMode="auto">
          <a:xfrm>
            <a:off x="698500" y="6351589"/>
            <a:ext cx="8448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</a:rPr>
              <a:t>We just discuss some approaches at high level; chapter 13 briefly covers</a:t>
            </a:r>
          </a:p>
        </p:txBody>
      </p:sp>
    </p:spTree>
    <p:extLst>
      <p:ext uri="{BB962C8B-B14F-4D97-AF65-F5344CB8AC3E}">
        <p14:creationId xmlns:p14="http://schemas.microsoft.com/office/powerpoint/2010/main" val="97114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8372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73" name="Text Box 5"/>
          <p:cNvSpPr txBox="1">
            <a:spLocks noChangeArrowheads="1"/>
          </p:cNvSpPr>
          <p:nvPr/>
        </p:nvSpPr>
        <p:spPr bwMode="auto">
          <a:xfrm>
            <a:off x="6629400" y="2817820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</a:rPr>
              <a:t>Bounding Box</a:t>
            </a:r>
          </a:p>
        </p:txBody>
      </p:sp>
      <p:grpSp>
        <p:nvGrpSpPr>
          <p:cNvPr id="1338374" name="Group 6"/>
          <p:cNvGrpSpPr>
            <a:grpSpLocks/>
          </p:cNvGrpSpPr>
          <p:nvPr/>
        </p:nvGrpSpPr>
        <p:grpSpPr bwMode="auto">
          <a:xfrm>
            <a:off x="3429000" y="3048001"/>
            <a:ext cx="2971800" cy="806451"/>
            <a:chOff x="2160" y="1920"/>
            <a:chExt cx="1872" cy="508"/>
          </a:xfrm>
        </p:grpSpPr>
        <p:sp>
          <p:nvSpPr>
            <p:cNvPr id="1338375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6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7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8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9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338380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81" name="Text Box 13"/>
          <p:cNvSpPr txBox="1">
            <a:spLocks noChangeArrowheads="1"/>
          </p:cNvSpPr>
          <p:nvPr/>
        </p:nvSpPr>
        <p:spPr bwMode="auto">
          <a:xfrm>
            <a:off x="2438407" y="4189420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</a:rPr>
              <a:t>Ray</a:t>
            </a:r>
          </a:p>
        </p:txBody>
      </p:sp>
      <p:sp>
        <p:nvSpPr>
          <p:cNvPr id="1338382" name="Rectangle 14"/>
          <p:cNvSpPr>
            <a:spLocks noChangeArrowheads="1"/>
          </p:cNvSpPr>
          <p:nvPr/>
        </p:nvSpPr>
        <p:spPr bwMode="auto">
          <a:xfrm>
            <a:off x="685810" y="5881694"/>
            <a:ext cx="7648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49836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orp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6"/>
            <a:ext cx="8001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508125" y="6172206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16868" name="Text Box 4"/>
          <p:cNvSpPr txBox="1">
            <a:spLocks noChangeArrowheads="1"/>
          </p:cNvSpPr>
          <p:nvPr/>
        </p:nvSpPr>
        <p:spPr bwMode="auto">
          <a:xfrm>
            <a:off x="5584826" y="6232526"/>
            <a:ext cx="3446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>
                <a:solidFill>
                  <a:srgbClr val="FFFFFF"/>
                </a:solidFill>
              </a:rPr>
              <a:t>Image courtesy Paul Heckbert 1983</a:t>
            </a:r>
          </a:p>
        </p:txBody>
      </p:sp>
    </p:spTree>
    <p:extLst>
      <p:ext uri="{BB962C8B-B14F-4D97-AF65-F5344CB8AC3E}">
        <p14:creationId xmlns:p14="http://schemas.microsoft.com/office/powerpoint/2010/main" val="30324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339395" name="Oval 3"/>
          <p:cNvSpPr>
            <a:spLocks noChangeArrowheads="1"/>
          </p:cNvSpPr>
          <p:nvPr/>
        </p:nvSpPr>
        <p:spPr bwMode="auto">
          <a:xfrm>
            <a:off x="5589588" y="1893894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6" name="Oval 4"/>
          <p:cNvSpPr>
            <a:spLocks noChangeArrowheads="1"/>
          </p:cNvSpPr>
          <p:nvPr/>
        </p:nvSpPr>
        <p:spPr bwMode="auto">
          <a:xfrm>
            <a:off x="2590800" y="3676655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7" name="Rectangle 5"/>
          <p:cNvSpPr>
            <a:spLocks noChangeArrowheads="1"/>
          </p:cNvSpPr>
          <p:nvPr/>
        </p:nvSpPr>
        <p:spPr bwMode="auto">
          <a:xfrm>
            <a:off x="227488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8" name="Rectangle 6"/>
          <p:cNvSpPr>
            <a:spLocks noChangeArrowheads="1"/>
          </p:cNvSpPr>
          <p:nvPr/>
        </p:nvSpPr>
        <p:spPr bwMode="auto">
          <a:xfrm>
            <a:off x="287813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9" name="Rectangle 7"/>
          <p:cNvSpPr>
            <a:spLocks noChangeArrowheads="1"/>
          </p:cNvSpPr>
          <p:nvPr/>
        </p:nvSpPr>
        <p:spPr bwMode="auto">
          <a:xfrm>
            <a:off x="3481388" y="17526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0" name="Rectangle 8"/>
          <p:cNvSpPr>
            <a:spLocks noChangeArrowheads="1"/>
          </p:cNvSpPr>
          <p:nvPr/>
        </p:nvSpPr>
        <p:spPr bwMode="auto">
          <a:xfrm>
            <a:off x="408305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1" name="Rectangle 9"/>
          <p:cNvSpPr>
            <a:spLocks noChangeArrowheads="1"/>
          </p:cNvSpPr>
          <p:nvPr/>
        </p:nvSpPr>
        <p:spPr bwMode="auto">
          <a:xfrm>
            <a:off x="468630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2" name="Rectangle 10"/>
          <p:cNvSpPr>
            <a:spLocks noChangeArrowheads="1"/>
          </p:cNvSpPr>
          <p:nvPr/>
        </p:nvSpPr>
        <p:spPr bwMode="auto">
          <a:xfrm>
            <a:off x="5289560" y="17526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3" name="Rectangle 11"/>
          <p:cNvSpPr>
            <a:spLocks noChangeArrowheads="1"/>
          </p:cNvSpPr>
          <p:nvPr/>
        </p:nvSpPr>
        <p:spPr bwMode="auto">
          <a:xfrm>
            <a:off x="589121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4" name="Rectangle 12"/>
          <p:cNvSpPr>
            <a:spLocks noChangeArrowheads="1"/>
          </p:cNvSpPr>
          <p:nvPr/>
        </p:nvSpPr>
        <p:spPr bwMode="auto">
          <a:xfrm>
            <a:off x="649446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5" name="Rectangle 13"/>
          <p:cNvSpPr>
            <a:spLocks noChangeArrowheads="1"/>
          </p:cNvSpPr>
          <p:nvPr/>
        </p:nvSpPr>
        <p:spPr bwMode="ltGray">
          <a:xfrm>
            <a:off x="227488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6" name="Rectangle 14"/>
          <p:cNvSpPr>
            <a:spLocks noChangeArrowheads="1"/>
          </p:cNvSpPr>
          <p:nvPr/>
        </p:nvSpPr>
        <p:spPr bwMode="ltGray">
          <a:xfrm>
            <a:off x="287813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7" name="Rectangle 15"/>
          <p:cNvSpPr>
            <a:spLocks noChangeArrowheads="1"/>
          </p:cNvSpPr>
          <p:nvPr/>
        </p:nvSpPr>
        <p:spPr bwMode="auto">
          <a:xfrm>
            <a:off x="3481388" y="23145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8" name="Rectangle 16"/>
          <p:cNvSpPr>
            <a:spLocks noChangeArrowheads="1"/>
          </p:cNvSpPr>
          <p:nvPr/>
        </p:nvSpPr>
        <p:spPr bwMode="auto">
          <a:xfrm>
            <a:off x="408305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9" name="Rectangle 17"/>
          <p:cNvSpPr>
            <a:spLocks noChangeArrowheads="1"/>
          </p:cNvSpPr>
          <p:nvPr/>
        </p:nvSpPr>
        <p:spPr bwMode="auto">
          <a:xfrm>
            <a:off x="468630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0" name="Rectangle 18"/>
          <p:cNvSpPr>
            <a:spLocks noChangeArrowheads="1"/>
          </p:cNvSpPr>
          <p:nvPr/>
        </p:nvSpPr>
        <p:spPr bwMode="auto">
          <a:xfrm>
            <a:off x="5289560" y="23145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1" name="Rectangle 19"/>
          <p:cNvSpPr>
            <a:spLocks noChangeArrowheads="1"/>
          </p:cNvSpPr>
          <p:nvPr/>
        </p:nvSpPr>
        <p:spPr bwMode="auto">
          <a:xfrm>
            <a:off x="589121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2" name="Rectangle 20"/>
          <p:cNvSpPr>
            <a:spLocks noChangeArrowheads="1"/>
          </p:cNvSpPr>
          <p:nvPr/>
        </p:nvSpPr>
        <p:spPr bwMode="auto">
          <a:xfrm>
            <a:off x="649446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3" name="Rectangle 21"/>
          <p:cNvSpPr>
            <a:spLocks noChangeArrowheads="1"/>
          </p:cNvSpPr>
          <p:nvPr/>
        </p:nvSpPr>
        <p:spPr bwMode="auto">
          <a:xfrm>
            <a:off x="227488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4" name="Rectangle 22"/>
          <p:cNvSpPr>
            <a:spLocks noChangeArrowheads="1"/>
          </p:cNvSpPr>
          <p:nvPr/>
        </p:nvSpPr>
        <p:spPr bwMode="ltGray">
          <a:xfrm>
            <a:off x="287813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5" name="Rectangle 23"/>
          <p:cNvSpPr>
            <a:spLocks noChangeArrowheads="1"/>
          </p:cNvSpPr>
          <p:nvPr/>
        </p:nvSpPr>
        <p:spPr bwMode="ltGray">
          <a:xfrm>
            <a:off x="3481388" y="28765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6" name="Rectangle 24"/>
          <p:cNvSpPr>
            <a:spLocks noChangeArrowheads="1"/>
          </p:cNvSpPr>
          <p:nvPr/>
        </p:nvSpPr>
        <p:spPr bwMode="ltGray">
          <a:xfrm>
            <a:off x="408305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7" name="Rectangle 25"/>
          <p:cNvSpPr>
            <a:spLocks noChangeArrowheads="1"/>
          </p:cNvSpPr>
          <p:nvPr/>
        </p:nvSpPr>
        <p:spPr bwMode="auto">
          <a:xfrm>
            <a:off x="468630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8" name="Rectangle 26"/>
          <p:cNvSpPr>
            <a:spLocks noChangeArrowheads="1"/>
          </p:cNvSpPr>
          <p:nvPr/>
        </p:nvSpPr>
        <p:spPr bwMode="auto">
          <a:xfrm>
            <a:off x="5289560" y="28765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9" name="Rectangle 27"/>
          <p:cNvSpPr>
            <a:spLocks noChangeArrowheads="1"/>
          </p:cNvSpPr>
          <p:nvPr/>
        </p:nvSpPr>
        <p:spPr bwMode="auto">
          <a:xfrm>
            <a:off x="589121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0" name="Rectangle 28"/>
          <p:cNvSpPr>
            <a:spLocks noChangeArrowheads="1"/>
          </p:cNvSpPr>
          <p:nvPr/>
        </p:nvSpPr>
        <p:spPr bwMode="auto">
          <a:xfrm>
            <a:off x="649446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1" name="Rectangle 29"/>
          <p:cNvSpPr>
            <a:spLocks noChangeArrowheads="1"/>
          </p:cNvSpPr>
          <p:nvPr/>
        </p:nvSpPr>
        <p:spPr bwMode="auto">
          <a:xfrm>
            <a:off x="227488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2" name="Rectangle 30"/>
          <p:cNvSpPr>
            <a:spLocks noChangeArrowheads="1"/>
          </p:cNvSpPr>
          <p:nvPr/>
        </p:nvSpPr>
        <p:spPr bwMode="auto">
          <a:xfrm>
            <a:off x="287813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3" name="Rectangle 31"/>
          <p:cNvSpPr>
            <a:spLocks noChangeArrowheads="1"/>
          </p:cNvSpPr>
          <p:nvPr/>
        </p:nvSpPr>
        <p:spPr bwMode="auto">
          <a:xfrm>
            <a:off x="3481388" y="34385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4" name="Rectangle 32"/>
          <p:cNvSpPr>
            <a:spLocks noChangeArrowheads="1"/>
          </p:cNvSpPr>
          <p:nvPr/>
        </p:nvSpPr>
        <p:spPr bwMode="ltGray">
          <a:xfrm>
            <a:off x="408305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5" name="Rectangle 33"/>
          <p:cNvSpPr>
            <a:spLocks noChangeArrowheads="1"/>
          </p:cNvSpPr>
          <p:nvPr/>
        </p:nvSpPr>
        <p:spPr bwMode="ltGray">
          <a:xfrm>
            <a:off x="468630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6" name="Rectangle 34"/>
          <p:cNvSpPr>
            <a:spLocks noChangeArrowheads="1"/>
          </p:cNvSpPr>
          <p:nvPr/>
        </p:nvSpPr>
        <p:spPr bwMode="ltGray">
          <a:xfrm>
            <a:off x="5289560" y="34385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7" name="Rectangle 35"/>
          <p:cNvSpPr>
            <a:spLocks noChangeArrowheads="1"/>
          </p:cNvSpPr>
          <p:nvPr/>
        </p:nvSpPr>
        <p:spPr bwMode="auto">
          <a:xfrm>
            <a:off x="589121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8" name="Rectangle 36"/>
          <p:cNvSpPr>
            <a:spLocks noChangeArrowheads="1"/>
          </p:cNvSpPr>
          <p:nvPr/>
        </p:nvSpPr>
        <p:spPr bwMode="auto">
          <a:xfrm>
            <a:off x="649446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9" name="Rectangle 37"/>
          <p:cNvSpPr>
            <a:spLocks noChangeArrowheads="1"/>
          </p:cNvSpPr>
          <p:nvPr/>
        </p:nvSpPr>
        <p:spPr bwMode="auto">
          <a:xfrm>
            <a:off x="227488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0" name="Rectangle 38"/>
          <p:cNvSpPr>
            <a:spLocks noChangeArrowheads="1"/>
          </p:cNvSpPr>
          <p:nvPr/>
        </p:nvSpPr>
        <p:spPr bwMode="auto">
          <a:xfrm>
            <a:off x="287813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1" name="Rectangle 39"/>
          <p:cNvSpPr>
            <a:spLocks noChangeArrowheads="1"/>
          </p:cNvSpPr>
          <p:nvPr/>
        </p:nvSpPr>
        <p:spPr bwMode="auto">
          <a:xfrm>
            <a:off x="3481388" y="40005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2" name="Rectangle 40"/>
          <p:cNvSpPr>
            <a:spLocks noChangeArrowheads="1"/>
          </p:cNvSpPr>
          <p:nvPr/>
        </p:nvSpPr>
        <p:spPr bwMode="auto">
          <a:xfrm>
            <a:off x="408305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3" name="Rectangle 41"/>
          <p:cNvSpPr>
            <a:spLocks noChangeArrowheads="1"/>
          </p:cNvSpPr>
          <p:nvPr/>
        </p:nvSpPr>
        <p:spPr bwMode="auto">
          <a:xfrm>
            <a:off x="468630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4" name="Rectangle 42"/>
          <p:cNvSpPr>
            <a:spLocks noChangeArrowheads="1"/>
          </p:cNvSpPr>
          <p:nvPr/>
        </p:nvSpPr>
        <p:spPr bwMode="ltGray">
          <a:xfrm>
            <a:off x="5289560" y="40005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5" name="Rectangle 43"/>
          <p:cNvSpPr>
            <a:spLocks noChangeArrowheads="1"/>
          </p:cNvSpPr>
          <p:nvPr/>
        </p:nvSpPr>
        <p:spPr bwMode="ltGray">
          <a:xfrm>
            <a:off x="589121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6" name="Rectangle 44"/>
          <p:cNvSpPr>
            <a:spLocks noChangeArrowheads="1"/>
          </p:cNvSpPr>
          <p:nvPr/>
        </p:nvSpPr>
        <p:spPr bwMode="ltGray">
          <a:xfrm>
            <a:off x="649446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7" name="Rectangle 45"/>
          <p:cNvSpPr>
            <a:spLocks noChangeArrowheads="1"/>
          </p:cNvSpPr>
          <p:nvPr/>
        </p:nvSpPr>
        <p:spPr bwMode="auto">
          <a:xfrm>
            <a:off x="227488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8" name="Rectangle 46"/>
          <p:cNvSpPr>
            <a:spLocks noChangeArrowheads="1"/>
          </p:cNvSpPr>
          <p:nvPr/>
        </p:nvSpPr>
        <p:spPr bwMode="auto">
          <a:xfrm>
            <a:off x="287813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9" name="Rectangle 47"/>
          <p:cNvSpPr>
            <a:spLocks noChangeArrowheads="1"/>
          </p:cNvSpPr>
          <p:nvPr/>
        </p:nvSpPr>
        <p:spPr bwMode="auto">
          <a:xfrm>
            <a:off x="3481388" y="45624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0" name="Rectangle 48"/>
          <p:cNvSpPr>
            <a:spLocks noChangeArrowheads="1"/>
          </p:cNvSpPr>
          <p:nvPr/>
        </p:nvSpPr>
        <p:spPr bwMode="auto">
          <a:xfrm>
            <a:off x="408305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1" name="Rectangle 49"/>
          <p:cNvSpPr>
            <a:spLocks noChangeArrowheads="1"/>
          </p:cNvSpPr>
          <p:nvPr/>
        </p:nvSpPr>
        <p:spPr bwMode="auto">
          <a:xfrm>
            <a:off x="468630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2" name="Rectangle 50"/>
          <p:cNvSpPr>
            <a:spLocks noChangeArrowheads="1"/>
          </p:cNvSpPr>
          <p:nvPr/>
        </p:nvSpPr>
        <p:spPr bwMode="auto">
          <a:xfrm>
            <a:off x="5289560" y="45624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3" name="Rectangle 51"/>
          <p:cNvSpPr>
            <a:spLocks noChangeArrowheads="1"/>
          </p:cNvSpPr>
          <p:nvPr/>
        </p:nvSpPr>
        <p:spPr bwMode="auto">
          <a:xfrm>
            <a:off x="589121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4" name="Rectangle 52"/>
          <p:cNvSpPr>
            <a:spLocks noChangeArrowheads="1"/>
          </p:cNvSpPr>
          <p:nvPr/>
        </p:nvSpPr>
        <p:spPr bwMode="ltGray">
          <a:xfrm>
            <a:off x="649446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5" name="Rectangle 53"/>
          <p:cNvSpPr>
            <a:spLocks noChangeArrowheads="1"/>
          </p:cNvSpPr>
          <p:nvPr/>
        </p:nvSpPr>
        <p:spPr bwMode="auto">
          <a:xfrm>
            <a:off x="227488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6" name="Rectangle 54"/>
          <p:cNvSpPr>
            <a:spLocks noChangeArrowheads="1"/>
          </p:cNvSpPr>
          <p:nvPr/>
        </p:nvSpPr>
        <p:spPr bwMode="auto">
          <a:xfrm>
            <a:off x="287813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7" name="Rectangle 55"/>
          <p:cNvSpPr>
            <a:spLocks noChangeArrowheads="1"/>
          </p:cNvSpPr>
          <p:nvPr/>
        </p:nvSpPr>
        <p:spPr bwMode="auto">
          <a:xfrm>
            <a:off x="3481388" y="51244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8" name="Rectangle 56"/>
          <p:cNvSpPr>
            <a:spLocks noChangeArrowheads="1"/>
          </p:cNvSpPr>
          <p:nvPr/>
        </p:nvSpPr>
        <p:spPr bwMode="auto">
          <a:xfrm>
            <a:off x="408305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9" name="Rectangle 57"/>
          <p:cNvSpPr>
            <a:spLocks noChangeArrowheads="1"/>
          </p:cNvSpPr>
          <p:nvPr/>
        </p:nvSpPr>
        <p:spPr bwMode="auto">
          <a:xfrm>
            <a:off x="468630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0" name="Rectangle 58"/>
          <p:cNvSpPr>
            <a:spLocks noChangeArrowheads="1"/>
          </p:cNvSpPr>
          <p:nvPr/>
        </p:nvSpPr>
        <p:spPr bwMode="auto">
          <a:xfrm>
            <a:off x="5289560" y="51244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1" name="Rectangle 59"/>
          <p:cNvSpPr>
            <a:spLocks noChangeArrowheads="1"/>
          </p:cNvSpPr>
          <p:nvPr/>
        </p:nvSpPr>
        <p:spPr bwMode="auto">
          <a:xfrm>
            <a:off x="589121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2" name="Rectangle 60"/>
          <p:cNvSpPr>
            <a:spLocks noChangeArrowheads="1"/>
          </p:cNvSpPr>
          <p:nvPr/>
        </p:nvSpPr>
        <p:spPr bwMode="auto">
          <a:xfrm>
            <a:off x="649446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3" name="Rectangle 61"/>
          <p:cNvSpPr>
            <a:spLocks noChangeArrowheads="1"/>
          </p:cNvSpPr>
          <p:nvPr/>
        </p:nvSpPr>
        <p:spPr bwMode="auto">
          <a:xfrm>
            <a:off x="227488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4" name="Rectangle 62"/>
          <p:cNvSpPr>
            <a:spLocks noChangeArrowheads="1"/>
          </p:cNvSpPr>
          <p:nvPr/>
        </p:nvSpPr>
        <p:spPr bwMode="auto">
          <a:xfrm>
            <a:off x="287813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5" name="Rectangle 63"/>
          <p:cNvSpPr>
            <a:spLocks noChangeArrowheads="1"/>
          </p:cNvSpPr>
          <p:nvPr/>
        </p:nvSpPr>
        <p:spPr bwMode="auto">
          <a:xfrm>
            <a:off x="3481388" y="56864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6" name="Rectangle 64"/>
          <p:cNvSpPr>
            <a:spLocks noChangeArrowheads="1"/>
          </p:cNvSpPr>
          <p:nvPr/>
        </p:nvSpPr>
        <p:spPr bwMode="auto">
          <a:xfrm>
            <a:off x="408305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7" name="Rectangle 65"/>
          <p:cNvSpPr>
            <a:spLocks noChangeArrowheads="1"/>
          </p:cNvSpPr>
          <p:nvPr/>
        </p:nvSpPr>
        <p:spPr bwMode="auto">
          <a:xfrm>
            <a:off x="468630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8" name="Rectangle 66"/>
          <p:cNvSpPr>
            <a:spLocks noChangeArrowheads="1"/>
          </p:cNvSpPr>
          <p:nvPr/>
        </p:nvSpPr>
        <p:spPr bwMode="auto">
          <a:xfrm>
            <a:off x="5289560" y="56864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9" name="Rectangle 67"/>
          <p:cNvSpPr>
            <a:spLocks noChangeArrowheads="1"/>
          </p:cNvSpPr>
          <p:nvPr/>
        </p:nvSpPr>
        <p:spPr bwMode="auto">
          <a:xfrm>
            <a:off x="589121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0" name="Rectangle 68"/>
          <p:cNvSpPr>
            <a:spLocks noChangeArrowheads="1"/>
          </p:cNvSpPr>
          <p:nvPr/>
        </p:nvSpPr>
        <p:spPr bwMode="auto">
          <a:xfrm>
            <a:off x="649446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1" name="Line 69"/>
          <p:cNvSpPr>
            <a:spLocks noChangeShapeType="1"/>
          </p:cNvSpPr>
          <p:nvPr/>
        </p:nvSpPr>
        <p:spPr bwMode="auto">
          <a:xfrm>
            <a:off x="1447800" y="2079631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2" name="Oval 70"/>
          <p:cNvSpPr>
            <a:spLocks noChangeArrowheads="1"/>
          </p:cNvSpPr>
          <p:nvPr/>
        </p:nvSpPr>
        <p:spPr bwMode="auto">
          <a:xfrm>
            <a:off x="3932248" y="2314577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3" name="Oval 71"/>
          <p:cNvSpPr>
            <a:spLocks noChangeArrowheads="1"/>
          </p:cNvSpPr>
          <p:nvPr/>
        </p:nvSpPr>
        <p:spPr bwMode="auto">
          <a:xfrm>
            <a:off x="6634173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4" name="Oval 72"/>
          <p:cNvSpPr>
            <a:spLocks noChangeArrowheads="1"/>
          </p:cNvSpPr>
          <p:nvPr/>
        </p:nvSpPr>
        <p:spPr bwMode="auto">
          <a:xfrm>
            <a:off x="4733935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Regular Grids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Simplest acceleration, for example 5x5x5 grid</a:t>
            </a:r>
          </a:p>
          <a:p>
            <a:r>
              <a:rPr lang="en-US" dirty="0"/>
              <a:t>For each grid cell, store overlapping triangles</a:t>
            </a:r>
          </a:p>
          <a:p>
            <a:r>
              <a:rPr lang="en-US" dirty="0"/>
              <a:t>March ray along grid (need to be careful with this), test against each triangle in grid cell</a:t>
            </a:r>
          </a:p>
          <a:p>
            <a:r>
              <a:rPr lang="en-US" dirty="0"/>
              <a:t>More sophisticated: </a:t>
            </a:r>
            <a:r>
              <a:rPr lang="en-US" dirty="0" err="1"/>
              <a:t>kd</a:t>
            </a:r>
            <a:r>
              <a:rPr lang="en-US" dirty="0"/>
              <a:t>-tree, </a:t>
            </a:r>
            <a:r>
              <a:rPr lang="en-US" dirty="0" err="1"/>
              <a:t>oct</a:t>
            </a:r>
            <a:r>
              <a:rPr lang="en-US" dirty="0"/>
              <a:t>-tree </a:t>
            </a:r>
            <a:r>
              <a:rPr lang="en-US" dirty="0" err="1"/>
              <a:t>bsp</a:t>
            </a:r>
            <a:r>
              <a:rPr lang="en-US" dirty="0"/>
              <a:t>-tree</a:t>
            </a:r>
          </a:p>
          <a:p>
            <a:r>
              <a:rPr lang="en-US" dirty="0"/>
              <a:t>Or use (hierarchical) bounding boxes</a:t>
            </a:r>
          </a:p>
          <a:p>
            <a:endParaRPr lang="en-US" dirty="0"/>
          </a:p>
          <a:p>
            <a:r>
              <a:rPr lang="en-US" dirty="0"/>
              <a:t>Try to implement some acceleration in HW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06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 i="1">
                <a:solidFill>
                  <a:srgbClr val="FFFF66"/>
                </a:solidFill>
              </a:rPr>
              <a:t>Current Research</a:t>
            </a:r>
          </a:p>
          <a:p>
            <a:pPr>
              <a:buFont typeface="Wingdings" charset="0"/>
              <a:buNone/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3366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 smtClean="0"/>
              <a:t>Allows many effects hard in hardware</a:t>
            </a:r>
          </a:p>
          <a:p>
            <a:r>
              <a:rPr lang="en-US" dirty="0" smtClean="0"/>
              <a:t>NVIDIA </a:t>
            </a:r>
            <a:r>
              <a:rPr lang="en-US" dirty="0" err="1"/>
              <a:t>OptiX</a:t>
            </a:r>
            <a:r>
              <a:rPr lang="en-US" dirty="0"/>
              <a:t> ray-tracing API like </a:t>
            </a:r>
            <a:r>
              <a:rPr lang="en-US" dirty="0" smtClean="0"/>
              <a:t>OpenGL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/>
              <a:t>Today: </a:t>
            </a:r>
            <a:r>
              <a:rPr lang="en-US" dirty="0" err="1"/>
              <a:t>TuringRT</a:t>
            </a:r>
            <a:r>
              <a:rPr lang="en-US" dirty="0"/>
              <a:t> 10G rays/second: </a:t>
            </a:r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1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466" name="Picture 2" descr="tree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7" name="Picture 3" descr="dan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7"/>
            <a:ext cx="40386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8" name="Picture 4" descr="sunflowers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38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9" name="Picture 5" descr="powerplan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1"/>
            <a:ext cx="3810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221299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514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5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6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6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7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5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2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Approach to Image Synthesis as compared to Hardware pipeline (OpenGL)</a:t>
            </a:r>
          </a:p>
          <a:p>
            <a:endParaRPr lang="en-US"/>
          </a:p>
          <a:p>
            <a:r>
              <a:rPr lang="en-US"/>
              <a:t>Pixel by Pixel instead of Object by Object</a:t>
            </a:r>
          </a:p>
          <a:p>
            <a:endParaRPr lang="en-US"/>
          </a:p>
          <a:p>
            <a:r>
              <a:rPr lang="en-US"/>
              <a:t>Easy to compute shadows/transparency/etc</a:t>
            </a:r>
          </a:p>
        </p:txBody>
      </p:sp>
    </p:spTree>
    <p:extLst>
      <p:ext uri="{BB962C8B-B14F-4D97-AF65-F5344CB8AC3E}">
        <p14:creationId xmlns:p14="http://schemas.microsoft.com/office/powerpoint/2010/main" val="1006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5334000"/>
          </a:xfrm>
        </p:spPr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History</a:t>
            </a:r>
          </a:p>
          <a:p>
            <a:r>
              <a:rPr lang="en-US" dirty="0"/>
              <a:t>Basic Ray Casting (instead of </a:t>
            </a:r>
            <a:r>
              <a:rPr lang="en-US" dirty="0" err="1"/>
              <a:t>rasterization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Shadows / Reflections (core algorithm)</a:t>
            </a:r>
          </a:p>
          <a:p>
            <a:r>
              <a:rPr lang="en-US" dirty="0"/>
              <a:t>Ray-Surface Intersection</a:t>
            </a:r>
          </a:p>
          <a:p>
            <a:r>
              <a:rPr lang="en-US" dirty="0"/>
              <a:t>Optimizations</a:t>
            </a:r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1886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Tracing: History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Appel 68</a:t>
            </a:r>
          </a:p>
          <a:p>
            <a:r>
              <a:rPr lang="en-US" sz="2400"/>
              <a:t>Whitted 80 [recursive ray tracing] </a:t>
            </a:r>
          </a:p>
          <a:p>
            <a:pPr lvl="1"/>
            <a:r>
              <a:rPr lang="en-US" sz="2000"/>
              <a:t>Landmark in computer graphics</a:t>
            </a:r>
          </a:p>
          <a:p>
            <a:r>
              <a:rPr lang="en-US" sz="2400"/>
              <a:t>Lots of work on various geometric primitives</a:t>
            </a:r>
          </a:p>
          <a:p>
            <a:r>
              <a:rPr lang="en-US" sz="2400"/>
              <a:t>Lots of work on accelerations</a:t>
            </a:r>
          </a:p>
          <a:p>
            <a:r>
              <a:rPr lang="en-US" sz="2400"/>
              <a:t>Current Research</a:t>
            </a:r>
          </a:p>
          <a:p>
            <a:pPr lvl="1"/>
            <a:r>
              <a:rPr lang="en-US" sz="2000"/>
              <a:t>Real-Time raytracing (historically, slow technique)</a:t>
            </a:r>
          </a:p>
          <a:p>
            <a:pPr lvl="1"/>
            <a:r>
              <a:rPr lang="en-US" sz="2000"/>
              <a:t>Ray tracing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5497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5779" name="Picture 3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23" y="1462089"/>
            <a:ext cx="6910387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61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06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33526</TotalTime>
  <Words>1537</Words>
  <Application>Microsoft Macintosh PowerPoint</Application>
  <PresentationFormat>Letter Paper (8.5x11 in)</PresentationFormat>
  <Paragraphs>293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Default Design</vt:lpstr>
      <vt:lpstr>1_Default Design</vt:lpstr>
      <vt:lpstr>2_Default Design</vt:lpstr>
      <vt:lpstr>Equation</vt:lpstr>
      <vt:lpstr>Computer Graphics</vt:lpstr>
      <vt:lpstr>To Do</vt:lpstr>
      <vt:lpstr>Effects needed for Realism</vt:lpstr>
      <vt:lpstr>PowerPoint Presentation</vt:lpstr>
      <vt:lpstr>Ray Tracing</vt:lpstr>
      <vt:lpstr>Outline</vt:lpstr>
      <vt:lpstr>Ray Tracing: History</vt:lpstr>
      <vt:lpstr>Ray Tracing History</vt:lpstr>
      <vt:lpstr>Ray Tracing History</vt:lpstr>
      <vt:lpstr>From SIGGRAPH 18</vt:lpstr>
      <vt:lpstr>Outline in Code</vt:lpstr>
      <vt:lpstr>Outline</vt:lpstr>
      <vt:lpstr>Ray Casting</vt:lpstr>
      <vt:lpstr>Ray Casting</vt:lpstr>
      <vt:lpstr>Comparison to hardware scan-line</vt:lpstr>
      <vt:lpstr>Outline</vt:lpstr>
      <vt:lpstr>Shadows</vt:lpstr>
      <vt:lpstr>Shadows: Numerical Issues</vt:lpstr>
      <vt:lpstr>Mirror Reflections/Refractions</vt:lpstr>
      <vt:lpstr>Recursive Ray Tracing</vt:lpstr>
      <vt:lpstr>Problems with Recursion</vt:lpstr>
      <vt:lpstr>PowerPoint Presentation</vt:lpstr>
      <vt:lpstr>Effects needed for Realism</vt:lpstr>
      <vt:lpstr>Outline</vt:lpstr>
      <vt:lpstr>Ray/Object Intersections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Ray-Tracing Transformed Objects</vt:lpstr>
      <vt:lpstr>Transformed Objects</vt:lpstr>
      <vt:lpstr>Outline</vt:lpstr>
      <vt:lpstr>Acceleration</vt:lpstr>
      <vt:lpstr>Acceleration Structures</vt:lpstr>
      <vt:lpstr>Acceleration Structures: Grids</vt:lpstr>
      <vt:lpstr>Acceleration and Regular Grids</vt:lpstr>
      <vt:lpstr>Outline</vt:lpstr>
      <vt:lpstr>Interactive Raytracing</vt:lpstr>
      <vt:lpstr>PowerPoint Presentation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765</cp:revision>
  <cp:lastPrinted>1999-08-03T15:46:38Z</cp:lastPrinted>
  <dcterms:created xsi:type="dcterms:W3CDTF">1999-02-11T00:43:51Z</dcterms:created>
  <dcterms:modified xsi:type="dcterms:W3CDTF">2021-09-17T18:26:23Z</dcterms:modified>
</cp:coreProperties>
</file>