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</p:sldMasterIdLst>
  <p:notesMasterIdLst>
    <p:notesMasterId r:id="rId35"/>
  </p:notesMasterIdLst>
  <p:handoutMasterIdLst>
    <p:handoutMasterId r:id="rId36"/>
  </p:handoutMasterIdLst>
  <p:sldIdLst>
    <p:sldId id="860" r:id="rId2"/>
    <p:sldId id="760" r:id="rId3"/>
    <p:sldId id="786" r:id="rId4"/>
    <p:sldId id="861" r:id="rId5"/>
    <p:sldId id="843" r:id="rId6"/>
    <p:sldId id="785" r:id="rId7"/>
    <p:sldId id="788" r:id="rId8"/>
    <p:sldId id="831" r:id="rId9"/>
    <p:sldId id="832" r:id="rId10"/>
    <p:sldId id="833" r:id="rId11"/>
    <p:sldId id="787" r:id="rId12"/>
    <p:sldId id="834" r:id="rId13"/>
    <p:sldId id="789" r:id="rId14"/>
    <p:sldId id="835" r:id="rId15"/>
    <p:sldId id="836" r:id="rId16"/>
    <p:sldId id="837" r:id="rId17"/>
    <p:sldId id="838" r:id="rId18"/>
    <p:sldId id="862" r:id="rId19"/>
    <p:sldId id="858" r:id="rId20"/>
    <p:sldId id="840" r:id="rId21"/>
    <p:sldId id="841" r:id="rId22"/>
    <p:sldId id="842" r:id="rId23"/>
    <p:sldId id="844" r:id="rId24"/>
    <p:sldId id="845" r:id="rId25"/>
    <p:sldId id="846" r:id="rId26"/>
    <p:sldId id="847" r:id="rId27"/>
    <p:sldId id="859" r:id="rId28"/>
    <p:sldId id="851" r:id="rId29"/>
    <p:sldId id="852" r:id="rId30"/>
    <p:sldId id="853" r:id="rId31"/>
    <p:sldId id="855" r:id="rId32"/>
    <p:sldId id="856" r:id="rId33"/>
    <p:sldId id="857" r:id="rId34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-14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6" Type="http://schemas.openxmlformats.org/officeDocument/2006/relationships/image" Target="../media/image12.emf"/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6" Type="http://schemas.openxmlformats.org/officeDocument/2006/relationships/image" Target="../media/image17.emf"/><Relationship Id="rId1" Type="http://schemas.openxmlformats.org/officeDocument/2006/relationships/image" Target="../media/image16.emf"/><Relationship Id="rId2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4" Type="http://schemas.openxmlformats.org/officeDocument/2006/relationships/image" Target="../media/image23.emf"/><Relationship Id="rId1" Type="http://schemas.openxmlformats.org/officeDocument/2006/relationships/image" Target="../media/image20.emf"/><Relationship Id="rId2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FB1BDAA4-9DA5-8D4F-A45F-8FC1D66234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89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9300"/>
            <a:ext cx="53689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720DE7A3-F83D-6242-8882-30BEF19C7D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3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2428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118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2375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810514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7858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5649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6129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63894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187081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61593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3" Type="http://schemas.openxmlformats.org/officeDocument/2006/relationships/oleObject" Target="../embeddings/oleObject9.bin"/><Relationship Id="rId14" Type="http://schemas.openxmlformats.org/officeDocument/2006/relationships/image" Target="../media/image12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9.emf"/><Relationship Id="rId9" Type="http://schemas.openxmlformats.org/officeDocument/2006/relationships/oleObject" Target="../embeddings/oleObject7.bin"/><Relationship Id="rId10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3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4.e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7.bin"/><Relationship Id="rId12" Type="http://schemas.openxmlformats.org/officeDocument/2006/relationships/image" Target="../media/image12.emf"/><Relationship Id="rId13" Type="http://schemas.openxmlformats.org/officeDocument/2006/relationships/oleObject" Target="../embeddings/oleObject18.bin"/><Relationship Id="rId14" Type="http://schemas.openxmlformats.org/officeDocument/2006/relationships/image" Target="../media/image17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9.e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10.e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11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4" Type="http://schemas.openxmlformats.org/officeDocument/2006/relationships/image" Target="../media/image18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image" Target="../media/image19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0.e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21.emf"/><Relationship Id="rId7" Type="http://schemas.openxmlformats.org/officeDocument/2006/relationships/oleObject" Target="../embeddings/oleObject23.bin"/><Relationship Id="rId8" Type="http://schemas.openxmlformats.org/officeDocument/2006/relationships/image" Target="../media/image22.emf"/><Relationship Id="rId9" Type="http://schemas.openxmlformats.org/officeDocument/2006/relationships/oleObject" Target="../embeddings/oleObject24.bin"/><Relationship Id="rId10" Type="http://schemas.openxmlformats.org/officeDocument/2006/relationships/image" Target="../media/image23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4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</a:t>
            </a:r>
            <a:r>
              <a:rPr lang="en-US" dirty="0" smtClean="0"/>
              <a:t>19]</a:t>
            </a:r>
            <a:r>
              <a:rPr lang="en-US" dirty="0" smtClean="0"/>
              <a:t>, </a:t>
            </a:r>
            <a:r>
              <a:rPr lang="en-US" dirty="0"/>
              <a:t>Lecture 5</a:t>
            </a:r>
            <a:r>
              <a:rPr lang="en-US" dirty="0" smtClean="0"/>
              <a:t>: Viewing</a:t>
            </a:r>
            <a:endParaRPr lang="en-US" dirty="0"/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/viscomp.ucsd.edu/classes/cse167/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wi19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04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Simply project onto xy plane, drop z coordinate</a:t>
            </a:r>
          </a:p>
        </p:txBody>
      </p:sp>
      <p:pic>
        <p:nvPicPr>
          <p:cNvPr id="1176607" name="Picture 31" descr="fig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2344737"/>
            <a:ext cx="7613650" cy="408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general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686800" cy="5911851"/>
          </a:xfrm>
        </p:spPr>
        <p:txBody>
          <a:bodyPr/>
          <a:lstStyle/>
          <a:p>
            <a:r>
              <a:rPr lang="en-US"/>
              <a:t>We have a cuboid that we want to map to the normalized or square cube from [-1, +1] in all axes</a:t>
            </a:r>
          </a:p>
          <a:p>
            <a:r>
              <a:rPr lang="en-US"/>
              <a:t>We have parameters of cuboid (l,r ; t,b; n,f)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Matrix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r>
              <a:rPr lang="en-US"/>
              <a:t>First center cuboid by translating</a:t>
            </a:r>
          </a:p>
          <a:p>
            <a:r>
              <a:rPr lang="en-US"/>
              <a:t>Then scale into unit cube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 Matrix</a:t>
            </a:r>
          </a:p>
        </p:txBody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29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07854"/>
              </p:ext>
            </p:extLst>
          </p:nvPr>
        </p:nvGraphicFramePr>
        <p:xfrm>
          <a:off x="-25608" y="2262188"/>
          <a:ext cx="9182101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15" name="Equation" r:id="rId3" imgW="3581400" imgH="1549400" progId="Equation.DSMT4">
                  <p:embed/>
                </p:oleObj>
              </mc:Choice>
              <mc:Fallback>
                <p:oleObj name="Equation" r:id="rId3" imgW="3581400" imgH="154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608" y="2262188"/>
                        <a:ext cx="9182101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82" name="Text Box 10"/>
          <p:cNvSpPr txBox="1">
            <a:spLocks noChangeArrowheads="1"/>
          </p:cNvSpPr>
          <p:nvPr/>
        </p:nvSpPr>
        <p:spPr bwMode="auto">
          <a:xfrm>
            <a:off x="2469257" y="1771651"/>
            <a:ext cx="108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Scale</a:t>
            </a:r>
          </a:p>
        </p:txBody>
      </p:sp>
      <p:sp>
        <p:nvSpPr>
          <p:cNvPr id="1129483" name="Text Box 11"/>
          <p:cNvSpPr txBox="1">
            <a:spLocks noChangeArrowheads="1"/>
          </p:cNvSpPr>
          <p:nvPr/>
        </p:nvSpPr>
        <p:spPr bwMode="auto">
          <a:xfrm>
            <a:off x="5032538" y="1771651"/>
            <a:ext cx="37636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Translation (centering)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Caveats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304925"/>
            <a:ext cx="8512175" cy="5911851"/>
          </a:xfrm>
        </p:spPr>
        <p:txBody>
          <a:bodyPr/>
          <a:lstStyle/>
          <a:p>
            <a:r>
              <a:rPr lang="en-US"/>
              <a:t>Looking down –z, f and n are negative (n &gt; f)</a:t>
            </a:r>
          </a:p>
          <a:p>
            <a:r>
              <a:rPr lang="en-US"/>
              <a:t>OpenGL convention: positive n, f, negate internally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Result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79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13148"/>
              </p:ext>
            </p:extLst>
          </p:nvPr>
        </p:nvGraphicFramePr>
        <p:xfrm>
          <a:off x="56923" y="2336800"/>
          <a:ext cx="4127500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16" name="Equation" r:id="rId3" imgW="2387600" imgH="1549400" progId="Equation.DSMT4">
                  <p:embed/>
                </p:oleObj>
              </mc:Choice>
              <mc:Fallback>
                <p:oleObj name="Equation" r:id="rId3" imgW="2387600" imgH="154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3" y="2336800"/>
                        <a:ext cx="4127500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9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893205"/>
              </p:ext>
            </p:extLst>
          </p:nvPr>
        </p:nvGraphicFramePr>
        <p:xfrm>
          <a:off x="4360863" y="2339975"/>
          <a:ext cx="4741862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17" name="Equation" r:id="rId5" imgW="2743200" imgH="1549400" progId="Equation.DSMT4">
                  <p:embed/>
                </p:oleObj>
              </mc:Choice>
              <mc:Fallback>
                <p:oleObj name="Equation" r:id="rId5" imgW="2743200" imgH="154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339975"/>
                        <a:ext cx="4741862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656" name="Rectangle 8"/>
          <p:cNvSpPr>
            <a:spLocks noChangeArrowheads="1"/>
          </p:cNvSpPr>
          <p:nvPr/>
        </p:nvSpPr>
        <p:spPr bwMode="auto">
          <a:xfrm>
            <a:off x="7109434" y="3823010"/>
            <a:ext cx="862013" cy="8270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850313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 i="1"/>
              <a:t>Perspective projection, basic idea</a:t>
            </a:r>
            <a:r>
              <a:rPr lang="en-US"/>
              <a:t>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 Projection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0589"/>
            <a:ext cx="8942388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Most common computer graphics, art, visual system</a:t>
            </a:r>
          </a:p>
          <a:p>
            <a:r>
              <a:rPr lang="en-US"/>
              <a:t>Further objects are smaller (size, inverse distance)</a:t>
            </a:r>
          </a:p>
          <a:p>
            <a:r>
              <a:rPr lang="en-US"/>
              <a:t>Parallel lines not parallel; converge to single point</a:t>
            </a:r>
          </a:p>
          <a:p>
            <a:pPr>
              <a:buFont typeface="Wingdings" charset="0"/>
              <a:buNone/>
            </a:pPr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81701" name="AutoShape 5"/>
          <p:cNvSpPr>
            <a:spLocks noChangeArrowheads="1"/>
          </p:cNvSpPr>
          <p:nvPr/>
        </p:nvSpPr>
        <p:spPr bwMode="ltGray">
          <a:xfrm rot="5400000">
            <a:off x="3638550" y="4381500"/>
            <a:ext cx="1600200" cy="1524000"/>
          </a:xfrm>
          <a:prstGeom prst="parallelogram">
            <a:avLst>
              <a:gd name="adj" fmla="val 239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en-US" sz="2400"/>
          </a:p>
        </p:txBody>
      </p:sp>
      <p:sp>
        <p:nvSpPr>
          <p:cNvPr id="1181702" name="Line 6"/>
          <p:cNvSpPr>
            <a:spLocks noChangeShapeType="1"/>
          </p:cNvSpPr>
          <p:nvPr/>
        </p:nvSpPr>
        <p:spPr bwMode="auto">
          <a:xfrm>
            <a:off x="4972053" y="3810000"/>
            <a:ext cx="747713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3" name="Line 7"/>
          <p:cNvSpPr>
            <a:spLocks noChangeShapeType="1"/>
          </p:cNvSpPr>
          <p:nvPr/>
        </p:nvSpPr>
        <p:spPr bwMode="auto">
          <a:xfrm flipH="1">
            <a:off x="2914650" y="3810000"/>
            <a:ext cx="2057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4" name="Line 8"/>
          <p:cNvSpPr>
            <a:spLocks noChangeShapeType="1"/>
          </p:cNvSpPr>
          <p:nvPr/>
        </p:nvSpPr>
        <p:spPr bwMode="auto">
          <a:xfrm flipH="1">
            <a:off x="2914650" y="5105400"/>
            <a:ext cx="2819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5" name="Line 9"/>
          <p:cNvSpPr>
            <a:spLocks noChangeShapeType="1"/>
          </p:cNvSpPr>
          <p:nvPr/>
        </p:nvSpPr>
        <p:spPr bwMode="auto">
          <a:xfrm>
            <a:off x="3981450" y="47244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6" name="Text Box 10"/>
          <p:cNvSpPr txBox="1">
            <a:spLocks noChangeArrowheads="1"/>
          </p:cNvSpPr>
          <p:nvPr/>
        </p:nvSpPr>
        <p:spPr bwMode="auto">
          <a:xfrm>
            <a:off x="5648918" y="4951721"/>
            <a:ext cx="3899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B</a:t>
            </a:r>
          </a:p>
        </p:txBody>
      </p:sp>
      <p:sp>
        <p:nvSpPr>
          <p:cNvPr id="1181707" name="Text Box 11"/>
          <p:cNvSpPr txBox="1">
            <a:spLocks noChangeArrowheads="1"/>
          </p:cNvSpPr>
          <p:nvPr/>
        </p:nvSpPr>
        <p:spPr bwMode="auto">
          <a:xfrm>
            <a:off x="3651529" y="4341816"/>
            <a:ext cx="5566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8" name="Text Box 12"/>
          <p:cNvSpPr txBox="1">
            <a:spLocks noChangeArrowheads="1"/>
          </p:cNvSpPr>
          <p:nvPr/>
        </p:nvSpPr>
        <p:spPr bwMode="auto">
          <a:xfrm>
            <a:off x="4486616" y="5332416"/>
            <a:ext cx="5438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9" name="Text Box 13"/>
          <p:cNvSpPr txBox="1">
            <a:spLocks noChangeArrowheads="1"/>
          </p:cNvSpPr>
          <p:nvPr/>
        </p:nvSpPr>
        <p:spPr bwMode="auto">
          <a:xfrm>
            <a:off x="1391858" y="5789615"/>
            <a:ext cx="31440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Center of projection</a:t>
            </a:r>
          </a:p>
          <a:p>
            <a:r>
              <a:rPr lang="en-US" sz="2400">
                <a:latin typeface="Arial" charset="0"/>
              </a:rPr>
              <a:t>(camera/eye location)</a:t>
            </a:r>
          </a:p>
        </p:txBody>
      </p:sp>
      <p:sp>
        <p:nvSpPr>
          <p:cNvPr id="1181710" name="Text Box 14"/>
          <p:cNvSpPr txBox="1">
            <a:spLocks noChangeArrowheads="1"/>
          </p:cNvSpPr>
          <p:nvPr/>
        </p:nvSpPr>
        <p:spPr bwMode="auto">
          <a:xfrm>
            <a:off x="4744520" y="3429002"/>
            <a:ext cx="4026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A</a:t>
            </a:r>
          </a:p>
        </p:txBody>
      </p:sp>
      <p:sp>
        <p:nvSpPr>
          <p:cNvPr id="1181711" name="Text Box 15"/>
          <p:cNvSpPr txBox="1">
            <a:spLocks noChangeArrowheads="1"/>
          </p:cNvSpPr>
          <p:nvPr/>
        </p:nvSpPr>
        <p:spPr bwMode="auto">
          <a:xfrm rot="669137">
            <a:off x="2634680" y="3958584"/>
            <a:ext cx="2768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Plane of Projection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8570" y="6488668"/>
            <a:ext cx="381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Slides inspired by Greg Humphreys 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Funny things happen…</a:t>
            </a:r>
          </a:p>
        </p:txBody>
      </p:sp>
      <p:pic>
        <p:nvPicPr>
          <p:cNvPr id="17674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1345579"/>
            <a:ext cx="3682400" cy="5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8903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236663" y="4605741"/>
            <a:ext cx="76088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Arial" charset="0"/>
              </a:rPr>
              <a:t>Looks like we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 err="1">
                <a:latin typeface="Arial" charset="0"/>
              </a:rPr>
              <a:t>ve</a:t>
            </a:r>
            <a:r>
              <a:rPr lang="en-US" sz="2400" dirty="0">
                <a:latin typeface="Arial" charset="0"/>
              </a:rPr>
              <a:t> got some nice similar triangles here?</a:t>
            </a:r>
          </a:p>
        </p:txBody>
      </p:sp>
      <p:grpSp>
        <p:nvGrpSpPr>
          <p:cNvPr id="1182741" name="Group 21"/>
          <p:cNvGrpSpPr>
            <a:grpSpLocks/>
          </p:cNvGrpSpPr>
          <p:nvPr/>
        </p:nvGrpSpPr>
        <p:grpSpPr bwMode="auto">
          <a:xfrm>
            <a:off x="1466269" y="5230812"/>
            <a:ext cx="6540498" cy="1133473"/>
            <a:chOff x="770" y="3295"/>
            <a:chExt cx="4120" cy="714"/>
          </a:xfrm>
        </p:grpSpPr>
        <p:graphicFrame>
          <p:nvGraphicFramePr>
            <p:cNvPr id="118273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3326317"/>
                </p:ext>
              </p:extLst>
            </p:nvPr>
          </p:nvGraphicFramePr>
          <p:xfrm>
            <a:off x="770" y="3295"/>
            <a:ext cx="1884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02" name="Equation" r:id="rId3" imgW="1282700" imgH="419100" progId="Equation.DSMT4">
                    <p:embed/>
                  </p:oleObj>
                </mc:Choice>
                <mc:Fallback>
                  <p:oleObj name="Equation" r:id="rId3" imgW="12827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770" y="3295"/>
                          <a:ext cx="1884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9589619"/>
                </p:ext>
              </p:extLst>
            </p:nvPr>
          </p:nvGraphicFramePr>
          <p:xfrm>
            <a:off x="3012" y="3305"/>
            <a:ext cx="1878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03" name="Equation" r:id="rId5" imgW="1320800" imgH="419100" progId="Equation.DSMT4">
                    <p:embed/>
                  </p:oleObj>
                </mc:Choice>
                <mc:Fallback>
                  <p:oleObj name="Equation" r:id="rId5" imgW="13208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012" y="3305"/>
                          <a:ext cx="1878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82742" name="Group 22"/>
          <p:cNvGrpSpPr>
            <a:grpSpLocks/>
          </p:cNvGrpSpPr>
          <p:nvPr/>
        </p:nvGrpSpPr>
        <p:grpSpPr bwMode="auto">
          <a:xfrm>
            <a:off x="2146303" y="1354142"/>
            <a:ext cx="4841875" cy="3273425"/>
            <a:chOff x="1352" y="853"/>
            <a:chExt cx="3050" cy="2062"/>
          </a:xfrm>
        </p:grpSpPr>
        <p:sp>
          <p:nvSpPr>
            <p:cNvPr id="1182723" name="Line 3"/>
            <p:cNvSpPr>
              <a:spLocks noChangeShapeType="1"/>
            </p:cNvSpPr>
            <p:nvPr/>
          </p:nvSpPr>
          <p:spPr bwMode="auto">
            <a:xfrm>
              <a:off x="2999" y="853"/>
              <a:ext cx="0" cy="20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4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5" name="Oval 5"/>
            <p:cNvSpPr>
              <a:spLocks noChangeArrowheads="1"/>
            </p:cNvSpPr>
            <p:nvPr/>
          </p:nvSpPr>
          <p:spPr bwMode="auto">
            <a:xfrm>
              <a:off x="3787" y="1252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6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7" name="Oval 7"/>
            <p:cNvSpPr>
              <a:spLocks noChangeArrowheads="1"/>
            </p:cNvSpPr>
            <p:nvPr/>
          </p:nvSpPr>
          <p:spPr bwMode="auto">
            <a:xfrm>
              <a:off x="2967" y="1455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8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9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0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1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8273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940842"/>
                </p:ext>
              </p:extLst>
            </p:nvPr>
          </p:nvGraphicFramePr>
          <p:xfrm>
            <a:off x="2256" y="1232"/>
            <a:ext cx="617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04" name="Equation" r:id="rId7" imgW="596900" imgH="279400" progId="Equation.DSMT4">
                    <p:embed/>
                  </p:oleObj>
                </mc:Choice>
                <mc:Fallback>
                  <p:oleObj name="Equation" r:id="rId7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32"/>
                          <a:ext cx="617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7199044"/>
                </p:ext>
              </p:extLst>
            </p:nvPr>
          </p:nvGraphicFramePr>
          <p:xfrm>
            <a:off x="3890" y="1067"/>
            <a:ext cx="512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05" name="Equation" r:id="rId9" imgW="495300" imgH="279400" progId="Equation.DSMT4">
                    <p:embed/>
                  </p:oleObj>
                </mc:Choice>
                <mc:Fallback>
                  <p:oleObj name="Equation" r:id="rId9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0" y="1067"/>
                          <a:ext cx="512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7743074"/>
                </p:ext>
              </p:extLst>
            </p:nvPr>
          </p:nvGraphicFramePr>
          <p:xfrm>
            <a:off x="2281" y="1877"/>
            <a:ext cx="188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06" name="Equation" r:id="rId11" imgW="139700" imgH="177800" progId="Equation.DSMT4">
                    <p:embed/>
                  </p:oleObj>
                </mc:Choice>
                <mc:Fallback>
                  <p:oleObj name="Equation" r:id="rId11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88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8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7782019"/>
                </p:ext>
              </p:extLst>
            </p:nvPr>
          </p:nvGraphicFramePr>
          <p:xfrm>
            <a:off x="1352" y="1483"/>
            <a:ext cx="499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407" name="Equation" r:id="rId13" imgW="482600" imgH="279400" progId="Equation.DSMT4">
                    <p:embed/>
                  </p:oleObj>
                </mc:Choice>
                <mc:Fallback>
                  <p:oleObj name="Equation" r:id="rId13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83"/>
                          <a:ext cx="499" cy="3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5985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527175"/>
            <a:ext cx="8494713" cy="5029200"/>
          </a:xfrm>
        </p:spPr>
        <p:txBody>
          <a:bodyPr/>
          <a:lstStyle/>
          <a:p>
            <a:r>
              <a:rPr lang="en-US" sz="2400" dirty="0"/>
              <a:t>Questions/concerns about assignment 1?</a:t>
            </a:r>
          </a:p>
          <a:p>
            <a:r>
              <a:rPr lang="en-US" sz="2400" dirty="0"/>
              <a:t>Remember it is </a:t>
            </a:r>
            <a:r>
              <a:rPr lang="en-US" sz="2400" dirty="0" smtClean="0"/>
              <a:t>due </a:t>
            </a:r>
            <a:r>
              <a:rPr lang="en-US" sz="2400" dirty="0" smtClean="0"/>
              <a:t>tomorrow! (Jan 16)</a:t>
            </a:r>
            <a:r>
              <a:rPr lang="en-US" sz="2400" dirty="0" smtClean="0"/>
              <a:t>.  </a:t>
            </a:r>
          </a:p>
          <a:p>
            <a:r>
              <a:rPr lang="en-US" sz="2400" dirty="0" smtClean="0"/>
              <a:t>Ask </a:t>
            </a:r>
            <a:r>
              <a:rPr lang="en-US" sz="2400" dirty="0"/>
              <a:t>me or TAs re problems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r>
              <a:rPr lang="en-US"/>
              <a:t>Note negation of z coord (focal plane –d)</a:t>
            </a:r>
          </a:p>
          <a:p>
            <a:r>
              <a:rPr lang="en-US"/>
              <a:t>(Only) last row affected (no longer 0 0 0 1)</a:t>
            </a:r>
          </a:p>
          <a:p>
            <a:r>
              <a:rPr lang="en-US"/>
              <a:t>w coord will no longer = 1.  Must divide at end </a:t>
            </a:r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83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1114"/>
              </p:ext>
            </p:extLst>
          </p:nvPr>
        </p:nvGraphicFramePr>
        <p:xfrm>
          <a:off x="2425700" y="3571875"/>
          <a:ext cx="37988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782" name="Equation" r:id="rId3" imgW="1536700" imgH="1130300" progId="Equation.DSMT4">
                  <p:embed/>
                </p:oleObj>
              </mc:Choice>
              <mc:Fallback>
                <p:oleObj name="Equation" r:id="rId3" imgW="15367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571875"/>
                        <a:ext cx="37988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Verify</a:t>
            </a:r>
          </a:p>
        </p:txBody>
      </p:sp>
      <p:graphicFrame>
        <p:nvGraphicFramePr>
          <p:cNvPr id="1184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30425"/>
              </p:ext>
            </p:extLst>
          </p:nvPr>
        </p:nvGraphicFramePr>
        <p:xfrm>
          <a:off x="304970" y="2385176"/>
          <a:ext cx="4715926" cy="272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834" name="Equation" r:id="rId3" imgW="1955800" imgH="1130300" progId="Equation.DSMT4">
                  <p:embed/>
                </p:oleObj>
              </mc:Choice>
              <mc:Fallback>
                <p:oleObj name="Equation" r:id="rId3" imgW="19558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70" y="2385176"/>
                        <a:ext cx="4715926" cy="2727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4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796765"/>
              </p:ext>
            </p:extLst>
          </p:nvPr>
        </p:nvGraphicFramePr>
        <p:xfrm>
          <a:off x="5415832" y="2119536"/>
          <a:ext cx="3514395" cy="316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835" name="Equation" r:id="rId5" imgW="1498600" imgH="1346200" progId="Equation.DSMT4">
                  <p:embed/>
                </p:oleObj>
              </mc:Choice>
              <mc:Fallback>
                <p:oleObj name="Equation" r:id="rId5" imgW="1498600" imgH="1346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832" y="2119536"/>
                        <a:ext cx="3514395" cy="316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 i="1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projection tutorial</a:t>
            </a:r>
          </a:p>
        </p:txBody>
      </p:sp>
      <p:pic>
        <p:nvPicPr>
          <p:cNvPr id="1187843" name="Picture 3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7" y="1485900"/>
            <a:ext cx="5272087" cy="527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Frustum</a:t>
            </a:r>
          </a:p>
        </p:txBody>
      </p:sp>
      <p:sp>
        <p:nvSpPr>
          <p:cNvPr id="1188870" name="AutoShape 6"/>
          <p:cNvSpPr>
            <a:spLocks noChangeArrowheads="1"/>
          </p:cNvSpPr>
          <p:nvPr/>
        </p:nvSpPr>
        <p:spPr bwMode="auto">
          <a:xfrm rot="5400000">
            <a:off x="4877596" y="2324897"/>
            <a:ext cx="4251325" cy="3074987"/>
          </a:xfrm>
          <a:custGeom>
            <a:avLst/>
            <a:gdLst>
              <a:gd name="G0" fmla="+- 2306 0 0"/>
              <a:gd name="G1" fmla="+- 21600 0 2306"/>
              <a:gd name="G2" fmla="*/ 2306 1 2"/>
              <a:gd name="G3" fmla="+- 21600 0 G2"/>
              <a:gd name="G4" fmla="+/ 2306 21600 2"/>
              <a:gd name="G5" fmla="+/ G1 0 2"/>
              <a:gd name="G6" fmla="*/ 21600 21600 2306"/>
              <a:gd name="G7" fmla="*/ G6 1 2"/>
              <a:gd name="G8" fmla="+- 21600 0 G7"/>
              <a:gd name="G9" fmla="*/ 21600 1 2"/>
              <a:gd name="G10" fmla="+- 2306 0 G9"/>
              <a:gd name="G11" fmla="?: G10 G8 0"/>
              <a:gd name="G12" fmla="?: G10 G7 21600"/>
              <a:gd name="T0" fmla="*/ 20447 w 21600"/>
              <a:gd name="T1" fmla="*/ 10800 h 21600"/>
              <a:gd name="T2" fmla="*/ 10800 w 21600"/>
              <a:gd name="T3" fmla="*/ 21600 h 21600"/>
              <a:gd name="T4" fmla="*/ 1153 w 21600"/>
              <a:gd name="T5" fmla="*/ 10800 h 21600"/>
              <a:gd name="T6" fmla="*/ 10800 w 21600"/>
              <a:gd name="T7" fmla="*/ 0 h 21600"/>
              <a:gd name="T8" fmla="*/ 2953 w 21600"/>
              <a:gd name="T9" fmla="*/ 2953 h 21600"/>
              <a:gd name="T10" fmla="*/ 18647 w 21600"/>
              <a:gd name="T11" fmla="*/ 186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06" y="21600"/>
                </a:lnTo>
                <a:lnTo>
                  <a:pt x="1929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1" name="AutoShape 7"/>
          <p:cNvSpPr>
            <a:spLocks noChangeArrowheads="1"/>
          </p:cNvSpPr>
          <p:nvPr/>
        </p:nvSpPr>
        <p:spPr bwMode="auto">
          <a:xfrm rot="5400000">
            <a:off x="2309021" y="3761582"/>
            <a:ext cx="1595437" cy="98425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2" name="Line 8"/>
          <p:cNvSpPr>
            <a:spLocks noChangeShapeType="1"/>
          </p:cNvSpPr>
          <p:nvPr/>
        </p:nvSpPr>
        <p:spPr bwMode="auto">
          <a:xfrm flipV="1">
            <a:off x="3584579" y="1770066"/>
            <a:ext cx="4949825" cy="168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3" name="Line 9"/>
          <p:cNvSpPr>
            <a:spLocks noChangeShapeType="1"/>
          </p:cNvSpPr>
          <p:nvPr/>
        </p:nvSpPr>
        <p:spPr bwMode="auto">
          <a:xfrm flipV="1">
            <a:off x="2614613" y="2212978"/>
            <a:ext cx="2860675" cy="139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4" name="Line 10"/>
          <p:cNvSpPr>
            <a:spLocks noChangeShapeType="1"/>
          </p:cNvSpPr>
          <p:nvPr/>
        </p:nvSpPr>
        <p:spPr bwMode="auto">
          <a:xfrm>
            <a:off x="3605217" y="5049841"/>
            <a:ext cx="4891087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5" name="Line 11"/>
          <p:cNvSpPr>
            <a:spLocks noChangeShapeType="1"/>
          </p:cNvSpPr>
          <p:nvPr/>
        </p:nvSpPr>
        <p:spPr bwMode="auto">
          <a:xfrm>
            <a:off x="2586038" y="4911727"/>
            <a:ext cx="2843212" cy="638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80" name="Text Box 16"/>
          <p:cNvSpPr txBox="1">
            <a:spLocks noChangeArrowheads="1"/>
          </p:cNvSpPr>
          <p:nvPr/>
        </p:nvSpPr>
        <p:spPr bwMode="auto">
          <a:xfrm>
            <a:off x="1412992" y="2771776"/>
            <a:ext cx="19412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Near plane</a:t>
            </a:r>
          </a:p>
        </p:txBody>
      </p:sp>
      <p:sp>
        <p:nvSpPr>
          <p:cNvPr id="1188881" name="Text Box 17"/>
          <p:cNvSpPr txBox="1">
            <a:spLocks noChangeArrowheads="1"/>
          </p:cNvSpPr>
          <p:nvPr/>
        </p:nvSpPr>
        <p:spPr bwMode="auto">
          <a:xfrm>
            <a:off x="5372990" y="1408113"/>
            <a:ext cx="1701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Far plane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Screen (Projection Plane)</a:t>
            </a:r>
          </a:p>
        </p:txBody>
      </p:sp>
      <p:sp>
        <p:nvSpPr>
          <p:cNvPr id="1189901" name="AutoShape 13"/>
          <p:cNvSpPr>
            <a:spLocks noChangeArrowheads="1"/>
          </p:cNvSpPr>
          <p:nvPr/>
        </p:nvSpPr>
        <p:spPr bwMode="auto">
          <a:xfrm rot="5400000">
            <a:off x="2974975" y="2278063"/>
            <a:ext cx="3657600" cy="356870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2" name="Line 14"/>
          <p:cNvSpPr>
            <a:spLocks noChangeShapeType="1"/>
          </p:cNvSpPr>
          <p:nvPr/>
        </p:nvSpPr>
        <p:spPr bwMode="auto">
          <a:xfrm flipV="1">
            <a:off x="1190625" y="2278064"/>
            <a:ext cx="5384800" cy="2671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3" name="Line 15"/>
          <p:cNvSpPr>
            <a:spLocks noChangeShapeType="1"/>
          </p:cNvSpPr>
          <p:nvPr/>
        </p:nvSpPr>
        <p:spPr bwMode="auto">
          <a:xfrm flipV="1">
            <a:off x="1190625" y="4092576"/>
            <a:ext cx="3570288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4" name="Line 16"/>
          <p:cNvSpPr>
            <a:spLocks noChangeShapeType="1"/>
          </p:cNvSpPr>
          <p:nvPr/>
        </p:nvSpPr>
        <p:spPr bwMode="auto">
          <a:xfrm flipV="1">
            <a:off x="1198567" y="2662240"/>
            <a:ext cx="1843087" cy="223678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5" name="Line 17"/>
          <p:cNvSpPr>
            <a:spLocks noChangeShapeType="1"/>
          </p:cNvSpPr>
          <p:nvPr/>
        </p:nvSpPr>
        <p:spPr bwMode="auto">
          <a:xfrm>
            <a:off x="1162050" y="4935540"/>
            <a:ext cx="1873250" cy="5794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6" name="Line 18"/>
          <p:cNvSpPr>
            <a:spLocks noChangeShapeType="1"/>
          </p:cNvSpPr>
          <p:nvPr/>
        </p:nvSpPr>
        <p:spPr bwMode="auto">
          <a:xfrm>
            <a:off x="1182692" y="4913315"/>
            <a:ext cx="5299075" cy="957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8" name="AutoShape 20"/>
          <p:cNvSpPr>
            <a:spLocks noChangeArrowheads="1"/>
          </p:cNvSpPr>
          <p:nvPr/>
        </p:nvSpPr>
        <p:spPr bwMode="auto">
          <a:xfrm rot="4634298">
            <a:off x="1357316" y="4376739"/>
            <a:ext cx="960439" cy="652463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199" y="7817"/>
                  <a:pt x="16199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9" name="Text Box 21"/>
          <p:cNvSpPr txBox="1">
            <a:spLocks noChangeArrowheads="1"/>
          </p:cNvSpPr>
          <p:nvPr/>
        </p:nvSpPr>
        <p:spPr bwMode="auto">
          <a:xfrm>
            <a:off x="64781" y="3236915"/>
            <a:ext cx="21802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Arial" charset="0"/>
              </a:rPr>
              <a:t>Field of view</a:t>
            </a:r>
          </a:p>
          <a:p>
            <a:r>
              <a:rPr lang="en-US">
                <a:solidFill>
                  <a:schemeClr val="folHlink"/>
                </a:solidFill>
                <a:latin typeface="Arial" charset="0"/>
              </a:rPr>
              <a:t>(fovy)</a:t>
            </a:r>
          </a:p>
        </p:txBody>
      </p:sp>
      <p:sp>
        <p:nvSpPr>
          <p:cNvPr id="1189910" name="Line 22"/>
          <p:cNvSpPr>
            <a:spLocks noChangeShapeType="1"/>
          </p:cNvSpPr>
          <p:nvPr/>
        </p:nvSpPr>
        <p:spPr bwMode="auto">
          <a:xfrm>
            <a:off x="3005138" y="1871663"/>
            <a:ext cx="3598862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1" name="Line 23"/>
          <p:cNvSpPr>
            <a:spLocks noChangeShapeType="1"/>
          </p:cNvSpPr>
          <p:nvPr/>
        </p:nvSpPr>
        <p:spPr bwMode="auto">
          <a:xfrm flipV="1">
            <a:off x="7067550" y="2209803"/>
            <a:ext cx="12700" cy="3802063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2" name="Text Box 24"/>
          <p:cNvSpPr txBox="1">
            <a:spLocks noChangeArrowheads="1"/>
          </p:cNvSpPr>
          <p:nvPr/>
        </p:nvSpPr>
        <p:spPr bwMode="auto">
          <a:xfrm>
            <a:off x="4228761" y="1847851"/>
            <a:ext cx="10357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width</a:t>
            </a:r>
          </a:p>
        </p:txBody>
      </p:sp>
      <p:sp>
        <p:nvSpPr>
          <p:cNvPr id="1189913" name="Text Box 25"/>
          <p:cNvSpPr txBox="1">
            <a:spLocks noChangeArrowheads="1"/>
          </p:cNvSpPr>
          <p:nvPr/>
        </p:nvSpPr>
        <p:spPr bwMode="auto">
          <a:xfrm>
            <a:off x="7125817" y="3763962"/>
            <a:ext cx="1162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height</a:t>
            </a:r>
          </a:p>
        </p:txBody>
      </p:sp>
      <p:sp>
        <p:nvSpPr>
          <p:cNvPr id="1189914" name="Text Box 26"/>
          <p:cNvSpPr txBox="1">
            <a:spLocks noChangeArrowheads="1"/>
          </p:cNvSpPr>
          <p:nvPr/>
        </p:nvSpPr>
        <p:spPr bwMode="auto">
          <a:xfrm>
            <a:off x="2479470" y="6110288"/>
            <a:ext cx="46057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Aspect ratio = width / height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gluPerspective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550275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gluPerspective(fovy, aspect, zNear &gt; 0, zFar &gt; 0)</a:t>
            </a:r>
          </a:p>
          <a:p>
            <a:r>
              <a:rPr lang="en-US"/>
              <a:t>Fovy, aspect control fov in x, y directions</a:t>
            </a:r>
          </a:p>
          <a:p>
            <a:r>
              <a:rPr lang="en-US"/>
              <a:t>zNear, zFar control viewing frustum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graphicFrame>
        <p:nvGraphicFramePr>
          <p:cNvPr id="11929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41789"/>
              </p:ext>
            </p:extLst>
          </p:nvPr>
        </p:nvGraphicFramePr>
        <p:xfrm>
          <a:off x="1431925" y="3840747"/>
          <a:ext cx="2705898" cy="56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402" name="Equation" r:id="rId3" imgW="965200" imgH="203200" progId="Equation.DSMT4">
                  <p:embed/>
                </p:oleObj>
              </mc:Choice>
              <mc:Fallback>
                <p:oleObj name="Equation" r:id="rId3" imgW="965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840747"/>
                        <a:ext cx="2705898" cy="56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1498715" y="1387785"/>
            <a:ext cx="6450251" cy="2649538"/>
            <a:chOff x="1352" y="853"/>
            <a:chExt cx="3055" cy="1669"/>
          </a:xfrm>
        </p:grpSpPr>
        <p:sp>
          <p:nvSpPr>
            <p:cNvPr id="22" name="Line 3"/>
            <p:cNvSpPr>
              <a:spLocks noChangeShapeType="1"/>
            </p:cNvSpPr>
            <p:nvPr/>
          </p:nvSpPr>
          <p:spPr bwMode="auto">
            <a:xfrm>
              <a:off x="2999" y="853"/>
              <a:ext cx="1" cy="16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8" cy="10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3787" y="1247"/>
              <a:ext cx="78" cy="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2967" y="1450"/>
              <a:ext cx="85" cy="9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1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2279559"/>
                </p:ext>
              </p:extLst>
            </p:nvPr>
          </p:nvGraphicFramePr>
          <p:xfrm>
            <a:off x="2256" y="1212"/>
            <a:ext cx="61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03" name="Equation" r:id="rId5" imgW="596900" imgH="279400" progId="Equation.DSMT4">
                    <p:embed/>
                  </p:oleObj>
                </mc:Choice>
                <mc:Fallback>
                  <p:oleObj name="Equation" r:id="rId5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12"/>
                          <a:ext cx="617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3010307"/>
                </p:ext>
              </p:extLst>
            </p:nvPr>
          </p:nvGraphicFramePr>
          <p:xfrm>
            <a:off x="3895" y="1067"/>
            <a:ext cx="51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04" name="Equation" r:id="rId7" imgW="495300" imgH="279400" progId="Equation.DSMT4">
                    <p:embed/>
                  </p:oleObj>
                </mc:Choice>
                <mc:Fallback>
                  <p:oleObj name="Equation" r:id="rId7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5" y="1067"/>
                          <a:ext cx="51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4401648"/>
                </p:ext>
              </p:extLst>
            </p:nvPr>
          </p:nvGraphicFramePr>
          <p:xfrm>
            <a:off x="2281" y="1877"/>
            <a:ext cx="144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05" name="Equation" r:id="rId9" imgW="139700" imgH="177800" progId="Equation.DSMT4">
                    <p:embed/>
                  </p:oleObj>
                </mc:Choice>
                <mc:Fallback>
                  <p:oleObj name="Equation" r:id="rId9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44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393882"/>
                </p:ext>
              </p:extLst>
            </p:nvPr>
          </p:nvGraphicFramePr>
          <p:xfrm>
            <a:off x="1352" y="1411"/>
            <a:ext cx="499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406" name="Equation" r:id="rId11" imgW="482600" imgH="279400" progId="Equation.DSMT4">
                    <p:embed/>
                  </p:oleObj>
                </mc:Choice>
                <mc:Fallback>
                  <p:oleObj name="Equation" r:id="rId11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11"/>
                          <a:ext cx="499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615101"/>
              </p:ext>
            </p:extLst>
          </p:nvPr>
        </p:nvGraphicFramePr>
        <p:xfrm>
          <a:off x="1492252" y="4933952"/>
          <a:ext cx="3858414" cy="114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407" name="Equation" r:id="rId13" imgW="1409700" imgH="419100" progId="Equation.DSMT4">
                  <p:embed/>
                </p:oleObj>
              </mc:Choice>
              <mc:Fallback>
                <p:oleObj name="Equation" r:id="rId13" imgW="1409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2" y="4933952"/>
                        <a:ext cx="3858414" cy="1147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83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686800" cy="5911851"/>
          </a:xfrm>
        </p:spPr>
        <p:txBody>
          <a:bodyPr/>
          <a:lstStyle/>
          <a:p>
            <a:r>
              <a:rPr lang="en-US"/>
              <a:t>Simplest form: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Aspect ratio taken into account</a:t>
            </a:r>
          </a:p>
          <a:p>
            <a:r>
              <a:rPr lang="en-US"/>
              <a:t>Homogeneous, simpler to multiply through by d</a:t>
            </a:r>
          </a:p>
          <a:p>
            <a:r>
              <a:rPr lang="en-US"/>
              <a:t>Must map z vals based on near, far planes (not yet)</a:t>
            </a:r>
          </a:p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9269"/>
              </p:ext>
            </p:extLst>
          </p:nvPr>
        </p:nvGraphicFramePr>
        <p:xfrm>
          <a:off x="3173179" y="1512913"/>
          <a:ext cx="4381338" cy="3113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044" name="Equation" r:id="rId3" imgW="1930400" imgH="1371600" progId="Equation.DSMT4">
                  <p:embed/>
                </p:oleObj>
              </mc:Choice>
              <mc:Fallback>
                <p:oleObj name="Equation" r:id="rId3" imgW="19304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79" y="1512913"/>
                        <a:ext cx="4381338" cy="3113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" y="1519237"/>
            <a:ext cx="916305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 and B selected to map n and f to -1, +1 respectively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5684"/>
              </p:ext>
            </p:extLst>
          </p:nvPr>
        </p:nvGraphicFramePr>
        <p:xfrm>
          <a:off x="670823" y="1611917"/>
          <a:ext cx="7734300" cy="288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068" name="Equation" r:id="rId3" imgW="3683000" imgH="1371600" progId="Equation.DSMT4">
                  <p:embed/>
                </p:oleObj>
              </mc:Choice>
              <mc:Fallback>
                <p:oleObj name="Equation" r:id="rId3" imgW="36830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23" y="1611917"/>
                        <a:ext cx="7734300" cy="288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0225"/>
            <a:ext cx="8686800" cy="5911851"/>
          </a:xfrm>
        </p:spPr>
        <p:txBody>
          <a:bodyPr/>
          <a:lstStyle/>
          <a:p>
            <a:r>
              <a:rPr lang="en-US"/>
              <a:t>We have seen transforms (between coord systems)</a:t>
            </a:r>
          </a:p>
          <a:p>
            <a:r>
              <a:rPr lang="en-US"/>
              <a:t>But all that is in 3D</a:t>
            </a:r>
          </a:p>
          <a:p>
            <a:r>
              <a:rPr lang="en-US"/>
              <a:t>We still need to make a 2D picture</a:t>
            </a:r>
          </a:p>
          <a:p>
            <a:r>
              <a:rPr lang="en-US"/>
              <a:t>Project 3D to 2D.  How do we do this?</a:t>
            </a:r>
          </a:p>
          <a:p>
            <a:r>
              <a:rPr lang="en-US"/>
              <a:t>This lecture is about viewing transformations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 mapping derivation</a:t>
            </a:r>
          </a:p>
        </p:txBody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Simultaneous equations?</a:t>
            </a:r>
          </a:p>
          <a:p>
            <a:endParaRPr lang="en-US"/>
          </a:p>
          <a:p>
            <a:endParaRPr lang="en-US"/>
          </a:p>
          <a:p>
            <a:pPr>
              <a:buFont typeface="Wingdings" charset="0"/>
              <a:buNone/>
            </a:pPr>
            <a:endParaRPr lang="en-US"/>
          </a:p>
        </p:txBody>
      </p:sp>
      <p:graphicFrame>
        <p:nvGraphicFramePr>
          <p:cNvPr id="1197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692013"/>
              </p:ext>
            </p:extLst>
          </p:nvPr>
        </p:nvGraphicFramePr>
        <p:xfrm>
          <a:off x="711200" y="2009775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79" name="Equation" r:id="rId3" imgW="1409700" imgH="508000" progId="Equation.DSMT4">
                  <p:embed/>
                </p:oleObj>
              </mc:Choice>
              <mc:Fallback>
                <p:oleObj name="Equation" r:id="rId3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009775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11892"/>
              </p:ext>
            </p:extLst>
          </p:nvPr>
        </p:nvGraphicFramePr>
        <p:xfrm>
          <a:off x="4791493" y="199390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80" name="Equation" r:id="rId5" imgW="1409700" imgH="508000" progId="Equation.DSMT4">
                  <p:embed/>
                </p:oleObj>
              </mc:Choice>
              <mc:Fallback>
                <p:oleObj name="Equation" r:id="rId5" imgW="14097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493" y="199390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172311"/>
              </p:ext>
            </p:extLst>
          </p:nvPr>
        </p:nvGraphicFramePr>
        <p:xfrm>
          <a:off x="1404938" y="4249738"/>
          <a:ext cx="2009775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81" name="Equation" r:id="rId7" imgW="812800" imgH="825500" progId="Equation.DSMT4">
                  <p:embed/>
                </p:oleObj>
              </mc:Choice>
              <mc:Fallback>
                <p:oleObj name="Equation" r:id="rId7" imgW="8128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49738"/>
                        <a:ext cx="2009775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548395"/>
              </p:ext>
            </p:extLst>
          </p:nvPr>
        </p:nvGraphicFramePr>
        <p:xfrm>
          <a:off x="5324475" y="4237038"/>
          <a:ext cx="17875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82" name="Equation" r:id="rId9" imgW="723900" imgH="825500" progId="Equation.DSMT4">
                  <p:embed/>
                </p:oleObj>
              </mc:Choice>
              <mc:Fallback>
                <p:oleObj name="Equation" r:id="rId9" imgW="723900" imgH="825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237038"/>
                        <a:ext cx="1787525" cy="203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70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 i="1"/>
              <a:t>Brief discussion of nonlinear mapping in z</a:t>
            </a:r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of Z is nonlinear</a:t>
            </a:r>
          </a:p>
        </p:txBody>
      </p:sp>
      <p:sp>
        <p:nvSpPr>
          <p:cNvPr id="120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4" y="1162049"/>
            <a:ext cx="8888413" cy="5911851"/>
          </a:xfrm>
        </p:spPr>
        <p:txBody>
          <a:bodyPr/>
          <a:lstStyle/>
          <a:p>
            <a:endParaRPr lang="en-US" i="1"/>
          </a:p>
          <a:p>
            <a:endParaRPr lang="en-US" i="1"/>
          </a:p>
          <a:p>
            <a:r>
              <a:rPr lang="en-US"/>
              <a:t>Many mappings proposed: all have nonlinearities</a:t>
            </a:r>
          </a:p>
          <a:p>
            <a:r>
              <a:rPr lang="en-US"/>
              <a:t>Advantage: handles range of depths (10cm – 100m)</a:t>
            </a:r>
          </a:p>
          <a:p>
            <a:r>
              <a:rPr lang="en-US"/>
              <a:t>Disadvantage: depth resolution not uniform</a:t>
            </a:r>
          </a:p>
          <a:p>
            <a:r>
              <a:rPr lang="en-US"/>
              <a:t>More close to near plane, less further away</a:t>
            </a:r>
          </a:p>
          <a:p>
            <a:r>
              <a:rPr lang="en-US"/>
              <a:t>Common mistake: set near = 0, far = infty. 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do this. 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set near = 0; lose depth resolution.</a:t>
            </a:r>
          </a:p>
          <a:p>
            <a:r>
              <a:rPr lang="en-US"/>
              <a:t>We discuss this more in review session</a:t>
            </a:r>
          </a:p>
          <a:p>
            <a:endParaRPr lang="en-US"/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201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16148"/>
              </p:ext>
            </p:extLst>
          </p:nvPr>
        </p:nvGraphicFramePr>
        <p:xfrm>
          <a:off x="2738438" y="130097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1188" name="Equation" r:id="rId3" imgW="1409700" imgH="508000" progId="Equation.DSMT4">
                  <p:embed/>
                </p:oleObj>
              </mc:Choice>
              <mc:Fallback>
                <p:oleObj name="Equation" r:id="rId3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130097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1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 (Projection Tutorial)</a:t>
            </a:r>
          </a:p>
        </p:txBody>
      </p:sp>
      <p:pic>
        <p:nvPicPr>
          <p:cNvPr id="1186822" name="Picture 6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1439866"/>
            <a:ext cx="5272087" cy="527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68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Nate Robbins OpenGL                                                                      tutors</a:t>
            </a:r>
          </a:p>
          <a:p>
            <a:r>
              <a:rPr lang="en-US" sz="2000" dirty="0" smtClean="0"/>
              <a:t>Projection tutorial</a:t>
            </a:r>
            <a:endParaRPr lang="en-US" sz="2000" dirty="0"/>
          </a:p>
          <a:p>
            <a:r>
              <a:rPr lang="en-US" sz="2000" dirty="0"/>
              <a:t>Download others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ve seen so far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8" y="1304925"/>
            <a:ext cx="9020175" cy="5911851"/>
          </a:xfrm>
        </p:spPr>
        <p:txBody>
          <a:bodyPr/>
          <a:lstStyle/>
          <a:p>
            <a:r>
              <a:rPr lang="en-US"/>
              <a:t>Transforms (translation, rotation, scale) as 4x4 homogeneous matrices</a:t>
            </a:r>
          </a:p>
          <a:p>
            <a:r>
              <a:rPr lang="en-US"/>
              <a:t>Last row always 0 0 0 1.  Last w component always 1</a:t>
            </a:r>
          </a:p>
          <a:p>
            <a:endParaRPr lang="en-US"/>
          </a:p>
          <a:p>
            <a:r>
              <a:rPr lang="en-US"/>
              <a:t>For viewing (perspective), we will use that last row and w component no longer 1 (must divide by it)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 i="1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527175"/>
            <a:ext cx="8896350" cy="5029200"/>
          </a:xfrm>
        </p:spPr>
        <p:txBody>
          <a:bodyPr/>
          <a:lstStyle/>
          <a:p>
            <a:r>
              <a:rPr lang="en-US"/>
              <a:t>To lower dimensional space (here 3D -&gt; 2D)</a:t>
            </a:r>
          </a:p>
          <a:p>
            <a:r>
              <a:rPr lang="en-US"/>
              <a:t>Preserve straight lines</a:t>
            </a:r>
          </a:p>
          <a:p>
            <a:r>
              <a:rPr lang="en-US"/>
              <a:t>Trivial example: Drop one coordinate (Orthographic)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Projection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Characteristic: Parallel lines remain parallel</a:t>
            </a:r>
          </a:p>
          <a:p>
            <a:r>
              <a:rPr lang="en-US"/>
              <a:t>Useful for technical drawings etc.</a:t>
            </a:r>
          </a:p>
          <a:p>
            <a:pPr>
              <a:buFont typeface="Wingdings" charset="0"/>
              <a:buNone/>
            </a:pPr>
            <a:endParaRPr lang="en-US"/>
          </a:p>
        </p:txBody>
      </p:sp>
      <p:sp>
        <p:nvSpPr>
          <p:cNvPr id="1175556" name="Line 4"/>
          <p:cNvSpPr>
            <a:spLocks noChangeShapeType="1"/>
          </p:cNvSpPr>
          <p:nvPr/>
        </p:nvSpPr>
        <p:spPr bwMode="auto">
          <a:xfrm>
            <a:off x="1189042" y="3657600"/>
            <a:ext cx="18748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7" name="Line 5"/>
          <p:cNvSpPr>
            <a:spLocks noChangeShapeType="1"/>
          </p:cNvSpPr>
          <p:nvPr/>
        </p:nvSpPr>
        <p:spPr bwMode="auto">
          <a:xfrm flipH="1">
            <a:off x="1165229" y="3657601"/>
            <a:ext cx="23813" cy="214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8" name="Line 6"/>
          <p:cNvSpPr>
            <a:spLocks noChangeShapeType="1"/>
          </p:cNvSpPr>
          <p:nvPr/>
        </p:nvSpPr>
        <p:spPr bwMode="auto">
          <a:xfrm>
            <a:off x="1189042" y="5761039"/>
            <a:ext cx="1851025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9" name="Line 7"/>
          <p:cNvSpPr>
            <a:spLocks noChangeShapeType="1"/>
          </p:cNvSpPr>
          <p:nvPr/>
        </p:nvSpPr>
        <p:spPr bwMode="auto">
          <a:xfrm>
            <a:off x="3016250" y="4070352"/>
            <a:ext cx="0" cy="219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0" name="Line 8"/>
          <p:cNvSpPr>
            <a:spLocks noChangeShapeType="1"/>
          </p:cNvSpPr>
          <p:nvPr/>
        </p:nvSpPr>
        <p:spPr bwMode="auto">
          <a:xfrm flipV="1">
            <a:off x="1189038" y="2903539"/>
            <a:ext cx="10287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1" name="Line 9"/>
          <p:cNvSpPr>
            <a:spLocks noChangeShapeType="1"/>
          </p:cNvSpPr>
          <p:nvPr/>
        </p:nvSpPr>
        <p:spPr bwMode="auto">
          <a:xfrm>
            <a:off x="2217738" y="2881315"/>
            <a:ext cx="1738312" cy="455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2" name="Line 10"/>
          <p:cNvSpPr>
            <a:spLocks noChangeShapeType="1"/>
          </p:cNvSpPr>
          <p:nvPr/>
        </p:nvSpPr>
        <p:spPr bwMode="auto">
          <a:xfrm flipV="1">
            <a:off x="2994025" y="3405190"/>
            <a:ext cx="960438" cy="709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3" name="Line 11"/>
          <p:cNvSpPr>
            <a:spLocks noChangeShapeType="1"/>
          </p:cNvSpPr>
          <p:nvPr/>
        </p:nvSpPr>
        <p:spPr bwMode="auto">
          <a:xfrm flipH="1">
            <a:off x="2216154" y="2857503"/>
            <a:ext cx="23813" cy="226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4" name="Line 12"/>
          <p:cNvSpPr>
            <a:spLocks noChangeShapeType="1"/>
          </p:cNvSpPr>
          <p:nvPr/>
        </p:nvSpPr>
        <p:spPr bwMode="auto">
          <a:xfrm flipV="1">
            <a:off x="1189038" y="5051428"/>
            <a:ext cx="1052512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5" name="Line 13"/>
          <p:cNvSpPr>
            <a:spLocks noChangeShapeType="1"/>
          </p:cNvSpPr>
          <p:nvPr/>
        </p:nvSpPr>
        <p:spPr bwMode="auto">
          <a:xfrm flipH="1">
            <a:off x="3976692" y="3429001"/>
            <a:ext cx="1587" cy="2036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6" name="Line 14"/>
          <p:cNvSpPr>
            <a:spLocks noChangeShapeType="1"/>
          </p:cNvSpPr>
          <p:nvPr/>
        </p:nvSpPr>
        <p:spPr bwMode="auto">
          <a:xfrm flipV="1">
            <a:off x="3017842" y="5464178"/>
            <a:ext cx="960437" cy="708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7" name="Line 15"/>
          <p:cNvSpPr>
            <a:spLocks noChangeShapeType="1"/>
          </p:cNvSpPr>
          <p:nvPr/>
        </p:nvSpPr>
        <p:spPr bwMode="auto">
          <a:xfrm>
            <a:off x="2262192" y="5053015"/>
            <a:ext cx="1760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8" name="Line 16"/>
          <p:cNvSpPr>
            <a:spLocks noChangeShapeType="1"/>
          </p:cNvSpPr>
          <p:nvPr/>
        </p:nvSpPr>
        <p:spPr bwMode="auto">
          <a:xfrm>
            <a:off x="5440363" y="3749676"/>
            <a:ext cx="2424112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9" name="Line 17"/>
          <p:cNvSpPr>
            <a:spLocks noChangeShapeType="1"/>
          </p:cNvSpPr>
          <p:nvPr/>
        </p:nvSpPr>
        <p:spPr bwMode="auto">
          <a:xfrm flipV="1">
            <a:off x="7840667" y="3451225"/>
            <a:ext cx="617537" cy="846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0" name="Line 18"/>
          <p:cNvSpPr>
            <a:spLocks noChangeShapeType="1"/>
          </p:cNvSpPr>
          <p:nvPr/>
        </p:nvSpPr>
        <p:spPr bwMode="auto">
          <a:xfrm flipV="1">
            <a:off x="5440363" y="3200403"/>
            <a:ext cx="1485900" cy="525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1" name="Line 19"/>
          <p:cNvSpPr>
            <a:spLocks noChangeShapeType="1"/>
          </p:cNvSpPr>
          <p:nvPr/>
        </p:nvSpPr>
        <p:spPr bwMode="auto">
          <a:xfrm>
            <a:off x="6950075" y="3200403"/>
            <a:ext cx="1462088" cy="296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2" name="Line 20"/>
          <p:cNvSpPr>
            <a:spLocks noChangeShapeType="1"/>
          </p:cNvSpPr>
          <p:nvPr/>
        </p:nvSpPr>
        <p:spPr bwMode="auto">
          <a:xfrm>
            <a:off x="5440367" y="3725863"/>
            <a:ext cx="663575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3" name="Line 21"/>
          <p:cNvSpPr>
            <a:spLocks noChangeShapeType="1"/>
          </p:cNvSpPr>
          <p:nvPr/>
        </p:nvSpPr>
        <p:spPr bwMode="auto">
          <a:xfrm flipV="1">
            <a:off x="6103942" y="5097463"/>
            <a:ext cx="10747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4" name="Line 22"/>
          <p:cNvSpPr>
            <a:spLocks noChangeShapeType="1"/>
          </p:cNvSpPr>
          <p:nvPr/>
        </p:nvSpPr>
        <p:spPr bwMode="auto">
          <a:xfrm>
            <a:off x="6994525" y="3154363"/>
            <a:ext cx="115888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5" name="Line 23"/>
          <p:cNvSpPr>
            <a:spLocks noChangeShapeType="1"/>
          </p:cNvSpPr>
          <p:nvPr/>
        </p:nvSpPr>
        <p:spPr bwMode="auto">
          <a:xfrm>
            <a:off x="6080125" y="5646739"/>
            <a:ext cx="176053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6" name="Line 24"/>
          <p:cNvSpPr>
            <a:spLocks noChangeShapeType="1"/>
          </p:cNvSpPr>
          <p:nvPr/>
        </p:nvSpPr>
        <p:spPr bwMode="auto">
          <a:xfrm>
            <a:off x="7818438" y="4343401"/>
            <a:ext cx="0" cy="178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7" name="Line 25"/>
          <p:cNvSpPr>
            <a:spLocks noChangeShapeType="1"/>
          </p:cNvSpPr>
          <p:nvPr/>
        </p:nvSpPr>
        <p:spPr bwMode="auto">
          <a:xfrm flipV="1">
            <a:off x="7132638" y="5051427"/>
            <a:ext cx="1143000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8" name="Line 26"/>
          <p:cNvSpPr>
            <a:spLocks noChangeShapeType="1"/>
          </p:cNvSpPr>
          <p:nvPr/>
        </p:nvSpPr>
        <p:spPr bwMode="auto">
          <a:xfrm flipH="1">
            <a:off x="8321675" y="3475040"/>
            <a:ext cx="114300" cy="157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9" name="Line 27"/>
          <p:cNvSpPr>
            <a:spLocks noChangeShapeType="1"/>
          </p:cNvSpPr>
          <p:nvPr/>
        </p:nvSpPr>
        <p:spPr bwMode="auto">
          <a:xfrm flipH="1">
            <a:off x="7864475" y="5051425"/>
            <a:ext cx="433388" cy="1074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0" name="Text Box 28"/>
          <p:cNvSpPr txBox="1">
            <a:spLocks noChangeArrowheads="1"/>
          </p:cNvSpPr>
          <p:nvPr/>
        </p:nvSpPr>
        <p:spPr bwMode="auto">
          <a:xfrm>
            <a:off x="1509827" y="6243639"/>
            <a:ext cx="22603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Orthographic</a:t>
            </a:r>
          </a:p>
        </p:txBody>
      </p:sp>
      <p:sp>
        <p:nvSpPr>
          <p:cNvPr id="1175581" name="Text Box 29"/>
          <p:cNvSpPr txBox="1">
            <a:spLocks noChangeArrowheads="1"/>
          </p:cNvSpPr>
          <p:nvPr/>
        </p:nvSpPr>
        <p:spPr bwMode="auto">
          <a:xfrm>
            <a:off x="6368998" y="6218239"/>
            <a:ext cx="206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Perspective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28660</TotalTime>
  <Words>837</Words>
  <Application>Microsoft Macintosh PowerPoint</Application>
  <PresentationFormat>Letter Paper (8.5x11 in)</PresentationFormat>
  <Paragraphs>253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Default Design</vt:lpstr>
      <vt:lpstr>Equation</vt:lpstr>
      <vt:lpstr>Computer Graphics</vt:lpstr>
      <vt:lpstr>To Do</vt:lpstr>
      <vt:lpstr>Motivation</vt:lpstr>
      <vt:lpstr>Summary: The Whole Viewing Pipeline</vt:lpstr>
      <vt:lpstr>Demo (Projection Tutorial)</vt:lpstr>
      <vt:lpstr>What we’ve seen so far</vt:lpstr>
      <vt:lpstr>Outline</vt:lpstr>
      <vt:lpstr>Projections</vt:lpstr>
      <vt:lpstr>Orthographic Projection</vt:lpstr>
      <vt:lpstr>Example</vt:lpstr>
      <vt:lpstr>In general</vt:lpstr>
      <vt:lpstr>Orthographic Matrix</vt:lpstr>
      <vt:lpstr>Transformation Matrix</vt:lpstr>
      <vt:lpstr>Caveats</vt:lpstr>
      <vt:lpstr>Final Result</vt:lpstr>
      <vt:lpstr>Outline</vt:lpstr>
      <vt:lpstr>Perspective Projection</vt:lpstr>
      <vt:lpstr>Funny things happen…</vt:lpstr>
      <vt:lpstr>Overhead View of Our Screen</vt:lpstr>
      <vt:lpstr>In Matrices</vt:lpstr>
      <vt:lpstr>Verify</vt:lpstr>
      <vt:lpstr>Outline</vt:lpstr>
      <vt:lpstr>Remember projection tutorial</vt:lpstr>
      <vt:lpstr>Viewing Frustum</vt:lpstr>
      <vt:lpstr>Screen (Projection Plane)</vt:lpstr>
      <vt:lpstr>gluPerspective</vt:lpstr>
      <vt:lpstr>Overhead View of Our Screen</vt:lpstr>
      <vt:lpstr>In Matrices</vt:lpstr>
      <vt:lpstr>In Matrices</vt:lpstr>
      <vt:lpstr>Z mapping derivation</vt:lpstr>
      <vt:lpstr>Outline</vt:lpstr>
      <vt:lpstr>Mapping of Z is nonlinear</vt:lpstr>
      <vt:lpstr>Summary: The Whole Viewing Pipeline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671</cp:revision>
  <cp:lastPrinted>2012-08-25T22:29:44Z</cp:lastPrinted>
  <dcterms:created xsi:type="dcterms:W3CDTF">1999-02-11T00:43:51Z</dcterms:created>
  <dcterms:modified xsi:type="dcterms:W3CDTF">2018-09-04T18:52:13Z</dcterms:modified>
</cp:coreProperties>
</file>