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2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</p:sldMasterIdLst>
  <p:notesMasterIdLst>
    <p:notesMasterId r:id="rId38"/>
  </p:notesMasterIdLst>
  <p:handoutMasterIdLst>
    <p:handoutMasterId r:id="rId39"/>
  </p:handoutMasterIdLst>
  <p:sldIdLst>
    <p:sldId id="853" r:id="rId2"/>
    <p:sldId id="832" r:id="rId3"/>
    <p:sldId id="831" r:id="rId4"/>
    <p:sldId id="809" r:id="rId5"/>
    <p:sldId id="810" r:id="rId6"/>
    <p:sldId id="812" r:id="rId7"/>
    <p:sldId id="813" r:id="rId8"/>
    <p:sldId id="814" r:id="rId9"/>
    <p:sldId id="815" r:id="rId10"/>
    <p:sldId id="850" r:id="rId11"/>
    <p:sldId id="852" r:id="rId12"/>
    <p:sldId id="841" r:id="rId13"/>
    <p:sldId id="842" r:id="rId14"/>
    <p:sldId id="843" r:id="rId15"/>
    <p:sldId id="844" r:id="rId16"/>
    <p:sldId id="845" r:id="rId17"/>
    <p:sldId id="818" r:id="rId18"/>
    <p:sldId id="819" r:id="rId19"/>
    <p:sldId id="846" r:id="rId20"/>
    <p:sldId id="835" r:id="rId21"/>
    <p:sldId id="836" r:id="rId22"/>
    <p:sldId id="837" r:id="rId23"/>
    <p:sldId id="847" r:id="rId24"/>
    <p:sldId id="838" r:id="rId25"/>
    <p:sldId id="839" r:id="rId26"/>
    <p:sldId id="848" r:id="rId27"/>
    <p:sldId id="820" r:id="rId28"/>
    <p:sldId id="822" r:id="rId29"/>
    <p:sldId id="821" r:id="rId30"/>
    <p:sldId id="824" r:id="rId31"/>
    <p:sldId id="825" r:id="rId32"/>
    <p:sldId id="826" r:id="rId33"/>
    <p:sldId id="827" r:id="rId34"/>
    <p:sldId id="828" r:id="rId35"/>
    <p:sldId id="829" r:id="rId36"/>
    <p:sldId id="830" r:id="rId37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-14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5.emf"/><Relationship Id="rId12" Type="http://schemas.openxmlformats.org/officeDocument/2006/relationships/image" Target="../media/image46.emf"/><Relationship Id="rId13" Type="http://schemas.openxmlformats.org/officeDocument/2006/relationships/image" Target="../media/image47.emf"/><Relationship Id="rId1" Type="http://schemas.openxmlformats.org/officeDocument/2006/relationships/image" Target="../media/image35.emf"/><Relationship Id="rId2" Type="http://schemas.openxmlformats.org/officeDocument/2006/relationships/image" Target="../media/image36.emf"/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6" Type="http://schemas.openxmlformats.org/officeDocument/2006/relationships/image" Target="../media/image40.emf"/><Relationship Id="rId7" Type="http://schemas.openxmlformats.org/officeDocument/2006/relationships/image" Target="../media/image41.emf"/><Relationship Id="rId8" Type="http://schemas.openxmlformats.org/officeDocument/2006/relationships/image" Target="../media/image42.emf"/><Relationship Id="rId9" Type="http://schemas.openxmlformats.org/officeDocument/2006/relationships/image" Target="../media/image43.emf"/><Relationship Id="rId10" Type="http://schemas.openxmlformats.org/officeDocument/2006/relationships/image" Target="../media/image4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4" Type="http://schemas.openxmlformats.org/officeDocument/2006/relationships/image" Target="../media/image52.emf"/><Relationship Id="rId1" Type="http://schemas.openxmlformats.org/officeDocument/2006/relationships/image" Target="../media/image49.emf"/><Relationship Id="rId2" Type="http://schemas.openxmlformats.org/officeDocument/2006/relationships/image" Target="../media/image5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Relationship Id="rId2" Type="http://schemas.openxmlformats.org/officeDocument/2006/relationships/image" Target="../media/image54.emf"/><Relationship Id="rId3" Type="http://schemas.openxmlformats.org/officeDocument/2006/relationships/image" Target="../media/image5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Relationship Id="rId2" Type="http://schemas.openxmlformats.org/officeDocument/2006/relationships/image" Target="../media/image57.emf"/><Relationship Id="rId3" Type="http://schemas.openxmlformats.org/officeDocument/2006/relationships/image" Target="../media/image5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Relationship Id="rId2" Type="http://schemas.openxmlformats.org/officeDocument/2006/relationships/image" Target="../media/image6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Relationship Id="rId2" Type="http://schemas.openxmlformats.org/officeDocument/2006/relationships/image" Target="../media/image6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emf"/><Relationship Id="rId12" Type="http://schemas.openxmlformats.org/officeDocument/2006/relationships/image" Target="../media/image32.emf"/><Relationship Id="rId13" Type="http://schemas.openxmlformats.org/officeDocument/2006/relationships/image" Target="../media/image33.emf"/><Relationship Id="rId14" Type="http://schemas.openxmlformats.org/officeDocument/2006/relationships/image" Target="../media/image34.emf"/><Relationship Id="rId1" Type="http://schemas.openxmlformats.org/officeDocument/2006/relationships/image" Target="../media/image21.emf"/><Relationship Id="rId2" Type="http://schemas.openxmlformats.org/officeDocument/2006/relationships/image" Target="../media/image22.emf"/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7" Type="http://schemas.openxmlformats.org/officeDocument/2006/relationships/image" Target="../media/image27.emf"/><Relationship Id="rId8" Type="http://schemas.openxmlformats.org/officeDocument/2006/relationships/image" Target="../media/image28.emf"/><Relationship Id="rId9" Type="http://schemas.openxmlformats.org/officeDocument/2006/relationships/image" Target="../media/image29.emf"/><Relationship Id="rId10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fld id="{6F1D6511-1231-5E4F-B321-6BFCF8C6C0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81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fld id="{9DAB202B-F5F6-D848-AC72-C6D2129F6A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655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078F7-AD26-6B42-AF71-34A7DA77863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54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078F7-AD26-6B42-AF71-34A7DA77863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39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23426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2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2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5048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85996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0530571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18190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18013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52619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575356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088715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319528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5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5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6.emf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1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20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1.bin"/><Relationship Id="rId20" Type="http://schemas.openxmlformats.org/officeDocument/2006/relationships/image" Target="../media/image29.emf"/><Relationship Id="rId21" Type="http://schemas.openxmlformats.org/officeDocument/2006/relationships/oleObject" Target="../embeddings/oleObject27.bin"/><Relationship Id="rId22" Type="http://schemas.openxmlformats.org/officeDocument/2006/relationships/image" Target="../media/image30.emf"/><Relationship Id="rId23" Type="http://schemas.openxmlformats.org/officeDocument/2006/relationships/oleObject" Target="../embeddings/oleObject28.bin"/><Relationship Id="rId24" Type="http://schemas.openxmlformats.org/officeDocument/2006/relationships/image" Target="../media/image31.emf"/><Relationship Id="rId25" Type="http://schemas.openxmlformats.org/officeDocument/2006/relationships/oleObject" Target="../embeddings/oleObject29.bin"/><Relationship Id="rId26" Type="http://schemas.openxmlformats.org/officeDocument/2006/relationships/image" Target="../media/image32.emf"/><Relationship Id="rId27" Type="http://schemas.openxmlformats.org/officeDocument/2006/relationships/oleObject" Target="../embeddings/oleObject30.bin"/><Relationship Id="rId28" Type="http://schemas.openxmlformats.org/officeDocument/2006/relationships/image" Target="../media/image33.emf"/><Relationship Id="rId29" Type="http://schemas.openxmlformats.org/officeDocument/2006/relationships/oleObject" Target="../embeddings/oleObject31.bin"/><Relationship Id="rId30" Type="http://schemas.openxmlformats.org/officeDocument/2006/relationships/image" Target="../media/image34.emf"/><Relationship Id="rId10" Type="http://schemas.openxmlformats.org/officeDocument/2006/relationships/image" Target="../media/image24.emf"/><Relationship Id="rId11" Type="http://schemas.openxmlformats.org/officeDocument/2006/relationships/oleObject" Target="../embeddings/oleObject22.bin"/><Relationship Id="rId12" Type="http://schemas.openxmlformats.org/officeDocument/2006/relationships/image" Target="../media/image25.emf"/><Relationship Id="rId13" Type="http://schemas.openxmlformats.org/officeDocument/2006/relationships/oleObject" Target="../embeddings/oleObject23.bin"/><Relationship Id="rId14" Type="http://schemas.openxmlformats.org/officeDocument/2006/relationships/image" Target="../media/image26.emf"/><Relationship Id="rId15" Type="http://schemas.openxmlformats.org/officeDocument/2006/relationships/oleObject" Target="../embeddings/oleObject24.bin"/><Relationship Id="rId16" Type="http://schemas.openxmlformats.org/officeDocument/2006/relationships/image" Target="../media/image27.emf"/><Relationship Id="rId17" Type="http://schemas.openxmlformats.org/officeDocument/2006/relationships/oleObject" Target="../embeddings/oleObject25.bin"/><Relationship Id="rId18" Type="http://schemas.openxmlformats.org/officeDocument/2006/relationships/image" Target="../media/image28.emf"/><Relationship Id="rId19" Type="http://schemas.openxmlformats.org/officeDocument/2006/relationships/oleObject" Target="../embeddings/oleObject26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8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5.bin"/><Relationship Id="rId20" Type="http://schemas.openxmlformats.org/officeDocument/2006/relationships/image" Target="../media/image43.emf"/><Relationship Id="rId21" Type="http://schemas.openxmlformats.org/officeDocument/2006/relationships/oleObject" Target="../embeddings/oleObject41.bin"/><Relationship Id="rId22" Type="http://schemas.openxmlformats.org/officeDocument/2006/relationships/image" Target="../media/image44.emf"/><Relationship Id="rId23" Type="http://schemas.openxmlformats.org/officeDocument/2006/relationships/oleObject" Target="../embeddings/oleObject42.bin"/><Relationship Id="rId24" Type="http://schemas.openxmlformats.org/officeDocument/2006/relationships/image" Target="../media/image45.emf"/><Relationship Id="rId25" Type="http://schemas.openxmlformats.org/officeDocument/2006/relationships/oleObject" Target="../embeddings/oleObject43.bin"/><Relationship Id="rId26" Type="http://schemas.openxmlformats.org/officeDocument/2006/relationships/image" Target="../media/image46.emf"/><Relationship Id="rId27" Type="http://schemas.openxmlformats.org/officeDocument/2006/relationships/oleObject" Target="../embeddings/oleObject44.bin"/><Relationship Id="rId28" Type="http://schemas.openxmlformats.org/officeDocument/2006/relationships/image" Target="../media/image47.emf"/><Relationship Id="rId10" Type="http://schemas.openxmlformats.org/officeDocument/2006/relationships/image" Target="../media/image38.emf"/><Relationship Id="rId11" Type="http://schemas.openxmlformats.org/officeDocument/2006/relationships/oleObject" Target="../embeddings/oleObject36.bin"/><Relationship Id="rId12" Type="http://schemas.openxmlformats.org/officeDocument/2006/relationships/image" Target="../media/image39.emf"/><Relationship Id="rId13" Type="http://schemas.openxmlformats.org/officeDocument/2006/relationships/oleObject" Target="../embeddings/oleObject37.bin"/><Relationship Id="rId14" Type="http://schemas.openxmlformats.org/officeDocument/2006/relationships/image" Target="../media/image40.emf"/><Relationship Id="rId15" Type="http://schemas.openxmlformats.org/officeDocument/2006/relationships/oleObject" Target="../embeddings/oleObject38.bin"/><Relationship Id="rId16" Type="http://schemas.openxmlformats.org/officeDocument/2006/relationships/image" Target="../media/image41.emf"/><Relationship Id="rId17" Type="http://schemas.openxmlformats.org/officeDocument/2006/relationships/oleObject" Target="../embeddings/oleObject39.bin"/><Relationship Id="rId18" Type="http://schemas.openxmlformats.org/officeDocument/2006/relationships/image" Target="../media/image42.emf"/><Relationship Id="rId19" Type="http://schemas.openxmlformats.org/officeDocument/2006/relationships/oleObject" Target="../embeddings/oleObject40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2.bin"/><Relationship Id="rId4" Type="http://schemas.openxmlformats.org/officeDocument/2006/relationships/image" Target="../media/image35.emf"/><Relationship Id="rId5" Type="http://schemas.openxmlformats.org/officeDocument/2006/relationships/oleObject" Target="../embeddings/oleObject33.bin"/><Relationship Id="rId6" Type="http://schemas.openxmlformats.org/officeDocument/2006/relationships/image" Target="../media/image36.emf"/><Relationship Id="rId7" Type="http://schemas.openxmlformats.org/officeDocument/2006/relationships/oleObject" Target="../embeddings/oleObject34.bin"/><Relationship Id="rId8" Type="http://schemas.openxmlformats.org/officeDocument/2006/relationships/image" Target="../media/image3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4" Type="http://schemas.openxmlformats.org/officeDocument/2006/relationships/image" Target="../media/image48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4" Type="http://schemas.openxmlformats.org/officeDocument/2006/relationships/image" Target="../media/image49.emf"/><Relationship Id="rId5" Type="http://schemas.openxmlformats.org/officeDocument/2006/relationships/oleObject" Target="../embeddings/oleObject47.bin"/><Relationship Id="rId6" Type="http://schemas.openxmlformats.org/officeDocument/2006/relationships/image" Target="../media/image50.emf"/><Relationship Id="rId7" Type="http://schemas.openxmlformats.org/officeDocument/2006/relationships/oleObject" Target="../embeddings/oleObject48.bin"/><Relationship Id="rId8" Type="http://schemas.openxmlformats.org/officeDocument/2006/relationships/image" Target="../media/image51.emf"/><Relationship Id="rId9" Type="http://schemas.openxmlformats.org/officeDocument/2006/relationships/oleObject" Target="../embeddings/oleObject49.bin"/><Relationship Id="rId10" Type="http://schemas.openxmlformats.org/officeDocument/2006/relationships/image" Target="../media/image52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4" Type="http://schemas.openxmlformats.org/officeDocument/2006/relationships/image" Target="../media/image53.emf"/><Relationship Id="rId5" Type="http://schemas.openxmlformats.org/officeDocument/2006/relationships/oleObject" Target="../embeddings/oleObject51.bin"/><Relationship Id="rId6" Type="http://schemas.openxmlformats.org/officeDocument/2006/relationships/image" Target="../media/image54.emf"/><Relationship Id="rId7" Type="http://schemas.openxmlformats.org/officeDocument/2006/relationships/oleObject" Target="../embeddings/oleObject52.bin"/><Relationship Id="rId8" Type="http://schemas.openxmlformats.org/officeDocument/2006/relationships/image" Target="../media/image55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4" Type="http://schemas.openxmlformats.org/officeDocument/2006/relationships/image" Target="../media/image56.emf"/><Relationship Id="rId5" Type="http://schemas.openxmlformats.org/officeDocument/2006/relationships/oleObject" Target="../embeddings/oleObject54.bin"/><Relationship Id="rId6" Type="http://schemas.openxmlformats.org/officeDocument/2006/relationships/image" Target="../media/image57.emf"/><Relationship Id="rId7" Type="http://schemas.openxmlformats.org/officeDocument/2006/relationships/oleObject" Target="../embeddings/oleObject55.bin"/><Relationship Id="rId8" Type="http://schemas.openxmlformats.org/officeDocument/2006/relationships/image" Target="../media/image55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4" Type="http://schemas.openxmlformats.org/officeDocument/2006/relationships/image" Target="../media/image58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4" Type="http://schemas.openxmlformats.org/officeDocument/2006/relationships/image" Target="../media/image59.emf"/><Relationship Id="rId5" Type="http://schemas.openxmlformats.org/officeDocument/2006/relationships/oleObject" Target="../embeddings/oleObject58.bin"/><Relationship Id="rId6" Type="http://schemas.openxmlformats.org/officeDocument/2006/relationships/image" Target="../media/image60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4" Type="http://schemas.openxmlformats.org/officeDocument/2006/relationships/image" Target="../media/image61.emf"/><Relationship Id="rId5" Type="http://schemas.openxmlformats.org/officeDocument/2006/relationships/oleObject" Target="../embeddings/oleObject60.bin"/><Relationship Id="rId6" Type="http://schemas.openxmlformats.org/officeDocument/2006/relationships/image" Target="../media/image62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4.w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 smtClean="0"/>
              <a:t>Computer Graphics</a:t>
            </a:r>
            <a:endParaRPr lang="en-US" sz="3200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107" y="2295525"/>
            <a:ext cx="8849195" cy="1752600"/>
          </a:xfrm>
        </p:spPr>
        <p:txBody>
          <a:bodyPr/>
          <a:lstStyle/>
          <a:p>
            <a:r>
              <a:rPr lang="en-US" dirty="0" smtClean="0"/>
              <a:t>CSE 167 [Win </a:t>
            </a:r>
            <a:r>
              <a:rPr lang="en-US" dirty="0" smtClean="0"/>
              <a:t>19]</a:t>
            </a:r>
            <a:r>
              <a:rPr lang="en-US" dirty="0" smtClean="0"/>
              <a:t>, </a:t>
            </a:r>
            <a:r>
              <a:rPr lang="en-US" dirty="0"/>
              <a:t>Lecture </a:t>
            </a:r>
            <a:r>
              <a:rPr lang="en-US" dirty="0" smtClean="0"/>
              <a:t>4: Transformations </a:t>
            </a:r>
            <a:r>
              <a:rPr lang="en-US" dirty="0"/>
              <a:t>2</a:t>
            </a:r>
          </a:p>
          <a:p>
            <a:r>
              <a:rPr lang="en-US" dirty="0"/>
              <a:t>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26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>
                <a:solidFill>
                  <a:srgbClr val="FFFFFF"/>
                </a:solidFill>
                <a:latin typeface="Arial" charset="0"/>
              </a:rPr>
              <a:t>http:/</a:t>
            </a:r>
            <a:r>
              <a:rPr lang="en-US" sz="2400" dirty="0" smtClean="0">
                <a:solidFill>
                  <a:srgbClr val="FFFFFF"/>
                </a:solidFill>
                <a:latin typeface="Arial" charset="0"/>
              </a:rPr>
              <a:t>/viscomp.ucsd.edu/classes/cse167/</a:t>
            </a:r>
            <a:r>
              <a:rPr lang="en-US" sz="2400" dirty="0" smtClean="0">
                <a:solidFill>
                  <a:srgbClr val="FFFFFF"/>
                </a:solidFill>
                <a:latin typeface="Arial" charset="0"/>
              </a:rPr>
              <a:t>wi19</a:t>
            </a:r>
            <a:endParaRPr lang="en-US" sz="24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38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Combining Translations, Rotations</a:t>
            </a:r>
          </a:p>
        </p:txBody>
      </p:sp>
      <p:sp>
        <p:nvSpPr>
          <p:cNvPr id="115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2125"/>
            <a:ext cx="8229600" cy="5911851"/>
          </a:xfrm>
        </p:spPr>
        <p:txBody>
          <a:bodyPr/>
          <a:lstStyle/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11591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32676"/>
              </p:ext>
            </p:extLst>
          </p:nvPr>
        </p:nvGraphicFramePr>
        <p:xfrm>
          <a:off x="932014" y="1556691"/>
          <a:ext cx="70612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184" name="Equation" r:id="rId4" imgW="1765300" imgH="203200" progId="Equation.DSMT4">
                  <p:embed/>
                </p:oleObj>
              </mc:Choice>
              <mc:Fallback>
                <p:oleObj name="Equation" r:id="rId4" imgW="1765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014" y="1556691"/>
                        <a:ext cx="70612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59180" name="Group 12"/>
          <p:cNvGrpSpPr>
            <a:grpSpLocks/>
          </p:cNvGrpSpPr>
          <p:nvPr/>
        </p:nvGrpSpPr>
        <p:grpSpPr bwMode="auto">
          <a:xfrm>
            <a:off x="-7456" y="2623247"/>
            <a:ext cx="9144488" cy="2360613"/>
            <a:chOff x="-33" y="1722"/>
            <a:chExt cx="7315" cy="1487"/>
          </a:xfrm>
        </p:grpSpPr>
        <p:graphicFrame>
          <p:nvGraphicFramePr>
            <p:cNvPr id="1159175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36499023"/>
                </p:ext>
              </p:extLst>
            </p:nvPr>
          </p:nvGraphicFramePr>
          <p:xfrm>
            <a:off x="-33" y="1722"/>
            <a:ext cx="7315" cy="1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0185" name="Equation" r:id="rId6" imgW="5575300" imgH="1079500" progId="Equation.DSMT4">
                    <p:embed/>
                  </p:oleObj>
                </mc:Choice>
                <mc:Fallback>
                  <p:oleObj name="Equation" r:id="rId6" imgW="5575300" imgH="1079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33" y="1722"/>
                          <a:ext cx="7315" cy="1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59178" name="Line 10"/>
            <p:cNvSpPr>
              <a:spLocks noChangeShapeType="1"/>
            </p:cNvSpPr>
            <p:nvPr/>
          </p:nvSpPr>
          <p:spPr bwMode="auto">
            <a:xfrm>
              <a:off x="5610" y="1838"/>
              <a:ext cx="17" cy="13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9179" name="Line 11"/>
            <p:cNvSpPr>
              <a:spLocks noChangeShapeType="1"/>
            </p:cNvSpPr>
            <p:nvPr/>
          </p:nvSpPr>
          <p:spPr bwMode="auto">
            <a:xfrm>
              <a:off x="4346" y="2875"/>
              <a:ext cx="1634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59181" name="Rectangle 13"/>
          <p:cNvSpPr>
            <a:spLocks noChangeArrowheads="1"/>
          </p:cNvSpPr>
          <p:nvPr/>
        </p:nvSpPr>
        <p:spPr bwMode="auto">
          <a:xfrm>
            <a:off x="2191283" y="6160373"/>
            <a:ext cx="47614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Transformations game demo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5917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Combining Translations, Rotations</a:t>
            </a:r>
          </a:p>
        </p:txBody>
      </p:sp>
      <p:sp>
        <p:nvSpPr>
          <p:cNvPr id="116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2125"/>
            <a:ext cx="8229600" cy="5911851"/>
          </a:xfrm>
        </p:spPr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11663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283953"/>
              </p:ext>
            </p:extLst>
          </p:nvPr>
        </p:nvGraphicFramePr>
        <p:xfrm>
          <a:off x="327339" y="1660847"/>
          <a:ext cx="85439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232" name="Equation" r:id="rId4" imgW="2628900" imgH="203200" progId="Equation.DSMT4">
                  <p:embed/>
                </p:oleObj>
              </mc:Choice>
              <mc:Fallback>
                <p:oleObj name="Equation" r:id="rId4" imgW="2628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339" y="1660847"/>
                        <a:ext cx="854392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63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560427"/>
              </p:ext>
            </p:extLst>
          </p:nvPr>
        </p:nvGraphicFramePr>
        <p:xfrm>
          <a:off x="174380" y="2659823"/>
          <a:ext cx="87884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233" name="Equation" r:id="rId6" imgW="4394200" imgH="1079500" progId="Equation.DSMT4">
                  <p:embed/>
                </p:oleObj>
              </mc:Choice>
              <mc:Fallback>
                <p:oleObj name="Equation" r:id="rId6" imgW="4394200" imgH="1079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80" y="2659823"/>
                        <a:ext cx="87884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6345" name="Rectangle 9"/>
          <p:cNvSpPr>
            <a:spLocks noChangeArrowheads="1"/>
          </p:cNvSpPr>
          <p:nvPr/>
        </p:nvSpPr>
        <p:spPr bwMode="auto">
          <a:xfrm>
            <a:off x="2094654" y="5405787"/>
            <a:ext cx="47614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Transformations game demo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0281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r>
              <a:rPr lang="en-US"/>
              <a:t>Translation: Homogeneous Coordinates</a:t>
            </a:r>
          </a:p>
          <a:p>
            <a:r>
              <a:rPr lang="en-US" i="1"/>
              <a:t>Combining Transforms: Scene Graphs</a:t>
            </a:r>
          </a:p>
          <a:p>
            <a:r>
              <a:rPr lang="en-US"/>
              <a:t>Transforming Normals</a:t>
            </a:r>
          </a:p>
          <a:p>
            <a:r>
              <a:rPr lang="en-US"/>
              <a:t>Rotations revisited: coordinate frames</a:t>
            </a:r>
          </a:p>
          <a:p>
            <a:r>
              <a:rPr lang="en-US"/>
              <a:t>gluLookAt (quickly)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1187844" name="Text Box 4"/>
          <p:cNvSpPr txBox="1">
            <a:spLocks noChangeArrowheads="1"/>
          </p:cNvSpPr>
          <p:nvPr/>
        </p:nvSpPr>
        <p:spPr bwMode="auto">
          <a:xfrm>
            <a:off x="2530475" y="6338888"/>
            <a:ext cx="67701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latin typeface="Arial" charset="0"/>
              </a:rPr>
              <a:t>Slides for this part courtesy Prof. O</a:t>
            </a:r>
            <a:r>
              <a:rPr lang="ja-JP" altLang="en-US">
                <a:latin typeface="Arial"/>
              </a:rPr>
              <a:t>’</a:t>
            </a:r>
            <a:r>
              <a:rPr lang="en-US">
                <a:latin typeface="Arial" charset="0"/>
              </a:rPr>
              <a:t>Brien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8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7" y="1495426"/>
            <a:ext cx="8062913" cy="522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888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Scene Graph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a Scene Graph</a:t>
            </a:r>
          </a:p>
        </p:txBody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 scene with pre-and-post-order traversal</a:t>
            </a:r>
          </a:p>
          <a:p>
            <a:pPr lvl="1"/>
            <a:r>
              <a:rPr lang="en-US" dirty="0"/>
              <a:t>Apply node, draw children, undo node if applicable </a:t>
            </a:r>
          </a:p>
          <a:p>
            <a:r>
              <a:rPr lang="en-US" dirty="0"/>
              <a:t>Nodes can carry out any function</a:t>
            </a:r>
          </a:p>
          <a:p>
            <a:pPr lvl="1"/>
            <a:r>
              <a:rPr lang="en-US" dirty="0"/>
              <a:t>Geometry, transforms, groups, color, …</a:t>
            </a:r>
          </a:p>
          <a:p>
            <a:r>
              <a:rPr lang="en-US" dirty="0"/>
              <a:t>Requires stack to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undo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post children</a:t>
            </a:r>
          </a:p>
          <a:p>
            <a:pPr lvl="1"/>
            <a:r>
              <a:rPr lang="en-US" dirty="0"/>
              <a:t>Transform stacks in OpenGL</a:t>
            </a:r>
          </a:p>
          <a:p>
            <a:r>
              <a:rPr lang="en-US" dirty="0"/>
              <a:t>Caching and instancing possible</a:t>
            </a:r>
          </a:p>
          <a:p>
            <a:r>
              <a:rPr lang="en-US" dirty="0"/>
              <a:t>Instances make it a DAG, not strictly a tree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Scene-Graphs</a:t>
            </a:r>
          </a:p>
        </p:txBody>
      </p:sp>
      <p:pic>
        <p:nvPicPr>
          <p:cNvPr id="11919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2" y="1397001"/>
            <a:ext cx="4276725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919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40" y="1392239"/>
            <a:ext cx="4275137" cy="529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r>
              <a:rPr lang="en-US"/>
              <a:t>Translation: Homogeneous Coordinates</a:t>
            </a:r>
          </a:p>
          <a:p>
            <a:r>
              <a:rPr lang="en-US"/>
              <a:t>Combining Transforms: Scene Graphs</a:t>
            </a:r>
          </a:p>
          <a:p>
            <a:r>
              <a:rPr lang="en-US" i="1"/>
              <a:t>Transforming Normals</a:t>
            </a:r>
          </a:p>
          <a:p>
            <a:r>
              <a:rPr lang="en-US"/>
              <a:t>Rotations revisited: coordinate frames</a:t>
            </a:r>
          </a:p>
          <a:p>
            <a:r>
              <a:rPr lang="en-US"/>
              <a:t>gluLookAt (quickly)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Normals</a:t>
            </a:r>
          </a:p>
        </p:txBody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r>
              <a:rPr lang="en-US"/>
              <a:t>Important for many tasks in graphics like lighting</a:t>
            </a:r>
          </a:p>
          <a:p>
            <a:r>
              <a:rPr lang="en-US"/>
              <a:t>Do not transform like points e.g. shear</a:t>
            </a:r>
          </a:p>
          <a:p>
            <a:r>
              <a:rPr lang="en-US"/>
              <a:t>Algebra tricks to derive correct transform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1161220" name="Rectangle 4"/>
          <p:cNvSpPr>
            <a:spLocks noChangeArrowheads="1"/>
          </p:cNvSpPr>
          <p:nvPr/>
        </p:nvSpPr>
        <p:spPr bwMode="auto">
          <a:xfrm>
            <a:off x="801688" y="4608513"/>
            <a:ext cx="2806700" cy="1600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1221" name="Line 5"/>
          <p:cNvSpPr>
            <a:spLocks noChangeShapeType="1"/>
          </p:cNvSpPr>
          <p:nvPr/>
        </p:nvSpPr>
        <p:spPr bwMode="auto">
          <a:xfrm>
            <a:off x="3786190" y="5418139"/>
            <a:ext cx="1476375" cy="23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1222" name="AutoShape 6"/>
          <p:cNvSpPr>
            <a:spLocks noChangeArrowheads="1"/>
          </p:cNvSpPr>
          <p:nvPr/>
        </p:nvSpPr>
        <p:spPr bwMode="auto">
          <a:xfrm>
            <a:off x="5019677" y="4732337"/>
            <a:ext cx="3814763" cy="1452563"/>
          </a:xfrm>
          <a:prstGeom prst="parallelogram">
            <a:avLst>
              <a:gd name="adj" fmla="val 62823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1223" name="Line 7"/>
          <p:cNvSpPr>
            <a:spLocks noChangeShapeType="1"/>
          </p:cNvSpPr>
          <p:nvPr/>
        </p:nvSpPr>
        <p:spPr bwMode="auto">
          <a:xfrm flipV="1">
            <a:off x="2159000" y="3614737"/>
            <a:ext cx="0" cy="984251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1224" name="Line 8"/>
          <p:cNvSpPr>
            <a:spLocks noChangeShapeType="1"/>
          </p:cNvSpPr>
          <p:nvPr/>
        </p:nvSpPr>
        <p:spPr bwMode="auto">
          <a:xfrm flipV="1">
            <a:off x="7258050" y="3732213"/>
            <a:ext cx="0" cy="984251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1225" name="Line 9"/>
          <p:cNvSpPr>
            <a:spLocks noChangeShapeType="1"/>
          </p:cNvSpPr>
          <p:nvPr/>
        </p:nvSpPr>
        <p:spPr bwMode="auto">
          <a:xfrm flipV="1">
            <a:off x="7497765" y="3751263"/>
            <a:ext cx="434975" cy="976312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1226" name="Text Box 10"/>
          <p:cNvSpPr txBox="1">
            <a:spLocks noChangeArrowheads="1"/>
          </p:cNvSpPr>
          <p:nvPr/>
        </p:nvSpPr>
        <p:spPr bwMode="auto">
          <a:xfrm>
            <a:off x="7646989" y="2857500"/>
            <a:ext cx="133927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B4C753"/>
                </a:solidFill>
                <a:latin typeface="Arial" charset="0"/>
              </a:rPr>
              <a:t>Incorrect to </a:t>
            </a:r>
          </a:p>
          <a:p>
            <a:pPr algn="l"/>
            <a:r>
              <a:rPr lang="en-US" sz="1800">
                <a:solidFill>
                  <a:srgbClr val="B4C753"/>
                </a:solidFill>
                <a:latin typeface="Arial" charset="0"/>
              </a:rPr>
              <a:t>transform </a:t>
            </a:r>
          </a:p>
          <a:p>
            <a:pPr algn="l"/>
            <a:r>
              <a:rPr lang="en-US" sz="1800">
                <a:solidFill>
                  <a:srgbClr val="B4C753"/>
                </a:solidFill>
                <a:latin typeface="Arial" charset="0"/>
              </a:rPr>
              <a:t>like points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Normal Transformation</a:t>
            </a:r>
          </a:p>
        </p:txBody>
      </p:sp>
      <p:sp>
        <p:nvSpPr>
          <p:cNvPr id="116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11622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803013"/>
              </p:ext>
            </p:extLst>
          </p:nvPr>
        </p:nvGraphicFramePr>
        <p:xfrm>
          <a:off x="1611313" y="1520825"/>
          <a:ext cx="58578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383" name="Equation" r:id="rId3" imgW="2159000" imgH="203200" progId="Equation.DSMT4">
                  <p:embed/>
                </p:oleObj>
              </mc:Choice>
              <mc:Fallback>
                <p:oleObj name="Equation" r:id="rId3" imgW="2159000" imgH="203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313" y="1520825"/>
                        <a:ext cx="5857875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22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360838"/>
              </p:ext>
            </p:extLst>
          </p:nvPr>
        </p:nvGraphicFramePr>
        <p:xfrm>
          <a:off x="3902075" y="2093913"/>
          <a:ext cx="1474788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384" name="Equation" r:id="rId5" imgW="482600" imgH="215900" progId="Equation.DSMT4">
                  <p:embed/>
                </p:oleObj>
              </mc:Choice>
              <mc:Fallback>
                <p:oleObj name="Equation" r:id="rId5" imgW="482600" imgH="215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2075" y="2093913"/>
                        <a:ext cx="1474788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2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061059"/>
              </p:ext>
            </p:extLst>
          </p:nvPr>
        </p:nvGraphicFramePr>
        <p:xfrm>
          <a:off x="2073275" y="2984500"/>
          <a:ext cx="51657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385" name="Equation" r:id="rId7" imgW="1689100" imgH="241300" progId="Equation.DSMT4">
                  <p:embed/>
                </p:oleObj>
              </mc:Choice>
              <mc:Fallback>
                <p:oleObj name="Equation" r:id="rId7" imgW="1689100" imgH="241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3275" y="2984500"/>
                        <a:ext cx="5165725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22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822002"/>
              </p:ext>
            </p:extLst>
          </p:nvPr>
        </p:nvGraphicFramePr>
        <p:xfrm>
          <a:off x="3236913" y="4313238"/>
          <a:ext cx="3368675" cy="114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386" name="Equation" r:id="rId9" imgW="711200" imgH="241300" progId="Equation.DSMT4">
                  <p:embed/>
                </p:oleObj>
              </mc:Choice>
              <mc:Fallback>
                <p:oleObj name="Equation" r:id="rId9" imgW="711200" imgH="241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913" y="4313238"/>
                        <a:ext cx="3368675" cy="1144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r>
              <a:rPr lang="en-US"/>
              <a:t>Translation: Homogeneous Coordinates</a:t>
            </a:r>
          </a:p>
          <a:p>
            <a:r>
              <a:rPr lang="en-US"/>
              <a:t>Combining Transforms: Scene Graphs</a:t>
            </a:r>
          </a:p>
          <a:p>
            <a:r>
              <a:rPr lang="en-US"/>
              <a:t>Transforming Normals</a:t>
            </a:r>
          </a:p>
          <a:p>
            <a:r>
              <a:rPr lang="en-US" i="1"/>
              <a:t>Rotations revisited: coordinate frames</a:t>
            </a:r>
          </a:p>
          <a:p>
            <a:r>
              <a:rPr lang="en-US"/>
              <a:t>gluLookAt (quickly)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Do</a:t>
            </a:r>
          </a:p>
        </p:txBody>
      </p:sp>
      <p:sp>
        <p:nvSpPr>
          <p:cNvPr id="117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Start </a:t>
            </a:r>
            <a:r>
              <a:rPr lang="en-US" dirty="0"/>
              <a:t>doing HW 1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Time is short, but needs only little code [</a:t>
            </a:r>
            <a:r>
              <a:rPr lang="en-US" sz="2000" dirty="0" smtClean="0"/>
              <a:t>Due </a:t>
            </a:r>
            <a:r>
              <a:rPr lang="en-US" sz="2000" dirty="0" smtClean="0"/>
              <a:t>Jan 23]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Ask questions or clear misunderstandings by next lecture</a:t>
            </a:r>
          </a:p>
          <a:p>
            <a:pPr>
              <a:lnSpc>
                <a:spcPct val="90000"/>
              </a:lnSpc>
            </a:pPr>
            <a:r>
              <a:rPr lang="en-US" dirty="0"/>
              <a:t>Specifics of HW 1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Last lecture covered basic material on transformations in 2D  Likely need this lecture to understand full 3D transformations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Last lecture had full derivation of 3D rotations.  </a:t>
            </a:r>
            <a:r>
              <a:rPr lang="en-US" sz="2000" dirty="0" smtClean="0"/>
              <a:t>                           You </a:t>
            </a:r>
            <a:r>
              <a:rPr lang="en-US" sz="2000" dirty="0"/>
              <a:t>only need final formula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 err="1"/>
              <a:t>gluLookAt</a:t>
            </a:r>
            <a:r>
              <a:rPr lang="en-US" sz="2000" dirty="0"/>
              <a:t> derivation this lecture helps clarifying some ideas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Read and post </a:t>
            </a:r>
            <a:r>
              <a:rPr lang="en-US" sz="2400" dirty="0" smtClean="0"/>
              <a:t>on Piazza </a:t>
            </a:r>
            <a:r>
              <a:rPr lang="en-US" sz="2400" dirty="0"/>
              <a:t>re </a:t>
            </a:r>
            <a:r>
              <a:rPr lang="en-US" sz="2400" dirty="0" smtClean="0"/>
              <a:t>questions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Any remaining issues with edX edge graders, submission of homeworks?</a:t>
            </a:r>
            <a:endParaRPr lang="en-US" sz="24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Coordinate Frames</a:t>
            </a:r>
          </a:p>
        </p:txBody>
      </p:sp>
      <p:sp>
        <p:nvSpPr>
          <p:cNvPr id="1179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r>
              <a:rPr lang="en-US"/>
              <a:t>All of discussion in terms of operating on points</a:t>
            </a:r>
          </a:p>
          <a:p>
            <a:r>
              <a:rPr lang="en-US"/>
              <a:t>But can also change coordinate system </a:t>
            </a:r>
          </a:p>
          <a:p>
            <a:r>
              <a:rPr lang="en-US"/>
              <a:t>Example, motion means either point moves backward, or coordinate system moves forward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pSp>
        <p:nvGrpSpPr>
          <p:cNvPr id="1179663" name="Group 15"/>
          <p:cNvGrpSpPr>
            <a:grpSpLocks/>
          </p:cNvGrpSpPr>
          <p:nvPr/>
        </p:nvGrpSpPr>
        <p:grpSpPr bwMode="auto">
          <a:xfrm>
            <a:off x="398463" y="3748088"/>
            <a:ext cx="2787650" cy="2408237"/>
            <a:chOff x="251" y="2361"/>
            <a:chExt cx="1756" cy="1517"/>
          </a:xfrm>
        </p:grpSpPr>
        <p:sp>
          <p:nvSpPr>
            <p:cNvPr id="1179653" name="Line 5"/>
            <p:cNvSpPr>
              <a:spLocks noChangeShapeType="1"/>
            </p:cNvSpPr>
            <p:nvPr/>
          </p:nvSpPr>
          <p:spPr bwMode="auto">
            <a:xfrm flipH="1" flipV="1">
              <a:off x="450" y="2491"/>
              <a:ext cx="5" cy="12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654" name="Line 6"/>
            <p:cNvSpPr>
              <a:spLocks noChangeShapeType="1"/>
            </p:cNvSpPr>
            <p:nvPr/>
          </p:nvSpPr>
          <p:spPr bwMode="auto">
            <a:xfrm>
              <a:off x="364" y="3649"/>
              <a:ext cx="1574" cy="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655" name="Oval 7"/>
            <p:cNvSpPr>
              <a:spLocks noChangeArrowheads="1"/>
            </p:cNvSpPr>
            <p:nvPr/>
          </p:nvSpPr>
          <p:spPr bwMode="auto">
            <a:xfrm>
              <a:off x="1322" y="3175"/>
              <a:ext cx="86" cy="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79656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54613"/>
                </p:ext>
              </p:extLst>
            </p:nvPr>
          </p:nvGraphicFramePr>
          <p:xfrm>
            <a:off x="1201" y="2911"/>
            <a:ext cx="598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9776" name="Equation" r:id="rId3" imgW="584200" imgH="203200" progId="Equation.DSMT4">
                    <p:embed/>
                  </p:oleObj>
                </mc:Choice>
                <mc:Fallback>
                  <p:oleObj name="Equation" r:id="rId3" imgW="584200" imgH="2032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1" y="2911"/>
                          <a:ext cx="598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79661" name="Rectangle 13"/>
            <p:cNvSpPr>
              <a:spLocks noChangeArrowheads="1"/>
            </p:cNvSpPr>
            <p:nvPr/>
          </p:nvSpPr>
          <p:spPr bwMode="auto">
            <a:xfrm>
              <a:off x="251" y="2361"/>
              <a:ext cx="1756" cy="15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79672" name="Group 24"/>
          <p:cNvGrpSpPr>
            <a:grpSpLocks/>
          </p:cNvGrpSpPr>
          <p:nvPr/>
        </p:nvGrpSpPr>
        <p:grpSpPr bwMode="auto">
          <a:xfrm>
            <a:off x="3322638" y="3748088"/>
            <a:ext cx="2787650" cy="2408237"/>
            <a:chOff x="2093" y="2361"/>
            <a:chExt cx="1756" cy="1517"/>
          </a:xfrm>
        </p:grpSpPr>
        <p:sp>
          <p:nvSpPr>
            <p:cNvPr id="1179657" name="Line 9"/>
            <p:cNvSpPr>
              <a:spLocks noChangeShapeType="1"/>
            </p:cNvSpPr>
            <p:nvPr/>
          </p:nvSpPr>
          <p:spPr bwMode="auto">
            <a:xfrm flipH="1" flipV="1">
              <a:off x="2268" y="2491"/>
              <a:ext cx="5" cy="12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658" name="Line 10"/>
            <p:cNvSpPr>
              <a:spLocks noChangeShapeType="1"/>
            </p:cNvSpPr>
            <p:nvPr/>
          </p:nvSpPr>
          <p:spPr bwMode="auto">
            <a:xfrm>
              <a:off x="2182" y="3649"/>
              <a:ext cx="1574" cy="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659" name="Oval 11"/>
            <p:cNvSpPr>
              <a:spLocks noChangeArrowheads="1"/>
            </p:cNvSpPr>
            <p:nvPr/>
          </p:nvSpPr>
          <p:spPr bwMode="auto">
            <a:xfrm>
              <a:off x="2762" y="3175"/>
              <a:ext cx="86" cy="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79660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3722483"/>
                </p:ext>
              </p:extLst>
            </p:nvPr>
          </p:nvGraphicFramePr>
          <p:xfrm>
            <a:off x="2683" y="2892"/>
            <a:ext cx="598" cy="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9777" name="Equation" r:id="rId5" imgW="584200" imgH="241300" progId="Equation.DSMT4">
                    <p:embed/>
                  </p:oleObj>
                </mc:Choice>
                <mc:Fallback>
                  <p:oleObj name="Equation" r:id="rId5" imgW="584200" imgH="24130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3" y="2892"/>
                          <a:ext cx="598" cy="2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79662" name="Rectangle 14"/>
            <p:cNvSpPr>
              <a:spLocks noChangeArrowheads="1"/>
            </p:cNvSpPr>
            <p:nvPr/>
          </p:nvSpPr>
          <p:spPr bwMode="auto">
            <a:xfrm>
              <a:off x="2093" y="2361"/>
              <a:ext cx="1756" cy="15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79673" name="Group 25"/>
          <p:cNvGrpSpPr>
            <a:grpSpLocks/>
          </p:cNvGrpSpPr>
          <p:nvPr/>
        </p:nvGrpSpPr>
        <p:grpSpPr bwMode="auto">
          <a:xfrm>
            <a:off x="6246813" y="3748088"/>
            <a:ext cx="2787650" cy="2408237"/>
            <a:chOff x="3935" y="2361"/>
            <a:chExt cx="1756" cy="1517"/>
          </a:xfrm>
        </p:grpSpPr>
        <p:sp>
          <p:nvSpPr>
            <p:cNvPr id="1179665" name="Line 17"/>
            <p:cNvSpPr>
              <a:spLocks noChangeShapeType="1"/>
            </p:cNvSpPr>
            <p:nvPr/>
          </p:nvSpPr>
          <p:spPr bwMode="auto">
            <a:xfrm flipH="1" flipV="1">
              <a:off x="4134" y="2491"/>
              <a:ext cx="5" cy="12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666" name="Line 18"/>
            <p:cNvSpPr>
              <a:spLocks noChangeShapeType="1"/>
            </p:cNvSpPr>
            <p:nvPr/>
          </p:nvSpPr>
          <p:spPr bwMode="auto">
            <a:xfrm flipV="1">
              <a:off x="4475" y="3654"/>
              <a:ext cx="1147" cy="1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667" name="Oval 19"/>
            <p:cNvSpPr>
              <a:spLocks noChangeArrowheads="1"/>
            </p:cNvSpPr>
            <p:nvPr/>
          </p:nvSpPr>
          <p:spPr bwMode="auto">
            <a:xfrm>
              <a:off x="5006" y="3175"/>
              <a:ext cx="86" cy="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79668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3285175"/>
                </p:ext>
              </p:extLst>
            </p:nvPr>
          </p:nvGraphicFramePr>
          <p:xfrm>
            <a:off x="4898" y="2911"/>
            <a:ext cx="572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9778" name="Equation" r:id="rId7" imgW="558800" imgH="203200" progId="Equation.DSMT4">
                    <p:embed/>
                  </p:oleObj>
                </mc:Choice>
                <mc:Fallback>
                  <p:oleObj name="Equation" r:id="rId7" imgW="558800" imgH="203200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8" y="2911"/>
                          <a:ext cx="572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79669" name="Rectangle 21"/>
            <p:cNvSpPr>
              <a:spLocks noChangeArrowheads="1"/>
            </p:cNvSpPr>
            <p:nvPr/>
          </p:nvSpPr>
          <p:spPr bwMode="auto">
            <a:xfrm>
              <a:off x="3935" y="2361"/>
              <a:ext cx="1756" cy="15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9670" name="Line 22"/>
            <p:cNvSpPr>
              <a:spLocks noChangeShapeType="1"/>
            </p:cNvSpPr>
            <p:nvPr/>
          </p:nvSpPr>
          <p:spPr bwMode="auto">
            <a:xfrm flipH="1" flipV="1">
              <a:off x="4572" y="2491"/>
              <a:ext cx="5" cy="126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671" name="Line 23"/>
            <p:cNvSpPr>
              <a:spLocks noChangeShapeType="1"/>
            </p:cNvSpPr>
            <p:nvPr/>
          </p:nvSpPr>
          <p:spPr bwMode="auto">
            <a:xfrm flipV="1">
              <a:off x="4132" y="3648"/>
              <a:ext cx="479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Coordinate Frames: In general</a:t>
            </a:r>
          </a:p>
        </p:txBody>
      </p:sp>
      <p:sp>
        <p:nvSpPr>
          <p:cNvPr id="118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" y="1304925"/>
            <a:ext cx="9385300" cy="5911851"/>
          </a:xfrm>
        </p:spPr>
        <p:txBody>
          <a:bodyPr/>
          <a:lstStyle/>
          <a:p>
            <a:r>
              <a:rPr lang="en-US"/>
              <a:t>Can differ both origin and orientation (e.g. 2 people)</a:t>
            </a:r>
          </a:p>
          <a:p>
            <a:r>
              <a:rPr lang="en-US"/>
              <a:t>One good example: World, camera coord frames (H1)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pSp>
        <p:nvGrpSpPr>
          <p:cNvPr id="1180711" name="Group 39"/>
          <p:cNvGrpSpPr>
            <a:grpSpLocks/>
          </p:cNvGrpSpPr>
          <p:nvPr/>
        </p:nvGrpSpPr>
        <p:grpSpPr bwMode="auto">
          <a:xfrm>
            <a:off x="808038" y="3113089"/>
            <a:ext cx="3298826" cy="2916237"/>
            <a:chOff x="509" y="1961"/>
            <a:chExt cx="2078" cy="1837"/>
          </a:xfrm>
        </p:grpSpPr>
        <p:sp>
          <p:nvSpPr>
            <p:cNvPr id="1180696" name="Line 24"/>
            <p:cNvSpPr>
              <a:spLocks noChangeShapeType="1"/>
            </p:cNvSpPr>
            <p:nvPr/>
          </p:nvSpPr>
          <p:spPr bwMode="auto">
            <a:xfrm>
              <a:off x="874" y="3365"/>
              <a:ext cx="75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0697" name="Line 25"/>
            <p:cNvSpPr>
              <a:spLocks noChangeShapeType="1"/>
            </p:cNvSpPr>
            <p:nvPr/>
          </p:nvSpPr>
          <p:spPr bwMode="auto">
            <a:xfrm flipV="1">
              <a:off x="867" y="2783"/>
              <a:ext cx="0" cy="5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180698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5311748"/>
                </p:ext>
              </p:extLst>
            </p:nvPr>
          </p:nvGraphicFramePr>
          <p:xfrm>
            <a:off x="772" y="3357"/>
            <a:ext cx="162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193" name="Equation" r:id="rId3" imgW="127000" imgH="152400" progId="Equation.DSMT4">
                    <p:embed/>
                  </p:oleObj>
                </mc:Choice>
                <mc:Fallback>
                  <p:oleObj name="Equation" r:id="rId3" imgW="127000" imgH="152400" progId="Equation.DSMT4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2" y="3357"/>
                          <a:ext cx="162" cy="1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0699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33684654"/>
                </p:ext>
              </p:extLst>
            </p:nvPr>
          </p:nvGraphicFramePr>
          <p:xfrm>
            <a:off x="1552" y="3377"/>
            <a:ext cx="161" cy="1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194" name="Equation" r:id="rId5" imgW="127000" imgH="139700" progId="Equation.DSMT4">
                    <p:embed/>
                  </p:oleObj>
                </mc:Choice>
                <mc:Fallback>
                  <p:oleObj name="Equation" r:id="rId5" imgW="127000" imgH="139700" progId="Equation.DSMT4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2" y="3377"/>
                          <a:ext cx="161" cy="1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0700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9367192"/>
                </p:ext>
              </p:extLst>
            </p:nvPr>
          </p:nvGraphicFramePr>
          <p:xfrm>
            <a:off x="644" y="2693"/>
            <a:ext cx="178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195" name="Equation" r:id="rId7" imgW="139700" imgH="177800" progId="Equation.DSMT4">
                    <p:embed/>
                  </p:oleObj>
                </mc:Choice>
                <mc:Fallback>
                  <p:oleObj name="Equation" r:id="rId7" imgW="139700" imgH="177800" progId="Equation.DSMT4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4" y="2693"/>
                          <a:ext cx="178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80701" name="Line 29"/>
            <p:cNvSpPr>
              <a:spLocks noChangeShapeType="1"/>
            </p:cNvSpPr>
            <p:nvPr/>
          </p:nvSpPr>
          <p:spPr bwMode="auto">
            <a:xfrm flipV="1">
              <a:off x="1744" y="2334"/>
              <a:ext cx="621" cy="233"/>
            </a:xfrm>
            <a:prstGeom prst="line">
              <a:avLst/>
            </a:prstGeom>
            <a:noFill/>
            <a:ln w="38100">
              <a:solidFill>
                <a:srgbClr val="FFDD4B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0702" name="Line 30"/>
            <p:cNvSpPr>
              <a:spLocks noChangeShapeType="1"/>
            </p:cNvSpPr>
            <p:nvPr/>
          </p:nvSpPr>
          <p:spPr bwMode="auto">
            <a:xfrm flipH="1" flipV="1">
              <a:off x="1478" y="2108"/>
              <a:ext cx="259" cy="459"/>
            </a:xfrm>
            <a:prstGeom prst="line">
              <a:avLst/>
            </a:prstGeom>
            <a:noFill/>
            <a:ln w="38100">
              <a:solidFill>
                <a:srgbClr val="FFDD4B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180703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4911045"/>
                </p:ext>
              </p:extLst>
            </p:nvPr>
          </p:nvGraphicFramePr>
          <p:xfrm>
            <a:off x="1642" y="2595"/>
            <a:ext cx="163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196" name="Equation" r:id="rId9" imgW="127000" imgH="152400" progId="Equation.DSMT4">
                    <p:embed/>
                  </p:oleObj>
                </mc:Choice>
                <mc:Fallback>
                  <p:oleObj name="Equation" r:id="rId9" imgW="127000" imgH="152400" progId="Equation.DSMT4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2" y="2595"/>
                          <a:ext cx="163" cy="1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0704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8161709"/>
                </p:ext>
              </p:extLst>
            </p:nvPr>
          </p:nvGraphicFramePr>
          <p:xfrm>
            <a:off x="2383" y="2293"/>
            <a:ext cx="162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197" name="Equation" r:id="rId11" imgW="127000" imgH="152400" progId="Equation.DSMT4">
                    <p:embed/>
                  </p:oleObj>
                </mc:Choice>
                <mc:Fallback>
                  <p:oleObj name="Equation" r:id="rId11" imgW="127000" imgH="152400" progId="Equation.DSMT4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3" y="2293"/>
                          <a:ext cx="162" cy="1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0705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1296286"/>
                </p:ext>
              </p:extLst>
            </p:nvPr>
          </p:nvGraphicFramePr>
          <p:xfrm>
            <a:off x="1456" y="1961"/>
            <a:ext cx="161" cy="1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198" name="Equation" r:id="rId13" imgW="127000" imgH="139700" progId="Equation.DSMT4">
                    <p:embed/>
                  </p:oleObj>
                </mc:Choice>
                <mc:Fallback>
                  <p:oleObj name="Equation" r:id="rId13" imgW="127000" imgH="139700" progId="Equation.DSMT4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6" y="1961"/>
                          <a:ext cx="161" cy="1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80707" name="Text Box 35"/>
            <p:cNvSpPr txBox="1">
              <a:spLocks noChangeArrowheads="1"/>
            </p:cNvSpPr>
            <p:nvPr/>
          </p:nvSpPr>
          <p:spPr bwMode="auto">
            <a:xfrm>
              <a:off x="509" y="3507"/>
              <a:ext cx="61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latin typeface="Arial" charset="0"/>
                </a:rPr>
                <a:t>World</a:t>
              </a:r>
            </a:p>
          </p:txBody>
        </p:sp>
        <p:sp>
          <p:nvSpPr>
            <p:cNvPr id="1180708" name="Text Box 36"/>
            <p:cNvSpPr txBox="1">
              <a:spLocks noChangeArrowheads="1"/>
            </p:cNvSpPr>
            <p:nvPr/>
          </p:nvSpPr>
          <p:spPr bwMode="auto">
            <a:xfrm>
              <a:off x="1270" y="2709"/>
              <a:ext cx="80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DD4B"/>
                  </a:solidFill>
                  <a:latin typeface="Arial" charset="0"/>
                </a:rPr>
                <a:t>Camera</a:t>
              </a:r>
            </a:p>
          </p:txBody>
        </p:sp>
        <p:sp>
          <p:nvSpPr>
            <p:cNvPr id="1180709" name="Oval 37"/>
            <p:cNvSpPr>
              <a:spLocks noChangeArrowheads="1"/>
            </p:cNvSpPr>
            <p:nvPr/>
          </p:nvSpPr>
          <p:spPr bwMode="auto">
            <a:xfrm>
              <a:off x="2276" y="2802"/>
              <a:ext cx="117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80710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9651262"/>
                </p:ext>
              </p:extLst>
            </p:nvPr>
          </p:nvGraphicFramePr>
          <p:xfrm>
            <a:off x="2408" y="2813"/>
            <a:ext cx="179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199" name="Equation" r:id="rId15" imgW="139700" imgH="177800" progId="Equation.DSMT4">
                    <p:embed/>
                  </p:oleObj>
                </mc:Choice>
                <mc:Fallback>
                  <p:oleObj name="Equation" r:id="rId15" imgW="139700" imgH="177800" progId="Equation.DSMT4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8" y="2813"/>
                          <a:ext cx="179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80727" name="Group 55"/>
          <p:cNvGrpSpPr>
            <a:grpSpLocks/>
          </p:cNvGrpSpPr>
          <p:nvPr/>
        </p:nvGrpSpPr>
        <p:grpSpPr bwMode="auto">
          <a:xfrm>
            <a:off x="5189540" y="3532190"/>
            <a:ext cx="3662363" cy="2497137"/>
            <a:chOff x="3269" y="2225"/>
            <a:chExt cx="2307" cy="1573"/>
          </a:xfrm>
        </p:grpSpPr>
        <p:sp>
          <p:nvSpPr>
            <p:cNvPr id="1180713" name="Line 41"/>
            <p:cNvSpPr>
              <a:spLocks noChangeShapeType="1"/>
            </p:cNvSpPr>
            <p:nvPr/>
          </p:nvSpPr>
          <p:spPr bwMode="auto">
            <a:xfrm flipV="1">
              <a:off x="3634" y="3358"/>
              <a:ext cx="1463" cy="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0714" name="Line 42"/>
            <p:cNvSpPr>
              <a:spLocks noChangeShapeType="1"/>
            </p:cNvSpPr>
            <p:nvPr/>
          </p:nvSpPr>
          <p:spPr bwMode="auto">
            <a:xfrm flipV="1">
              <a:off x="5109" y="2919"/>
              <a:ext cx="0" cy="4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180715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7654932"/>
                </p:ext>
              </p:extLst>
            </p:nvPr>
          </p:nvGraphicFramePr>
          <p:xfrm>
            <a:off x="3532" y="3357"/>
            <a:ext cx="162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200" name="Equation" r:id="rId17" imgW="127000" imgH="152400" progId="Equation.DSMT4">
                    <p:embed/>
                  </p:oleObj>
                </mc:Choice>
                <mc:Fallback>
                  <p:oleObj name="Equation" r:id="rId17" imgW="127000" imgH="152400" progId="Equation.DSMT4">
                    <p:embed/>
                    <p:pic>
                      <p:nvPicPr>
                        <p:cNvPr id="0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2" y="3357"/>
                          <a:ext cx="162" cy="1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0716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3966862"/>
                </p:ext>
              </p:extLst>
            </p:nvPr>
          </p:nvGraphicFramePr>
          <p:xfrm>
            <a:off x="5122" y="3284"/>
            <a:ext cx="275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201" name="Equation" r:id="rId19" imgW="215900" imgH="165100" progId="Equation.DSMT4">
                    <p:embed/>
                  </p:oleObj>
                </mc:Choice>
                <mc:Fallback>
                  <p:oleObj name="Equation" r:id="rId19" imgW="215900" imgH="165100" progId="Equation.DSMT4">
                    <p:embed/>
                    <p:pic>
                      <p:nvPicPr>
                        <p:cNvPr id="0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2" y="3284"/>
                          <a:ext cx="275" cy="2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0717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2043521"/>
                </p:ext>
              </p:extLst>
            </p:nvPr>
          </p:nvGraphicFramePr>
          <p:xfrm>
            <a:off x="5122" y="3046"/>
            <a:ext cx="454" cy="2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202" name="Equation" r:id="rId21" imgW="355600" imgH="203200" progId="Equation.DSMT4">
                    <p:embed/>
                  </p:oleObj>
                </mc:Choice>
                <mc:Fallback>
                  <p:oleObj name="Equation" r:id="rId21" imgW="355600" imgH="203200" progId="Equation.DSMT4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2" y="3046"/>
                          <a:ext cx="454" cy="2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80718" name="Line 46"/>
            <p:cNvSpPr>
              <a:spLocks noChangeShapeType="1"/>
            </p:cNvSpPr>
            <p:nvPr/>
          </p:nvSpPr>
          <p:spPr bwMode="auto">
            <a:xfrm flipV="1">
              <a:off x="4504" y="2432"/>
              <a:ext cx="343" cy="135"/>
            </a:xfrm>
            <a:prstGeom prst="line">
              <a:avLst/>
            </a:prstGeom>
            <a:noFill/>
            <a:ln w="38100">
              <a:solidFill>
                <a:srgbClr val="FFDD4B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0719" name="Line 47"/>
            <p:cNvSpPr>
              <a:spLocks noChangeShapeType="1"/>
            </p:cNvSpPr>
            <p:nvPr/>
          </p:nvSpPr>
          <p:spPr bwMode="auto">
            <a:xfrm>
              <a:off x="4834" y="2437"/>
              <a:ext cx="194" cy="351"/>
            </a:xfrm>
            <a:prstGeom prst="line">
              <a:avLst/>
            </a:prstGeom>
            <a:noFill/>
            <a:ln w="38100">
              <a:solidFill>
                <a:srgbClr val="FFDD4B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180720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1440954"/>
                </p:ext>
              </p:extLst>
            </p:nvPr>
          </p:nvGraphicFramePr>
          <p:xfrm>
            <a:off x="4402" y="2595"/>
            <a:ext cx="162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203" name="Equation" r:id="rId23" imgW="127000" imgH="152400" progId="Equation.DSMT4">
                    <p:embed/>
                  </p:oleObj>
                </mc:Choice>
                <mc:Fallback>
                  <p:oleObj name="Equation" r:id="rId23" imgW="127000" imgH="152400" progId="Equation.DSMT4">
                    <p:embed/>
                    <p:pic>
                      <p:nvPicPr>
                        <p:cNvPr id="0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2" y="2595"/>
                          <a:ext cx="162" cy="1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0721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16413350"/>
                </p:ext>
              </p:extLst>
            </p:nvPr>
          </p:nvGraphicFramePr>
          <p:xfrm>
            <a:off x="4346" y="2225"/>
            <a:ext cx="437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204" name="Equation" r:id="rId25" imgW="342900" imgH="177800" progId="Equation.DSMT4">
                    <p:embed/>
                  </p:oleObj>
                </mc:Choice>
                <mc:Fallback>
                  <p:oleObj name="Equation" r:id="rId25" imgW="342900" imgH="177800" progId="Equation.DSMT4">
                    <p:embed/>
                    <p:pic>
                      <p:nvPicPr>
                        <p:cNvPr id="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6" y="2225"/>
                          <a:ext cx="437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0722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7579479"/>
                </p:ext>
              </p:extLst>
            </p:nvPr>
          </p:nvGraphicFramePr>
          <p:xfrm>
            <a:off x="4924" y="2410"/>
            <a:ext cx="532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205" name="Equation" r:id="rId27" imgW="419100" imgH="165100" progId="Equation.DSMT4">
                    <p:embed/>
                  </p:oleObj>
                </mc:Choice>
                <mc:Fallback>
                  <p:oleObj name="Equation" r:id="rId27" imgW="419100" imgH="165100" progId="Equation.DSMT4">
                    <p:embed/>
                    <p:pic>
                      <p:nvPicPr>
                        <p:cNvPr id="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4" y="2410"/>
                          <a:ext cx="532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80723" name="Text Box 51"/>
            <p:cNvSpPr txBox="1">
              <a:spLocks noChangeArrowheads="1"/>
            </p:cNvSpPr>
            <p:nvPr/>
          </p:nvSpPr>
          <p:spPr bwMode="auto">
            <a:xfrm>
              <a:off x="3269" y="3507"/>
              <a:ext cx="61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latin typeface="Arial" charset="0"/>
                </a:rPr>
                <a:t>World</a:t>
              </a:r>
            </a:p>
          </p:txBody>
        </p:sp>
        <p:sp>
          <p:nvSpPr>
            <p:cNvPr id="1180724" name="Text Box 52"/>
            <p:cNvSpPr txBox="1">
              <a:spLocks noChangeArrowheads="1"/>
            </p:cNvSpPr>
            <p:nvPr/>
          </p:nvSpPr>
          <p:spPr bwMode="auto">
            <a:xfrm>
              <a:off x="4030" y="2709"/>
              <a:ext cx="80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DD4B"/>
                  </a:solidFill>
                  <a:latin typeface="Arial" charset="0"/>
                </a:rPr>
                <a:t>Camera</a:t>
              </a:r>
            </a:p>
          </p:txBody>
        </p:sp>
        <p:sp>
          <p:nvSpPr>
            <p:cNvPr id="1180725" name="Oval 53"/>
            <p:cNvSpPr>
              <a:spLocks noChangeArrowheads="1"/>
            </p:cNvSpPr>
            <p:nvPr/>
          </p:nvSpPr>
          <p:spPr bwMode="auto">
            <a:xfrm>
              <a:off x="5036" y="2802"/>
              <a:ext cx="117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80726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0892301"/>
                </p:ext>
              </p:extLst>
            </p:nvPr>
          </p:nvGraphicFramePr>
          <p:xfrm>
            <a:off x="5168" y="2813"/>
            <a:ext cx="179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206" name="Equation" r:id="rId29" imgW="139700" imgH="177800" progId="Equation.DSMT4">
                    <p:embed/>
                  </p:oleObj>
                </mc:Choice>
                <mc:Fallback>
                  <p:oleObj name="Equation" r:id="rId29" imgW="139700" imgH="177800" progId="Equation.DSMT4">
                    <p:embed/>
                    <p:pic>
                      <p:nvPicPr>
                        <p:cNvPr id="0" name="Object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8" y="2813"/>
                          <a:ext cx="179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Coordinate Frames: Rotations</a:t>
            </a:r>
          </a:p>
        </p:txBody>
      </p:sp>
      <p:sp>
        <p:nvSpPr>
          <p:cNvPr id="1181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1181731" name="Line 35"/>
          <p:cNvSpPr>
            <a:spLocks noChangeShapeType="1"/>
          </p:cNvSpPr>
          <p:nvPr/>
        </p:nvSpPr>
        <p:spPr bwMode="auto">
          <a:xfrm flipV="1">
            <a:off x="757240" y="1749426"/>
            <a:ext cx="7937" cy="2857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1732" name="Line 36"/>
          <p:cNvSpPr>
            <a:spLocks noChangeShapeType="1"/>
          </p:cNvSpPr>
          <p:nvPr/>
        </p:nvSpPr>
        <p:spPr bwMode="auto">
          <a:xfrm>
            <a:off x="766763" y="4616451"/>
            <a:ext cx="3503612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1733" name="Oval 37"/>
          <p:cNvSpPr>
            <a:spLocks noChangeArrowheads="1"/>
          </p:cNvSpPr>
          <p:nvPr/>
        </p:nvSpPr>
        <p:spPr bwMode="auto">
          <a:xfrm>
            <a:off x="3273425" y="3382964"/>
            <a:ext cx="268288" cy="2063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1734" name="Oval 38"/>
          <p:cNvSpPr>
            <a:spLocks noChangeArrowheads="1"/>
          </p:cNvSpPr>
          <p:nvPr/>
        </p:nvSpPr>
        <p:spPr bwMode="auto">
          <a:xfrm>
            <a:off x="2420940" y="2466977"/>
            <a:ext cx="268287" cy="2063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1735" name="Line 39"/>
          <p:cNvSpPr>
            <a:spLocks noChangeShapeType="1"/>
          </p:cNvSpPr>
          <p:nvPr/>
        </p:nvSpPr>
        <p:spPr bwMode="auto">
          <a:xfrm flipV="1">
            <a:off x="757238" y="3476626"/>
            <a:ext cx="2660650" cy="1130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1736" name="Line 40"/>
          <p:cNvSpPr>
            <a:spLocks noChangeShapeType="1"/>
          </p:cNvSpPr>
          <p:nvPr/>
        </p:nvSpPr>
        <p:spPr bwMode="auto">
          <a:xfrm flipV="1">
            <a:off x="746127" y="2571751"/>
            <a:ext cx="1787525" cy="2055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181737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382646"/>
              </p:ext>
            </p:extLst>
          </p:nvPr>
        </p:nvGraphicFramePr>
        <p:xfrm>
          <a:off x="4119563" y="4694238"/>
          <a:ext cx="293687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207" name="Equation" r:id="rId3" imgW="127000" imgH="139700" progId="Equation.DSMT4">
                  <p:embed/>
                </p:oleObj>
              </mc:Choice>
              <mc:Fallback>
                <p:oleObj name="Equation" r:id="rId3" imgW="127000" imgH="13970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9563" y="4694238"/>
                        <a:ext cx="293687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38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157997"/>
              </p:ext>
            </p:extLst>
          </p:nvPr>
        </p:nvGraphicFramePr>
        <p:xfrm>
          <a:off x="433388" y="1614489"/>
          <a:ext cx="32385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208" name="Equation" r:id="rId5" imgW="139700" imgH="177800" progId="Equation.DSMT4">
                  <p:embed/>
                </p:oleObj>
              </mc:Choice>
              <mc:Fallback>
                <p:oleObj name="Equation" r:id="rId5" imgW="139700" imgH="17780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8" y="1614489"/>
                        <a:ext cx="32385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39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589288"/>
              </p:ext>
            </p:extLst>
          </p:nvPr>
        </p:nvGraphicFramePr>
        <p:xfrm>
          <a:off x="3605215" y="3189290"/>
          <a:ext cx="3524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209" name="Equation" r:id="rId7" imgW="152400" imgH="165100" progId="Equation.DSMT4">
                  <p:embed/>
                </p:oleObj>
              </mc:Choice>
              <mc:Fallback>
                <p:oleObj name="Equation" r:id="rId7" imgW="152400" imgH="16510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5215" y="3189290"/>
                        <a:ext cx="35242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40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071494"/>
              </p:ext>
            </p:extLst>
          </p:nvPr>
        </p:nvGraphicFramePr>
        <p:xfrm>
          <a:off x="2711450" y="2163763"/>
          <a:ext cx="41116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210" name="Equation" r:id="rId9" imgW="177800" imgH="203200" progId="Equation.DSMT4">
                  <p:embed/>
                </p:oleObj>
              </mc:Choice>
              <mc:Fallback>
                <p:oleObj name="Equation" r:id="rId9" imgW="177800" imgH="20320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2163763"/>
                        <a:ext cx="411163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41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081483"/>
              </p:ext>
            </p:extLst>
          </p:nvPr>
        </p:nvGraphicFramePr>
        <p:xfrm>
          <a:off x="1597027" y="3459165"/>
          <a:ext cx="434975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211" name="Equation" r:id="rId11" imgW="127000" imgH="177800" progId="Equation.DSMT4">
                  <p:embed/>
                </p:oleObj>
              </mc:Choice>
              <mc:Fallback>
                <p:oleObj name="Equation" r:id="rId11" imgW="127000" imgH="17780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027" y="3459165"/>
                        <a:ext cx="434975" cy="61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42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507593"/>
              </p:ext>
            </p:extLst>
          </p:nvPr>
        </p:nvGraphicFramePr>
        <p:xfrm>
          <a:off x="3659" y="5503924"/>
          <a:ext cx="3313777" cy="1241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212" name="Equation" r:id="rId13" imgW="1524000" imgH="571500" progId="Equation.DSMT4">
                  <p:embed/>
                </p:oleObj>
              </mc:Choice>
              <mc:Fallback>
                <p:oleObj name="Equation" r:id="rId13" imgW="1524000" imgH="57150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" y="5503924"/>
                        <a:ext cx="3313777" cy="1241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1745" name="Line 49"/>
          <p:cNvSpPr>
            <a:spLocks noChangeShapeType="1"/>
          </p:cNvSpPr>
          <p:nvPr/>
        </p:nvSpPr>
        <p:spPr bwMode="auto">
          <a:xfrm flipV="1">
            <a:off x="5186365" y="1749426"/>
            <a:ext cx="7937" cy="285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1746" name="Line 50"/>
          <p:cNvSpPr>
            <a:spLocks noChangeShapeType="1"/>
          </p:cNvSpPr>
          <p:nvPr/>
        </p:nvSpPr>
        <p:spPr bwMode="auto">
          <a:xfrm>
            <a:off x="5195888" y="4616451"/>
            <a:ext cx="3503612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1747" name="Oval 51"/>
          <p:cNvSpPr>
            <a:spLocks noChangeArrowheads="1"/>
          </p:cNvSpPr>
          <p:nvPr/>
        </p:nvSpPr>
        <p:spPr bwMode="auto">
          <a:xfrm>
            <a:off x="7702550" y="3382964"/>
            <a:ext cx="268288" cy="2063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1749" name="Line 53"/>
          <p:cNvSpPr>
            <a:spLocks noChangeShapeType="1"/>
          </p:cNvSpPr>
          <p:nvPr/>
        </p:nvSpPr>
        <p:spPr bwMode="auto">
          <a:xfrm flipV="1">
            <a:off x="5186363" y="3476626"/>
            <a:ext cx="2660650" cy="1130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181753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361239"/>
              </p:ext>
            </p:extLst>
          </p:nvPr>
        </p:nvGraphicFramePr>
        <p:xfrm>
          <a:off x="8034340" y="3189290"/>
          <a:ext cx="3524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213" name="Equation" r:id="rId15" imgW="152400" imgH="165100" progId="Equation.DSMT4">
                  <p:embed/>
                </p:oleObj>
              </mc:Choice>
              <mc:Fallback>
                <p:oleObj name="Equation" r:id="rId15" imgW="152400" imgH="16510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4340" y="3189290"/>
                        <a:ext cx="35242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1756" name="Line 60"/>
          <p:cNvSpPr>
            <a:spLocks noChangeShapeType="1"/>
          </p:cNvSpPr>
          <p:nvPr/>
        </p:nvSpPr>
        <p:spPr bwMode="auto">
          <a:xfrm flipV="1">
            <a:off x="5199065" y="2014539"/>
            <a:ext cx="1252537" cy="26289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1757" name="Line 61"/>
          <p:cNvSpPr>
            <a:spLocks noChangeShapeType="1"/>
          </p:cNvSpPr>
          <p:nvPr/>
        </p:nvSpPr>
        <p:spPr bwMode="auto">
          <a:xfrm>
            <a:off x="5197477" y="4630740"/>
            <a:ext cx="2906713" cy="11652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181769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109529"/>
              </p:ext>
            </p:extLst>
          </p:nvPr>
        </p:nvGraphicFramePr>
        <p:xfrm>
          <a:off x="1849440" y="4095751"/>
          <a:ext cx="52228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214" name="Equation" r:id="rId17" imgW="152400" imgH="139700" progId="Equation.DSMT4">
                  <p:embed/>
                </p:oleObj>
              </mc:Choice>
              <mc:Fallback>
                <p:oleObj name="Equation" r:id="rId17" imgW="152400" imgH="139700" progId="Equation.DSMT4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440" y="4095751"/>
                        <a:ext cx="522287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70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055525"/>
              </p:ext>
            </p:extLst>
          </p:nvPr>
        </p:nvGraphicFramePr>
        <p:xfrm>
          <a:off x="6426200" y="4086226"/>
          <a:ext cx="52228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215" name="Equation" r:id="rId19" imgW="152400" imgH="139700" progId="Equation.DSMT4">
                  <p:embed/>
                </p:oleObj>
              </mc:Choice>
              <mc:Fallback>
                <p:oleObj name="Equation" r:id="rId19" imgW="152400" imgH="139700" progId="Equation.DSMT4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6200" y="4086226"/>
                        <a:ext cx="522288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71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793933"/>
              </p:ext>
            </p:extLst>
          </p:nvPr>
        </p:nvGraphicFramePr>
        <p:xfrm>
          <a:off x="6599240" y="4578349"/>
          <a:ext cx="434975" cy="617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216" name="Equation" r:id="rId21" imgW="127000" imgH="177800" progId="Equation.DSMT4">
                  <p:embed/>
                </p:oleObj>
              </mc:Choice>
              <mc:Fallback>
                <p:oleObj name="Equation" r:id="rId21" imgW="127000" imgH="177800" progId="Equation.DSMT4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9240" y="4578349"/>
                        <a:ext cx="434975" cy="6175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72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945749"/>
              </p:ext>
            </p:extLst>
          </p:nvPr>
        </p:nvGraphicFramePr>
        <p:xfrm>
          <a:off x="6472240" y="1901826"/>
          <a:ext cx="295275" cy="325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217" name="Equation" r:id="rId23" imgW="127000" imgH="139700" progId="Equation.DSMT4">
                  <p:embed/>
                </p:oleObj>
              </mc:Choice>
              <mc:Fallback>
                <p:oleObj name="Equation" r:id="rId23" imgW="127000" imgH="139700" progId="Equation.DSMT4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2240" y="1901826"/>
                        <a:ext cx="295275" cy="325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73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244744"/>
              </p:ext>
            </p:extLst>
          </p:nvPr>
        </p:nvGraphicFramePr>
        <p:xfrm>
          <a:off x="7789481" y="5354498"/>
          <a:ext cx="293687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218" name="Equation" r:id="rId25" imgW="127000" imgH="152400" progId="Equation.DSMT4">
                  <p:embed/>
                </p:oleObj>
              </mc:Choice>
              <mc:Fallback>
                <p:oleObj name="Equation" r:id="rId25" imgW="127000" imgH="152400" progId="Equation.DSMT4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481" y="5354498"/>
                        <a:ext cx="293687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74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463542"/>
              </p:ext>
            </p:extLst>
          </p:nvPr>
        </p:nvGraphicFramePr>
        <p:xfrm>
          <a:off x="3350920" y="5497513"/>
          <a:ext cx="4856163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219" name="Equation" r:id="rId27" imgW="2235200" imgH="571500" progId="Equation.DSMT4">
                  <p:embed/>
                </p:oleObj>
              </mc:Choice>
              <mc:Fallback>
                <p:oleObj name="Equation" r:id="rId27" imgW="2235200" imgH="571500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0920" y="5497513"/>
                        <a:ext cx="4856163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1745" grpId="0" animBg="1"/>
      <p:bldP spid="1181746" grpId="0" animBg="1"/>
      <p:bldP spid="1181747" grpId="0" animBg="1"/>
      <p:bldP spid="1181749" grpId="0" animBg="1"/>
      <p:bldP spid="1181756" grpId="0" animBg="1"/>
      <p:bldP spid="118175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9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r>
              <a:rPr lang="en-US"/>
              <a:t>Translation: Homogeneous Coordinates</a:t>
            </a:r>
          </a:p>
          <a:p>
            <a:r>
              <a:rPr lang="en-US"/>
              <a:t>Combining Transforms: Scene Graphs</a:t>
            </a:r>
          </a:p>
          <a:p>
            <a:r>
              <a:rPr lang="en-US"/>
              <a:t>Transforming Normals</a:t>
            </a:r>
          </a:p>
          <a:p>
            <a:r>
              <a:rPr lang="en-US" i="1"/>
              <a:t>Rotations revisited: coordinate frames</a:t>
            </a:r>
          </a:p>
          <a:p>
            <a:r>
              <a:rPr lang="en-US"/>
              <a:t>gluLookAt (quickly)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Geometric Interpretation 3D Rotations</a:t>
            </a:r>
          </a:p>
        </p:txBody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Rows of matrix are 3 unit vectors of new coord frame</a:t>
            </a:r>
          </a:p>
          <a:p>
            <a:pPr>
              <a:lnSpc>
                <a:spcPct val="90000"/>
              </a:lnSpc>
            </a:pPr>
            <a:r>
              <a:rPr lang="en-US" sz="2400"/>
              <a:t>Can construct rotation matrix from 3 orthonormal vectors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  <p:graphicFrame>
        <p:nvGraphicFramePr>
          <p:cNvPr id="1183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634597"/>
              </p:ext>
            </p:extLst>
          </p:nvPr>
        </p:nvGraphicFramePr>
        <p:xfrm>
          <a:off x="685800" y="2592388"/>
          <a:ext cx="8086725" cy="224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785" name="Equation" r:id="rId3" imgW="3060700" imgH="850900" progId="Equation.DSMT4">
                  <p:embed/>
                </p:oleObj>
              </mc:Choice>
              <mc:Fallback>
                <p:oleObj name="Equation" r:id="rId3" imgW="3060700" imgH="850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92388"/>
                        <a:ext cx="8086725" cy="224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Axis-Angle formula (summary)</a:t>
            </a:r>
          </a:p>
        </p:txBody>
      </p:sp>
      <p:sp>
        <p:nvSpPr>
          <p:cNvPr id="118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>
              <a:cs typeface="Times New Roman" charset="0"/>
            </a:endParaRPr>
          </a:p>
          <a:p>
            <a:endParaRPr lang="el-GR" sz="2000">
              <a:cs typeface="Times New Roman" charset="0"/>
            </a:endParaRPr>
          </a:p>
          <a:p>
            <a:endParaRPr lang="en-US"/>
          </a:p>
          <a:p>
            <a:pPr>
              <a:buFont typeface="Wingdings" charset="0"/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graphicFrame>
        <p:nvGraphicFramePr>
          <p:cNvPr id="11847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063267"/>
              </p:ext>
            </p:extLst>
          </p:nvPr>
        </p:nvGraphicFramePr>
        <p:xfrm>
          <a:off x="795338" y="1592263"/>
          <a:ext cx="803275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911" name="Equation" r:id="rId3" imgW="3022600" imgH="266700" progId="Equation.DSMT4">
                  <p:embed/>
                </p:oleObj>
              </mc:Choice>
              <mc:Fallback>
                <p:oleObj name="Equation" r:id="rId3" imgW="3022600" imgH="266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8" y="1592263"/>
                        <a:ext cx="803275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47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790018"/>
              </p:ext>
            </p:extLst>
          </p:nvPr>
        </p:nvGraphicFramePr>
        <p:xfrm>
          <a:off x="571500" y="2312988"/>
          <a:ext cx="34766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912" name="Equation" r:id="rId5" imgW="1308100" imgH="266700" progId="Equation.DSMT4">
                  <p:embed/>
                </p:oleObj>
              </mc:Choice>
              <mc:Fallback>
                <p:oleObj name="Equation" r:id="rId5" imgW="1308100" imgH="266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2312988"/>
                        <a:ext cx="3476625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47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24029"/>
              </p:ext>
            </p:extLst>
          </p:nvPr>
        </p:nvGraphicFramePr>
        <p:xfrm>
          <a:off x="1216025" y="3397250"/>
          <a:ext cx="7361238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913" name="Equation" r:id="rId7" imgW="2768600" imgH="254000" progId="Equation.DSMT4">
                  <p:embed/>
                </p:oleObj>
              </mc:Choice>
              <mc:Fallback>
                <p:oleObj name="Equation" r:id="rId7" imgW="2768600" imgH="254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025" y="3397250"/>
                        <a:ext cx="7361238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47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766863"/>
              </p:ext>
            </p:extLst>
          </p:nvPr>
        </p:nvGraphicFramePr>
        <p:xfrm>
          <a:off x="1" y="4367213"/>
          <a:ext cx="9144000" cy="155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914" name="Equation" r:id="rId9" imgW="5295900" imgH="825500" progId="Equation.DSMT4">
                  <p:embed/>
                </p:oleObj>
              </mc:Choice>
              <mc:Fallback>
                <p:oleObj name="Equation" r:id="rId9" imgW="5295900" imgH="8255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4367213"/>
                        <a:ext cx="9144000" cy="155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r>
              <a:rPr lang="en-US"/>
              <a:t>Translation: Homogeneous Coordinates</a:t>
            </a:r>
          </a:p>
          <a:p>
            <a:r>
              <a:rPr lang="en-US"/>
              <a:t>Combining Transforms: Scene Graphs</a:t>
            </a:r>
          </a:p>
          <a:p>
            <a:r>
              <a:rPr lang="en-US"/>
              <a:t>Transforming Normals</a:t>
            </a:r>
          </a:p>
          <a:p>
            <a:r>
              <a:rPr lang="en-US"/>
              <a:t>Rotations revisited: coordinate frames</a:t>
            </a:r>
          </a:p>
          <a:p>
            <a:r>
              <a:rPr lang="en-US" i="1"/>
              <a:t>gluLookAt (quickly)</a:t>
            </a:r>
          </a:p>
          <a:p>
            <a:endParaRPr lang="en-US" i="1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Study: Derive gluLookAt</a:t>
            </a:r>
          </a:p>
        </p:txBody>
      </p:sp>
      <p:sp>
        <p:nvSpPr>
          <p:cNvPr id="116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1800"/>
            <a:ext cx="8686800" cy="5911851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Defines camera, fundamental to how we view images</a:t>
            </a:r>
            <a:endParaRPr lang="en-US" sz="2000"/>
          </a:p>
          <a:p>
            <a:r>
              <a:rPr lang="en-US" sz="2000"/>
              <a:t>gluLookAt(eyex, eyey, eyez, centerx, centery, centerz, upx, upy, upz)</a:t>
            </a:r>
          </a:p>
          <a:p>
            <a:r>
              <a:rPr lang="en-US" sz="2000"/>
              <a:t>Camera is at eye, looking at center, with the up direction being up</a:t>
            </a:r>
          </a:p>
          <a:p>
            <a:endParaRPr lang="en-US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May be important for HW1</a:t>
            </a:r>
          </a:p>
          <a:p>
            <a:r>
              <a:rPr lang="en-US" sz="2400"/>
              <a:t>Combines many concepts discussed in lecture</a:t>
            </a:r>
          </a:p>
          <a:p>
            <a:r>
              <a:rPr lang="en-US" sz="2400"/>
              <a:t>Core function in OpenGL for later assignments</a:t>
            </a:r>
          </a:p>
          <a:p>
            <a:endParaRPr lang="en-US" sz="2400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pSp>
        <p:nvGrpSpPr>
          <p:cNvPr id="1163285" name="Group 21"/>
          <p:cNvGrpSpPr>
            <a:grpSpLocks/>
          </p:cNvGrpSpPr>
          <p:nvPr/>
        </p:nvGrpSpPr>
        <p:grpSpPr bwMode="auto">
          <a:xfrm>
            <a:off x="4360864" y="3143251"/>
            <a:ext cx="3938588" cy="2781300"/>
            <a:chOff x="2747" y="1980"/>
            <a:chExt cx="2481" cy="1752"/>
          </a:xfrm>
        </p:grpSpPr>
        <p:sp>
          <p:nvSpPr>
            <p:cNvPr id="1163274" name="Freeform 10"/>
            <p:cNvSpPr>
              <a:spLocks/>
            </p:cNvSpPr>
            <p:nvPr/>
          </p:nvSpPr>
          <p:spPr bwMode="auto">
            <a:xfrm>
              <a:off x="4629" y="2887"/>
              <a:ext cx="597" cy="845"/>
            </a:xfrm>
            <a:custGeom>
              <a:avLst/>
              <a:gdLst>
                <a:gd name="T0" fmla="*/ 76 w 597"/>
                <a:gd name="T1" fmla="*/ 31 h 845"/>
                <a:gd name="T2" fmla="*/ 529 w 597"/>
                <a:gd name="T3" fmla="*/ 50 h 845"/>
                <a:gd name="T4" fmla="*/ 406 w 597"/>
                <a:gd name="T5" fmla="*/ 329 h 845"/>
                <a:gd name="T6" fmla="*/ 587 w 597"/>
                <a:gd name="T7" fmla="*/ 646 h 845"/>
                <a:gd name="T8" fmla="*/ 348 w 597"/>
                <a:gd name="T9" fmla="*/ 834 h 845"/>
                <a:gd name="T10" fmla="*/ 50 w 597"/>
                <a:gd name="T11" fmla="*/ 711 h 845"/>
                <a:gd name="T12" fmla="*/ 186 w 597"/>
                <a:gd name="T13" fmla="*/ 316 h 845"/>
                <a:gd name="T14" fmla="*/ 5 w 597"/>
                <a:gd name="T15" fmla="*/ 57 h 845"/>
                <a:gd name="T16" fmla="*/ 154 w 597"/>
                <a:gd name="T17" fmla="*/ 12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7" h="845">
                  <a:moveTo>
                    <a:pt x="76" y="31"/>
                  </a:moveTo>
                  <a:cubicBezTo>
                    <a:pt x="275" y="15"/>
                    <a:pt x="474" y="0"/>
                    <a:pt x="529" y="50"/>
                  </a:cubicBezTo>
                  <a:cubicBezTo>
                    <a:pt x="584" y="100"/>
                    <a:pt x="396" y="230"/>
                    <a:pt x="406" y="329"/>
                  </a:cubicBezTo>
                  <a:cubicBezTo>
                    <a:pt x="416" y="428"/>
                    <a:pt x="597" y="562"/>
                    <a:pt x="587" y="646"/>
                  </a:cubicBezTo>
                  <a:cubicBezTo>
                    <a:pt x="577" y="730"/>
                    <a:pt x="437" y="823"/>
                    <a:pt x="348" y="834"/>
                  </a:cubicBezTo>
                  <a:cubicBezTo>
                    <a:pt x="259" y="845"/>
                    <a:pt x="77" y="797"/>
                    <a:pt x="50" y="711"/>
                  </a:cubicBezTo>
                  <a:cubicBezTo>
                    <a:pt x="23" y="625"/>
                    <a:pt x="193" y="425"/>
                    <a:pt x="186" y="316"/>
                  </a:cubicBezTo>
                  <a:cubicBezTo>
                    <a:pt x="179" y="207"/>
                    <a:pt x="10" y="108"/>
                    <a:pt x="5" y="57"/>
                  </a:cubicBezTo>
                  <a:cubicBezTo>
                    <a:pt x="0" y="6"/>
                    <a:pt x="130" y="19"/>
                    <a:pt x="154" y="1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3269" name="Line 5"/>
            <p:cNvSpPr>
              <a:spLocks noChangeShapeType="1"/>
            </p:cNvSpPr>
            <p:nvPr/>
          </p:nvSpPr>
          <p:spPr bwMode="auto">
            <a:xfrm>
              <a:off x="2959" y="2647"/>
              <a:ext cx="1708" cy="6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3275" name="Line 11"/>
            <p:cNvSpPr>
              <a:spLocks noChangeShapeType="1"/>
            </p:cNvSpPr>
            <p:nvPr/>
          </p:nvSpPr>
          <p:spPr bwMode="auto">
            <a:xfrm flipV="1">
              <a:off x="2971" y="1980"/>
              <a:ext cx="302" cy="6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3276" name="Text Box 12"/>
            <p:cNvSpPr txBox="1">
              <a:spLocks noChangeArrowheads="1"/>
            </p:cNvSpPr>
            <p:nvPr/>
          </p:nvSpPr>
          <p:spPr bwMode="auto">
            <a:xfrm>
              <a:off x="2747" y="2631"/>
              <a:ext cx="39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Eye</a:t>
              </a:r>
            </a:p>
          </p:txBody>
        </p:sp>
        <p:sp>
          <p:nvSpPr>
            <p:cNvPr id="1163277" name="Text Box 13"/>
            <p:cNvSpPr txBox="1">
              <a:spLocks noChangeArrowheads="1"/>
            </p:cNvSpPr>
            <p:nvPr/>
          </p:nvSpPr>
          <p:spPr bwMode="auto">
            <a:xfrm>
              <a:off x="3234" y="2016"/>
              <a:ext cx="81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Up vector</a:t>
              </a:r>
            </a:p>
          </p:txBody>
        </p:sp>
        <p:sp>
          <p:nvSpPr>
            <p:cNvPr id="1163278" name="Text Box 14"/>
            <p:cNvSpPr txBox="1">
              <a:spLocks noChangeArrowheads="1"/>
            </p:cNvSpPr>
            <p:nvPr/>
          </p:nvSpPr>
          <p:spPr bwMode="auto">
            <a:xfrm>
              <a:off x="4627" y="3395"/>
              <a:ext cx="60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Center</a:t>
              </a:r>
            </a:p>
          </p:txBody>
        </p:sp>
        <p:sp>
          <p:nvSpPr>
            <p:cNvPr id="1163279" name="Oval 15"/>
            <p:cNvSpPr>
              <a:spLocks noChangeArrowheads="1"/>
            </p:cNvSpPr>
            <p:nvPr/>
          </p:nvSpPr>
          <p:spPr bwMode="auto">
            <a:xfrm>
              <a:off x="4854" y="3301"/>
              <a:ext cx="123" cy="1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3280" name="Oval 16"/>
            <p:cNvSpPr>
              <a:spLocks noChangeArrowheads="1"/>
            </p:cNvSpPr>
            <p:nvPr/>
          </p:nvSpPr>
          <p:spPr bwMode="auto">
            <a:xfrm>
              <a:off x="2897" y="2588"/>
              <a:ext cx="123" cy="1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Steps</a:t>
            </a:r>
          </a:p>
        </p:txBody>
      </p:sp>
      <p:sp>
        <p:nvSpPr>
          <p:cNvPr id="116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3" y="1701800"/>
            <a:ext cx="9366250" cy="5911851"/>
          </a:xfrm>
        </p:spPr>
        <p:txBody>
          <a:bodyPr/>
          <a:lstStyle/>
          <a:p>
            <a:r>
              <a:rPr lang="en-US" sz="2000"/>
              <a:t>gluLookAt(eyex, eyey, eyez, centerx, centery, centerz, upx, upy, upz)</a:t>
            </a:r>
          </a:p>
          <a:p>
            <a:r>
              <a:rPr lang="en-US" sz="2000"/>
              <a:t>Camera is at eye, looking at center, with the up direction being up</a:t>
            </a:r>
          </a:p>
          <a:p>
            <a:endParaRPr lang="en-US"/>
          </a:p>
          <a:p>
            <a:r>
              <a:rPr lang="en-US" i="1"/>
              <a:t>First, create a coordinate frame for the camera</a:t>
            </a:r>
          </a:p>
          <a:p>
            <a:r>
              <a:rPr lang="en-US"/>
              <a:t>Define a rotation matrix</a:t>
            </a:r>
          </a:p>
          <a:p>
            <a:r>
              <a:rPr lang="en-US"/>
              <a:t>Apply appropriate translation for camera (eye) location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Constructing a coordinate frame?</a:t>
            </a:r>
          </a:p>
        </p:txBody>
      </p:sp>
      <p:sp>
        <p:nvSpPr>
          <p:cNvPr id="116429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sz="2400" dirty="0"/>
              <a:t>We want to associate </a:t>
            </a:r>
            <a:r>
              <a:rPr lang="en-US" sz="2400" b="1" dirty="0"/>
              <a:t>w</a:t>
            </a:r>
            <a:r>
              <a:rPr lang="en-US" sz="2400" dirty="0"/>
              <a:t> with </a:t>
            </a:r>
            <a:r>
              <a:rPr lang="en-US" sz="2400" b="1" dirty="0"/>
              <a:t>a</a:t>
            </a:r>
            <a:r>
              <a:rPr lang="en-US" sz="2400" dirty="0"/>
              <a:t>, and </a:t>
            </a:r>
            <a:r>
              <a:rPr lang="en-US" sz="2400" b="1" dirty="0"/>
              <a:t>v</a:t>
            </a:r>
            <a:r>
              <a:rPr lang="en-US" sz="2400" dirty="0"/>
              <a:t> with </a:t>
            </a:r>
            <a:r>
              <a:rPr lang="en-US" sz="2400" b="1" dirty="0"/>
              <a:t>b</a:t>
            </a:r>
          </a:p>
          <a:p>
            <a:pPr lvl="1"/>
            <a:r>
              <a:rPr lang="en-US" dirty="0"/>
              <a:t>But </a:t>
            </a:r>
            <a:r>
              <a:rPr lang="en-US" b="1" dirty="0"/>
              <a:t>a</a:t>
            </a:r>
            <a:r>
              <a:rPr lang="en-US" dirty="0"/>
              <a:t> and </a:t>
            </a:r>
            <a:r>
              <a:rPr lang="en-US" b="1" dirty="0"/>
              <a:t>b</a:t>
            </a:r>
            <a:r>
              <a:rPr lang="en-US" dirty="0"/>
              <a:t> are neither orthogonal nor unit norm</a:t>
            </a:r>
          </a:p>
          <a:p>
            <a:pPr lvl="1"/>
            <a:r>
              <a:rPr lang="en-US" dirty="0"/>
              <a:t>And we also need to find </a:t>
            </a:r>
            <a:r>
              <a:rPr lang="en-US" b="1" dirty="0"/>
              <a:t>u</a:t>
            </a:r>
          </a:p>
          <a:p>
            <a:pPr lvl="1"/>
            <a:endParaRPr lang="en-US" sz="2000" b="1" dirty="0"/>
          </a:p>
          <a:p>
            <a:endParaRPr lang="en-US" b="1" dirty="0"/>
          </a:p>
        </p:txBody>
      </p:sp>
      <p:graphicFrame>
        <p:nvGraphicFramePr>
          <p:cNvPr id="11642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566722"/>
              </p:ext>
            </p:extLst>
          </p:nvPr>
        </p:nvGraphicFramePr>
        <p:xfrm>
          <a:off x="3867150" y="3917950"/>
          <a:ext cx="1817688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398" name="Equation" r:id="rId3" imgW="736600" imgH="482600" progId="Equation.DSMT4">
                  <p:embed/>
                </p:oleObj>
              </mc:Choice>
              <mc:Fallback>
                <p:oleObj name="Equation" r:id="rId3" imgW="736600" imgH="482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150" y="3917950"/>
                        <a:ext cx="1817688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42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737599"/>
              </p:ext>
            </p:extLst>
          </p:nvPr>
        </p:nvGraphicFramePr>
        <p:xfrm>
          <a:off x="3933825" y="5448301"/>
          <a:ext cx="1536700" cy="376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399" name="Equation" r:id="rId5" imgW="622300" imgH="152400" progId="Equation.DSMT4">
                  <p:embed/>
                </p:oleObj>
              </mc:Choice>
              <mc:Fallback>
                <p:oleObj name="Equation" r:id="rId5" imgW="622300" imgH="152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3825" y="5448301"/>
                        <a:ext cx="1536700" cy="376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4295" name="Text Box 7"/>
          <p:cNvSpPr txBox="1">
            <a:spLocks noChangeArrowheads="1"/>
          </p:cNvSpPr>
          <p:nvPr/>
        </p:nvSpPr>
        <p:spPr bwMode="auto">
          <a:xfrm>
            <a:off x="6979019" y="6149976"/>
            <a:ext cx="20661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from lecture 2</a:t>
            </a:r>
          </a:p>
        </p:txBody>
      </p:sp>
      <p:graphicFrame>
        <p:nvGraphicFramePr>
          <p:cNvPr id="8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143129"/>
              </p:ext>
            </p:extLst>
          </p:nvPr>
        </p:nvGraphicFramePr>
        <p:xfrm>
          <a:off x="3807636" y="2700992"/>
          <a:ext cx="1246266" cy="1186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400" name="Equation" r:id="rId7" imgW="508000" imgH="482600" progId="Equation.DSMT4">
                  <p:embed/>
                </p:oleObj>
              </mc:Choice>
              <mc:Fallback>
                <p:oleObj name="Equation" r:id="rId7" imgW="5080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7636" y="2700992"/>
                        <a:ext cx="1246266" cy="11863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7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r>
              <a:rPr lang="en-US" i="1"/>
              <a:t>Translation: Homogeneous Coordinates</a:t>
            </a:r>
          </a:p>
          <a:p>
            <a:r>
              <a:rPr lang="en-US"/>
              <a:t>Combining Transforms: Scene Graphs</a:t>
            </a:r>
          </a:p>
          <a:p>
            <a:r>
              <a:rPr lang="en-US"/>
              <a:t>Transforming Normals</a:t>
            </a:r>
          </a:p>
          <a:p>
            <a:r>
              <a:rPr lang="en-US"/>
              <a:t>Rotations revisited: coordinate frames</a:t>
            </a:r>
          </a:p>
          <a:p>
            <a:r>
              <a:rPr lang="en-US"/>
              <a:t>gluLookAt (quickly)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Constructing a coordinate frame</a:t>
            </a:r>
          </a:p>
        </p:txBody>
      </p:sp>
      <p:sp>
        <p:nvSpPr>
          <p:cNvPr id="1167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85738" y="1527175"/>
            <a:ext cx="8966200" cy="50292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 sz="2400" dirty="0"/>
          </a:p>
          <a:p>
            <a:pPr>
              <a:buFont typeface="Wingdings" charset="0"/>
              <a:buNone/>
            </a:pPr>
            <a:r>
              <a:rPr lang="en-US" sz="2400" dirty="0"/>
              <a:t>			</a:t>
            </a:r>
          </a:p>
          <a:p>
            <a:r>
              <a:rPr lang="en-US" sz="2400" dirty="0"/>
              <a:t>We want to position camera at origin, looking down –Z </a:t>
            </a:r>
            <a:r>
              <a:rPr lang="en-US" sz="2400" dirty="0" err="1"/>
              <a:t>dirn</a:t>
            </a:r>
            <a:endParaRPr lang="en-US" sz="2400" dirty="0"/>
          </a:p>
          <a:p>
            <a:r>
              <a:rPr lang="en-US" sz="2400" dirty="0"/>
              <a:t>Hence, vector </a:t>
            </a:r>
            <a:r>
              <a:rPr lang="en-US" sz="2400" b="1" dirty="0"/>
              <a:t>a </a:t>
            </a:r>
            <a:r>
              <a:rPr lang="en-US" sz="2400" dirty="0"/>
              <a:t>is given by </a:t>
            </a:r>
            <a:r>
              <a:rPr lang="en-US" sz="2400" b="1" dirty="0"/>
              <a:t>eye</a:t>
            </a:r>
            <a:r>
              <a:rPr lang="en-US" sz="2400" dirty="0"/>
              <a:t> – </a:t>
            </a:r>
            <a:r>
              <a:rPr lang="en-US" sz="2400" b="1" dirty="0"/>
              <a:t>center</a:t>
            </a:r>
          </a:p>
          <a:p>
            <a:r>
              <a:rPr lang="en-US" sz="2400" dirty="0"/>
              <a:t>The vector </a:t>
            </a:r>
            <a:r>
              <a:rPr lang="en-US" sz="2400" b="1" dirty="0"/>
              <a:t>b </a:t>
            </a:r>
            <a:r>
              <a:rPr lang="en-US" sz="2400" dirty="0"/>
              <a:t>is simply the </a:t>
            </a:r>
            <a:r>
              <a:rPr lang="en-US" sz="2400" b="1" dirty="0"/>
              <a:t>up</a:t>
            </a:r>
            <a:r>
              <a:rPr lang="en-US" sz="2400" dirty="0"/>
              <a:t> vector</a:t>
            </a:r>
            <a:endParaRPr lang="en-US" sz="2400" b="1" dirty="0"/>
          </a:p>
          <a:p>
            <a:endParaRPr lang="en-US" b="1" dirty="0"/>
          </a:p>
        </p:txBody>
      </p:sp>
      <p:graphicFrame>
        <p:nvGraphicFramePr>
          <p:cNvPr id="11673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443880"/>
              </p:ext>
            </p:extLst>
          </p:nvPr>
        </p:nvGraphicFramePr>
        <p:xfrm>
          <a:off x="3756610" y="1341438"/>
          <a:ext cx="1817688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81" name="Equation" r:id="rId3" imgW="736600" imgH="482600" progId="Equation.DSMT4">
                  <p:embed/>
                </p:oleObj>
              </mc:Choice>
              <mc:Fallback>
                <p:oleObj name="Equation" r:id="rId3" imgW="736600" imgH="482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6610" y="1341438"/>
                        <a:ext cx="1817688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3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996805"/>
              </p:ext>
            </p:extLst>
          </p:nvPr>
        </p:nvGraphicFramePr>
        <p:xfrm>
          <a:off x="6407150" y="1685926"/>
          <a:ext cx="1536700" cy="376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82" name="Equation" r:id="rId5" imgW="622300" imgH="152400" progId="Equation.DSMT4">
                  <p:embed/>
                </p:oleObj>
              </mc:Choice>
              <mc:Fallback>
                <p:oleObj name="Equation" r:id="rId5" imgW="622300" imgH="152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7150" y="1685926"/>
                        <a:ext cx="1536700" cy="376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67370" name="Group 10"/>
          <p:cNvGrpSpPr>
            <a:grpSpLocks/>
          </p:cNvGrpSpPr>
          <p:nvPr/>
        </p:nvGrpSpPr>
        <p:grpSpPr bwMode="auto">
          <a:xfrm>
            <a:off x="4868863" y="3802063"/>
            <a:ext cx="3938588" cy="2781300"/>
            <a:chOff x="2747" y="1980"/>
            <a:chExt cx="2481" cy="1752"/>
          </a:xfrm>
        </p:grpSpPr>
        <p:sp>
          <p:nvSpPr>
            <p:cNvPr id="1167371" name="Freeform 11"/>
            <p:cNvSpPr>
              <a:spLocks/>
            </p:cNvSpPr>
            <p:nvPr/>
          </p:nvSpPr>
          <p:spPr bwMode="auto">
            <a:xfrm>
              <a:off x="4629" y="2887"/>
              <a:ext cx="597" cy="845"/>
            </a:xfrm>
            <a:custGeom>
              <a:avLst/>
              <a:gdLst>
                <a:gd name="T0" fmla="*/ 76 w 597"/>
                <a:gd name="T1" fmla="*/ 31 h 845"/>
                <a:gd name="T2" fmla="*/ 529 w 597"/>
                <a:gd name="T3" fmla="*/ 50 h 845"/>
                <a:gd name="T4" fmla="*/ 406 w 597"/>
                <a:gd name="T5" fmla="*/ 329 h 845"/>
                <a:gd name="T6" fmla="*/ 587 w 597"/>
                <a:gd name="T7" fmla="*/ 646 h 845"/>
                <a:gd name="T8" fmla="*/ 348 w 597"/>
                <a:gd name="T9" fmla="*/ 834 h 845"/>
                <a:gd name="T10" fmla="*/ 50 w 597"/>
                <a:gd name="T11" fmla="*/ 711 h 845"/>
                <a:gd name="T12" fmla="*/ 186 w 597"/>
                <a:gd name="T13" fmla="*/ 316 h 845"/>
                <a:gd name="T14" fmla="*/ 5 w 597"/>
                <a:gd name="T15" fmla="*/ 57 h 845"/>
                <a:gd name="T16" fmla="*/ 154 w 597"/>
                <a:gd name="T17" fmla="*/ 12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7" h="845">
                  <a:moveTo>
                    <a:pt x="76" y="31"/>
                  </a:moveTo>
                  <a:cubicBezTo>
                    <a:pt x="275" y="15"/>
                    <a:pt x="474" y="0"/>
                    <a:pt x="529" y="50"/>
                  </a:cubicBezTo>
                  <a:cubicBezTo>
                    <a:pt x="584" y="100"/>
                    <a:pt x="396" y="230"/>
                    <a:pt x="406" y="329"/>
                  </a:cubicBezTo>
                  <a:cubicBezTo>
                    <a:pt x="416" y="428"/>
                    <a:pt x="597" y="562"/>
                    <a:pt x="587" y="646"/>
                  </a:cubicBezTo>
                  <a:cubicBezTo>
                    <a:pt x="577" y="730"/>
                    <a:pt x="437" y="823"/>
                    <a:pt x="348" y="834"/>
                  </a:cubicBezTo>
                  <a:cubicBezTo>
                    <a:pt x="259" y="845"/>
                    <a:pt x="77" y="797"/>
                    <a:pt x="50" y="711"/>
                  </a:cubicBezTo>
                  <a:cubicBezTo>
                    <a:pt x="23" y="625"/>
                    <a:pt x="193" y="425"/>
                    <a:pt x="186" y="316"/>
                  </a:cubicBezTo>
                  <a:cubicBezTo>
                    <a:pt x="179" y="207"/>
                    <a:pt x="10" y="108"/>
                    <a:pt x="5" y="57"/>
                  </a:cubicBezTo>
                  <a:cubicBezTo>
                    <a:pt x="0" y="6"/>
                    <a:pt x="130" y="19"/>
                    <a:pt x="154" y="1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372" name="Line 12"/>
            <p:cNvSpPr>
              <a:spLocks noChangeShapeType="1"/>
            </p:cNvSpPr>
            <p:nvPr/>
          </p:nvSpPr>
          <p:spPr bwMode="auto">
            <a:xfrm>
              <a:off x="2959" y="2647"/>
              <a:ext cx="1708" cy="6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373" name="Line 13"/>
            <p:cNvSpPr>
              <a:spLocks noChangeShapeType="1"/>
            </p:cNvSpPr>
            <p:nvPr/>
          </p:nvSpPr>
          <p:spPr bwMode="auto">
            <a:xfrm flipV="1">
              <a:off x="2971" y="1980"/>
              <a:ext cx="302" cy="6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374" name="Text Box 14"/>
            <p:cNvSpPr txBox="1">
              <a:spLocks noChangeArrowheads="1"/>
            </p:cNvSpPr>
            <p:nvPr/>
          </p:nvSpPr>
          <p:spPr bwMode="auto">
            <a:xfrm>
              <a:off x="2747" y="2631"/>
              <a:ext cx="39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Eye</a:t>
              </a:r>
            </a:p>
          </p:txBody>
        </p:sp>
        <p:sp>
          <p:nvSpPr>
            <p:cNvPr id="1167375" name="Text Box 15"/>
            <p:cNvSpPr txBox="1">
              <a:spLocks noChangeArrowheads="1"/>
            </p:cNvSpPr>
            <p:nvPr/>
          </p:nvSpPr>
          <p:spPr bwMode="auto">
            <a:xfrm>
              <a:off x="3234" y="2016"/>
              <a:ext cx="81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Up vector</a:t>
              </a:r>
            </a:p>
          </p:txBody>
        </p:sp>
        <p:sp>
          <p:nvSpPr>
            <p:cNvPr id="1167376" name="Text Box 16"/>
            <p:cNvSpPr txBox="1">
              <a:spLocks noChangeArrowheads="1"/>
            </p:cNvSpPr>
            <p:nvPr/>
          </p:nvSpPr>
          <p:spPr bwMode="auto">
            <a:xfrm>
              <a:off x="4627" y="3395"/>
              <a:ext cx="60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Center</a:t>
              </a:r>
            </a:p>
          </p:txBody>
        </p:sp>
        <p:sp>
          <p:nvSpPr>
            <p:cNvPr id="1167377" name="Oval 17"/>
            <p:cNvSpPr>
              <a:spLocks noChangeArrowheads="1"/>
            </p:cNvSpPr>
            <p:nvPr/>
          </p:nvSpPr>
          <p:spPr bwMode="auto">
            <a:xfrm>
              <a:off x="4854" y="3301"/>
              <a:ext cx="123" cy="1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378" name="Oval 18"/>
            <p:cNvSpPr>
              <a:spLocks noChangeArrowheads="1"/>
            </p:cNvSpPr>
            <p:nvPr/>
          </p:nvSpPr>
          <p:spPr bwMode="auto">
            <a:xfrm>
              <a:off x="2897" y="2588"/>
              <a:ext cx="123" cy="1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6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1086030"/>
              </p:ext>
            </p:extLst>
          </p:nvPr>
        </p:nvGraphicFramePr>
        <p:xfrm>
          <a:off x="1500988" y="1314489"/>
          <a:ext cx="1246266" cy="1186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83" name="Equation" r:id="rId7" imgW="508000" imgH="482600" progId="Equation.DSMT4">
                  <p:embed/>
                </p:oleObj>
              </mc:Choice>
              <mc:Fallback>
                <p:oleObj name="Equation" r:id="rId7" imgW="5080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988" y="1314489"/>
                        <a:ext cx="1246266" cy="11863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Steps</a:t>
            </a:r>
          </a:p>
        </p:txBody>
      </p:sp>
      <p:sp>
        <p:nvSpPr>
          <p:cNvPr id="116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7" y="1644649"/>
            <a:ext cx="9129713" cy="5911851"/>
          </a:xfrm>
        </p:spPr>
        <p:txBody>
          <a:bodyPr/>
          <a:lstStyle/>
          <a:p>
            <a:r>
              <a:rPr lang="en-US" sz="2000"/>
              <a:t>gluLookAt(eyex, eyey, eyez, centerx, centery, centerz, upx, upy, upz)</a:t>
            </a:r>
          </a:p>
          <a:p>
            <a:r>
              <a:rPr lang="en-US" sz="2000"/>
              <a:t>Camera is at eye, looking at center, with the up direction being up</a:t>
            </a:r>
          </a:p>
          <a:p>
            <a:endParaRPr lang="en-US"/>
          </a:p>
          <a:p>
            <a:r>
              <a:rPr lang="en-US"/>
              <a:t>First, create a coordinate frame for the camera</a:t>
            </a:r>
          </a:p>
          <a:p>
            <a:r>
              <a:rPr lang="en-US" i="1"/>
              <a:t>Define a rotation matrix</a:t>
            </a:r>
          </a:p>
          <a:p>
            <a:r>
              <a:rPr lang="en-US"/>
              <a:t>Apply appropriate translation for camera (eye) location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Geometric Interpretation 3D Rotations</a:t>
            </a:r>
          </a:p>
        </p:txBody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Rows of matrix are 3 unit vectors of new coord frame</a:t>
            </a:r>
          </a:p>
          <a:p>
            <a:pPr>
              <a:lnSpc>
                <a:spcPct val="90000"/>
              </a:lnSpc>
            </a:pPr>
            <a:r>
              <a:rPr lang="en-US" sz="2400"/>
              <a:t>Can construct rotation matrix from 3 orthonormal vectors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  <p:graphicFrame>
        <p:nvGraphicFramePr>
          <p:cNvPr id="11694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472223"/>
              </p:ext>
            </p:extLst>
          </p:nvPr>
        </p:nvGraphicFramePr>
        <p:xfrm>
          <a:off x="685800" y="2592388"/>
          <a:ext cx="8086725" cy="224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451" name="Equation" r:id="rId3" imgW="3060700" imgH="850900" progId="Equation.DSMT4">
                  <p:embed/>
                </p:oleObj>
              </mc:Choice>
              <mc:Fallback>
                <p:oleObj name="Equation" r:id="rId3" imgW="3060700" imgH="850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92388"/>
                        <a:ext cx="8086725" cy="224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Steps</a:t>
            </a:r>
          </a:p>
        </p:txBody>
      </p:sp>
      <p:sp>
        <p:nvSpPr>
          <p:cNvPr id="117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1800"/>
            <a:ext cx="9144000" cy="5911851"/>
          </a:xfrm>
        </p:spPr>
        <p:txBody>
          <a:bodyPr/>
          <a:lstStyle/>
          <a:p>
            <a:r>
              <a:rPr lang="en-US" sz="2000"/>
              <a:t>gluLookAt(eyex, eyey, eyez, centerx, centery, centerz, upx, upy, upz)</a:t>
            </a:r>
          </a:p>
          <a:p>
            <a:r>
              <a:rPr lang="en-US" sz="2000"/>
              <a:t>Camera is at eye, looking at center, with the up direction being up</a:t>
            </a:r>
          </a:p>
          <a:p>
            <a:endParaRPr lang="en-US"/>
          </a:p>
          <a:p>
            <a:r>
              <a:rPr lang="en-US"/>
              <a:t>First, create a coordinate frame for the camera</a:t>
            </a:r>
          </a:p>
          <a:p>
            <a:r>
              <a:rPr lang="en-US"/>
              <a:t>Define a rotation matrix</a:t>
            </a:r>
          </a:p>
          <a:p>
            <a:r>
              <a:rPr lang="en-US" i="1"/>
              <a:t>Apply appropriate translation for camera (eye) location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Translation</a:t>
            </a:r>
          </a:p>
        </p:txBody>
      </p:sp>
      <p:sp>
        <p:nvSpPr>
          <p:cNvPr id="1171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1800"/>
            <a:ext cx="8686800" cy="5911851"/>
          </a:xfrm>
        </p:spPr>
        <p:txBody>
          <a:bodyPr/>
          <a:lstStyle/>
          <a:p>
            <a:r>
              <a:rPr lang="en-US" sz="2000"/>
              <a:t>gluLookAt(eyex, eyey, eyez, centerx, centery, centerz, upx, upy, upz)</a:t>
            </a:r>
          </a:p>
          <a:p>
            <a:r>
              <a:rPr lang="en-US" sz="2000"/>
              <a:t>Camera is at eye, looking at center, with the up direction being up</a:t>
            </a:r>
          </a:p>
          <a:p>
            <a:endParaRPr lang="en-US"/>
          </a:p>
          <a:p>
            <a:r>
              <a:rPr lang="en-US" i="1"/>
              <a:t>Cannot </a:t>
            </a:r>
            <a:r>
              <a:rPr lang="en-US"/>
              <a:t>apply translation after rotation</a:t>
            </a:r>
          </a:p>
          <a:p>
            <a:r>
              <a:rPr lang="en-US"/>
              <a:t>The translation must come first (to bring camera to origin) before the rotation is applied</a:t>
            </a:r>
          </a:p>
          <a:p>
            <a:pPr>
              <a:buFont typeface="Wingdings" charset="0"/>
              <a:buNone/>
            </a:pPr>
            <a:endParaRPr lang="en-US" i="1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Combining Translations, Rotations</a:t>
            </a:r>
          </a:p>
        </p:txBody>
      </p:sp>
      <p:sp>
        <p:nvSpPr>
          <p:cNvPr id="117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2125"/>
            <a:ext cx="8229600" cy="5911851"/>
          </a:xfrm>
        </p:spPr>
        <p:txBody>
          <a:bodyPr/>
          <a:lstStyle/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11724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480842"/>
              </p:ext>
            </p:extLst>
          </p:nvPr>
        </p:nvGraphicFramePr>
        <p:xfrm>
          <a:off x="331788" y="1568450"/>
          <a:ext cx="875665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555" name="Equation" r:id="rId3" imgW="2628900" imgH="203200" progId="Equation.DSMT4">
                  <p:embed/>
                </p:oleObj>
              </mc:Choice>
              <mc:Fallback>
                <p:oleObj name="Equation" r:id="rId3" imgW="2628900" imgH="203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1568450"/>
                        <a:ext cx="875665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24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032322"/>
              </p:ext>
            </p:extLst>
          </p:nvPr>
        </p:nvGraphicFramePr>
        <p:xfrm>
          <a:off x="20939" y="2944875"/>
          <a:ext cx="9107396" cy="23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556" name="Equation" r:id="rId5" imgW="4394200" imgH="1079500" progId="Equation.DSMT4">
                  <p:embed/>
                </p:oleObj>
              </mc:Choice>
              <mc:Fallback>
                <p:oleObj name="Equation" r:id="rId5" imgW="4394200" imgH="1079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" y="2944875"/>
                        <a:ext cx="9107396" cy="232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gluLookAt final form</a:t>
            </a:r>
          </a:p>
        </p:txBody>
      </p:sp>
      <p:sp>
        <p:nvSpPr>
          <p:cNvPr id="117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2125"/>
            <a:ext cx="8229600" cy="5911851"/>
          </a:xfrm>
        </p:spPr>
        <p:txBody>
          <a:bodyPr/>
          <a:lstStyle/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11735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397685"/>
              </p:ext>
            </p:extLst>
          </p:nvPr>
        </p:nvGraphicFramePr>
        <p:xfrm>
          <a:off x="1451378" y="1297841"/>
          <a:ext cx="6259064" cy="257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580" name="Equation" r:id="rId3" imgW="2717800" imgH="1079500" progId="Equation.DSMT4">
                  <p:embed/>
                </p:oleObj>
              </mc:Choice>
              <mc:Fallback>
                <p:oleObj name="Equation" r:id="rId3" imgW="2717800" imgH="1079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1378" y="1297841"/>
                        <a:ext cx="6259064" cy="2573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35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780807"/>
              </p:ext>
            </p:extLst>
          </p:nvPr>
        </p:nvGraphicFramePr>
        <p:xfrm>
          <a:off x="1416072" y="4000897"/>
          <a:ext cx="6488749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581" name="Equation" r:id="rId5" imgW="2590800" imgH="1117600" progId="Equation.DSMT4">
                  <p:embed/>
                </p:oleObj>
              </mc:Choice>
              <mc:Fallback>
                <p:oleObj name="Equation" r:id="rId5" imgW="2590800" imgH="1117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072" y="4000897"/>
                        <a:ext cx="6488749" cy="266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Translation</a:t>
            </a:r>
          </a:p>
        </p:txBody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62100"/>
            <a:ext cx="8229600" cy="5911851"/>
          </a:xfrm>
        </p:spPr>
        <p:txBody>
          <a:bodyPr/>
          <a:lstStyle/>
          <a:p>
            <a:r>
              <a:rPr lang="en-US"/>
              <a:t>E.g. move x by +5 units, leave y, z unchanged</a:t>
            </a:r>
          </a:p>
          <a:p>
            <a:r>
              <a:rPr lang="en-US"/>
              <a:t>We need appropriate matrix.  What is it?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269644"/>
              </p:ext>
            </p:extLst>
          </p:nvPr>
        </p:nvGraphicFramePr>
        <p:xfrm>
          <a:off x="366123" y="3006247"/>
          <a:ext cx="8465020" cy="2305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018" name="Equation" r:id="rId3" imgW="2705100" imgH="736600" progId="Equation.DSMT4">
                  <p:embed/>
                </p:oleObj>
              </mc:Choice>
              <mc:Fallback>
                <p:oleObj name="Equation" r:id="rId3" imgW="2705100" imgH="736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123" y="3006247"/>
                        <a:ext cx="8465020" cy="23050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339849" y="5741809"/>
            <a:ext cx="47614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latin typeface="Arial" charset="0"/>
              </a:rPr>
              <a:t>Transformations game demo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Homogeneous Coordinates</a:t>
            </a:r>
          </a:p>
        </p:txBody>
      </p:sp>
      <p:sp>
        <p:nvSpPr>
          <p:cNvPr id="115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62100"/>
            <a:ext cx="8686800" cy="5911851"/>
          </a:xfrm>
        </p:spPr>
        <p:txBody>
          <a:bodyPr/>
          <a:lstStyle/>
          <a:p>
            <a:r>
              <a:rPr lang="en-US"/>
              <a:t>Add a fourth homogeneous coordinate (w=1)</a:t>
            </a:r>
          </a:p>
          <a:p>
            <a:r>
              <a:rPr lang="en-US"/>
              <a:t>4x4 matrices very common in graphics, hardware</a:t>
            </a:r>
          </a:p>
          <a:p>
            <a:r>
              <a:rPr lang="en-US"/>
              <a:t>Last row always 0 0 0 1 (until next lecture)</a:t>
            </a:r>
          </a:p>
          <a:p>
            <a:pPr>
              <a:buFont typeface="Wingdings" charset="0"/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521400"/>
              </p:ext>
            </p:extLst>
          </p:nvPr>
        </p:nvGraphicFramePr>
        <p:xfrm>
          <a:off x="505175" y="3555785"/>
          <a:ext cx="8092767" cy="2651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042" name="Equation" r:id="rId3" imgW="2946400" imgH="965200" progId="Equation.DSMT4">
                  <p:embed/>
                </p:oleObj>
              </mc:Choice>
              <mc:Fallback>
                <p:oleObj name="Equation" r:id="rId3" imgW="2946400" imgH="965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75" y="3555785"/>
                        <a:ext cx="8092767" cy="26510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Representation of Points (4-Vectors)</a:t>
            </a:r>
          </a:p>
        </p:txBody>
      </p:sp>
      <p:sp>
        <p:nvSpPr>
          <p:cNvPr id="115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33525"/>
            <a:ext cx="8229600" cy="5911851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Homogeneous coordinates</a:t>
            </a:r>
          </a:p>
          <a:p>
            <a:pPr lvl="1"/>
            <a:endParaRPr lang="en-US"/>
          </a:p>
          <a:p>
            <a:pPr lvl="1"/>
            <a:r>
              <a:rPr lang="en-US"/>
              <a:t>Divide by 4</a:t>
            </a:r>
            <a:r>
              <a:rPr lang="en-US" baseline="30000"/>
              <a:t>th</a:t>
            </a:r>
            <a:r>
              <a:rPr lang="en-US"/>
              <a:t> coord (w) to get                                (inhomogeneous) point</a:t>
            </a:r>
          </a:p>
          <a:p>
            <a:pPr lvl="1"/>
            <a:endParaRPr lang="en-US"/>
          </a:p>
          <a:p>
            <a:pPr lvl="1"/>
            <a:r>
              <a:rPr lang="en-US"/>
              <a:t>Multiplication by w &gt; 0, no effect</a:t>
            </a:r>
          </a:p>
          <a:p>
            <a:pPr lvl="1"/>
            <a:endParaRPr lang="en-US"/>
          </a:p>
          <a:p>
            <a:pPr lvl="1"/>
            <a:r>
              <a:rPr lang="en-US"/>
              <a:t>Assume w </a:t>
            </a:r>
            <a:r>
              <a:rPr lang="en-US">
                <a:cs typeface="Times New Roman" charset="0"/>
              </a:rPr>
              <a:t>≥ 0.  For w &gt; 0, normal                                                                  finite point.  For w = 0, point at infinity                                      (used for vectors to stop translation)</a:t>
            </a:r>
          </a:p>
          <a:p>
            <a:pPr lvl="1"/>
            <a:endParaRPr lang="en-US">
              <a:cs typeface="Times New Roman" charset="0"/>
            </a:endParaRP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975728"/>
              </p:ext>
            </p:extLst>
          </p:nvPr>
        </p:nvGraphicFramePr>
        <p:xfrm>
          <a:off x="5293089" y="1425377"/>
          <a:ext cx="3813843" cy="2332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114" name="Equation" r:id="rId3" imgW="1536700" imgH="939800" progId="Equation.DSMT4">
                  <p:embed/>
                </p:oleObj>
              </mc:Choice>
              <mc:Fallback>
                <p:oleObj name="Equation" r:id="rId3" imgW="1536700" imgH="93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3089" y="1425377"/>
                        <a:ext cx="3813843" cy="23324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Advantages of Homogeneous Coords</a:t>
            </a:r>
          </a:p>
        </p:txBody>
      </p:sp>
      <p:sp>
        <p:nvSpPr>
          <p:cNvPr id="115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5" y="1519237"/>
            <a:ext cx="8929687" cy="5911851"/>
          </a:xfrm>
        </p:spPr>
        <p:txBody>
          <a:bodyPr/>
          <a:lstStyle/>
          <a:p>
            <a:r>
              <a:rPr lang="en-US"/>
              <a:t>Unified framework for translation, viewing, rot…</a:t>
            </a:r>
          </a:p>
          <a:p>
            <a:r>
              <a:rPr lang="en-US"/>
              <a:t>Can concatenate any set of transforms to 4x4 matrix</a:t>
            </a:r>
          </a:p>
          <a:p>
            <a:r>
              <a:rPr lang="en-US"/>
              <a:t>No division (as for perspective viewing) till end</a:t>
            </a:r>
          </a:p>
          <a:p>
            <a:r>
              <a:rPr lang="en-US"/>
              <a:t>Simpler formulas, no special cases</a:t>
            </a:r>
          </a:p>
          <a:p>
            <a:r>
              <a:rPr lang="en-US"/>
              <a:t>Standard in graphics software, hardware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Translation Matrix</a:t>
            </a:r>
          </a:p>
        </p:txBody>
      </p:sp>
      <p:sp>
        <p:nvSpPr>
          <p:cNvPr id="115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47" y="1527175"/>
            <a:ext cx="8229600" cy="50292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2">
              <a:buFont typeface="Wingdings" charset="0"/>
              <a:buNone/>
            </a:pPr>
            <a:endParaRPr lang="en-US"/>
          </a:p>
        </p:txBody>
      </p:sp>
      <p:graphicFrame>
        <p:nvGraphicFramePr>
          <p:cNvPr id="1157124" name="Object 4"/>
          <p:cNvGraphicFramePr>
            <a:graphicFrameLocks noChangeAspect="1"/>
          </p:cNvGraphicFramePr>
          <p:nvPr/>
        </p:nvGraphicFramePr>
        <p:xfrm>
          <a:off x="0" y="1"/>
          <a:ext cx="914400" cy="198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29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914400" cy="198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283369"/>
              </p:ext>
            </p:extLst>
          </p:nvPr>
        </p:nvGraphicFramePr>
        <p:xfrm>
          <a:off x="2139964" y="1439624"/>
          <a:ext cx="5129880" cy="2463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30" name="Equation" r:id="rId5" imgW="2247900" imgH="1079500" progId="Equation.DSMT4">
                  <p:embed/>
                </p:oleObj>
              </mc:Choice>
              <mc:Fallback>
                <p:oleObj name="Equation" r:id="rId5" imgW="2247900" imgH="1079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964" y="1439624"/>
                        <a:ext cx="5129880" cy="24635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442744"/>
              </p:ext>
            </p:extLst>
          </p:nvPr>
        </p:nvGraphicFramePr>
        <p:xfrm>
          <a:off x="756989" y="4302043"/>
          <a:ext cx="7907405" cy="2358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31" name="Equation" r:id="rId7" imgW="3619500" imgH="1079500" progId="Equation.DSMT4">
                  <p:embed/>
                </p:oleObj>
              </mc:Choice>
              <mc:Fallback>
                <p:oleObj name="Equation" r:id="rId7" imgW="3619500" imgH="1079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989" y="4302043"/>
                        <a:ext cx="7907405" cy="23583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Combining Translations, Rotations</a:t>
            </a:r>
          </a:p>
        </p:txBody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2125"/>
            <a:ext cx="8686800" cy="5911851"/>
          </a:xfrm>
        </p:spPr>
        <p:txBody>
          <a:bodyPr/>
          <a:lstStyle/>
          <a:p>
            <a:r>
              <a:rPr lang="en-US" dirty="0"/>
              <a:t>Order matters!!  TR is not the same as RT (demo)</a:t>
            </a:r>
          </a:p>
          <a:p>
            <a:r>
              <a:rPr lang="en-US" dirty="0"/>
              <a:t>General form for rigid body transforms</a:t>
            </a:r>
          </a:p>
          <a:p>
            <a:r>
              <a:rPr lang="en-US" dirty="0"/>
              <a:t>We show rotation first, then translation (commonly used to position objects) on next slide.  Slide after that works it out the other way </a:t>
            </a:r>
            <a:endParaRPr lang="en-US" dirty="0" smtClean="0"/>
          </a:p>
          <a:p>
            <a:r>
              <a:rPr lang="en-US" dirty="0" smtClean="0"/>
              <a:t>Demos with applet, homework 1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 typeface="Wingdings" charset="0"/>
              <a:buNone/>
            </a:pPr>
            <a:r>
              <a:rPr lang="en-US" dirty="0"/>
              <a:t>                                </a:t>
            </a:r>
          </a:p>
          <a:p>
            <a:endParaRPr lang="en-US" dirty="0"/>
          </a:p>
        </p:txBody>
      </p:sp>
      <p:sp>
        <p:nvSpPr>
          <p:cNvPr id="1158149" name="Rectangle 5"/>
          <p:cNvSpPr>
            <a:spLocks noChangeArrowheads="1"/>
          </p:cNvSpPr>
          <p:nvPr/>
        </p:nvSpPr>
        <p:spPr bwMode="auto">
          <a:xfrm>
            <a:off x="4479667" y="5884863"/>
            <a:ext cx="1846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26431</TotalTime>
  <Words>1073</Words>
  <Application>Microsoft Macintosh PowerPoint</Application>
  <PresentationFormat>Letter Paper (8.5x11 in)</PresentationFormat>
  <Paragraphs>257</Paragraphs>
  <Slides>36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Default Design</vt:lpstr>
      <vt:lpstr>Equation</vt:lpstr>
      <vt:lpstr>Computer Graphics</vt:lpstr>
      <vt:lpstr>To Do</vt:lpstr>
      <vt:lpstr>Outline</vt:lpstr>
      <vt:lpstr>Translation</vt:lpstr>
      <vt:lpstr>Homogeneous Coordinates</vt:lpstr>
      <vt:lpstr>Representation of Points (4-Vectors)</vt:lpstr>
      <vt:lpstr>Advantages of Homogeneous Coords</vt:lpstr>
      <vt:lpstr>General Translation Matrix</vt:lpstr>
      <vt:lpstr>Combining Translations, Rotations</vt:lpstr>
      <vt:lpstr>Combining Translations, Rotations</vt:lpstr>
      <vt:lpstr>Combining Translations, Rotations</vt:lpstr>
      <vt:lpstr>Outline</vt:lpstr>
      <vt:lpstr>Hierarchical Scene Graph</vt:lpstr>
      <vt:lpstr>Drawing a Scene Graph</vt:lpstr>
      <vt:lpstr>Example Scene-Graphs</vt:lpstr>
      <vt:lpstr>Outline</vt:lpstr>
      <vt:lpstr>Normals</vt:lpstr>
      <vt:lpstr>Finding Normal Transformation</vt:lpstr>
      <vt:lpstr>Outline</vt:lpstr>
      <vt:lpstr>Coordinate Frames</vt:lpstr>
      <vt:lpstr>Coordinate Frames: In general</vt:lpstr>
      <vt:lpstr>Coordinate Frames: Rotations</vt:lpstr>
      <vt:lpstr>Outline</vt:lpstr>
      <vt:lpstr>Geometric Interpretation 3D Rotations</vt:lpstr>
      <vt:lpstr>Axis-Angle formula (summary)</vt:lpstr>
      <vt:lpstr>Outline</vt:lpstr>
      <vt:lpstr>Case Study: Derive gluLookAt</vt:lpstr>
      <vt:lpstr>Steps</vt:lpstr>
      <vt:lpstr>Constructing a coordinate frame?</vt:lpstr>
      <vt:lpstr>Constructing a coordinate frame</vt:lpstr>
      <vt:lpstr>Steps</vt:lpstr>
      <vt:lpstr>Geometric Interpretation 3D Rotations</vt:lpstr>
      <vt:lpstr>Steps</vt:lpstr>
      <vt:lpstr>Translation</vt:lpstr>
      <vt:lpstr>Combining Translations, Rotations</vt:lpstr>
      <vt:lpstr>gluLookAt final form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686</cp:revision>
  <cp:lastPrinted>1999-08-03T15:46:38Z</cp:lastPrinted>
  <dcterms:created xsi:type="dcterms:W3CDTF">1999-02-11T00:43:51Z</dcterms:created>
  <dcterms:modified xsi:type="dcterms:W3CDTF">2018-09-04T18:39:36Z</dcterms:modified>
</cp:coreProperties>
</file>