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embeddings/oleObject7.bin" ContentType="application/vnd.openxmlformats-officedocument.oleObject"/>
  <Override PartName="/ppt/embeddings/oleObject8.bin" ContentType="application/vnd.openxmlformats-officedocument.oleObject"/>
  <Override PartName="/ppt/embeddings/oleObject9.bin" ContentType="application/vnd.openxmlformats-officedocument.oleObject"/>
  <Override PartName="/ppt/embeddings/oleObject10.bin" ContentType="application/vnd.openxmlformats-officedocument.oleObject"/>
  <Override PartName="/ppt/embeddings/oleObject11.bin" ContentType="application/vnd.openxmlformats-officedocument.oleObject"/>
  <Override PartName="/ppt/embeddings/oleObject12.bin" ContentType="application/vnd.openxmlformats-officedocument.oleObject"/>
  <Override PartName="/ppt/embeddings/oleObject13.bin" ContentType="application/vnd.openxmlformats-officedocument.oleObject"/>
  <Override PartName="/ppt/embeddings/oleObject14.bin" ContentType="application/vnd.openxmlformats-officedocument.oleObject"/>
  <Override PartName="/ppt/embeddings/oleObject15.bin" ContentType="application/vnd.openxmlformats-officedocument.oleObject"/>
  <Override PartName="/ppt/embeddings/oleObject16.bin" ContentType="application/vnd.openxmlformats-officedocument.oleObject"/>
  <Override PartName="/ppt/embeddings/oleObject17.bin" ContentType="application/vnd.openxmlformats-officedocument.oleObject"/>
  <Override PartName="/ppt/embeddings/oleObject18.bin" ContentType="application/vnd.openxmlformats-officedocument.oleObject"/>
  <Override PartName="/ppt/embeddings/oleObject19.bin" ContentType="application/vnd.openxmlformats-officedocument.oleObject"/>
  <Override PartName="/ppt/embeddings/oleObject20.bin" ContentType="application/vnd.openxmlformats-officedocument.oleObject"/>
  <Override PartName="/ppt/embeddings/oleObject21.bin" ContentType="application/vnd.openxmlformats-officedocument.oleObject"/>
  <Override PartName="/ppt/embeddings/oleObject22.bin" ContentType="application/vnd.openxmlformats-officedocument.oleObject"/>
  <Override PartName="/ppt/embeddings/oleObject23.bin" ContentType="application/vnd.openxmlformats-officedocument.oleObject"/>
  <Override PartName="/ppt/embeddings/oleObject24.bin" ContentType="application/vnd.openxmlformats-officedocument.oleObject"/>
  <Override PartName="/ppt/embeddings/oleObject25.bin" ContentType="application/vnd.openxmlformats-officedocument.oleObject"/>
  <Override PartName="/ppt/embeddings/oleObject26.bin" ContentType="application/vnd.openxmlformats-officedocument.oleObject"/>
  <Override PartName="/ppt/notesSlides/notesSlide2.xml" ContentType="application/vnd.openxmlformats-officedocument.presentationml.notesSlide+xml"/>
  <Override PartName="/ppt/embeddings/oleObject27.bin" ContentType="application/vnd.openxmlformats-officedocument.oleObject"/>
  <Override PartName="/ppt/notesSlides/notesSlide3.xml" ContentType="application/vnd.openxmlformats-officedocument.presentationml.notesSlide+xml"/>
  <Override PartName="/ppt/embeddings/oleObject28.bin" ContentType="application/vnd.openxmlformats-officedocument.oleObject"/>
  <Override PartName="/ppt/notesSlides/notesSlide4.xml" ContentType="application/vnd.openxmlformats-officedocument.presentationml.notesSlide+xml"/>
  <Override PartName="/ppt/embeddings/oleObject29.bin" ContentType="application/vnd.openxmlformats-officedocument.oleObject"/>
  <Override PartName="/ppt/embeddings/oleObject30.bin" ContentType="application/vnd.openxmlformats-officedocument.oleObject"/>
  <Override PartName="/ppt/embeddings/oleObject31.bin" ContentType="application/vnd.openxmlformats-officedocument.oleObject"/>
  <Override PartName="/ppt/embeddings/oleObject32.bin" ContentType="application/vnd.openxmlformats-officedocument.oleObject"/>
  <Override PartName="/ppt/embeddings/oleObject33.bin" ContentType="application/vnd.openxmlformats-officedocument.oleObject"/>
  <Override PartName="/ppt/embeddings/oleObject34.bin" ContentType="application/vnd.openxmlformats-officedocument.oleObject"/>
  <Override PartName="/ppt/embeddings/oleObject35.bin" ContentType="application/vnd.openxmlformats-officedocument.oleObject"/>
  <Override PartName="/ppt/embeddings/oleObject36.bin" ContentType="application/vnd.openxmlformats-officedocument.oleObject"/>
  <Override PartName="/ppt/embeddings/oleObject37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autoCompressPictures="0">
  <p:sldMasterIdLst>
    <p:sldMasterId id="2147483653" r:id="rId1"/>
    <p:sldMasterId id="2147483665" r:id="rId2"/>
  </p:sldMasterIdLst>
  <p:notesMasterIdLst>
    <p:notesMasterId r:id="rId34"/>
  </p:notesMasterIdLst>
  <p:handoutMasterIdLst>
    <p:handoutMasterId r:id="rId35"/>
  </p:handoutMasterIdLst>
  <p:sldIdLst>
    <p:sldId id="787" r:id="rId3"/>
    <p:sldId id="760" r:id="rId4"/>
    <p:sldId id="752" r:id="rId5"/>
    <p:sldId id="782" r:id="rId6"/>
    <p:sldId id="754" r:id="rId7"/>
    <p:sldId id="755" r:id="rId8"/>
    <p:sldId id="756" r:id="rId9"/>
    <p:sldId id="757" r:id="rId10"/>
    <p:sldId id="783" r:id="rId11"/>
    <p:sldId id="759" r:id="rId12"/>
    <p:sldId id="758" r:id="rId13"/>
    <p:sldId id="762" r:id="rId14"/>
    <p:sldId id="763" r:id="rId15"/>
    <p:sldId id="764" r:id="rId16"/>
    <p:sldId id="765" r:id="rId17"/>
    <p:sldId id="766" r:id="rId18"/>
    <p:sldId id="767" r:id="rId19"/>
    <p:sldId id="768" r:id="rId20"/>
    <p:sldId id="769" r:id="rId21"/>
    <p:sldId id="770" r:id="rId22"/>
    <p:sldId id="771" r:id="rId23"/>
    <p:sldId id="772" r:id="rId24"/>
    <p:sldId id="773" r:id="rId25"/>
    <p:sldId id="784" r:id="rId26"/>
    <p:sldId id="785" r:id="rId27"/>
    <p:sldId id="786" r:id="rId28"/>
    <p:sldId id="777" r:id="rId29"/>
    <p:sldId id="778" r:id="rId30"/>
    <p:sldId id="779" r:id="rId31"/>
    <p:sldId id="780" r:id="rId32"/>
    <p:sldId id="781" r:id="rId33"/>
  </p:sldIdLst>
  <p:sldSz cx="9144000" cy="6858000" type="letter"/>
  <p:notesSz cx="7315200" cy="96012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8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8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8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8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8867"/>
    <a:srgbClr val="FF9966"/>
    <a:srgbClr val="FFDD4B"/>
    <a:srgbClr val="0033CC"/>
    <a:srgbClr val="B4C753"/>
    <a:srgbClr val="2AABA8"/>
    <a:srgbClr val="FFFFFF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 autoAdjust="0"/>
    <p:restoredTop sz="94660"/>
  </p:normalViewPr>
  <p:slideViewPr>
    <p:cSldViewPr snapToGrid="0">
      <p:cViewPr varScale="1">
        <p:scale>
          <a:sx n="151" d="100"/>
          <a:sy n="151" d="100"/>
        </p:scale>
        <p:origin x="-1416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9" d="100"/>
          <a:sy n="79" d="100"/>
        </p:scale>
        <p:origin x="-2220" y="-90"/>
      </p:cViewPr>
      <p:guideLst>
        <p:guide orient="horz" pos="3023"/>
        <p:guide pos="2303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slide" Target="slides/slide31.xml"/><Relationship Id="rId34" Type="http://schemas.openxmlformats.org/officeDocument/2006/relationships/notesMaster" Target="notesMasters/notesMaster1.xml"/><Relationship Id="rId35" Type="http://schemas.openxmlformats.org/officeDocument/2006/relationships/handoutMaster" Target="handoutMasters/handoutMaster1.xml"/><Relationship Id="rId36" Type="http://schemas.openxmlformats.org/officeDocument/2006/relationships/printerSettings" Target="printerSettings/printerSettings1.bin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37" Type="http://schemas.openxmlformats.org/officeDocument/2006/relationships/presProps" Target="presProps.xml"/><Relationship Id="rId38" Type="http://schemas.openxmlformats.org/officeDocument/2006/relationships/viewProps" Target="viewProps.xml"/><Relationship Id="rId39" Type="http://schemas.openxmlformats.org/officeDocument/2006/relationships/theme" Target="theme/theme1.xml"/><Relationship Id="rId4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emf"/><Relationship Id="rId2" Type="http://schemas.openxmlformats.org/officeDocument/2006/relationships/image" Target="../media/image23.emf"/><Relationship Id="rId3" Type="http://schemas.openxmlformats.org/officeDocument/2006/relationships/image" Target="../media/image24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e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e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e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e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emf"/><Relationship Id="rId2" Type="http://schemas.openxmlformats.org/officeDocument/2006/relationships/image" Target="../media/image32.e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emf"/><Relationship Id="rId2" Type="http://schemas.openxmlformats.org/officeDocument/2006/relationships/image" Target="../media/image3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5.emf"/><Relationship Id="rId2" Type="http://schemas.openxmlformats.org/officeDocument/2006/relationships/image" Target="../media/image36.e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4" Type="http://schemas.openxmlformats.org/officeDocument/2006/relationships/image" Target="../media/image6.emf"/><Relationship Id="rId1" Type="http://schemas.openxmlformats.org/officeDocument/2006/relationships/image" Target="../media/image3.emf"/><Relationship Id="rId2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Relationship Id="rId2" Type="http://schemas.openxmlformats.org/officeDocument/2006/relationships/image" Target="../media/image8.e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4" Type="http://schemas.openxmlformats.org/officeDocument/2006/relationships/image" Target="../media/image12.emf"/><Relationship Id="rId1" Type="http://schemas.openxmlformats.org/officeDocument/2006/relationships/image" Target="../media/image9.emf"/><Relationship Id="rId2" Type="http://schemas.openxmlformats.org/officeDocument/2006/relationships/image" Target="../media/image10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Relationship Id="rId2" Type="http://schemas.openxmlformats.org/officeDocument/2006/relationships/image" Target="../media/image14.emf"/><Relationship Id="rId3" Type="http://schemas.openxmlformats.org/officeDocument/2006/relationships/image" Target="../media/image15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Relationship Id="rId2" Type="http://schemas.openxmlformats.org/officeDocument/2006/relationships/image" Target="../media/image17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Relationship Id="rId2" Type="http://schemas.openxmlformats.org/officeDocument/2006/relationships/image" Target="../media/image19.wmf"/><Relationship Id="rId3" Type="http://schemas.openxmlformats.org/officeDocument/2006/relationships/image" Target="../media/image20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325" tIns="48162" rIns="96325" bIns="48162" numCol="1" anchor="t" anchorCtr="0" compatLnSpc="1">
            <a:prstTxWarp prst="textNoShape">
              <a:avLst/>
            </a:prstTxWarp>
          </a:bodyPr>
          <a:lstStyle>
            <a:lvl1pPr algn="l" defTabSz="963613">
              <a:defRPr sz="1200"/>
            </a:lvl1pPr>
          </a:lstStyle>
          <a:p>
            <a:endParaRPr lang="en-US"/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6713" y="0"/>
            <a:ext cx="3130550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325" tIns="48162" rIns="96325" bIns="48162" numCol="1" anchor="t" anchorCtr="0" compatLnSpc="1">
            <a:prstTxWarp prst="textNoShape">
              <a:avLst/>
            </a:prstTxWarp>
          </a:bodyPr>
          <a:lstStyle>
            <a:lvl1pPr algn="r" defTabSz="963613">
              <a:defRPr sz="1200"/>
            </a:lvl1pPr>
          </a:lstStyle>
          <a:p>
            <a:endParaRPr lang="en-US"/>
          </a:p>
        </p:txBody>
      </p:sp>
      <p:sp>
        <p:nvSpPr>
          <p:cNvPr id="1566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44000"/>
            <a:ext cx="3130550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325" tIns="48162" rIns="96325" bIns="48162" numCol="1" anchor="b" anchorCtr="0" compatLnSpc="1">
            <a:prstTxWarp prst="textNoShape">
              <a:avLst/>
            </a:prstTxWarp>
          </a:bodyPr>
          <a:lstStyle>
            <a:lvl1pPr algn="l" defTabSz="963613">
              <a:defRPr sz="1200"/>
            </a:lvl1pPr>
          </a:lstStyle>
          <a:p>
            <a:endParaRPr lang="en-US"/>
          </a:p>
        </p:txBody>
      </p:sp>
      <p:sp>
        <p:nvSpPr>
          <p:cNvPr id="1566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6713" y="9144000"/>
            <a:ext cx="3130550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325" tIns="48162" rIns="96325" bIns="48162" numCol="1" anchor="b" anchorCtr="0" compatLnSpc="1">
            <a:prstTxWarp prst="textNoShape">
              <a:avLst/>
            </a:prstTxWarp>
          </a:bodyPr>
          <a:lstStyle>
            <a:lvl1pPr algn="r" defTabSz="963613">
              <a:defRPr sz="1200"/>
            </a:lvl1pPr>
          </a:lstStyle>
          <a:p>
            <a:fld id="{9C1355E5-295D-C940-A2D1-E994374A7A6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0185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865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325" tIns="48162" rIns="96325" bIns="48162" numCol="1" anchor="t" anchorCtr="0" compatLnSpc="1">
            <a:prstTxWarp prst="textNoShape">
              <a:avLst/>
            </a:prstTxWarp>
          </a:bodyPr>
          <a:lstStyle>
            <a:lvl1pPr algn="l" defTabSz="963613">
              <a:defRPr sz="1200"/>
            </a:lvl1pPr>
          </a:lstStyle>
          <a:p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6550" y="0"/>
            <a:ext cx="316865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325" tIns="48162" rIns="96325" bIns="48162" numCol="1" anchor="t" anchorCtr="0" compatLnSpc="1">
            <a:prstTxWarp prst="textNoShape">
              <a:avLst/>
            </a:prstTxWarp>
          </a:bodyPr>
          <a:lstStyle>
            <a:lvl1pPr algn="r" defTabSz="963613">
              <a:defRPr sz="1200"/>
            </a:lvl1pPr>
          </a:lstStyle>
          <a:p>
            <a:endParaRPr lang="en-US"/>
          </a:p>
        </p:txBody>
      </p:sp>
      <p:sp>
        <p:nvSpPr>
          <p:cNvPr id="460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799013" cy="3598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60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325" tIns="48162" rIns="96325" bIns="4816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60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6865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325" tIns="48162" rIns="96325" bIns="48162" numCol="1" anchor="b" anchorCtr="0" compatLnSpc="1">
            <a:prstTxWarp prst="textNoShape">
              <a:avLst/>
            </a:prstTxWarp>
          </a:bodyPr>
          <a:lstStyle>
            <a:lvl1pPr algn="l" defTabSz="963613">
              <a:defRPr sz="1200"/>
            </a:lvl1pPr>
          </a:lstStyle>
          <a:p>
            <a:endParaRPr lang="en-US"/>
          </a:p>
        </p:txBody>
      </p:sp>
      <p:sp>
        <p:nvSpPr>
          <p:cNvPr id="460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6550" y="9121775"/>
            <a:ext cx="316865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325" tIns="48162" rIns="96325" bIns="48162" numCol="1" anchor="b" anchorCtr="0" compatLnSpc="1">
            <a:prstTxWarp prst="textNoShape">
              <a:avLst/>
            </a:prstTxWarp>
          </a:bodyPr>
          <a:lstStyle>
            <a:lvl1pPr algn="r" defTabSz="963613">
              <a:defRPr sz="1200"/>
            </a:lvl1pPr>
          </a:lstStyle>
          <a:p>
            <a:fld id="{2A7113A8-419B-4B40-854F-F3ADB5EBC05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0402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buChar char="•"/>
      <a:defRPr sz="1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228600" algn="l" rtl="0" eaLnBrk="0" fontAlgn="base" hangingPunct="0">
      <a:spcBef>
        <a:spcPct val="30000"/>
      </a:spcBef>
      <a:spcAft>
        <a:spcPct val="0"/>
      </a:spcAft>
      <a:buChar char="•"/>
      <a:defRPr sz="1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457200" algn="l" rtl="0" eaLnBrk="0" fontAlgn="base" hangingPunct="0">
      <a:spcBef>
        <a:spcPct val="30000"/>
      </a:spcBef>
      <a:spcAft>
        <a:spcPct val="0"/>
      </a:spcAft>
      <a:buChar char="•"/>
      <a:defRPr sz="1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685800" algn="l" rtl="0" eaLnBrk="0" fontAlgn="base" hangingPunct="0">
      <a:spcBef>
        <a:spcPct val="30000"/>
      </a:spcBef>
      <a:spcAft>
        <a:spcPct val="0"/>
      </a:spcAft>
      <a:buChar char="•"/>
      <a:defRPr sz="1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914400" algn="l" rtl="0" eaLnBrk="0" fontAlgn="base" hangingPunct="0">
      <a:spcBef>
        <a:spcPct val="30000"/>
      </a:spcBef>
      <a:spcAft>
        <a:spcPct val="0"/>
      </a:spcAft>
      <a:buChar char="•"/>
      <a:defRPr sz="1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57300" y="720725"/>
            <a:ext cx="4799013" cy="35988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E274D3-7E31-254D-BF2F-C93E37EB1114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1938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E274D3-7E31-254D-BF2F-C93E37EB1114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6283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E274D3-7E31-254D-BF2F-C93E37EB1114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9203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E274D3-7E31-254D-BF2F-C93E37EB1114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7185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371600"/>
            <a:ext cx="7772400" cy="1828800"/>
          </a:xfrm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77863" y="3581400"/>
            <a:ext cx="7721600" cy="1752600"/>
          </a:xfrm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marL="0" indent="0" algn="ctr">
              <a:buFont typeface="Wingdings" charset="0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03163"/>
      </p:ext>
    </p:extLst>
  </p:cSld>
  <p:clrMapOvr>
    <a:masterClrMapping/>
  </p:clrMapOvr>
  <p:transition xmlns:p14="http://schemas.microsoft.com/office/powerpoint/2010/main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2057400" cy="60229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33404"/>
            <a:ext cx="6019800" cy="60229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382586"/>
      </p:ext>
    </p:extLst>
  </p:cSld>
  <p:clrMapOvr>
    <a:masterClrMapping/>
  </p:clrMapOvr>
  <p:transition xmlns:p14="http://schemas.microsoft.com/office/powerpoint/2010/main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371600"/>
            <a:ext cx="7772400" cy="1828800"/>
          </a:xfrm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77863" y="3581400"/>
            <a:ext cx="7721600" cy="1752600"/>
          </a:xfrm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marL="0" indent="0" algn="ctr">
              <a:buFont typeface="Wingdings" charset="0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325155604"/>
      </p:ext>
    </p:extLst>
  </p:cSld>
  <p:clrMapOvr>
    <a:masterClrMapping/>
  </p:clrMapOvr>
  <p:transition xmlns:p14="http://schemas.microsoft.com/office/powerpoint/2010/main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932553"/>
      </p:ext>
    </p:extLst>
  </p:cSld>
  <p:clrMapOvr>
    <a:masterClrMapping/>
  </p:clrMapOvr>
  <p:transition xmlns:p14="http://schemas.microsoft.com/office/powerpoint/2010/main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0445547"/>
      </p:ext>
    </p:extLst>
  </p:cSld>
  <p:clrMapOvr>
    <a:masterClrMapping/>
  </p:clrMapOvr>
  <p:transition xmlns:p14="http://schemas.microsoft.com/office/powerpoint/2010/main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27175"/>
            <a:ext cx="40386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7175"/>
            <a:ext cx="40386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475274"/>
      </p:ext>
    </p:extLst>
  </p:cSld>
  <p:clrMapOvr>
    <a:masterClrMapping/>
  </p:clrMapOvr>
  <p:transition xmlns:p14="http://schemas.microsoft.com/office/powerpoint/2010/main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374191"/>
      </p:ext>
    </p:extLst>
  </p:cSld>
  <p:clrMapOvr>
    <a:masterClrMapping/>
  </p:clrMapOvr>
  <p:transition xmlns:p14="http://schemas.microsoft.com/office/powerpoint/2010/main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944394"/>
      </p:ext>
    </p:extLst>
  </p:cSld>
  <p:clrMapOvr>
    <a:masterClrMapping/>
  </p:clrMapOvr>
  <p:transition xmlns:p14="http://schemas.microsoft.com/office/powerpoint/2010/main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64030402"/>
      </p:ext>
    </p:extLst>
  </p:cSld>
  <p:clrMapOvr>
    <a:masterClrMapping/>
  </p:clrMapOvr>
  <p:transition xmlns:p14="http://schemas.microsoft.com/office/powerpoint/2010/main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4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4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40615601"/>
      </p:ext>
    </p:extLst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657223"/>
      </p:ext>
    </p:extLst>
  </p:cSld>
  <p:clrMapOvr>
    <a:masterClrMapping/>
  </p:clrMapOvr>
  <p:transition xmlns:p14="http://schemas.microsoft.com/office/powerpoint/2010/main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75278555"/>
      </p:ext>
    </p:extLst>
  </p:cSld>
  <p:clrMapOvr>
    <a:masterClrMapping/>
  </p:clrMapOvr>
  <p:transition xmlns:p14="http://schemas.microsoft.com/office/powerpoint/2010/main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93850"/>
      </p:ext>
    </p:extLst>
  </p:cSld>
  <p:clrMapOvr>
    <a:masterClrMapping/>
  </p:clrMapOvr>
  <p:transition xmlns:p14="http://schemas.microsoft.com/office/powerpoint/2010/main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3"/>
            <a:ext cx="2057400" cy="60229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33403"/>
            <a:ext cx="6019800" cy="60229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422658"/>
      </p:ext>
    </p:extLst>
  </p:cSld>
  <p:clrMapOvr>
    <a:masterClrMapping/>
  </p:clrMapOvr>
  <p:transition xmlns:p14="http://schemas.microsoft.com/office/powerpoint/2010/main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3385676"/>
      </p:ext>
    </p:extLst>
  </p:cSld>
  <p:clrMapOvr>
    <a:masterClrMapping/>
  </p:clrMapOvr>
  <p:transition xmlns:p14="http://schemas.microsoft.com/office/powerpoint/2010/main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27175"/>
            <a:ext cx="40386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7175"/>
            <a:ext cx="40386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162848"/>
      </p:ext>
    </p:extLst>
  </p:cSld>
  <p:clrMapOvr>
    <a:masterClrMapping/>
  </p:clrMapOvr>
  <p:transition xmlns:p14="http://schemas.microsoft.com/office/powerpoint/2010/main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1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1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963532"/>
      </p:ext>
    </p:extLst>
  </p:cSld>
  <p:clrMapOvr>
    <a:masterClrMapping/>
  </p:clrMapOvr>
  <p:transition xmlns:p14="http://schemas.microsoft.com/office/powerpoint/2010/main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913960"/>
      </p:ext>
    </p:extLst>
  </p:cSld>
  <p:clrMapOvr>
    <a:masterClrMapping/>
  </p:clrMapOvr>
  <p:transition xmlns:p14="http://schemas.microsoft.com/office/powerpoint/2010/main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9359939"/>
      </p:ext>
    </p:extLst>
  </p:cSld>
  <p:clrMapOvr>
    <a:masterClrMapping/>
  </p:clrMapOvr>
  <p:transition xmlns:p14="http://schemas.microsoft.com/office/powerpoint/2010/main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6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6" y="1435104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76459436"/>
      </p:ext>
    </p:extLst>
  </p:cSld>
  <p:clrMapOvr>
    <a:masterClrMapping/>
  </p:clrMapOvr>
  <p:transition xmlns:p14="http://schemas.microsoft.com/office/powerpoint/2010/main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41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76831930"/>
      </p:ext>
    </p:extLst>
  </p:cSld>
  <p:clrMapOvr>
    <a:masterClrMapping/>
  </p:clrMapOvr>
  <p:transition xmlns:p14="http://schemas.microsoft.com/office/powerpoint/2010/main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79450" y="533400"/>
            <a:ext cx="7748588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89803" dir="81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27175"/>
            <a:ext cx="8229600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53882" dir="81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1380" name="Rectangle 4"/>
          <p:cNvSpPr>
            <a:spLocks noChangeArrowheads="1"/>
          </p:cNvSpPr>
          <p:nvPr/>
        </p:nvSpPr>
        <p:spPr bwMode="auto">
          <a:xfrm>
            <a:off x="227019" y="1233488"/>
            <a:ext cx="8683625" cy="4603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1389" name="Rectangle 13"/>
          <p:cNvSpPr>
            <a:spLocks noChangeArrowheads="1"/>
          </p:cNvSpPr>
          <p:nvPr/>
        </p:nvSpPr>
        <p:spPr bwMode="auto">
          <a:xfrm>
            <a:off x="227019" y="484188"/>
            <a:ext cx="8683625" cy="4603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ransition xmlns:p14="http://schemas.microsoft.com/office/powerpoint/2010/main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50000"/>
        </a:spcBef>
        <a:spcAft>
          <a:spcPct val="0"/>
        </a:spcAft>
        <a:buClr>
          <a:srgbClr val="2AABA8"/>
        </a:buClr>
        <a:buFont typeface="Wingdings" charset="0"/>
        <a:buChar char="§"/>
        <a:defRPr sz="28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 sz="2400">
          <a:solidFill>
            <a:srgbClr val="FFFFFF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 sz="2000">
          <a:solidFill>
            <a:srgbClr val="FFFFFF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79450" y="533400"/>
            <a:ext cx="7748588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89803" dir="81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27175"/>
            <a:ext cx="8229600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53882" dir="81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1380" name="Rectangle 4"/>
          <p:cNvSpPr>
            <a:spLocks noChangeArrowheads="1"/>
          </p:cNvSpPr>
          <p:nvPr/>
        </p:nvSpPr>
        <p:spPr bwMode="auto">
          <a:xfrm>
            <a:off x="227017" y="1233488"/>
            <a:ext cx="8683625" cy="4603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40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01389" name="Rectangle 13"/>
          <p:cNvSpPr>
            <a:spLocks noChangeArrowheads="1"/>
          </p:cNvSpPr>
          <p:nvPr/>
        </p:nvSpPr>
        <p:spPr bwMode="auto">
          <a:xfrm>
            <a:off x="227017" y="484188"/>
            <a:ext cx="8683625" cy="4603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400">
              <a:solidFill>
                <a:srgbClr val="FFFFFF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5535226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ransition xmlns:p14="http://schemas.microsoft.com/office/powerpoint/2010/main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50000"/>
        </a:spcBef>
        <a:spcAft>
          <a:spcPct val="0"/>
        </a:spcAft>
        <a:buClr>
          <a:srgbClr val="2AABA8"/>
        </a:buClr>
        <a:buFont typeface="Wingdings" charset="0"/>
        <a:buChar char="§"/>
        <a:defRPr sz="28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 sz="2400">
          <a:solidFill>
            <a:srgbClr val="FFFFFF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 sz="2000">
          <a:solidFill>
            <a:srgbClr val="FFFFFF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4" Type="http://schemas.openxmlformats.org/officeDocument/2006/relationships/image" Target="../media/image9.emf"/><Relationship Id="rId5" Type="http://schemas.openxmlformats.org/officeDocument/2006/relationships/oleObject" Target="../embeddings/oleObject10.bin"/><Relationship Id="rId6" Type="http://schemas.openxmlformats.org/officeDocument/2006/relationships/image" Target="../media/image10.emf"/><Relationship Id="rId7" Type="http://schemas.openxmlformats.org/officeDocument/2006/relationships/oleObject" Target="../embeddings/oleObject11.bin"/><Relationship Id="rId8" Type="http://schemas.openxmlformats.org/officeDocument/2006/relationships/image" Target="../media/image11.emf"/><Relationship Id="rId9" Type="http://schemas.openxmlformats.org/officeDocument/2006/relationships/oleObject" Target="../embeddings/oleObject12.bin"/><Relationship Id="rId10" Type="http://schemas.openxmlformats.org/officeDocument/2006/relationships/image" Target="../media/image12.emf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4" Type="http://schemas.openxmlformats.org/officeDocument/2006/relationships/image" Target="../media/image13.emf"/><Relationship Id="rId5" Type="http://schemas.openxmlformats.org/officeDocument/2006/relationships/oleObject" Target="../embeddings/oleObject14.bin"/><Relationship Id="rId6" Type="http://schemas.openxmlformats.org/officeDocument/2006/relationships/image" Target="../media/image14.emf"/><Relationship Id="rId7" Type="http://schemas.openxmlformats.org/officeDocument/2006/relationships/oleObject" Target="../embeddings/oleObject15.bin"/><Relationship Id="rId8" Type="http://schemas.openxmlformats.org/officeDocument/2006/relationships/image" Target="../media/image15.emf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4" Type="http://schemas.openxmlformats.org/officeDocument/2006/relationships/image" Target="../media/image16.emf"/><Relationship Id="rId5" Type="http://schemas.openxmlformats.org/officeDocument/2006/relationships/oleObject" Target="../embeddings/oleObject17.bin"/><Relationship Id="rId6" Type="http://schemas.openxmlformats.org/officeDocument/2006/relationships/image" Target="../media/image17.emf"/><Relationship Id="rId1" Type="http://schemas.openxmlformats.org/officeDocument/2006/relationships/vmlDrawing" Target="../drawings/vmlDrawing7.vml"/><Relationship Id="rId2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4" Type="http://schemas.openxmlformats.org/officeDocument/2006/relationships/image" Target="../media/image18.emf"/><Relationship Id="rId5" Type="http://schemas.openxmlformats.org/officeDocument/2006/relationships/oleObject" Target="../embeddings/oleObject19.bin"/><Relationship Id="rId6" Type="http://schemas.openxmlformats.org/officeDocument/2006/relationships/image" Target="../media/image19.wmf"/><Relationship Id="rId7" Type="http://schemas.openxmlformats.org/officeDocument/2006/relationships/oleObject" Target="../embeddings/oleObject20.bin"/><Relationship Id="rId8" Type="http://schemas.openxmlformats.org/officeDocument/2006/relationships/image" Target="../media/image20.emf"/><Relationship Id="rId1" Type="http://schemas.openxmlformats.org/officeDocument/2006/relationships/vmlDrawing" Target="../drawings/vmlDrawing8.vml"/><Relationship Id="rId2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4" Type="http://schemas.openxmlformats.org/officeDocument/2006/relationships/image" Target="../media/image21.emf"/><Relationship Id="rId1" Type="http://schemas.openxmlformats.org/officeDocument/2006/relationships/vmlDrawing" Target="../drawings/vmlDrawing9.vml"/><Relationship Id="rId2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4" Type="http://schemas.openxmlformats.org/officeDocument/2006/relationships/image" Target="../media/image22.emf"/><Relationship Id="rId5" Type="http://schemas.openxmlformats.org/officeDocument/2006/relationships/oleObject" Target="../embeddings/oleObject23.bin"/><Relationship Id="rId6" Type="http://schemas.openxmlformats.org/officeDocument/2006/relationships/image" Target="../media/image23.emf"/><Relationship Id="rId7" Type="http://schemas.openxmlformats.org/officeDocument/2006/relationships/oleObject" Target="../embeddings/oleObject24.bin"/><Relationship Id="rId8" Type="http://schemas.openxmlformats.org/officeDocument/2006/relationships/image" Target="../media/image24.emf"/><Relationship Id="rId1" Type="http://schemas.openxmlformats.org/officeDocument/2006/relationships/vmlDrawing" Target="../drawings/vmlDrawing10.vml"/><Relationship Id="rId2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4" Type="http://schemas.openxmlformats.org/officeDocument/2006/relationships/image" Target="../media/image25.emf"/><Relationship Id="rId1" Type="http://schemas.openxmlformats.org/officeDocument/2006/relationships/vmlDrawing" Target="../drawings/vmlDrawing11.vml"/><Relationship Id="rId2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4" Type="http://schemas.openxmlformats.org/officeDocument/2006/relationships/image" Target="../media/image26.emf"/><Relationship Id="rId1" Type="http://schemas.openxmlformats.org/officeDocument/2006/relationships/vmlDrawing" Target="../drawings/vmlDrawing12.vml"/><Relationship Id="rId2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4" Type="http://schemas.openxmlformats.org/officeDocument/2006/relationships/oleObject" Target="../embeddings/oleObject27.bin"/><Relationship Id="rId5" Type="http://schemas.openxmlformats.org/officeDocument/2006/relationships/image" Target="../media/image27.emf"/><Relationship Id="rId1" Type="http://schemas.openxmlformats.org/officeDocument/2006/relationships/vmlDrawing" Target="../drawings/vmlDrawing13.vml"/><Relationship Id="rId2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4" Type="http://schemas.openxmlformats.org/officeDocument/2006/relationships/oleObject" Target="../embeddings/oleObject28.bin"/><Relationship Id="rId5" Type="http://schemas.openxmlformats.org/officeDocument/2006/relationships/image" Target="../media/image28.emf"/><Relationship Id="rId1" Type="http://schemas.openxmlformats.org/officeDocument/2006/relationships/vmlDrawing" Target="../drawings/vmlDrawing14.vml"/><Relationship Id="rId2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4" Type="http://schemas.openxmlformats.org/officeDocument/2006/relationships/oleObject" Target="../embeddings/oleObject29.bin"/><Relationship Id="rId5" Type="http://schemas.openxmlformats.org/officeDocument/2006/relationships/image" Target="../media/image28.emf"/><Relationship Id="rId1" Type="http://schemas.openxmlformats.org/officeDocument/2006/relationships/vmlDrawing" Target="../drawings/vmlDrawing15.vml"/><Relationship Id="rId2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4" Type="http://schemas.openxmlformats.org/officeDocument/2006/relationships/image" Target="../media/image29.emf"/><Relationship Id="rId1" Type="http://schemas.openxmlformats.org/officeDocument/2006/relationships/vmlDrawing" Target="../drawings/vmlDrawing16.vml"/><Relationship Id="rId2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4" Type="http://schemas.openxmlformats.org/officeDocument/2006/relationships/image" Target="../media/image30.emf"/><Relationship Id="rId1" Type="http://schemas.openxmlformats.org/officeDocument/2006/relationships/vmlDrawing" Target="../drawings/vmlDrawing17.vml"/><Relationship Id="rId2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4" Type="http://schemas.openxmlformats.org/officeDocument/2006/relationships/image" Target="../media/image31.emf"/><Relationship Id="rId5" Type="http://schemas.openxmlformats.org/officeDocument/2006/relationships/oleObject" Target="../embeddings/oleObject33.bin"/><Relationship Id="rId6" Type="http://schemas.openxmlformats.org/officeDocument/2006/relationships/image" Target="../media/image32.emf"/><Relationship Id="rId1" Type="http://schemas.openxmlformats.org/officeDocument/2006/relationships/vmlDrawing" Target="../drawings/vmlDrawing18.vml"/><Relationship Id="rId2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4" Type="http://schemas.openxmlformats.org/officeDocument/2006/relationships/image" Target="../media/image33.emf"/><Relationship Id="rId5" Type="http://schemas.openxmlformats.org/officeDocument/2006/relationships/oleObject" Target="../embeddings/oleObject35.bin"/><Relationship Id="rId6" Type="http://schemas.openxmlformats.org/officeDocument/2006/relationships/image" Target="../media/image34.emf"/><Relationship Id="rId1" Type="http://schemas.openxmlformats.org/officeDocument/2006/relationships/vmlDrawing" Target="../drawings/vmlDrawing19.vml"/><Relationship Id="rId2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4" Type="http://schemas.openxmlformats.org/officeDocument/2006/relationships/image" Target="../media/image35.emf"/><Relationship Id="rId5" Type="http://schemas.openxmlformats.org/officeDocument/2006/relationships/oleObject" Target="../embeddings/oleObject37.bin"/><Relationship Id="rId6" Type="http://schemas.openxmlformats.org/officeDocument/2006/relationships/image" Target="../media/image36.emf"/><Relationship Id="rId1" Type="http://schemas.openxmlformats.org/officeDocument/2006/relationships/vmlDrawing" Target="../drawings/vmlDrawing20.vml"/><Relationship Id="rId2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4" Type="http://schemas.openxmlformats.org/officeDocument/2006/relationships/oleObject" Target="../embeddings/oleObject1.bin"/><Relationship Id="rId5" Type="http://schemas.openxmlformats.org/officeDocument/2006/relationships/image" Target="../media/image1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4" Type="http://schemas.openxmlformats.org/officeDocument/2006/relationships/image" Target="../media/image2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4" Type="http://schemas.openxmlformats.org/officeDocument/2006/relationships/image" Target="../media/image3.emf"/><Relationship Id="rId5" Type="http://schemas.openxmlformats.org/officeDocument/2006/relationships/oleObject" Target="../embeddings/oleObject4.bin"/><Relationship Id="rId6" Type="http://schemas.openxmlformats.org/officeDocument/2006/relationships/image" Target="../media/image4.emf"/><Relationship Id="rId7" Type="http://schemas.openxmlformats.org/officeDocument/2006/relationships/oleObject" Target="../embeddings/oleObject5.bin"/><Relationship Id="rId8" Type="http://schemas.openxmlformats.org/officeDocument/2006/relationships/image" Target="../media/image5.emf"/><Relationship Id="rId9" Type="http://schemas.openxmlformats.org/officeDocument/2006/relationships/oleObject" Target="../embeddings/oleObject6.bin"/><Relationship Id="rId10" Type="http://schemas.openxmlformats.org/officeDocument/2006/relationships/image" Target="../media/image6.e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4" Type="http://schemas.openxmlformats.org/officeDocument/2006/relationships/image" Target="../media/image7.emf"/><Relationship Id="rId5" Type="http://schemas.openxmlformats.org/officeDocument/2006/relationships/oleObject" Target="../embeddings/oleObject8.bin"/><Relationship Id="rId6" Type="http://schemas.openxmlformats.org/officeDocument/2006/relationships/image" Target="../media/image8.emf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55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066800"/>
            <a:ext cx="7772400" cy="1143000"/>
          </a:xfrm>
        </p:spPr>
        <p:txBody>
          <a:bodyPr/>
          <a:lstStyle/>
          <a:p>
            <a:r>
              <a:rPr lang="en-US" sz="3200" dirty="0" smtClean="0"/>
              <a:t>Computer Graphics</a:t>
            </a:r>
            <a:endParaRPr lang="en-US" sz="3200" dirty="0"/>
          </a:p>
        </p:txBody>
      </p:sp>
      <p:sp>
        <p:nvSpPr>
          <p:cNvPr id="10455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1107" y="2295525"/>
            <a:ext cx="8849195" cy="1752600"/>
          </a:xfrm>
        </p:spPr>
        <p:txBody>
          <a:bodyPr/>
          <a:lstStyle/>
          <a:p>
            <a:r>
              <a:rPr lang="en-US" dirty="0" smtClean="0"/>
              <a:t>CSE 167 [Win </a:t>
            </a:r>
            <a:r>
              <a:rPr lang="en-US" dirty="0" smtClean="0"/>
              <a:t>19]</a:t>
            </a:r>
            <a:r>
              <a:rPr lang="en-US" dirty="0" smtClean="0"/>
              <a:t>, </a:t>
            </a:r>
            <a:r>
              <a:rPr lang="en-US" dirty="0"/>
              <a:t>Lecture </a:t>
            </a:r>
            <a:r>
              <a:rPr lang="en-US" dirty="0" smtClean="0"/>
              <a:t>2: Review of Basic Math</a:t>
            </a:r>
            <a:endParaRPr lang="en-US" dirty="0"/>
          </a:p>
          <a:p>
            <a:r>
              <a:rPr lang="en-US" dirty="0"/>
              <a:t>Ravi Ramamoorthi</a:t>
            </a:r>
          </a:p>
        </p:txBody>
      </p:sp>
      <p:sp>
        <p:nvSpPr>
          <p:cNvPr id="1045508" name="Rectangle 4"/>
          <p:cNvSpPr>
            <a:spLocks noChangeArrowheads="1"/>
          </p:cNvSpPr>
          <p:nvPr/>
        </p:nvSpPr>
        <p:spPr bwMode="auto">
          <a:xfrm>
            <a:off x="133350" y="2525716"/>
            <a:ext cx="9144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sz="240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045509" name="Rectangle 5"/>
          <p:cNvSpPr>
            <a:spLocks noChangeArrowheads="1"/>
          </p:cNvSpPr>
          <p:nvPr/>
        </p:nvSpPr>
        <p:spPr bwMode="auto">
          <a:xfrm>
            <a:off x="123825" y="2525716"/>
            <a:ext cx="9144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sz="240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045510" name="Rectangle 6"/>
          <p:cNvSpPr>
            <a:spLocks noChangeArrowheads="1"/>
          </p:cNvSpPr>
          <p:nvPr/>
        </p:nvSpPr>
        <p:spPr bwMode="auto">
          <a:xfrm>
            <a:off x="111125" y="2525716"/>
            <a:ext cx="9144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sz="240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045511" name="Rectangle 7"/>
          <p:cNvSpPr>
            <a:spLocks noChangeArrowheads="1"/>
          </p:cNvSpPr>
          <p:nvPr/>
        </p:nvSpPr>
        <p:spPr bwMode="auto">
          <a:xfrm>
            <a:off x="133350" y="2525716"/>
            <a:ext cx="9144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sz="240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045516" name="Text Box 12"/>
          <p:cNvSpPr txBox="1">
            <a:spLocks noChangeArrowheads="1"/>
          </p:cNvSpPr>
          <p:nvPr/>
        </p:nvSpPr>
        <p:spPr bwMode="auto">
          <a:xfrm>
            <a:off x="1553454" y="3575051"/>
            <a:ext cx="632622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dirty="0">
                <a:solidFill>
                  <a:srgbClr val="FFFFFF"/>
                </a:solidFill>
                <a:latin typeface="Arial" charset="0"/>
              </a:rPr>
              <a:t>http:/</a:t>
            </a:r>
            <a:r>
              <a:rPr lang="en-US" sz="2400" dirty="0" smtClean="0">
                <a:solidFill>
                  <a:srgbClr val="FFFFFF"/>
                </a:solidFill>
                <a:latin typeface="Arial" charset="0"/>
              </a:rPr>
              <a:t>/viscomp.ucsd.edu/classes/cse167/</a:t>
            </a:r>
            <a:r>
              <a:rPr lang="en-US" sz="2400" dirty="0" smtClean="0">
                <a:solidFill>
                  <a:srgbClr val="FFFFFF"/>
                </a:solidFill>
                <a:latin typeface="Arial" charset="0"/>
              </a:rPr>
              <a:t>wi19</a:t>
            </a:r>
            <a:endParaRPr lang="en-US" sz="2400" dirty="0">
              <a:solidFill>
                <a:srgbClr val="FFFFFF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09505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1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Dot product: some applications in CG</a:t>
            </a:r>
          </a:p>
        </p:txBody>
      </p:sp>
      <p:sp>
        <p:nvSpPr>
          <p:cNvPr id="1091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7175"/>
            <a:ext cx="8332788" cy="5029200"/>
          </a:xfrm>
        </p:spPr>
        <p:txBody>
          <a:bodyPr/>
          <a:lstStyle/>
          <a:p>
            <a:r>
              <a:rPr lang="en-US" sz="2400"/>
              <a:t>Find angle between two vectors (e.g. cosine of angle between light source and surface for shading)</a:t>
            </a:r>
          </a:p>
          <a:p>
            <a:endParaRPr lang="en-US" sz="2400"/>
          </a:p>
          <a:p>
            <a:r>
              <a:rPr lang="en-US" sz="2400"/>
              <a:t>Finding projection of one vector on another (e.g. coordinates of point in arbitrary coordinate system)</a:t>
            </a:r>
          </a:p>
          <a:p>
            <a:endParaRPr lang="en-US" sz="2400"/>
          </a:p>
          <a:p>
            <a:r>
              <a:rPr lang="en-US" sz="2400"/>
              <a:t>Advantage: computed easily in cartesian components</a:t>
            </a:r>
          </a:p>
          <a:p>
            <a:pPr lvl="1"/>
            <a:endParaRPr lang="en-US"/>
          </a:p>
          <a:p>
            <a:endParaRPr lang="en-US"/>
          </a:p>
          <a:p>
            <a:pPr lvl="1">
              <a:buFont typeface="Wingdings" charset="0"/>
              <a:buNone/>
            </a:pPr>
            <a:endParaRPr lang="en-US"/>
          </a:p>
          <a:p>
            <a:pPr lvl="1">
              <a:buFont typeface="Wingdings" charset="0"/>
              <a:buNone/>
            </a:pPr>
            <a:endParaRPr lang="en-US" sz="200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0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Projections (of b on a)</a:t>
            </a:r>
          </a:p>
        </p:txBody>
      </p:sp>
      <p:sp>
        <p:nvSpPr>
          <p:cNvPr id="1090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pPr lvl="1"/>
            <a:endParaRPr lang="en-US"/>
          </a:p>
          <a:p>
            <a:endParaRPr lang="en-US"/>
          </a:p>
          <a:p>
            <a:pPr lvl="1">
              <a:buFont typeface="Wingdings" charset="0"/>
              <a:buNone/>
            </a:pPr>
            <a:endParaRPr lang="en-US"/>
          </a:p>
          <a:p>
            <a:pPr lvl="1">
              <a:buFont typeface="Wingdings" charset="0"/>
              <a:buNone/>
            </a:pPr>
            <a:endParaRPr lang="en-US" sz="2000"/>
          </a:p>
        </p:txBody>
      </p:sp>
      <p:sp>
        <p:nvSpPr>
          <p:cNvPr id="1090564" name="Line 4"/>
          <p:cNvSpPr>
            <a:spLocks noChangeShapeType="1"/>
          </p:cNvSpPr>
          <p:nvPr/>
        </p:nvSpPr>
        <p:spPr bwMode="auto">
          <a:xfrm flipV="1">
            <a:off x="2811463" y="3278188"/>
            <a:ext cx="4630737" cy="95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0565" name="Line 5"/>
          <p:cNvSpPr>
            <a:spLocks noChangeShapeType="1"/>
          </p:cNvSpPr>
          <p:nvPr/>
        </p:nvSpPr>
        <p:spPr bwMode="auto">
          <a:xfrm flipV="1">
            <a:off x="2811469" y="1527176"/>
            <a:ext cx="3608387" cy="17510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0566" name="Text Box 6"/>
          <p:cNvSpPr txBox="1">
            <a:spLocks noChangeArrowheads="1"/>
          </p:cNvSpPr>
          <p:nvPr/>
        </p:nvSpPr>
        <p:spPr bwMode="auto">
          <a:xfrm>
            <a:off x="7425442" y="2936876"/>
            <a:ext cx="38436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Arial" charset="0"/>
              </a:rPr>
              <a:t>a</a:t>
            </a:r>
          </a:p>
        </p:txBody>
      </p:sp>
      <p:sp>
        <p:nvSpPr>
          <p:cNvPr id="1090567" name="Text Box 7"/>
          <p:cNvSpPr txBox="1">
            <a:spLocks noChangeArrowheads="1"/>
          </p:cNvSpPr>
          <p:nvPr/>
        </p:nvSpPr>
        <p:spPr bwMode="auto">
          <a:xfrm>
            <a:off x="6364693" y="1217613"/>
            <a:ext cx="40400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Arial" charset="0"/>
              </a:rPr>
              <a:t>b</a:t>
            </a:r>
          </a:p>
        </p:txBody>
      </p:sp>
      <p:graphicFrame>
        <p:nvGraphicFramePr>
          <p:cNvPr id="109056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1753437"/>
              </p:ext>
            </p:extLst>
          </p:nvPr>
        </p:nvGraphicFramePr>
        <p:xfrm>
          <a:off x="3716342" y="2724151"/>
          <a:ext cx="369887" cy="5540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0665" name="Equation" r:id="rId3" imgW="127000" imgH="190500" progId="Equation.DSMT4">
                  <p:embed/>
                </p:oleObj>
              </mc:Choice>
              <mc:Fallback>
                <p:oleObj name="Equation" r:id="rId3" imgW="127000" imgH="1905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6342" y="2724151"/>
                        <a:ext cx="369887" cy="55403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90572" name="Line 12"/>
          <p:cNvSpPr>
            <a:spLocks noChangeShapeType="1"/>
          </p:cNvSpPr>
          <p:nvPr/>
        </p:nvSpPr>
        <p:spPr bwMode="auto">
          <a:xfrm>
            <a:off x="6400800" y="1546229"/>
            <a:ext cx="0" cy="1712913"/>
          </a:xfrm>
          <a:prstGeom prst="line">
            <a:avLst/>
          </a:prstGeom>
          <a:noFill/>
          <a:ln w="2540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0573" name="Line 13"/>
          <p:cNvSpPr>
            <a:spLocks noChangeShapeType="1"/>
          </p:cNvSpPr>
          <p:nvPr/>
        </p:nvSpPr>
        <p:spPr bwMode="auto">
          <a:xfrm flipH="1">
            <a:off x="6157919" y="2947988"/>
            <a:ext cx="2428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0574" name="Line 14"/>
          <p:cNvSpPr>
            <a:spLocks noChangeShapeType="1"/>
          </p:cNvSpPr>
          <p:nvPr/>
        </p:nvSpPr>
        <p:spPr bwMode="auto">
          <a:xfrm>
            <a:off x="6148394" y="2938465"/>
            <a:ext cx="9525" cy="320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0575" name="Line 15"/>
          <p:cNvSpPr>
            <a:spLocks noChangeShapeType="1"/>
          </p:cNvSpPr>
          <p:nvPr/>
        </p:nvSpPr>
        <p:spPr bwMode="auto">
          <a:xfrm flipV="1">
            <a:off x="2792419" y="3589340"/>
            <a:ext cx="3627437" cy="9525"/>
          </a:xfrm>
          <a:prstGeom prst="line">
            <a:avLst/>
          </a:prstGeom>
          <a:noFill/>
          <a:ln w="38100">
            <a:solidFill>
              <a:srgbClr val="FFDD4B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090576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2486648"/>
              </p:ext>
            </p:extLst>
          </p:nvPr>
        </p:nvGraphicFramePr>
        <p:xfrm>
          <a:off x="584200" y="4197351"/>
          <a:ext cx="2216150" cy="14795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0666" name="Equation" r:id="rId5" imgW="762000" imgH="508000" progId="Equation.DSMT4">
                  <p:embed/>
                </p:oleObj>
              </mc:Choice>
              <mc:Fallback>
                <p:oleObj name="Equation" r:id="rId5" imgW="762000" imgH="5080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200" y="4197351"/>
                        <a:ext cx="2216150" cy="147955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0577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1345682"/>
              </p:ext>
            </p:extLst>
          </p:nvPr>
        </p:nvGraphicFramePr>
        <p:xfrm>
          <a:off x="3843340" y="3748090"/>
          <a:ext cx="4764087" cy="14033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0667" name="Equation" r:id="rId7" imgW="1638300" imgH="482600" progId="Equation.DSMT4">
                  <p:embed/>
                </p:oleObj>
              </mc:Choice>
              <mc:Fallback>
                <p:oleObj name="Equation" r:id="rId7" imgW="1638300" imgH="4826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3340" y="3748090"/>
                        <a:ext cx="4764087" cy="140335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0578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8402790"/>
              </p:ext>
            </p:extLst>
          </p:nvPr>
        </p:nvGraphicFramePr>
        <p:xfrm>
          <a:off x="3609975" y="5124451"/>
          <a:ext cx="5284788" cy="1512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0668" name="Equation" r:id="rId9" imgW="1816100" imgH="520700" progId="Equation.DSMT4">
                  <p:embed/>
                </p:oleObj>
              </mc:Choice>
              <mc:Fallback>
                <p:oleObj name="Equation" r:id="rId9" imgW="1816100" imgH="5207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9975" y="5124451"/>
                        <a:ext cx="5284788" cy="1512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0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0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Vector Multiplication</a:t>
            </a:r>
          </a:p>
        </p:txBody>
      </p:sp>
      <p:sp>
        <p:nvSpPr>
          <p:cNvPr id="1094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7175"/>
            <a:ext cx="8686800" cy="5029200"/>
          </a:xfrm>
        </p:spPr>
        <p:txBody>
          <a:bodyPr/>
          <a:lstStyle/>
          <a:p>
            <a:r>
              <a:rPr lang="en-US" dirty="0"/>
              <a:t>Dot product </a:t>
            </a:r>
            <a:endParaRPr lang="en-US" dirty="0" smtClean="0"/>
          </a:p>
          <a:p>
            <a:r>
              <a:rPr lang="en-US" i="1" dirty="0" smtClean="0"/>
              <a:t>Cross </a:t>
            </a:r>
            <a:r>
              <a:rPr lang="en-US" i="1" dirty="0"/>
              <a:t>product </a:t>
            </a:r>
          </a:p>
          <a:p>
            <a:r>
              <a:rPr lang="en-US" dirty="0"/>
              <a:t>Orthonormal bases and coordinate frames 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Note: </a:t>
            </a:r>
            <a:r>
              <a:rPr lang="en-US" dirty="0" smtClean="0"/>
              <a:t>Some books talk </a:t>
            </a:r>
            <a:r>
              <a:rPr lang="en-US" dirty="0"/>
              <a:t>about right and left-handed coordinate systems.  We </a:t>
            </a:r>
            <a:r>
              <a:rPr lang="en-US" i="1" dirty="0"/>
              <a:t>always</a:t>
            </a:r>
            <a:r>
              <a:rPr lang="en-US" dirty="0"/>
              <a:t> use right-handed</a:t>
            </a:r>
          </a:p>
          <a:p>
            <a:pPr lvl="1"/>
            <a:endParaRPr lang="en-US" dirty="0"/>
          </a:p>
          <a:p>
            <a:endParaRPr lang="en-US" dirty="0"/>
          </a:p>
          <a:p>
            <a:pPr lvl="1">
              <a:buFont typeface="Wingdings" charset="0"/>
              <a:buNone/>
            </a:pPr>
            <a:endParaRPr lang="en-US" dirty="0"/>
          </a:p>
          <a:p>
            <a:pPr lvl="1">
              <a:buFont typeface="Wingdings" charset="0"/>
              <a:buNone/>
            </a:pPr>
            <a:endParaRPr lang="en-US" sz="2000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Cross (vector) product</a:t>
            </a:r>
          </a:p>
        </p:txBody>
      </p:sp>
      <p:sp>
        <p:nvSpPr>
          <p:cNvPr id="1095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Cross product orthogonal to two initial vectors</a:t>
            </a:r>
          </a:p>
          <a:p>
            <a:r>
              <a:rPr lang="en-US"/>
              <a:t>Direction determined by right-hand rule</a:t>
            </a:r>
          </a:p>
          <a:p>
            <a:r>
              <a:rPr lang="en-US"/>
              <a:t>Useful in constructing coordinate systems (later)</a:t>
            </a:r>
          </a:p>
          <a:p>
            <a:pPr lvl="1"/>
            <a:endParaRPr lang="en-US"/>
          </a:p>
          <a:p>
            <a:endParaRPr lang="en-US"/>
          </a:p>
          <a:p>
            <a:pPr lvl="1">
              <a:buFont typeface="Wingdings" charset="0"/>
              <a:buNone/>
            </a:pPr>
            <a:endParaRPr lang="en-US"/>
          </a:p>
          <a:p>
            <a:pPr lvl="1">
              <a:buFont typeface="Wingdings" charset="0"/>
              <a:buNone/>
            </a:pPr>
            <a:endParaRPr lang="en-US" sz="2000"/>
          </a:p>
        </p:txBody>
      </p:sp>
      <p:sp>
        <p:nvSpPr>
          <p:cNvPr id="1095684" name="Line 4"/>
          <p:cNvSpPr>
            <a:spLocks noChangeShapeType="1"/>
          </p:cNvSpPr>
          <p:nvPr/>
        </p:nvSpPr>
        <p:spPr bwMode="auto">
          <a:xfrm>
            <a:off x="2811463" y="3636963"/>
            <a:ext cx="1878012" cy="7858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5685" name="Line 5"/>
          <p:cNvSpPr>
            <a:spLocks noChangeShapeType="1"/>
          </p:cNvSpPr>
          <p:nvPr/>
        </p:nvSpPr>
        <p:spPr bwMode="auto">
          <a:xfrm flipV="1">
            <a:off x="2811463" y="3365501"/>
            <a:ext cx="1117600" cy="261939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5686" name="Text Box 6"/>
          <p:cNvSpPr txBox="1">
            <a:spLocks noChangeArrowheads="1"/>
          </p:cNvSpPr>
          <p:nvPr/>
        </p:nvSpPr>
        <p:spPr bwMode="auto">
          <a:xfrm>
            <a:off x="4647317" y="4268788"/>
            <a:ext cx="38436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Arial" charset="0"/>
              </a:rPr>
              <a:t>a</a:t>
            </a:r>
          </a:p>
        </p:txBody>
      </p:sp>
      <p:sp>
        <p:nvSpPr>
          <p:cNvPr id="1095687" name="Text Box 7"/>
          <p:cNvSpPr txBox="1">
            <a:spLocks noChangeArrowheads="1"/>
          </p:cNvSpPr>
          <p:nvPr/>
        </p:nvSpPr>
        <p:spPr bwMode="auto">
          <a:xfrm>
            <a:off x="3840568" y="2806700"/>
            <a:ext cx="40400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Arial" charset="0"/>
              </a:rPr>
              <a:t>b</a:t>
            </a:r>
          </a:p>
        </p:txBody>
      </p:sp>
      <p:graphicFrame>
        <p:nvGraphicFramePr>
          <p:cNvPr id="109568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5736884"/>
              </p:ext>
            </p:extLst>
          </p:nvPr>
        </p:nvGraphicFramePr>
        <p:xfrm>
          <a:off x="3419475" y="3384553"/>
          <a:ext cx="369888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5769" name="Equation" r:id="rId3" imgW="127000" imgH="190500" progId="Equation.DSMT4">
                  <p:embed/>
                </p:oleObj>
              </mc:Choice>
              <mc:Fallback>
                <p:oleObj name="Equation" r:id="rId3" imgW="127000" imgH="1905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475" y="3384553"/>
                        <a:ext cx="369888" cy="555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95692" name="Line 12"/>
          <p:cNvSpPr>
            <a:spLocks noChangeShapeType="1"/>
          </p:cNvSpPr>
          <p:nvPr/>
        </p:nvSpPr>
        <p:spPr bwMode="auto">
          <a:xfrm>
            <a:off x="3910019" y="3370267"/>
            <a:ext cx="1749425" cy="7143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5693" name="Line 13"/>
          <p:cNvSpPr>
            <a:spLocks noChangeShapeType="1"/>
          </p:cNvSpPr>
          <p:nvPr/>
        </p:nvSpPr>
        <p:spPr bwMode="auto">
          <a:xfrm flipH="1">
            <a:off x="4611694" y="4059240"/>
            <a:ext cx="1036637" cy="3651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5694" name="Line 14"/>
          <p:cNvSpPr>
            <a:spLocks noChangeShapeType="1"/>
          </p:cNvSpPr>
          <p:nvPr/>
        </p:nvSpPr>
        <p:spPr bwMode="auto">
          <a:xfrm flipH="1" flipV="1">
            <a:off x="2803525" y="1519239"/>
            <a:ext cx="7938" cy="2106612"/>
          </a:xfrm>
          <a:prstGeom prst="line">
            <a:avLst/>
          </a:prstGeom>
          <a:noFill/>
          <a:ln w="38100">
            <a:solidFill>
              <a:srgbClr val="FFDD4B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095695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8535915"/>
              </p:ext>
            </p:extLst>
          </p:nvPr>
        </p:nvGraphicFramePr>
        <p:xfrm>
          <a:off x="3019425" y="1414465"/>
          <a:ext cx="2120900" cy="4127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5770" name="Equation" r:id="rId5" imgW="914400" imgH="177800" progId="Equation.DSMT4">
                  <p:embed/>
                </p:oleObj>
              </mc:Choice>
              <mc:Fallback>
                <p:oleObj name="Equation" r:id="rId5" imgW="914400" imgH="1778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9425" y="1414465"/>
                        <a:ext cx="2120900" cy="41275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95697" name="Line 17"/>
          <p:cNvSpPr>
            <a:spLocks noChangeShapeType="1"/>
          </p:cNvSpPr>
          <p:nvPr/>
        </p:nvSpPr>
        <p:spPr bwMode="auto">
          <a:xfrm>
            <a:off x="2795594" y="3384552"/>
            <a:ext cx="287337" cy="603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5698" name="Line 18"/>
          <p:cNvSpPr>
            <a:spLocks noChangeShapeType="1"/>
          </p:cNvSpPr>
          <p:nvPr/>
        </p:nvSpPr>
        <p:spPr bwMode="auto">
          <a:xfrm flipH="1">
            <a:off x="3030538" y="3444874"/>
            <a:ext cx="42862" cy="31273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5699" name="Line 19"/>
          <p:cNvSpPr>
            <a:spLocks noChangeShapeType="1"/>
          </p:cNvSpPr>
          <p:nvPr/>
        </p:nvSpPr>
        <p:spPr bwMode="auto">
          <a:xfrm flipV="1">
            <a:off x="2822575" y="3330577"/>
            <a:ext cx="312738" cy="793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5701" name="Line 21"/>
          <p:cNvSpPr>
            <a:spLocks noChangeShapeType="1"/>
          </p:cNvSpPr>
          <p:nvPr/>
        </p:nvSpPr>
        <p:spPr bwMode="auto">
          <a:xfrm>
            <a:off x="3135313" y="3330578"/>
            <a:ext cx="44450" cy="20955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095702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5947142"/>
              </p:ext>
            </p:extLst>
          </p:nvPr>
        </p:nvGraphicFramePr>
        <p:xfrm>
          <a:off x="2859092" y="1943102"/>
          <a:ext cx="291782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5771" name="Equation" r:id="rId7" imgW="1257300" imgH="279400" progId="Equation.DSMT4">
                  <p:embed/>
                </p:oleObj>
              </mc:Choice>
              <mc:Fallback>
                <p:oleObj name="Equation" r:id="rId7" imgW="1257300" imgH="27940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9092" y="1943102"/>
                        <a:ext cx="2917825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6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Cross product: Properties</a:t>
            </a:r>
          </a:p>
        </p:txBody>
      </p:sp>
      <p:sp>
        <p:nvSpPr>
          <p:cNvPr id="1096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pPr lvl="1"/>
            <a:endParaRPr lang="en-US"/>
          </a:p>
          <a:p>
            <a:endParaRPr lang="en-US"/>
          </a:p>
          <a:p>
            <a:pPr lvl="1">
              <a:buFont typeface="Wingdings" charset="0"/>
              <a:buNone/>
            </a:pPr>
            <a:endParaRPr lang="en-US"/>
          </a:p>
          <a:p>
            <a:pPr lvl="1">
              <a:buFont typeface="Wingdings" charset="0"/>
              <a:buNone/>
            </a:pPr>
            <a:endParaRPr lang="en-US" sz="2000"/>
          </a:p>
        </p:txBody>
      </p:sp>
      <p:graphicFrame>
        <p:nvGraphicFramePr>
          <p:cNvPr id="1096722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6437770"/>
              </p:ext>
            </p:extLst>
          </p:nvPr>
        </p:nvGraphicFramePr>
        <p:xfrm>
          <a:off x="4649792" y="2484441"/>
          <a:ext cx="3787775" cy="2122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6768" name="Equation" r:id="rId3" imgW="1587500" imgH="889000" progId="Equation.DSMT4">
                  <p:embed/>
                </p:oleObj>
              </mc:Choice>
              <mc:Fallback>
                <p:oleObj name="Equation" r:id="rId3" imgW="1587500" imgH="8890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9792" y="2484441"/>
                        <a:ext cx="3787775" cy="2122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6723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7525474"/>
              </p:ext>
            </p:extLst>
          </p:nvPr>
        </p:nvGraphicFramePr>
        <p:xfrm>
          <a:off x="1317631" y="2078039"/>
          <a:ext cx="1666875" cy="360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6769" name="Equation" r:id="rId5" imgW="698500" imgH="1511300" progId="Equation.DSMT4">
                  <p:embed/>
                </p:oleObj>
              </mc:Choice>
              <mc:Fallback>
                <p:oleObj name="Equation" r:id="rId5" imgW="698500" imgH="15113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7631" y="2078039"/>
                        <a:ext cx="1666875" cy="360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7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Cross product: Cartesian formula?</a:t>
            </a:r>
          </a:p>
        </p:txBody>
      </p:sp>
      <p:sp>
        <p:nvSpPr>
          <p:cNvPr id="1097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pPr lvl="1"/>
            <a:endParaRPr lang="en-US"/>
          </a:p>
          <a:p>
            <a:endParaRPr lang="en-US"/>
          </a:p>
          <a:p>
            <a:pPr lvl="1">
              <a:buFont typeface="Wingdings" charset="0"/>
              <a:buNone/>
            </a:pPr>
            <a:endParaRPr lang="en-US"/>
          </a:p>
          <a:p>
            <a:pPr lvl="1">
              <a:buFont typeface="Wingdings" charset="0"/>
              <a:buNone/>
            </a:pPr>
            <a:endParaRPr lang="en-US" sz="2000"/>
          </a:p>
        </p:txBody>
      </p:sp>
      <p:graphicFrame>
        <p:nvGraphicFramePr>
          <p:cNvPr id="109773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4776225"/>
              </p:ext>
            </p:extLst>
          </p:nvPr>
        </p:nvGraphicFramePr>
        <p:xfrm>
          <a:off x="1109667" y="1584325"/>
          <a:ext cx="6846887" cy="2249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7804" name="Equation" r:id="rId3" imgW="2628900" imgH="863600" progId="Equation.DSMT4">
                  <p:embed/>
                </p:oleObj>
              </mc:Choice>
              <mc:Fallback>
                <p:oleObj name="Equation" r:id="rId3" imgW="2628900" imgH="8636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9667" y="1584325"/>
                        <a:ext cx="6846887" cy="2249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7735" name="Object 7"/>
          <p:cNvGraphicFramePr>
            <a:graphicFrameLocks noChangeAspect="1"/>
          </p:cNvGraphicFramePr>
          <p:nvPr/>
        </p:nvGraphicFramePr>
        <p:xfrm>
          <a:off x="4114800" y="3328988"/>
          <a:ext cx="914400" cy="198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7805" name="Equation" r:id="rId5" imgW="914400" imgH="198720" progId="Equation.DSMT4">
                  <p:embed/>
                </p:oleObj>
              </mc:Choice>
              <mc:Fallback>
                <p:oleObj name="Equation" r:id="rId5" imgW="914400" imgH="19872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3328988"/>
                        <a:ext cx="914400" cy="198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097738" name="Group 10"/>
          <p:cNvGrpSpPr>
            <a:grpSpLocks/>
          </p:cNvGrpSpPr>
          <p:nvPr/>
        </p:nvGrpSpPr>
        <p:grpSpPr bwMode="auto">
          <a:xfrm>
            <a:off x="952500" y="3857628"/>
            <a:ext cx="7011988" cy="2646363"/>
            <a:chOff x="600" y="2430"/>
            <a:chExt cx="4417" cy="1667"/>
          </a:xfrm>
        </p:grpSpPr>
        <p:graphicFrame>
          <p:nvGraphicFramePr>
            <p:cNvPr id="1097736" name="Object 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6002910"/>
                </p:ext>
              </p:extLst>
            </p:nvPr>
          </p:nvGraphicFramePr>
          <p:xfrm>
            <a:off x="600" y="2430"/>
            <a:ext cx="4417" cy="141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97806" name="Equation" r:id="rId7" imgW="2692400" imgH="863600" progId="Equation.DSMT4">
                    <p:embed/>
                  </p:oleObj>
                </mc:Choice>
                <mc:Fallback>
                  <p:oleObj name="Equation" r:id="rId7" imgW="2692400" imgH="863600" progId="Equation.DSMT4">
                    <p:embed/>
                    <p:pic>
                      <p:nvPicPr>
                        <p:cNvPr id="0" name="Object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00" y="2430"/>
                          <a:ext cx="4417" cy="141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97737" name="Text Box 9"/>
            <p:cNvSpPr txBox="1">
              <a:spLocks noChangeArrowheads="1"/>
            </p:cNvSpPr>
            <p:nvPr/>
          </p:nvSpPr>
          <p:spPr bwMode="auto">
            <a:xfrm>
              <a:off x="1982" y="3767"/>
              <a:ext cx="2379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dirty="0">
                  <a:latin typeface="Arial" charset="0"/>
                </a:rPr>
                <a:t>Dual matrix of vector a</a:t>
              </a:r>
            </a:p>
          </p:txBody>
        </p: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8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Vector Multiplication</a:t>
            </a:r>
          </a:p>
        </p:txBody>
      </p:sp>
      <p:sp>
        <p:nvSpPr>
          <p:cNvPr id="1098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7175"/>
            <a:ext cx="8686800" cy="5029200"/>
          </a:xfrm>
        </p:spPr>
        <p:txBody>
          <a:bodyPr/>
          <a:lstStyle/>
          <a:p>
            <a:r>
              <a:rPr lang="en-US" dirty="0"/>
              <a:t>Dot product </a:t>
            </a:r>
          </a:p>
          <a:p>
            <a:r>
              <a:rPr lang="en-US" dirty="0"/>
              <a:t>Cross product </a:t>
            </a:r>
          </a:p>
          <a:p>
            <a:r>
              <a:rPr lang="en-US" i="1" dirty="0"/>
              <a:t>Orthonormal bases and coordinate frames </a:t>
            </a:r>
          </a:p>
          <a:p>
            <a:endParaRPr lang="en-US" i="1" dirty="0"/>
          </a:p>
          <a:p>
            <a:endParaRPr lang="en-US" dirty="0"/>
          </a:p>
          <a:p>
            <a:r>
              <a:rPr lang="en-US" dirty="0"/>
              <a:t>Note: book talks about right and left-handed coordinate systems.  We </a:t>
            </a:r>
            <a:r>
              <a:rPr lang="en-US" i="1" dirty="0"/>
              <a:t>always</a:t>
            </a:r>
            <a:r>
              <a:rPr lang="en-US" dirty="0"/>
              <a:t> use right-handed</a:t>
            </a:r>
          </a:p>
          <a:p>
            <a:pPr lvl="1"/>
            <a:endParaRPr lang="en-US" dirty="0"/>
          </a:p>
          <a:p>
            <a:endParaRPr lang="en-US" dirty="0"/>
          </a:p>
          <a:p>
            <a:pPr lvl="1">
              <a:buFont typeface="Wingdings" charset="0"/>
              <a:buNone/>
            </a:pPr>
            <a:endParaRPr lang="en-US" dirty="0"/>
          </a:p>
          <a:p>
            <a:pPr lvl="1">
              <a:buFont typeface="Wingdings" charset="0"/>
              <a:buNone/>
            </a:pPr>
            <a:endParaRPr lang="en-US" sz="2000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9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Orthonormal bases/coordinate frames</a:t>
            </a:r>
          </a:p>
        </p:txBody>
      </p:sp>
      <p:sp>
        <p:nvSpPr>
          <p:cNvPr id="1099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7169" y="1527175"/>
            <a:ext cx="9209087" cy="5029200"/>
          </a:xfrm>
        </p:spPr>
        <p:txBody>
          <a:bodyPr/>
          <a:lstStyle/>
          <a:p>
            <a:r>
              <a:rPr lang="en-US" sz="2400"/>
              <a:t>Important for representing points, positions, locations</a:t>
            </a:r>
          </a:p>
          <a:p>
            <a:endParaRPr lang="en-US" sz="2400"/>
          </a:p>
          <a:p>
            <a:r>
              <a:rPr lang="en-US" sz="2400"/>
              <a:t>Often, many sets of coordinate systems (not just X, Y, Z)</a:t>
            </a:r>
          </a:p>
          <a:p>
            <a:pPr lvl="1"/>
            <a:r>
              <a:rPr lang="en-US"/>
              <a:t>Global, local, world, model, parts of model (head, hands, …)</a:t>
            </a:r>
          </a:p>
          <a:p>
            <a:endParaRPr lang="en-US" sz="2400"/>
          </a:p>
          <a:p>
            <a:r>
              <a:rPr lang="en-US" sz="2400"/>
              <a:t>Critical issue is transforming between these systems/bases</a:t>
            </a:r>
          </a:p>
          <a:p>
            <a:pPr lvl="1"/>
            <a:r>
              <a:rPr lang="en-US"/>
              <a:t>Topic of next 3 lectures</a:t>
            </a:r>
          </a:p>
          <a:p>
            <a:endParaRPr lang="en-US" sz="2400"/>
          </a:p>
          <a:p>
            <a:pPr lvl="1">
              <a:buFont typeface="Wingdings" charset="0"/>
              <a:buNone/>
            </a:pPr>
            <a:endParaRPr lang="en-US"/>
          </a:p>
          <a:p>
            <a:pPr lvl="1">
              <a:buFont typeface="Wingdings" charset="0"/>
              <a:buNone/>
            </a:pPr>
            <a:endParaRPr lang="en-US" sz="200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Coordinate Frames</a:t>
            </a:r>
          </a:p>
        </p:txBody>
      </p:sp>
      <p:sp>
        <p:nvSpPr>
          <p:cNvPr id="1100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Any set of 3 vectors (in 3D) so that </a:t>
            </a:r>
          </a:p>
          <a:p>
            <a:pPr lvl="1">
              <a:buFont typeface="Wingdings" charset="0"/>
              <a:buNone/>
            </a:pPr>
            <a:endParaRPr lang="en-US" sz="2000"/>
          </a:p>
        </p:txBody>
      </p:sp>
      <p:graphicFrame>
        <p:nvGraphicFramePr>
          <p:cNvPr id="110080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5728967"/>
              </p:ext>
            </p:extLst>
          </p:nvPr>
        </p:nvGraphicFramePr>
        <p:xfrm>
          <a:off x="1863725" y="2370141"/>
          <a:ext cx="4756150" cy="286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0828" name="Equation" r:id="rId3" imgW="1981200" imgH="1193800" progId="Equation.DSMT4">
                  <p:embed/>
                </p:oleObj>
              </mc:Choice>
              <mc:Fallback>
                <p:oleObj name="Equation" r:id="rId3" imgW="1981200" imgH="1193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3725" y="2370141"/>
                        <a:ext cx="4756150" cy="286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1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Constructing a coordinate frame</a:t>
            </a:r>
          </a:p>
        </p:txBody>
      </p:sp>
      <p:sp>
        <p:nvSpPr>
          <p:cNvPr id="1101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7175"/>
            <a:ext cx="8686800" cy="5029200"/>
          </a:xfrm>
        </p:spPr>
        <p:txBody>
          <a:bodyPr/>
          <a:lstStyle/>
          <a:p>
            <a:r>
              <a:rPr lang="en-US" sz="2400"/>
              <a:t>Often, given a vector  </a:t>
            </a:r>
            <a:r>
              <a:rPr lang="en-US" sz="2400" b="1"/>
              <a:t>a</a:t>
            </a:r>
            <a:r>
              <a:rPr lang="en-US" sz="2400"/>
              <a:t> (viewing direction in HW1), want to construct an orthonormal basis</a:t>
            </a:r>
          </a:p>
          <a:p>
            <a:r>
              <a:rPr lang="en-US" sz="2400"/>
              <a:t>Need a second vector </a:t>
            </a:r>
            <a:r>
              <a:rPr lang="en-US"/>
              <a:t> </a:t>
            </a:r>
            <a:r>
              <a:rPr lang="en-US" sz="2400" b="1"/>
              <a:t>b</a:t>
            </a:r>
            <a:r>
              <a:rPr lang="en-US" b="1"/>
              <a:t> </a:t>
            </a:r>
            <a:r>
              <a:rPr lang="en-US" sz="2400"/>
              <a:t>(up direction of camera  in HW1)</a:t>
            </a:r>
          </a:p>
          <a:p>
            <a:r>
              <a:rPr lang="en-US" sz="2400"/>
              <a:t>Construct an orthonormal basis (for instance, camera coordinate frame to transform world objects into in HW1)</a:t>
            </a:r>
          </a:p>
          <a:p>
            <a:endParaRPr lang="en-US" sz="2400" b="1"/>
          </a:p>
          <a:p>
            <a:pPr lvl="1">
              <a:buFont typeface="Wingdings" charset="0"/>
              <a:buNone/>
            </a:pPr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2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 Do</a:t>
            </a:r>
          </a:p>
        </p:txBody>
      </p:sp>
      <p:sp>
        <p:nvSpPr>
          <p:cNvPr id="1092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7175"/>
            <a:ext cx="8686800" cy="5029200"/>
          </a:xfrm>
        </p:spPr>
        <p:txBody>
          <a:bodyPr/>
          <a:lstStyle/>
          <a:p>
            <a:r>
              <a:rPr lang="en-US" dirty="0"/>
              <a:t>Complete Assignment 0 </a:t>
            </a:r>
            <a:r>
              <a:rPr lang="en-US" dirty="0" smtClean="0"/>
              <a:t>(due Jan </a:t>
            </a:r>
            <a:r>
              <a:rPr lang="en-US" dirty="0" smtClean="0"/>
              <a:t>16)</a:t>
            </a:r>
            <a:endParaRPr lang="en-US" dirty="0"/>
          </a:p>
          <a:p>
            <a:r>
              <a:rPr lang="en-US" dirty="0"/>
              <a:t>Get help if issues with compiling, </a:t>
            </a:r>
            <a:r>
              <a:rPr lang="en-US" dirty="0" smtClean="0"/>
              <a:t>programming</a:t>
            </a:r>
          </a:p>
          <a:p>
            <a:r>
              <a:rPr lang="en-US" dirty="0" smtClean="0"/>
              <a:t>Any problems with edX edge? </a:t>
            </a:r>
          </a:p>
          <a:p>
            <a:r>
              <a:rPr lang="en-US" dirty="0" smtClean="0"/>
              <a:t>Any confusion on course requirements?</a:t>
            </a:r>
            <a:endParaRPr lang="en-US" dirty="0"/>
          </a:p>
          <a:p>
            <a:r>
              <a:rPr lang="en-US" dirty="0"/>
              <a:t>Textbooks: access to OpenGL references</a:t>
            </a:r>
          </a:p>
          <a:p>
            <a:r>
              <a:rPr lang="en-US" dirty="0"/>
              <a:t>About first few lectures</a:t>
            </a:r>
          </a:p>
          <a:p>
            <a:pPr lvl="1"/>
            <a:r>
              <a:rPr lang="en-US" dirty="0"/>
              <a:t>Somewhat technical: core math ideas in graphics</a:t>
            </a:r>
          </a:p>
          <a:p>
            <a:pPr lvl="1"/>
            <a:r>
              <a:rPr lang="en-US" dirty="0"/>
              <a:t>HW1 is simple (only few lines of code): Lets you see how to use some ideas discussed in lecture, create images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2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Constructing </a:t>
            </a:r>
            <a:r>
              <a:rPr lang="en-US" dirty="0"/>
              <a:t>a coordinate frame?</a:t>
            </a:r>
          </a:p>
        </p:txBody>
      </p:sp>
      <p:sp>
        <p:nvSpPr>
          <p:cNvPr id="1102854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charset="0"/>
              <a:buNone/>
            </a:pPr>
            <a:r>
              <a:rPr lang="en-US" sz="2400" dirty="0"/>
              <a:t>We want to associate </a:t>
            </a:r>
            <a:r>
              <a:rPr lang="en-US" sz="2400" b="1" dirty="0"/>
              <a:t>w</a:t>
            </a:r>
            <a:r>
              <a:rPr lang="en-US" sz="2400" dirty="0"/>
              <a:t> with </a:t>
            </a:r>
            <a:r>
              <a:rPr lang="en-US" sz="2400" b="1" dirty="0"/>
              <a:t>a</a:t>
            </a:r>
            <a:r>
              <a:rPr lang="en-US" sz="2400" dirty="0"/>
              <a:t>, and </a:t>
            </a:r>
            <a:r>
              <a:rPr lang="en-US" sz="2400" b="1" dirty="0"/>
              <a:t>v</a:t>
            </a:r>
            <a:r>
              <a:rPr lang="en-US" sz="2400" dirty="0"/>
              <a:t> with </a:t>
            </a:r>
            <a:r>
              <a:rPr lang="en-US" sz="2400" b="1" dirty="0"/>
              <a:t>b</a:t>
            </a:r>
          </a:p>
          <a:p>
            <a:pPr lvl="1"/>
            <a:r>
              <a:rPr lang="en-US" dirty="0"/>
              <a:t>But </a:t>
            </a:r>
            <a:r>
              <a:rPr lang="en-US" b="1" dirty="0"/>
              <a:t>a</a:t>
            </a:r>
            <a:r>
              <a:rPr lang="en-US" dirty="0"/>
              <a:t> and </a:t>
            </a:r>
            <a:r>
              <a:rPr lang="en-US" b="1" dirty="0"/>
              <a:t>b</a:t>
            </a:r>
            <a:r>
              <a:rPr lang="en-US" dirty="0"/>
              <a:t> are neither orthogonal nor unit norm</a:t>
            </a:r>
          </a:p>
          <a:p>
            <a:pPr lvl="1"/>
            <a:r>
              <a:rPr lang="en-US" dirty="0"/>
              <a:t>And we also need to find </a:t>
            </a:r>
            <a:r>
              <a:rPr lang="en-US" b="1" dirty="0"/>
              <a:t>u</a:t>
            </a:r>
          </a:p>
          <a:p>
            <a:pPr lvl="1"/>
            <a:endParaRPr lang="en-US" sz="2000" b="1" dirty="0"/>
          </a:p>
          <a:p>
            <a:pPr lvl="2"/>
            <a:endParaRPr lang="en-US" b="1" dirty="0"/>
          </a:p>
        </p:txBody>
      </p:sp>
      <p:graphicFrame>
        <p:nvGraphicFramePr>
          <p:cNvPr id="110285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4865894"/>
              </p:ext>
            </p:extLst>
          </p:nvPr>
        </p:nvGraphicFramePr>
        <p:xfrm>
          <a:off x="3867150" y="3917953"/>
          <a:ext cx="1817688" cy="1190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2922" name="Equation" r:id="rId3" imgW="736600" imgH="482600" progId="Equation.DSMT4">
                  <p:embed/>
                </p:oleObj>
              </mc:Choice>
              <mc:Fallback>
                <p:oleObj name="Equation" r:id="rId3" imgW="736600" imgH="4826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7150" y="3917953"/>
                        <a:ext cx="1817688" cy="1190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285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4127882"/>
              </p:ext>
            </p:extLst>
          </p:nvPr>
        </p:nvGraphicFramePr>
        <p:xfrm>
          <a:off x="3933825" y="5448303"/>
          <a:ext cx="1536700" cy="3762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2923" name="Equation" r:id="rId5" imgW="622300" imgH="152400" progId="Equation.DSMT4">
                  <p:embed/>
                </p:oleObj>
              </mc:Choice>
              <mc:Fallback>
                <p:oleObj name="Equation" r:id="rId5" imgW="622300" imgH="1524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3825" y="5448303"/>
                        <a:ext cx="1536700" cy="37623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90695201"/>
              </p:ext>
            </p:extLst>
          </p:nvPr>
        </p:nvGraphicFramePr>
        <p:xfrm>
          <a:off x="3834062" y="2632581"/>
          <a:ext cx="1233660" cy="11902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2924" name="Equation" r:id="rId7" imgW="508000" imgH="482600" progId="Equation.DSMT4">
                  <p:embed/>
                </p:oleObj>
              </mc:Choice>
              <mc:Fallback>
                <p:oleObj name="Equation" r:id="rId7" imgW="508000" imgH="482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4062" y="2632581"/>
                        <a:ext cx="1233660" cy="119021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2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2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3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Matrices</a:t>
            </a:r>
          </a:p>
        </p:txBody>
      </p:sp>
      <p:sp>
        <p:nvSpPr>
          <p:cNvPr id="1103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7175"/>
            <a:ext cx="8686800" cy="5029200"/>
          </a:xfrm>
        </p:spPr>
        <p:txBody>
          <a:bodyPr/>
          <a:lstStyle/>
          <a:p>
            <a:r>
              <a:rPr lang="en-US" dirty="0"/>
              <a:t>Can be used to transform points (vectors)</a:t>
            </a:r>
          </a:p>
          <a:p>
            <a:pPr lvl="1"/>
            <a:r>
              <a:rPr lang="en-US" dirty="0"/>
              <a:t>Translation, rotation, shear, scale </a:t>
            </a:r>
            <a:r>
              <a:rPr lang="en-US" dirty="0" smtClean="0"/>
              <a:t>                                    (</a:t>
            </a:r>
            <a:r>
              <a:rPr lang="en-US" dirty="0"/>
              <a:t>more detail next lecture)</a:t>
            </a:r>
          </a:p>
          <a:p>
            <a:endParaRPr lang="en-US" dirty="0"/>
          </a:p>
          <a:p>
            <a:pPr lvl="1">
              <a:buFont typeface="Wingdings" charset="0"/>
              <a:buNone/>
            </a:pPr>
            <a:endParaRPr lang="en-US" dirty="0"/>
          </a:p>
          <a:p>
            <a:pPr lvl="1">
              <a:buFont typeface="Wingdings" charset="0"/>
              <a:buNone/>
            </a:pPr>
            <a:endParaRPr lang="en-US" sz="2000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4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a matrix</a:t>
            </a:r>
          </a:p>
        </p:txBody>
      </p:sp>
      <p:sp>
        <p:nvSpPr>
          <p:cNvPr id="1104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Array of numbers (m</a:t>
            </a:r>
            <a:r>
              <a:rPr lang="en-US">
                <a:cs typeface="Times New Roman" charset="0"/>
              </a:rPr>
              <a:t>×</a:t>
            </a:r>
            <a:r>
              <a:rPr lang="en-US"/>
              <a:t>n  = m rows, n columns)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Addition, multiplication by a scalar simple: element by element</a:t>
            </a:r>
          </a:p>
          <a:p>
            <a:pPr lvl="1">
              <a:buFont typeface="Wingdings" charset="0"/>
              <a:buNone/>
            </a:pPr>
            <a:endParaRPr lang="en-US"/>
          </a:p>
          <a:p>
            <a:pPr lvl="1">
              <a:buFont typeface="Wingdings" charset="0"/>
              <a:buNone/>
            </a:pPr>
            <a:endParaRPr lang="en-US" sz="2000"/>
          </a:p>
        </p:txBody>
      </p:sp>
      <p:graphicFrame>
        <p:nvGraphicFramePr>
          <p:cNvPr id="11049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2241177"/>
              </p:ext>
            </p:extLst>
          </p:nvPr>
        </p:nvGraphicFramePr>
        <p:xfrm>
          <a:off x="3379792" y="2357441"/>
          <a:ext cx="1914525" cy="198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4924" name="Equation" r:id="rId3" imgW="673100" imgH="698500" progId="Equation.DSMT4">
                  <p:embed/>
                </p:oleObj>
              </mc:Choice>
              <mc:Fallback>
                <p:oleObj name="Equation" r:id="rId3" imgW="673100" imgH="6985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9792" y="2357441"/>
                        <a:ext cx="1914525" cy="1984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Matrix-matrix multiplication</a:t>
            </a:r>
          </a:p>
        </p:txBody>
      </p:sp>
      <p:sp>
        <p:nvSpPr>
          <p:cNvPr id="1105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7175"/>
            <a:ext cx="8686800" cy="5029200"/>
          </a:xfrm>
        </p:spPr>
        <p:txBody>
          <a:bodyPr/>
          <a:lstStyle/>
          <a:p>
            <a:r>
              <a:rPr lang="en-US"/>
              <a:t>Number of columns in first must  = rows in second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Element (i,j) in product is dot product of row i of first matrix and column j of second matrix</a:t>
            </a:r>
          </a:p>
          <a:p>
            <a:pPr lvl="1">
              <a:buFont typeface="Wingdings" charset="0"/>
              <a:buNone/>
            </a:pPr>
            <a:endParaRPr lang="en-US" sz="2000"/>
          </a:p>
        </p:txBody>
      </p:sp>
      <p:graphicFrame>
        <p:nvGraphicFramePr>
          <p:cNvPr id="11059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8272101"/>
              </p:ext>
            </p:extLst>
          </p:nvPr>
        </p:nvGraphicFramePr>
        <p:xfrm>
          <a:off x="390525" y="2447927"/>
          <a:ext cx="3740150" cy="14684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5948" name="Equation" r:id="rId3" imgW="1778000" imgH="698500" progId="Equation.DSMT4">
                  <p:embed/>
                </p:oleObj>
              </mc:Choice>
              <mc:Fallback>
                <p:oleObj name="Equation" r:id="rId3" imgW="1778000" imgH="6985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525" y="2447927"/>
                        <a:ext cx="3740150" cy="146843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6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Matrix-matrix multiplication</a:t>
            </a:r>
          </a:p>
        </p:txBody>
      </p:sp>
      <p:sp>
        <p:nvSpPr>
          <p:cNvPr id="1106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7175"/>
            <a:ext cx="8686800" cy="5029200"/>
          </a:xfrm>
        </p:spPr>
        <p:txBody>
          <a:bodyPr/>
          <a:lstStyle/>
          <a:p>
            <a:r>
              <a:rPr lang="en-US" dirty="0"/>
              <a:t>Number of columns in first must  = rows in second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 smtClean="0"/>
              <a:t>Element </a:t>
            </a:r>
            <a:r>
              <a:rPr lang="en-US" dirty="0"/>
              <a:t>(</a:t>
            </a:r>
            <a:r>
              <a:rPr lang="en-US" dirty="0" err="1"/>
              <a:t>i,j</a:t>
            </a:r>
            <a:r>
              <a:rPr lang="en-US" dirty="0"/>
              <a:t>) in product is dot product of row </a:t>
            </a:r>
            <a:r>
              <a:rPr lang="en-US" dirty="0" err="1"/>
              <a:t>i</a:t>
            </a:r>
            <a:r>
              <a:rPr lang="en-US" dirty="0"/>
              <a:t> of first matrix and column j of second matrix</a:t>
            </a:r>
          </a:p>
          <a:p>
            <a:pPr lvl="1">
              <a:buFont typeface="Wingdings" charset="0"/>
              <a:buNone/>
            </a:pPr>
            <a:endParaRPr lang="en-US" sz="2000" dirty="0"/>
          </a:p>
        </p:txBody>
      </p:sp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7620033"/>
              </p:ext>
            </p:extLst>
          </p:nvPr>
        </p:nvGraphicFramePr>
        <p:xfrm>
          <a:off x="1094275" y="2476501"/>
          <a:ext cx="6747510" cy="14935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9244" name="Equation" r:id="rId4" imgW="3213100" imgH="711200" progId="Equation.DSMT4">
                  <p:embed/>
                </p:oleObj>
              </mc:Choice>
              <mc:Fallback>
                <p:oleObj name="Equation" r:id="rId4" imgW="3213100" imgH="71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4275" y="2476501"/>
                        <a:ext cx="6747510" cy="14935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1425028" y="2625122"/>
            <a:ext cx="687387" cy="425645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5223178" y="2601148"/>
            <a:ext cx="2333400" cy="449619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366390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6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Matrix-matrix multiplication</a:t>
            </a:r>
          </a:p>
        </p:txBody>
      </p:sp>
      <p:sp>
        <p:nvSpPr>
          <p:cNvPr id="1106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7175"/>
            <a:ext cx="8686800" cy="5029200"/>
          </a:xfrm>
        </p:spPr>
        <p:txBody>
          <a:bodyPr/>
          <a:lstStyle/>
          <a:p>
            <a:r>
              <a:rPr lang="en-US" dirty="0"/>
              <a:t>Number of columns in first must  = rows in second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 smtClean="0"/>
              <a:t>Element </a:t>
            </a:r>
            <a:r>
              <a:rPr lang="en-US" dirty="0"/>
              <a:t>(</a:t>
            </a:r>
            <a:r>
              <a:rPr lang="en-US" dirty="0" err="1"/>
              <a:t>i,j</a:t>
            </a:r>
            <a:r>
              <a:rPr lang="en-US" dirty="0"/>
              <a:t>) in product is dot product of row </a:t>
            </a:r>
            <a:r>
              <a:rPr lang="en-US" dirty="0" err="1"/>
              <a:t>i</a:t>
            </a:r>
            <a:r>
              <a:rPr lang="en-US" dirty="0"/>
              <a:t> of first matrix and column j of second matrix</a:t>
            </a:r>
          </a:p>
          <a:p>
            <a:pPr lvl="1">
              <a:buFont typeface="Wingdings" charset="0"/>
              <a:buNone/>
            </a:pPr>
            <a:endParaRPr lang="en-US" sz="2000" dirty="0"/>
          </a:p>
        </p:txBody>
      </p:sp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6210621"/>
              </p:ext>
            </p:extLst>
          </p:nvPr>
        </p:nvGraphicFramePr>
        <p:xfrm>
          <a:off x="1094275" y="2476501"/>
          <a:ext cx="6747510" cy="14935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0268" name="Equation" r:id="rId4" imgW="3213100" imgH="711200" progId="Equation.DSMT4">
                  <p:embed/>
                </p:oleObj>
              </mc:Choice>
              <mc:Fallback>
                <p:oleObj name="Equation" r:id="rId4" imgW="3213100" imgH="71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4275" y="2476501"/>
                        <a:ext cx="6747510" cy="14935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1425028" y="3038434"/>
            <a:ext cx="687387" cy="43570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5223178" y="3063826"/>
            <a:ext cx="2333400" cy="422765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327211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6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Matrix-matrix multiplication</a:t>
            </a:r>
          </a:p>
        </p:txBody>
      </p:sp>
      <p:sp>
        <p:nvSpPr>
          <p:cNvPr id="1106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7175"/>
            <a:ext cx="8686800" cy="5029200"/>
          </a:xfrm>
        </p:spPr>
        <p:txBody>
          <a:bodyPr/>
          <a:lstStyle/>
          <a:p>
            <a:r>
              <a:rPr lang="en-US" dirty="0"/>
              <a:t>Number of columns in first must  = rows in second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 smtClean="0"/>
              <a:t>Element </a:t>
            </a:r>
            <a:r>
              <a:rPr lang="en-US" dirty="0"/>
              <a:t>(</a:t>
            </a:r>
            <a:r>
              <a:rPr lang="en-US" dirty="0" err="1"/>
              <a:t>i,j</a:t>
            </a:r>
            <a:r>
              <a:rPr lang="en-US" dirty="0"/>
              <a:t>) in product is dot product of row </a:t>
            </a:r>
            <a:r>
              <a:rPr lang="en-US" dirty="0" err="1"/>
              <a:t>i</a:t>
            </a:r>
            <a:r>
              <a:rPr lang="en-US" dirty="0"/>
              <a:t> of first matrix and column j of second matrix</a:t>
            </a:r>
          </a:p>
          <a:p>
            <a:pPr lvl="1">
              <a:buFont typeface="Wingdings" charset="0"/>
              <a:buNone/>
            </a:pPr>
            <a:endParaRPr lang="en-US" sz="2000" dirty="0"/>
          </a:p>
        </p:txBody>
      </p:sp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7878546"/>
              </p:ext>
            </p:extLst>
          </p:nvPr>
        </p:nvGraphicFramePr>
        <p:xfrm>
          <a:off x="1094275" y="2476501"/>
          <a:ext cx="6747510" cy="14935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1292" name="Equation" r:id="rId4" imgW="3213100" imgH="711200" progId="Equation.DSMT4">
                  <p:embed/>
                </p:oleObj>
              </mc:Choice>
              <mc:Fallback>
                <p:oleObj name="Equation" r:id="rId4" imgW="3213100" imgH="71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4275" y="2476501"/>
                        <a:ext cx="6747510" cy="14935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1425028" y="3528663"/>
            <a:ext cx="687387" cy="381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5223178" y="3479346"/>
            <a:ext cx="2333400" cy="430618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865959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0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Matrix-matrix multiplication</a:t>
            </a:r>
          </a:p>
        </p:txBody>
      </p:sp>
      <p:sp>
        <p:nvSpPr>
          <p:cNvPr id="1110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7175"/>
            <a:ext cx="8686800" cy="5029200"/>
          </a:xfrm>
        </p:spPr>
        <p:txBody>
          <a:bodyPr/>
          <a:lstStyle/>
          <a:p>
            <a:r>
              <a:rPr lang="en-US"/>
              <a:t>Number of columns in first must  = rows in second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 sz="2400"/>
              <a:t>Non-commutative (AB and BA are different in general)</a:t>
            </a:r>
          </a:p>
          <a:p>
            <a:r>
              <a:rPr lang="en-US" sz="2400"/>
              <a:t>Associative and distributive </a:t>
            </a:r>
          </a:p>
          <a:p>
            <a:pPr lvl="1"/>
            <a:r>
              <a:rPr lang="en-US"/>
              <a:t>A(B+C) = AB + AC</a:t>
            </a:r>
          </a:p>
          <a:p>
            <a:pPr lvl="1"/>
            <a:r>
              <a:rPr lang="en-US"/>
              <a:t>(A+B)C = AC + BC</a:t>
            </a:r>
          </a:p>
        </p:txBody>
      </p:sp>
      <p:graphicFrame>
        <p:nvGraphicFramePr>
          <p:cNvPr id="11100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1722981"/>
              </p:ext>
            </p:extLst>
          </p:nvPr>
        </p:nvGraphicFramePr>
        <p:xfrm>
          <a:off x="450850" y="2395538"/>
          <a:ext cx="6840538" cy="1468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0044" name="Equation" r:id="rId3" imgW="3251200" imgH="698500" progId="Equation.DSMT4">
                  <p:embed/>
                </p:oleObj>
              </mc:Choice>
              <mc:Fallback>
                <p:oleObj name="Equation" r:id="rId3" imgW="3251200" imgH="6985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850" y="2395538"/>
                        <a:ext cx="6840538" cy="1468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1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Matrix-Vector Multiplication</a:t>
            </a:r>
          </a:p>
        </p:txBody>
      </p:sp>
      <p:sp>
        <p:nvSpPr>
          <p:cNvPr id="1111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Key for transforming points (next lecture)</a:t>
            </a:r>
          </a:p>
          <a:p>
            <a:r>
              <a:rPr lang="en-US" dirty="0"/>
              <a:t>Treat vector as a column matrix (m</a:t>
            </a:r>
            <a:r>
              <a:rPr lang="en-US" dirty="0">
                <a:cs typeface="Times New Roman" charset="0"/>
              </a:rPr>
              <a:t>×1</a:t>
            </a:r>
            <a:r>
              <a:rPr lang="en-US" dirty="0"/>
              <a:t>)</a:t>
            </a:r>
          </a:p>
          <a:p>
            <a:endParaRPr lang="en-US" dirty="0"/>
          </a:p>
          <a:p>
            <a:r>
              <a:rPr lang="en-US" dirty="0"/>
              <a:t>E.g. 2D reflection about y-</a:t>
            </a:r>
            <a:r>
              <a:rPr lang="en-US" dirty="0" smtClean="0"/>
              <a:t>axis</a:t>
            </a:r>
            <a:endParaRPr lang="en-US" dirty="0"/>
          </a:p>
          <a:p>
            <a:endParaRPr lang="en-US" dirty="0"/>
          </a:p>
          <a:p>
            <a:pPr lvl="1">
              <a:buFont typeface="Wingdings" charset="0"/>
              <a:buNone/>
            </a:pPr>
            <a:endParaRPr lang="en-US" dirty="0"/>
          </a:p>
          <a:p>
            <a:pPr lvl="1">
              <a:buFont typeface="Wingdings" charset="0"/>
              <a:buNone/>
            </a:pPr>
            <a:endParaRPr lang="en-US" sz="2000" dirty="0"/>
          </a:p>
        </p:txBody>
      </p:sp>
      <p:graphicFrame>
        <p:nvGraphicFramePr>
          <p:cNvPr id="111104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3312966"/>
              </p:ext>
            </p:extLst>
          </p:nvPr>
        </p:nvGraphicFramePr>
        <p:xfrm>
          <a:off x="2284413" y="4189413"/>
          <a:ext cx="3824287" cy="1122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1068" name="Equation" r:id="rId3" imgW="1816100" imgH="533400" progId="Equation.DSMT4">
                  <p:embed/>
                </p:oleObj>
              </mc:Choice>
              <mc:Fallback>
                <p:oleObj name="Equation" r:id="rId3" imgW="1816100" imgH="5334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4413" y="4189413"/>
                        <a:ext cx="3824287" cy="1122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2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Transpose of a Matrix (or vector?)</a:t>
            </a:r>
          </a:p>
        </p:txBody>
      </p:sp>
      <p:graphicFrame>
        <p:nvGraphicFramePr>
          <p:cNvPr id="111206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6538693"/>
              </p:ext>
            </p:extLst>
          </p:nvPr>
        </p:nvGraphicFramePr>
        <p:xfrm>
          <a:off x="2735263" y="1798638"/>
          <a:ext cx="3748087" cy="1563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2115" name="Equation" r:id="rId3" imgW="1765300" imgH="736600" progId="Equation.DSMT4">
                  <p:embed/>
                </p:oleObj>
              </mc:Choice>
              <mc:Fallback>
                <p:oleObj name="Equation" r:id="rId3" imgW="1765300" imgH="7366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5263" y="1798638"/>
                        <a:ext cx="3748087" cy="1563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207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4536479"/>
              </p:ext>
            </p:extLst>
          </p:nvPr>
        </p:nvGraphicFramePr>
        <p:xfrm>
          <a:off x="3081338" y="3933825"/>
          <a:ext cx="2981325" cy="788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2116" name="Equation" r:id="rId5" imgW="914400" imgH="241300" progId="Equation.DSMT4">
                  <p:embed/>
                </p:oleObj>
              </mc:Choice>
              <mc:Fallback>
                <p:oleObj name="Equation" r:id="rId5" imgW="914400" imgH="2413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1338" y="3933825"/>
                        <a:ext cx="2981325" cy="788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4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Motivation and Outline</a:t>
            </a:r>
          </a:p>
        </p:txBody>
      </p:sp>
      <p:sp>
        <p:nvSpPr>
          <p:cNvPr id="1084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4314" y="1527175"/>
            <a:ext cx="9144000" cy="5029200"/>
          </a:xfrm>
        </p:spPr>
        <p:txBody>
          <a:bodyPr/>
          <a:lstStyle/>
          <a:p>
            <a:r>
              <a:rPr lang="en-US" sz="2400" dirty="0"/>
              <a:t>Many graphics concepts need basic math like linear algebra</a:t>
            </a:r>
          </a:p>
          <a:p>
            <a:pPr lvl="1"/>
            <a:r>
              <a:rPr lang="en-US" dirty="0"/>
              <a:t>Vectors (dot products, cross products, …)</a:t>
            </a:r>
          </a:p>
          <a:p>
            <a:pPr lvl="1"/>
            <a:r>
              <a:rPr lang="en-US" dirty="0"/>
              <a:t>Matrices (matrix-matrix, matrix-vector </a:t>
            </a:r>
            <a:r>
              <a:rPr lang="en-US" dirty="0" err="1"/>
              <a:t>mult</a:t>
            </a:r>
            <a:r>
              <a:rPr lang="en-US" dirty="0"/>
              <a:t>., …)</a:t>
            </a:r>
          </a:p>
          <a:p>
            <a:pPr lvl="1"/>
            <a:r>
              <a:rPr lang="en-US" dirty="0" err="1"/>
              <a:t>E.g</a:t>
            </a:r>
            <a:r>
              <a:rPr lang="en-US" dirty="0"/>
              <a:t>: a point is a vector, and an operation like translating or rotating points on object can be matrix-vector multiply</a:t>
            </a:r>
          </a:p>
          <a:p>
            <a:endParaRPr lang="en-US" dirty="0"/>
          </a:p>
          <a:p>
            <a:r>
              <a:rPr lang="en-US" sz="2400" dirty="0"/>
              <a:t>Should be refresher on very basic material for most of  </a:t>
            </a:r>
            <a:r>
              <a:rPr lang="en-US" sz="2400" dirty="0" smtClean="0"/>
              <a:t>you</a:t>
            </a:r>
          </a:p>
          <a:p>
            <a:pPr lvl="1"/>
            <a:r>
              <a:rPr lang="en-US" dirty="0" smtClean="0"/>
              <a:t>Only basic high school math required</a:t>
            </a:r>
            <a:endParaRPr lang="en-US" dirty="0"/>
          </a:p>
          <a:p>
            <a:pPr lvl="1"/>
            <a:r>
              <a:rPr lang="en-US" dirty="0"/>
              <a:t>If you don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t understand, talk to me (review in office hours)</a:t>
            </a:r>
          </a:p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3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Identity Matrix and Inverses</a:t>
            </a:r>
          </a:p>
        </p:txBody>
      </p:sp>
      <p:graphicFrame>
        <p:nvGraphicFramePr>
          <p:cNvPr id="111309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1630934"/>
              </p:ext>
            </p:extLst>
          </p:nvPr>
        </p:nvGraphicFramePr>
        <p:xfrm>
          <a:off x="2941638" y="4402138"/>
          <a:ext cx="3311525" cy="157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3139" name="Equation" r:id="rId3" imgW="1016000" imgH="482600" progId="Equation.DSMT4">
                  <p:embed/>
                </p:oleObj>
              </mc:Choice>
              <mc:Fallback>
                <p:oleObj name="Equation" r:id="rId3" imgW="1016000" imgH="4826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1638" y="4402138"/>
                        <a:ext cx="3311525" cy="157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309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236569"/>
              </p:ext>
            </p:extLst>
          </p:nvPr>
        </p:nvGraphicFramePr>
        <p:xfrm>
          <a:off x="2468563" y="1738313"/>
          <a:ext cx="4097337" cy="2279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3140" name="Equation" r:id="rId5" imgW="1257300" imgH="698500" progId="Equation.DSMT4">
                  <p:embed/>
                </p:oleObj>
              </mc:Choice>
              <mc:Fallback>
                <p:oleObj name="Equation" r:id="rId5" imgW="1257300" imgH="6985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8563" y="1738313"/>
                        <a:ext cx="4097337" cy="2279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4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Vector multiplication in Matrix form</a:t>
            </a:r>
          </a:p>
        </p:txBody>
      </p:sp>
      <p:sp>
        <p:nvSpPr>
          <p:cNvPr id="111411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402655"/>
            <a:ext cx="8229600" cy="5029200"/>
          </a:xfrm>
        </p:spPr>
        <p:txBody>
          <a:bodyPr/>
          <a:lstStyle/>
          <a:p>
            <a:r>
              <a:rPr lang="en-US" dirty="0"/>
              <a:t>Dot product?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Cross product?</a:t>
            </a:r>
          </a:p>
        </p:txBody>
      </p:sp>
      <p:graphicFrame>
        <p:nvGraphicFramePr>
          <p:cNvPr id="111411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133976"/>
              </p:ext>
            </p:extLst>
          </p:nvPr>
        </p:nvGraphicFramePr>
        <p:xfrm>
          <a:off x="1963644" y="1717923"/>
          <a:ext cx="7200900" cy="2736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4167" name="Equation" r:id="rId3" imgW="2908300" imgH="1104900" progId="Equation.DSMT4">
                  <p:embed/>
                </p:oleObj>
              </mc:Choice>
              <mc:Fallback>
                <p:oleObj name="Equation" r:id="rId3" imgW="2908300" imgH="11049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3644" y="1717923"/>
                        <a:ext cx="7200900" cy="2736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114122" name="Group 10"/>
          <p:cNvGrpSpPr>
            <a:grpSpLocks/>
          </p:cNvGrpSpPr>
          <p:nvPr/>
        </p:nvGrpSpPr>
        <p:grpSpPr bwMode="auto">
          <a:xfrm>
            <a:off x="2197100" y="4406898"/>
            <a:ext cx="6461125" cy="2430463"/>
            <a:chOff x="1384" y="2776"/>
            <a:chExt cx="4070" cy="1531"/>
          </a:xfrm>
        </p:grpSpPr>
        <p:graphicFrame>
          <p:nvGraphicFramePr>
            <p:cNvPr id="1114120" name="Object 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664548830"/>
                </p:ext>
              </p:extLst>
            </p:nvPr>
          </p:nvGraphicFramePr>
          <p:xfrm>
            <a:off x="1384" y="2776"/>
            <a:ext cx="4070" cy="130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14168" name="Equation" r:id="rId5" imgW="2692400" imgH="863600" progId="Equation.DSMT4">
                    <p:embed/>
                  </p:oleObj>
                </mc:Choice>
                <mc:Fallback>
                  <p:oleObj name="Equation" r:id="rId5" imgW="2692400" imgH="863600" progId="Equation.DSMT4">
                    <p:embed/>
                    <p:pic>
                      <p:nvPicPr>
                        <p:cNvPr id="0" name="Object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84" y="2776"/>
                          <a:ext cx="4070" cy="130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14121" name="Text Box 9"/>
            <p:cNvSpPr txBox="1">
              <a:spLocks noChangeArrowheads="1"/>
            </p:cNvSpPr>
            <p:nvPr/>
          </p:nvSpPr>
          <p:spPr bwMode="auto">
            <a:xfrm>
              <a:off x="2766" y="3977"/>
              <a:ext cx="2379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dirty="0">
                  <a:latin typeface="Arial" charset="0"/>
                </a:rPr>
                <a:t>Dual matrix of vector a</a:t>
              </a:r>
            </a:p>
          </p:txBody>
        </p: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4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Vectors</a:t>
            </a:r>
          </a:p>
        </p:txBody>
      </p:sp>
      <p:sp>
        <p:nvSpPr>
          <p:cNvPr id="1085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7175"/>
            <a:ext cx="8686800" cy="5029200"/>
          </a:xfrm>
        </p:spPr>
        <p:txBody>
          <a:bodyPr/>
          <a:lstStyle/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endParaRPr lang="en-US" sz="2400" dirty="0" smtClean="0"/>
          </a:p>
          <a:p>
            <a:r>
              <a:rPr lang="en-US" sz="2400" dirty="0" smtClean="0"/>
              <a:t>Length </a:t>
            </a:r>
            <a:r>
              <a:rPr lang="en-US" sz="2400" dirty="0"/>
              <a:t>and direction.  Absolute position not </a:t>
            </a:r>
            <a:r>
              <a:rPr lang="en-US" sz="2400" dirty="0" smtClean="0"/>
              <a:t>important</a:t>
            </a:r>
            <a:endParaRPr lang="en-US" sz="2400" dirty="0"/>
          </a:p>
          <a:p>
            <a:r>
              <a:rPr lang="en-US" sz="2400" dirty="0"/>
              <a:t>Use to store offsets, displacements, locations </a:t>
            </a:r>
          </a:p>
          <a:p>
            <a:pPr lvl="1"/>
            <a:r>
              <a:rPr lang="en-US" sz="2000" dirty="0"/>
              <a:t>But strictly speaking, positions are not vectors and cannot be added: a location implicitly involves an origin, while an offset does not.</a:t>
            </a:r>
          </a:p>
          <a:p>
            <a:pPr lvl="1"/>
            <a:endParaRPr lang="en-US" dirty="0"/>
          </a:p>
          <a:p>
            <a:pPr lvl="1">
              <a:buFont typeface="Wingdings" charset="0"/>
              <a:buNone/>
            </a:pPr>
            <a:endParaRPr lang="en-US" sz="2000" dirty="0"/>
          </a:p>
        </p:txBody>
      </p:sp>
      <p:sp>
        <p:nvSpPr>
          <p:cNvPr id="1085444" name="Line 4"/>
          <p:cNvSpPr>
            <a:spLocks noChangeShapeType="1"/>
          </p:cNvSpPr>
          <p:nvPr/>
        </p:nvSpPr>
        <p:spPr bwMode="auto">
          <a:xfrm flipV="1">
            <a:off x="2808288" y="1428751"/>
            <a:ext cx="1898650" cy="1371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5445" name="Line 5"/>
          <p:cNvSpPr>
            <a:spLocks noChangeShapeType="1"/>
          </p:cNvSpPr>
          <p:nvPr/>
        </p:nvSpPr>
        <p:spPr bwMode="auto">
          <a:xfrm flipV="1">
            <a:off x="4111625" y="1625600"/>
            <a:ext cx="1898650" cy="1371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5446" name="Text Box 6"/>
          <p:cNvSpPr txBox="1">
            <a:spLocks noChangeArrowheads="1"/>
          </p:cNvSpPr>
          <p:nvPr/>
        </p:nvSpPr>
        <p:spPr bwMode="auto">
          <a:xfrm>
            <a:off x="4327617" y="1882776"/>
            <a:ext cx="38717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=</a:t>
            </a:r>
          </a:p>
        </p:txBody>
      </p:sp>
      <p:graphicFrame>
        <p:nvGraphicFramePr>
          <p:cNvPr id="1085447" name="Objec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26494547"/>
              </p:ext>
            </p:extLst>
          </p:nvPr>
        </p:nvGraphicFramePr>
        <p:xfrm>
          <a:off x="681043" y="3004409"/>
          <a:ext cx="7348537" cy="5504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6182" name="Equation" r:id="rId4" imgW="3721100" imgH="279400" progId="Equation.DSMT4">
                  <p:embed/>
                </p:oleObj>
              </mc:Choice>
              <mc:Fallback>
                <p:oleObj name="Equation" r:id="rId4" imgW="3721100" imgH="279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043" y="3004409"/>
                        <a:ext cx="7348537" cy="55041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6100475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6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Vector Addition</a:t>
            </a:r>
          </a:p>
        </p:txBody>
      </p:sp>
      <p:sp>
        <p:nvSpPr>
          <p:cNvPr id="1086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pPr lvl="1"/>
            <a:endParaRPr lang="en-US"/>
          </a:p>
          <a:p>
            <a:endParaRPr lang="en-US"/>
          </a:p>
          <a:p>
            <a:endParaRPr lang="en-US" sz="2400"/>
          </a:p>
          <a:p>
            <a:endParaRPr lang="en-US" sz="2400"/>
          </a:p>
          <a:p>
            <a:r>
              <a:rPr lang="en-US" sz="2400"/>
              <a:t>Geometrically: Parallelogram rule</a:t>
            </a:r>
          </a:p>
          <a:p>
            <a:r>
              <a:rPr lang="en-US" sz="2400"/>
              <a:t>In cartesian coordinates (next), simply add coords</a:t>
            </a:r>
            <a:endParaRPr lang="en-US"/>
          </a:p>
          <a:p>
            <a:pPr lvl="1">
              <a:buFont typeface="Wingdings" charset="0"/>
              <a:buNone/>
            </a:pPr>
            <a:endParaRPr lang="en-US" sz="2000"/>
          </a:p>
        </p:txBody>
      </p:sp>
      <p:sp>
        <p:nvSpPr>
          <p:cNvPr id="1086472" name="Line 8"/>
          <p:cNvSpPr>
            <a:spLocks noChangeShapeType="1"/>
          </p:cNvSpPr>
          <p:nvPr/>
        </p:nvSpPr>
        <p:spPr bwMode="auto">
          <a:xfrm flipV="1">
            <a:off x="1946281" y="3209929"/>
            <a:ext cx="2917825" cy="5445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6473" name="Line 9"/>
          <p:cNvSpPr>
            <a:spLocks noChangeShapeType="1"/>
          </p:cNvSpPr>
          <p:nvPr/>
        </p:nvSpPr>
        <p:spPr bwMode="auto">
          <a:xfrm flipV="1">
            <a:off x="4854575" y="1614488"/>
            <a:ext cx="514350" cy="15954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6474" name="Line 10"/>
          <p:cNvSpPr>
            <a:spLocks noChangeShapeType="1"/>
          </p:cNvSpPr>
          <p:nvPr/>
        </p:nvSpPr>
        <p:spPr bwMode="auto">
          <a:xfrm flipV="1">
            <a:off x="1927231" y="1614492"/>
            <a:ext cx="3413125" cy="2130425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6475" name="Text Box 11"/>
          <p:cNvSpPr txBox="1">
            <a:spLocks noChangeArrowheads="1"/>
          </p:cNvSpPr>
          <p:nvPr/>
        </p:nvSpPr>
        <p:spPr bwMode="auto">
          <a:xfrm>
            <a:off x="3428117" y="3375025"/>
            <a:ext cx="38436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Arial" charset="0"/>
              </a:rPr>
              <a:t>a</a:t>
            </a:r>
          </a:p>
        </p:txBody>
      </p:sp>
      <p:sp>
        <p:nvSpPr>
          <p:cNvPr id="1086476" name="Text Box 12"/>
          <p:cNvSpPr txBox="1">
            <a:spLocks noChangeArrowheads="1"/>
          </p:cNvSpPr>
          <p:nvPr/>
        </p:nvSpPr>
        <p:spPr bwMode="auto">
          <a:xfrm>
            <a:off x="5048657" y="2298700"/>
            <a:ext cx="40400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Arial" charset="0"/>
              </a:rPr>
              <a:t>b</a:t>
            </a:r>
          </a:p>
        </p:txBody>
      </p:sp>
      <p:sp>
        <p:nvSpPr>
          <p:cNvPr id="1086477" name="Text Box 13"/>
          <p:cNvSpPr txBox="1">
            <a:spLocks noChangeArrowheads="1"/>
          </p:cNvSpPr>
          <p:nvPr/>
        </p:nvSpPr>
        <p:spPr bwMode="auto">
          <a:xfrm rot="20038239">
            <a:off x="2455867" y="2088684"/>
            <a:ext cx="215582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b="1">
                <a:solidFill>
                  <a:srgbClr val="FFDD4B"/>
                </a:solidFill>
                <a:latin typeface="Arial" charset="0"/>
                <a:cs typeface="Mangal" charset="0"/>
              </a:rPr>
              <a:t>a+b = b+a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7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Cartesian Coordinates</a:t>
            </a:r>
          </a:p>
        </p:txBody>
      </p:sp>
      <p:sp>
        <p:nvSpPr>
          <p:cNvPr id="1087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pPr lvl="1"/>
            <a:endParaRPr lang="en-US"/>
          </a:p>
          <a:p>
            <a:endParaRPr lang="en-US"/>
          </a:p>
          <a:p>
            <a:endParaRPr lang="en-US" sz="2400"/>
          </a:p>
          <a:p>
            <a:endParaRPr lang="en-US" sz="2400"/>
          </a:p>
          <a:p>
            <a:r>
              <a:rPr lang="en-US" sz="2400"/>
              <a:t>X and Y can be any (usually orthogonal </a:t>
            </a:r>
            <a:r>
              <a:rPr lang="en-US" sz="2400" b="1" i="1"/>
              <a:t>unit</a:t>
            </a:r>
            <a:r>
              <a:rPr lang="en-US" sz="2400"/>
              <a:t>) vectors</a:t>
            </a:r>
          </a:p>
          <a:p>
            <a:pPr>
              <a:buFont typeface="Wingdings" charset="0"/>
              <a:buNone/>
            </a:pPr>
            <a:endParaRPr lang="en-US"/>
          </a:p>
          <a:p>
            <a:pPr lvl="1">
              <a:buFont typeface="Wingdings" charset="0"/>
              <a:buNone/>
            </a:pPr>
            <a:endParaRPr lang="en-US" sz="2000"/>
          </a:p>
        </p:txBody>
      </p:sp>
      <p:sp>
        <p:nvSpPr>
          <p:cNvPr id="1087492" name="Line 4"/>
          <p:cNvSpPr>
            <a:spLocks noChangeShapeType="1"/>
          </p:cNvSpPr>
          <p:nvPr/>
        </p:nvSpPr>
        <p:spPr bwMode="auto">
          <a:xfrm flipV="1">
            <a:off x="1946275" y="3619501"/>
            <a:ext cx="4541838" cy="134939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7493" name="Line 5"/>
          <p:cNvSpPr>
            <a:spLocks noChangeShapeType="1"/>
          </p:cNvSpPr>
          <p:nvPr/>
        </p:nvSpPr>
        <p:spPr bwMode="auto">
          <a:xfrm flipH="1" flipV="1">
            <a:off x="1911356" y="1322388"/>
            <a:ext cx="11113" cy="2413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7494" name="Line 6"/>
          <p:cNvSpPr>
            <a:spLocks noChangeShapeType="1"/>
          </p:cNvSpPr>
          <p:nvPr/>
        </p:nvSpPr>
        <p:spPr bwMode="auto">
          <a:xfrm flipV="1">
            <a:off x="1927231" y="1614492"/>
            <a:ext cx="3413125" cy="2130425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7495" name="Text Box 7"/>
          <p:cNvSpPr txBox="1">
            <a:spLocks noChangeArrowheads="1"/>
          </p:cNvSpPr>
          <p:nvPr/>
        </p:nvSpPr>
        <p:spPr bwMode="auto">
          <a:xfrm>
            <a:off x="6195372" y="3648076"/>
            <a:ext cx="42832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Arial" charset="0"/>
                <a:cs typeface="Mangal" charset="0"/>
              </a:rPr>
              <a:t>X</a:t>
            </a:r>
          </a:p>
        </p:txBody>
      </p:sp>
      <p:sp>
        <p:nvSpPr>
          <p:cNvPr id="1087498" name="Line 10"/>
          <p:cNvSpPr>
            <a:spLocks noChangeShapeType="1"/>
          </p:cNvSpPr>
          <p:nvPr/>
        </p:nvSpPr>
        <p:spPr bwMode="auto">
          <a:xfrm>
            <a:off x="2840044" y="3560763"/>
            <a:ext cx="9525" cy="33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7499" name="Line 11"/>
          <p:cNvSpPr>
            <a:spLocks noChangeShapeType="1"/>
          </p:cNvSpPr>
          <p:nvPr/>
        </p:nvSpPr>
        <p:spPr bwMode="auto">
          <a:xfrm>
            <a:off x="3732214" y="3570288"/>
            <a:ext cx="9525" cy="33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7500" name="Line 12"/>
          <p:cNvSpPr>
            <a:spLocks noChangeShapeType="1"/>
          </p:cNvSpPr>
          <p:nvPr/>
        </p:nvSpPr>
        <p:spPr bwMode="auto">
          <a:xfrm>
            <a:off x="4578356" y="3548063"/>
            <a:ext cx="9525" cy="33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7501" name="Line 13"/>
          <p:cNvSpPr>
            <a:spLocks noChangeShapeType="1"/>
          </p:cNvSpPr>
          <p:nvPr/>
        </p:nvSpPr>
        <p:spPr bwMode="auto">
          <a:xfrm>
            <a:off x="5376864" y="3538539"/>
            <a:ext cx="9525" cy="33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7503" name="Line 15"/>
          <p:cNvSpPr>
            <a:spLocks noChangeShapeType="1"/>
          </p:cNvSpPr>
          <p:nvPr/>
        </p:nvSpPr>
        <p:spPr bwMode="auto">
          <a:xfrm>
            <a:off x="1668463" y="2341563"/>
            <a:ext cx="5651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7504" name="Line 16"/>
          <p:cNvSpPr>
            <a:spLocks noChangeShapeType="1"/>
          </p:cNvSpPr>
          <p:nvPr/>
        </p:nvSpPr>
        <p:spPr bwMode="auto">
          <a:xfrm>
            <a:off x="1673225" y="3044825"/>
            <a:ext cx="5651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7505" name="Line 17"/>
          <p:cNvSpPr>
            <a:spLocks noChangeShapeType="1"/>
          </p:cNvSpPr>
          <p:nvPr/>
        </p:nvSpPr>
        <p:spPr bwMode="auto">
          <a:xfrm>
            <a:off x="1658938" y="1662113"/>
            <a:ext cx="5651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7506" name="Text Box 18"/>
          <p:cNvSpPr txBox="1">
            <a:spLocks noChangeArrowheads="1"/>
          </p:cNvSpPr>
          <p:nvPr/>
        </p:nvSpPr>
        <p:spPr bwMode="auto">
          <a:xfrm>
            <a:off x="5391649" y="1563688"/>
            <a:ext cx="232627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DD4B"/>
                </a:solidFill>
                <a:latin typeface="Arial" charset="0"/>
              </a:rPr>
              <a:t>A = </a:t>
            </a:r>
            <a:r>
              <a:rPr lang="en-US">
                <a:solidFill>
                  <a:srgbClr val="FFDD4B"/>
                </a:solidFill>
                <a:latin typeface="Arial" charset="0"/>
              </a:rPr>
              <a:t>4</a:t>
            </a:r>
            <a:r>
              <a:rPr lang="en-US" b="1">
                <a:solidFill>
                  <a:srgbClr val="FFDD4B"/>
                </a:solidFill>
                <a:latin typeface="Arial" charset="0"/>
              </a:rPr>
              <a:t> X </a:t>
            </a:r>
            <a:r>
              <a:rPr lang="en-US">
                <a:solidFill>
                  <a:srgbClr val="FFDD4B"/>
                </a:solidFill>
                <a:latin typeface="Arial" charset="0"/>
              </a:rPr>
              <a:t>+</a:t>
            </a:r>
            <a:r>
              <a:rPr lang="en-US" b="1">
                <a:solidFill>
                  <a:srgbClr val="FFDD4B"/>
                </a:solidFill>
                <a:latin typeface="Arial" charset="0"/>
              </a:rPr>
              <a:t> </a:t>
            </a:r>
            <a:r>
              <a:rPr lang="en-US">
                <a:solidFill>
                  <a:srgbClr val="FFDD4B"/>
                </a:solidFill>
                <a:latin typeface="Arial" charset="0"/>
              </a:rPr>
              <a:t>3</a:t>
            </a:r>
            <a:r>
              <a:rPr lang="en-US" b="1">
                <a:solidFill>
                  <a:srgbClr val="FFDD4B"/>
                </a:solidFill>
                <a:latin typeface="Arial" charset="0"/>
              </a:rPr>
              <a:t> Y</a:t>
            </a:r>
          </a:p>
        </p:txBody>
      </p:sp>
      <p:graphicFrame>
        <p:nvGraphicFramePr>
          <p:cNvPr id="1087507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0707103"/>
              </p:ext>
            </p:extLst>
          </p:nvPr>
        </p:nvGraphicFramePr>
        <p:xfrm>
          <a:off x="396879" y="4794249"/>
          <a:ext cx="8366125" cy="14160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7533" name="Equation" r:id="rId3" imgW="3149600" imgH="533400" progId="Equation.DSMT4">
                  <p:embed/>
                </p:oleObj>
              </mc:Choice>
              <mc:Fallback>
                <p:oleObj name="Equation" r:id="rId3" imgW="3149600" imgH="5334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879" y="4794249"/>
                        <a:ext cx="8366125" cy="141605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87508" name="Line 20"/>
          <p:cNvSpPr>
            <a:spLocks noChangeShapeType="1"/>
          </p:cNvSpPr>
          <p:nvPr/>
        </p:nvSpPr>
        <p:spPr bwMode="auto">
          <a:xfrm>
            <a:off x="5330825" y="1633542"/>
            <a:ext cx="38100" cy="2014537"/>
          </a:xfrm>
          <a:prstGeom prst="line">
            <a:avLst/>
          </a:prstGeom>
          <a:noFill/>
          <a:ln w="25400" cap="rnd">
            <a:solidFill>
              <a:srgbClr val="FFDD4B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7509" name="Line 21"/>
          <p:cNvSpPr>
            <a:spLocks noChangeShapeType="1"/>
          </p:cNvSpPr>
          <p:nvPr/>
        </p:nvSpPr>
        <p:spPr bwMode="auto">
          <a:xfrm flipV="1">
            <a:off x="1916113" y="1654176"/>
            <a:ext cx="3433762" cy="9525"/>
          </a:xfrm>
          <a:prstGeom prst="line">
            <a:avLst/>
          </a:prstGeom>
          <a:noFill/>
          <a:ln w="2540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Vector Multiplication</a:t>
            </a:r>
          </a:p>
        </p:txBody>
      </p:sp>
      <p:sp>
        <p:nvSpPr>
          <p:cNvPr id="1088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7175"/>
            <a:ext cx="8686800" cy="5029200"/>
          </a:xfrm>
        </p:spPr>
        <p:txBody>
          <a:bodyPr/>
          <a:lstStyle/>
          <a:p>
            <a:r>
              <a:rPr lang="en-US" i="1" dirty="0"/>
              <a:t>Dot product </a:t>
            </a:r>
            <a:endParaRPr lang="en-US" i="1" dirty="0" smtClean="0"/>
          </a:p>
          <a:p>
            <a:r>
              <a:rPr lang="en-US" dirty="0" smtClean="0"/>
              <a:t>Cross </a:t>
            </a:r>
            <a:r>
              <a:rPr lang="en-US" dirty="0"/>
              <a:t>product </a:t>
            </a:r>
          </a:p>
          <a:p>
            <a:r>
              <a:rPr lang="en-US" dirty="0"/>
              <a:t>Orthonormal bases and coordinate </a:t>
            </a:r>
            <a:r>
              <a:rPr lang="en-US" dirty="0" smtClean="0"/>
              <a:t>frames</a:t>
            </a:r>
            <a:endParaRPr lang="en-US" dirty="0"/>
          </a:p>
          <a:p>
            <a:endParaRPr lang="en-US" dirty="0"/>
          </a:p>
          <a:p>
            <a:r>
              <a:rPr lang="en-US" dirty="0"/>
              <a:t>Note: </a:t>
            </a:r>
            <a:r>
              <a:rPr lang="en-US" dirty="0" smtClean="0"/>
              <a:t>Some books talk </a:t>
            </a:r>
            <a:r>
              <a:rPr lang="en-US" dirty="0"/>
              <a:t>about right and left-handed coordinate systems.  We </a:t>
            </a:r>
            <a:r>
              <a:rPr lang="en-US" i="1" dirty="0"/>
              <a:t>always</a:t>
            </a:r>
            <a:r>
              <a:rPr lang="en-US" dirty="0"/>
              <a:t> use right-handed</a:t>
            </a:r>
          </a:p>
          <a:p>
            <a:pPr lvl="1"/>
            <a:endParaRPr lang="en-US" dirty="0"/>
          </a:p>
          <a:p>
            <a:endParaRPr lang="en-US" dirty="0"/>
          </a:p>
          <a:p>
            <a:pPr lvl="1">
              <a:buFont typeface="Wingdings" charset="0"/>
              <a:buNone/>
            </a:pPr>
            <a:endParaRPr lang="en-US" dirty="0"/>
          </a:p>
          <a:p>
            <a:pPr lvl="1">
              <a:buFont typeface="Wingdings" charset="0"/>
              <a:buNone/>
            </a:pPr>
            <a:endParaRPr lang="en-US" sz="2000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9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Dot (scalar) product</a:t>
            </a:r>
          </a:p>
        </p:txBody>
      </p:sp>
      <p:sp>
        <p:nvSpPr>
          <p:cNvPr id="1089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pPr lvl="1"/>
            <a:endParaRPr lang="en-US"/>
          </a:p>
          <a:p>
            <a:endParaRPr lang="en-US"/>
          </a:p>
          <a:p>
            <a:pPr lvl="1">
              <a:buFont typeface="Wingdings" charset="0"/>
              <a:buNone/>
            </a:pPr>
            <a:endParaRPr lang="en-US"/>
          </a:p>
          <a:p>
            <a:pPr lvl="1">
              <a:buFont typeface="Wingdings" charset="0"/>
              <a:buNone/>
            </a:pPr>
            <a:endParaRPr lang="en-US" sz="2000"/>
          </a:p>
        </p:txBody>
      </p:sp>
      <p:sp>
        <p:nvSpPr>
          <p:cNvPr id="1089540" name="Line 4"/>
          <p:cNvSpPr>
            <a:spLocks noChangeShapeType="1"/>
          </p:cNvSpPr>
          <p:nvPr/>
        </p:nvSpPr>
        <p:spPr bwMode="auto">
          <a:xfrm>
            <a:off x="2811463" y="3287717"/>
            <a:ext cx="4621212" cy="285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9541" name="Line 5"/>
          <p:cNvSpPr>
            <a:spLocks noChangeShapeType="1"/>
          </p:cNvSpPr>
          <p:nvPr/>
        </p:nvSpPr>
        <p:spPr bwMode="auto">
          <a:xfrm flipV="1">
            <a:off x="2811469" y="1527176"/>
            <a:ext cx="3608387" cy="17510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9542" name="Text Box 6"/>
          <p:cNvSpPr txBox="1">
            <a:spLocks noChangeArrowheads="1"/>
          </p:cNvSpPr>
          <p:nvPr/>
        </p:nvSpPr>
        <p:spPr bwMode="auto">
          <a:xfrm>
            <a:off x="7425442" y="2984500"/>
            <a:ext cx="38436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Arial" charset="0"/>
              </a:rPr>
              <a:t>a</a:t>
            </a:r>
          </a:p>
        </p:txBody>
      </p:sp>
      <p:sp>
        <p:nvSpPr>
          <p:cNvPr id="1089543" name="Text Box 7"/>
          <p:cNvSpPr txBox="1">
            <a:spLocks noChangeArrowheads="1"/>
          </p:cNvSpPr>
          <p:nvPr/>
        </p:nvSpPr>
        <p:spPr bwMode="auto">
          <a:xfrm>
            <a:off x="6364693" y="1217613"/>
            <a:ext cx="40400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Arial" charset="0"/>
              </a:rPr>
              <a:t>b</a:t>
            </a:r>
          </a:p>
        </p:txBody>
      </p:sp>
      <p:graphicFrame>
        <p:nvGraphicFramePr>
          <p:cNvPr id="108954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9924541"/>
              </p:ext>
            </p:extLst>
          </p:nvPr>
        </p:nvGraphicFramePr>
        <p:xfrm>
          <a:off x="3716342" y="2724151"/>
          <a:ext cx="369887" cy="5540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9634" name="Equation" r:id="rId3" imgW="127000" imgH="190500" progId="Equation.DSMT4">
                  <p:embed/>
                </p:oleObj>
              </mc:Choice>
              <mc:Fallback>
                <p:oleObj name="Equation" r:id="rId3" imgW="127000" imgH="1905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6342" y="2724151"/>
                        <a:ext cx="369887" cy="55403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954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7786754"/>
              </p:ext>
            </p:extLst>
          </p:nvPr>
        </p:nvGraphicFramePr>
        <p:xfrm>
          <a:off x="360363" y="3975100"/>
          <a:ext cx="2620962" cy="4762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9635" name="Equation" r:id="rId5" imgW="977900" imgH="177800" progId="Equation.DSMT4">
                  <p:embed/>
                </p:oleObj>
              </mc:Choice>
              <mc:Fallback>
                <p:oleObj name="Equation" r:id="rId5" imgW="977900" imgH="1778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363" y="3975100"/>
                        <a:ext cx="2620962" cy="47625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954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6711769"/>
              </p:ext>
            </p:extLst>
          </p:nvPr>
        </p:nvGraphicFramePr>
        <p:xfrm>
          <a:off x="5564192" y="3824289"/>
          <a:ext cx="3165475" cy="2214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9636" name="Equation" r:id="rId7" imgW="1181100" imgH="825500" progId="Equation.DSMT4">
                  <p:embed/>
                </p:oleObj>
              </mc:Choice>
              <mc:Fallback>
                <p:oleObj name="Equation" r:id="rId7" imgW="1181100" imgH="8255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4192" y="3824289"/>
                        <a:ext cx="3165475" cy="2214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954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3484674"/>
              </p:ext>
            </p:extLst>
          </p:nvPr>
        </p:nvGraphicFramePr>
        <p:xfrm>
          <a:off x="309566" y="4708525"/>
          <a:ext cx="4492625" cy="1157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9637" name="Equation" r:id="rId9" imgW="1676400" imgH="431800" progId="Equation.DSMT4">
                  <p:embed/>
                </p:oleObj>
              </mc:Choice>
              <mc:Fallback>
                <p:oleObj name="Equation" r:id="rId9" imgW="1676400" imgH="4318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566" y="4708525"/>
                        <a:ext cx="4492625" cy="1157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9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9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3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Dot product in Cartesian components</a:t>
            </a:r>
          </a:p>
        </p:txBody>
      </p:sp>
      <p:graphicFrame>
        <p:nvGraphicFramePr>
          <p:cNvPr id="109363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6372569"/>
              </p:ext>
            </p:extLst>
          </p:nvPr>
        </p:nvGraphicFramePr>
        <p:xfrm>
          <a:off x="2032000" y="1460500"/>
          <a:ext cx="5113338" cy="174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7219" name="Equation" r:id="rId3" imgW="1790700" imgH="609600" progId="Equation.DSMT4">
                  <p:embed/>
                </p:oleObj>
              </mc:Choice>
              <mc:Fallback>
                <p:oleObj name="Equation" r:id="rId3" imgW="1790700" imgH="609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2000" y="1460500"/>
                        <a:ext cx="5113338" cy="1741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363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9952001"/>
              </p:ext>
            </p:extLst>
          </p:nvPr>
        </p:nvGraphicFramePr>
        <p:xfrm>
          <a:off x="2019304" y="3578225"/>
          <a:ext cx="6892925" cy="174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7220" name="Equation" r:id="rId5" imgW="2413000" imgH="609600" progId="Equation.DSMT4">
                  <p:embed/>
                </p:oleObj>
              </mc:Choice>
              <mc:Fallback>
                <p:oleObj name="Equation" r:id="rId5" imgW="2413000" imgH="609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9304" y="3578225"/>
                        <a:ext cx="6892925" cy="1741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8046167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3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8">
      <a:dk1>
        <a:srgbClr val="292929"/>
      </a:dk1>
      <a:lt1>
        <a:srgbClr val="FFFFFF"/>
      </a:lt1>
      <a:dk2>
        <a:srgbClr val="333333"/>
      </a:dk2>
      <a:lt2>
        <a:srgbClr val="FFFFFF"/>
      </a:lt2>
      <a:accent1>
        <a:srgbClr val="A50021"/>
      </a:accent1>
      <a:accent2>
        <a:srgbClr val="666633"/>
      </a:accent2>
      <a:accent3>
        <a:srgbClr val="ADADAD"/>
      </a:accent3>
      <a:accent4>
        <a:srgbClr val="DADADA"/>
      </a:accent4>
      <a:accent5>
        <a:srgbClr val="CFAAAB"/>
      </a:accent5>
      <a:accent6>
        <a:srgbClr val="5C5C2D"/>
      </a:accent6>
      <a:hlink>
        <a:srgbClr val="0033CC"/>
      </a:hlink>
      <a:folHlink>
        <a:srgbClr val="FFCC66"/>
      </a:folHlink>
    </a:clrScheme>
    <a:fontScheme name="Default Desig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292929"/>
        </a:dk1>
        <a:lt1>
          <a:srgbClr val="FFFFFF"/>
        </a:lt1>
        <a:dk2>
          <a:srgbClr val="333333"/>
        </a:dk2>
        <a:lt2>
          <a:srgbClr val="FFFFFF"/>
        </a:lt2>
        <a:accent1>
          <a:srgbClr val="A50021"/>
        </a:accent1>
        <a:accent2>
          <a:srgbClr val="666633"/>
        </a:accent2>
        <a:accent3>
          <a:srgbClr val="ADADAD"/>
        </a:accent3>
        <a:accent4>
          <a:srgbClr val="DADADA"/>
        </a:accent4>
        <a:accent5>
          <a:srgbClr val="CFAAAB"/>
        </a:accent5>
        <a:accent6>
          <a:srgbClr val="5C5C2D"/>
        </a:accent6>
        <a:hlink>
          <a:srgbClr val="0033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Default Design 8">
      <a:dk1>
        <a:srgbClr val="292929"/>
      </a:dk1>
      <a:lt1>
        <a:srgbClr val="FFFFFF"/>
      </a:lt1>
      <a:dk2>
        <a:srgbClr val="333333"/>
      </a:dk2>
      <a:lt2>
        <a:srgbClr val="FFFFFF"/>
      </a:lt2>
      <a:accent1>
        <a:srgbClr val="A50021"/>
      </a:accent1>
      <a:accent2>
        <a:srgbClr val="666633"/>
      </a:accent2>
      <a:accent3>
        <a:srgbClr val="ADADAD"/>
      </a:accent3>
      <a:accent4>
        <a:srgbClr val="DADADA"/>
      </a:accent4>
      <a:accent5>
        <a:srgbClr val="CFAAAB"/>
      </a:accent5>
      <a:accent6>
        <a:srgbClr val="5C5C2D"/>
      </a:accent6>
      <a:hlink>
        <a:srgbClr val="0033CC"/>
      </a:hlink>
      <a:folHlink>
        <a:srgbClr val="FFCC66"/>
      </a:folHlink>
    </a:clrScheme>
    <a:fontScheme name="Default Desig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292929"/>
        </a:dk1>
        <a:lt1>
          <a:srgbClr val="FFFFFF"/>
        </a:lt1>
        <a:dk2>
          <a:srgbClr val="333333"/>
        </a:dk2>
        <a:lt2>
          <a:srgbClr val="FFFFFF"/>
        </a:lt2>
        <a:accent1>
          <a:srgbClr val="A50021"/>
        </a:accent1>
        <a:accent2>
          <a:srgbClr val="666633"/>
        </a:accent2>
        <a:accent3>
          <a:srgbClr val="ADADAD"/>
        </a:accent3>
        <a:accent4>
          <a:srgbClr val="DADADA"/>
        </a:accent4>
        <a:accent5>
          <a:srgbClr val="CFAAAB"/>
        </a:accent5>
        <a:accent6>
          <a:srgbClr val="5C5C2D"/>
        </a:accent6>
        <a:hlink>
          <a:srgbClr val="0033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23375</TotalTime>
  <Words>968</Words>
  <Application>Microsoft Macintosh PowerPoint</Application>
  <PresentationFormat>Letter Paper (8.5x11 in)</PresentationFormat>
  <Paragraphs>212</Paragraphs>
  <Slides>31</Slides>
  <Notes>4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4" baseType="lpstr">
      <vt:lpstr>Default Design</vt:lpstr>
      <vt:lpstr>1_Default Design</vt:lpstr>
      <vt:lpstr>Equation</vt:lpstr>
      <vt:lpstr>Computer Graphics</vt:lpstr>
      <vt:lpstr>To Do</vt:lpstr>
      <vt:lpstr>Motivation and Outline</vt:lpstr>
      <vt:lpstr>Vectors</vt:lpstr>
      <vt:lpstr>Vector Addition</vt:lpstr>
      <vt:lpstr>Cartesian Coordinates</vt:lpstr>
      <vt:lpstr>Vector Multiplication</vt:lpstr>
      <vt:lpstr>Dot (scalar) product</vt:lpstr>
      <vt:lpstr>Dot product in Cartesian components</vt:lpstr>
      <vt:lpstr>Dot product: some applications in CG</vt:lpstr>
      <vt:lpstr>Projections (of b on a)</vt:lpstr>
      <vt:lpstr>Vector Multiplication</vt:lpstr>
      <vt:lpstr>Cross (vector) product</vt:lpstr>
      <vt:lpstr>Cross product: Properties</vt:lpstr>
      <vt:lpstr>Cross product: Cartesian formula?</vt:lpstr>
      <vt:lpstr>Vector Multiplication</vt:lpstr>
      <vt:lpstr>Orthonormal bases/coordinate frames</vt:lpstr>
      <vt:lpstr>Coordinate Frames</vt:lpstr>
      <vt:lpstr>Constructing a coordinate frame</vt:lpstr>
      <vt:lpstr>Constructing a coordinate frame?</vt:lpstr>
      <vt:lpstr>Matrices</vt:lpstr>
      <vt:lpstr>What is a matrix</vt:lpstr>
      <vt:lpstr>Matrix-matrix multiplication</vt:lpstr>
      <vt:lpstr>Matrix-matrix multiplication</vt:lpstr>
      <vt:lpstr>Matrix-matrix multiplication</vt:lpstr>
      <vt:lpstr>Matrix-matrix multiplication</vt:lpstr>
      <vt:lpstr>Matrix-matrix multiplication</vt:lpstr>
      <vt:lpstr>Matrix-Vector Multiplication</vt:lpstr>
      <vt:lpstr>Transpose of a Matrix (or vector?)</vt:lpstr>
      <vt:lpstr>Identity Matrix and Inverses</vt:lpstr>
      <vt:lpstr>Vector multiplication in Matrix form</vt:lpstr>
    </vt:vector>
  </TitlesOfParts>
  <Company>Columbia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Signal-Theoretic Representations of Appearance</dc:title>
  <dc:creator>Ravi Ramamoorthi</dc:creator>
  <cp:lastModifiedBy>Ravi Ramamoorthi</cp:lastModifiedBy>
  <cp:revision>607</cp:revision>
  <cp:lastPrinted>1999-08-03T15:46:38Z</cp:lastPrinted>
  <dcterms:created xsi:type="dcterms:W3CDTF">1999-02-11T00:43:51Z</dcterms:created>
  <dcterms:modified xsi:type="dcterms:W3CDTF">2018-09-04T18:17:53Z</dcterms:modified>
</cp:coreProperties>
</file>