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49"/>
  </p:notesMasterIdLst>
  <p:handoutMasterIdLst>
    <p:handoutMasterId r:id="rId50"/>
  </p:handoutMasterIdLst>
  <p:sldIdLst>
    <p:sldId id="920" r:id="rId3"/>
    <p:sldId id="961" r:id="rId4"/>
    <p:sldId id="963" r:id="rId5"/>
    <p:sldId id="964" r:id="rId6"/>
    <p:sldId id="965" r:id="rId7"/>
    <p:sldId id="966" r:id="rId8"/>
    <p:sldId id="967" r:id="rId9"/>
    <p:sldId id="968" r:id="rId10"/>
    <p:sldId id="969" r:id="rId11"/>
    <p:sldId id="970" r:id="rId12"/>
    <p:sldId id="971" r:id="rId13"/>
    <p:sldId id="972" r:id="rId14"/>
    <p:sldId id="973" r:id="rId15"/>
    <p:sldId id="974" r:id="rId16"/>
    <p:sldId id="975" r:id="rId17"/>
    <p:sldId id="976" r:id="rId18"/>
    <p:sldId id="977" r:id="rId19"/>
    <p:sldId id="978" r:id="rId20"/>
    <p:sldId id="979" r:id="rId21"/>
    <p:sldId id="980" r:id="rId22"/>
    <p:sldId id="981" r:id="rId23"/>
    <p:sldId id="982" r:id="rId24"/>
    <p:sldId id="983" r:id="rId25"/>
    <p:sldId id="984" r:id="rId26"/>
    <p:sldId id="985" r:id="rId27"/>
    <p:sldId id="986" r:id="rId28"/>
    <p:sldId id="987" r:id="rId29"/>
    <p:sldId id="988" r:id="rId30"/>
    <p:sldId id="989" r:id="rId31"/>
    <p:sldId id="990" r:id="rId32"/>
    <p:sldId id="991" r:id="rId33"/>
    <p:sldId id="992" r:id="rId34"/>
    <p:sldId id="993" r:id="rId35"/>
    <p:sldId id="994" r:id="rId36"/>
    <p:sldId id="995" r:id="rId37"/>
    <p:sldId id="996" r:id="rId38"/>
    <p:sldId id="997" r:id="rId39"/>
    <p:sldId id="998" r:id="rId40"/>
    <p:sldId id="999" r:id="rId41"/>
    <p:sldId id="1000" r:id="rId42"/>
    <p:sldId id="1001" r:id="rId43"/>
    <p:sldId id="1002" r:id="rId44"/>
    <p:sldId id="1003" r:id="rId45"/>
    <p:sldId id="1004" r:id="rId46"/>
    <p:sldId id="1005" r:id="rId47"/>
    <p:sldId id="1006" r:id="rId48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-7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-307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00AE1-4754-854A-9491-C4B81709B1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05305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516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70334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1643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070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4717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22992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83867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78138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4415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643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18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stanford.edu/~dritchie/path/index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wmf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19]</a:t>
            </a:r>
            <a:r>
              <a:rPr lang="en-US" dirty="0" smtClean="0"/>
              <a:t>, Lecture 19: High Quality Rendering 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4150580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wi19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0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9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7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705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smtClean="0"/>
              <a:t>UCB CS 294 a few years ago</a:t>
            </a:r>
            <a:endParaRPr lang="en-US" dirty="0"/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5521925" y="6375099"/>
            <a:ext cx="2981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Times New Roman" charset="0"/>
                <a:hlinkClick r:id="rId2"/>
              </a:rPr>
              <a:t>Daniel Ritchie and Lita Cho</a:t>
            </a: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73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Importance sampling now standard in production.  I consulted on Pixar’s system for movies from 2012+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99529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1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N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9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658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9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03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341" y="1246345"/>
            <a:ext cx="8572356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This is the final lecture of CSE 167.  </a:t>
            </a:r>
            <a:r>
              <a:rPr lang="en-US" dirty="0" smtClean="0"/>
              <a:t>(CAPE+</a:t>
            </a:r>
            <a:r>
              <a:rPr lang="en-US" b="1" i="1" dirty="0" smtClean="0"/>
              <a:t>TA</a:t>
            </a:r>
            <a:r>
              <a:rPr lang="en-US" dirty="0" smtClean="0"/>
              <a:t>)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Good luck on HW 4, written assignment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Please consider CSE </a:t>
            </a:r>
            <a:r>
              <a:rPr lang="en-US" dirty="0" smtClean="0">
                <a:cs typeface="+mn-cs"/>
              </a:rPr>
              <a:t>190 (VR), 291 (Computational Photography) in spring </a:t>
            </a:r>
          </a:p>
          <a:p>
            <a:pPr lvl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20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193011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8500" name="Picture 4" descr="egg_cau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754313"/>
            <a:ext cx="3276600" cy="31273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8501" name="Text Box 5"/>
          <p:cNvSpPr txBox="1">
            <a:spLocks noChangeArrowheads="1"/>
          </p:cNvSpPr>
          <p:nvPr/>
        </p:nvSpPr>
        <p:spPr bwMode="auto">
          <a:xfrm>
            <a:off x="7366000" y="58816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RenderPark</a:t>
            </a:r>
          </a:p>
        </p:txBody>
      </p:sp>
    </p:spTree>
    <p:extLst>
      <p:ext uri="{BB962C8B-B14F-4D97-AF65-F5344CB8AC3E}">
        <p14:creationId xmlns:p14="http://schemas.microsoft.com/office/powerpoint/2010/main" val="271253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9524" name="Picture 4" descr="inv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38600" cy="2689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9525" name="Text Box 5"/>
          <p:cNvSpPr txBox="1">
            <a:spLocks noChangeArrowheads="1"/>
          </p:cNvSpPr>
          <p:nvPr/>
        </p:nvSpPr>
        <p:spPr bwMode="auto">
          <a:xfrm>
            <a:off x="7818438" y="618648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Heinrich</a:t>
            </a:r>
          </a:p>
        </p:txBody>
      </p:sp>
    </p:spTree>
    <p:extLst>
      <p:ext uri="{BB962C8B-B14F-4D97-AF65-F5344CB8AC3E}">
        <p14:creationId xmlns:p14="http://schemas.microsoft.com/office/powerpoint/2010/main" val="339326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49986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421394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68732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963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researched over last </a:t>
            </a:r>
            <a:r>
              <a:rPr lang="en-US" dirty="0"/>
              <a:t>3</a:t>
            </a:r>
            <a:r>
              <a:rPr lang="en-US" dirty="0" smtClean="0"/>
              <a:t>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Today, hardware for real-time ray, path tracing</a:t>
            </a:r>
          </a:p>
          <a:p>
            <a:r>
              <a:rPr lang="en-US" dirty="0" smtClean="0"/>
              <a:t>Promising physically-based GPU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81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Smoothness of Indirect Lighting</a:t>
            </a:r>
          </a:p>
        </p:txBody>
      </p:sp>
      <p:pic>
        <p:nvPicPr>
          <p:cNvPr id="1245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489075"/>
            <a:ext cx="3440112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192588"/>
            <a:ext cx="3427412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51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525588"/>
            <a:ext cx="34226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5191" name="Text Box 7"/>
          <p:cNvSpPr txBox="1">
            <a:spLocks noChangeArrowheads="1"/>
          </p:cNvSpPr>
          <p:nvPr/>
        </p:nvSpPr>
        <p:spPr bwMode="auto">
          <a:xfrm>
            <a:off x="1526186" y="3994150"/>
            <a:ext cx="992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Direct</a:t>
            </a:r>
          </a:p>
        </p:txBody>
      </p:sp>
      <p:sp>
        <p:nvSpPr>
          <p:cNvPr id="1245192" name="Text Box 8"/>
          <p:cNvSpPr txBox="1">
            <a:spLocks noChangeArrowheads="1"/>
          </p:cNvSpPr>
          <p:nvPr/>
        </p:nvSpPr>
        <p:spPr bwMode="auto">
          <a:xfrm>
            <a:off x="6627419" y="4056063"/>
            <a:ext cx="1197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Indirect</a:t>
            </a:r>
          </a:p>
        </p:txBody>
      </p:sp>
      <p:sp>
        <p:nvSpPr>
          <p:cNvPr id="1245193" name="Text Box 9"/>
          <p:cNvSpPr txBox="1">
            <a:spLocks noChangeArrowheads="1"/>
          </p:cNvSpPr>
          <p:nvPr/>
        </p:nvSpPr>
        <p:spPr bwMode="auto">
          <a:xfrm>
            <a:off x="6207125" y="6259513"/>
            <a:ext cx="2351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Direct + Indirect</a:t>
            </a:r>
          </a:p>
        </p:txBody>
      </p:sp>
    </p:spTree>
    <p:extLst>
      <p:ext uri="{BB962C8B-B14F-4D97-AF65-F5344CB8AC3E}">
        <p14:creationId xmlns:p14="http://schemas.microsoft.com/office/powerpoint/2010/main" val="1279301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Empirically, (diffuse) </a:t>
            </a:r>
            <a:r>
              <a:rPr lang="en-US" dirty="0" err="1"/>
              <a:t>interreflections</a:t>
            </a:r>
            <a:r>
              <a:rPr lang="en-US" dirty="0"/>
              <a:t> low frequency</a:t>
            </a:r>
          </a:p>
          <a:p>
            <a:r>
              <a:rPr lang="en-US" dirty="0"/>
              <a:t>Therefore, should be able to sample sparsely</a:t>
            </a:r>
          </a:p>
          <a:p>
            <a:r>
              <a:rPr lang="en-US" dirty="0"/>
              <a:t>Irradiance caching samples irradiance at few points on surfaces, and then interpolates</a:t>
            </a:r>
          </a:p>
          <a:p>
            <a:r>
              <a:rPr lang="en-US" dirty="0"/>
              <a:t>Ward, Rubinstein, Clear.  SIGGRAPH 88, </a:t>
            </a:r>
            <a:r>
              <a:rPr lang="en-US" dirty="0" smtClean="0"/>
              <a:t>              </a:t>
            </a:r>
            <a:r>
              <a:rPr lang="en-US" i="1" dirty="0" smtClean="0"/>
              <a:t>A </a:t>
            </a:r>
            <a:r>
              <a:rPr lang="en-US" i="1" dirty="0"/>
              <a:t>ray tracing solution for diffuse </a:t>
            </a:r>
            <a:r>
              <a:rPr lang="en-US" i="1" dirty="0" err="1"/>
              <a:t>interreflection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17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 Example</a:t>
            </a:r>
          </a:p>
        </p:txBody>
      </p:sp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44625"/>
            <a:ext cx="4921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273425"/>
            <a:ext cx="45910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286" name="Text Box 6"/>
          <p:cNvSpPr txBox="1">
            <a:spLocks noChangeArrowheads="1"/>
          </p:cNvSpPr>
          <p:nvPr/>
        </p:nvSpPr>
        <p:spPr bwMode="auto">
          <a:xfrm>
            <a:off x="5116513" y="1471613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Final Image</a:t>
            </a:r>
          </a:p>
        </p:txBody>
      </p:sp>
      <p:sp>
        <p:nvSpPr>
          <p:cNvPr id="1249287" name="Text Box 7"/>
          <p:cNvSpPr txBox="1">
            <a:spLocks noChangeArrowheads="1"/>
          </p:cNvSpPr>
          <p:nvPr/>
        </p:nvSpPr>
        <p:spPr bwMode="auto">
          <a:xfrm>
            <a:off x="5668963" y="283845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Sample Locations</a:t>
            </a:r>
          </a:p>
        </p:txBody>
      </p:sp>
    </p:spTree>
    <p:extLst>
      <p:ext uri="{BB962C8B-B14F-4D97-AF65-F5344CB8AC3E}">
        <p14:creationId xmlns:p14="http://schemas.microsoft.com/office/powerpoint/2010/main" val="1699340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Path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98" y="1194463"/>
            <a:ext cx="8854902" cy="5029200"/>
          </a:xfrm>
        </p:spPr>
        <p:txBody>
          <a:bodyPr/>
          <a:lstStyle/>
          <a:p>
            <a:r>
              <a:rPr lang="en-US" dirty="0"/>
              <a:t>General solution to rendering and global illumination</a:t>
            </a:r>
          </a:p>
          <a:p>
            <a:r>
              <a:rPr lang="en-US" dirty="0"/>
              <a:t>Suitable for a variety of general scenes</a:t>
            </a:r>
          </a:p>
          <a:p>
            <a:r>
              <a:rPr lang="en-US" dirty="0"/>
              <a:t>Based on Monte Carlo methods</a:t>
            </a:r>
          </a:p>
          <a:p>
            <a:r>
              <a:rPr lang="en-US" dirty="0"/>
              <a:t>Enumerate all paths of light </a:t>
            </a:r>
            <a:r>
              <a:rPr lang="en-US" dirty="0" smtClean="0"/>
              <a:t>transport</a:t>
            </a:r>
          </a:p>
          <a:p>
            <a:r>
              <a:rPr lang="en-US" dirty="0" smtClean="0"/>
              <a:t>Long history, traces back to rendering </a:t>
            </a:r>
            <a:r>
              <a:rPr lang="en-US" dirty="0" err="1" smtClean="0"/>
              <a:t>eqn</a:t>
            </a:r>
            <a:r>
              <a:rPr lang="en-US" dirty="0" smtClean="0"/>
              <a:t> </a:t>
            </a:r>
            <a:r>
              <a:rPr lang="en-US" dirty="0" err="1" smtClean="0"/>
              <a:t>Kajiya</a:t>
            </a:r>
            <a:r>
              <a:rPr lang="en-US" dirty="0" smtClean="0"/>
              <a:t> 86</a:t>
            </a:r>
          </a:p>
          <a:p>
            <a:r>
              <a:rPr lang="en-US" dirty="0" smtClean="0"/>
              <a:t>(More advanced topic: Slides from CSE 274)</a:t>
            </a:r>
            <a:endParaRPr lang="en-US" dirty="0"/>
          </a:p>
          <a:p>
            <a:r>
              <a:rPr lang="en-US" dirty="0" smtClean="0"/>
              <a:t>Increasingly, basis for production rendering</a:t>
            </a:r>
          </a:p>
          <a:p>
            <a:r>
              <a:rPr lang="en-US" dirty="0" smtClean="0"/>
              <a:t>Path tracing today real-time in hardware (for example, using NVIDIA’s </a:t>
            </a:r>
            <a:r>
              <a:rPr lang="en-US" dirty="0" smtClean="0"/>
              <a:t>Optix, Turing RTX)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3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2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5575"/>
            <a:ext cx="824865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476683" y="6400800"/>
            <a:ext cx="867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D. Mitchell 95, Consequences of stratified sampling in graphics</a:t>
            </a:r>
          </a:p>
        </p:txBody>
      </p:sp>
    </p:spTree>
    <p:extLst>
      <p:ext uri="{BB962C8B-B14F-4D97-AF65-F5344CB8AC3E}">
        <p14:creationId xmlns:p14="http://schemas.microsoft.com/office/powerpoint/2010/main" val="4279148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simple patterns</a:t>
            </a:r>
          </a:p>
        </p:txBody>
      </p:sp>
      <p:pic>
        <p:nvPicPr>
          <p:cNvPr id="135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470025"/>
            <a:ext cx="1963737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11575"/>
            <a:ext cx="19653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1575"/>
            <a:ext cx="59658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563563" y="49657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Ground Truth</a:t>
            </a:r>
          </a:p>
        </p:txBody>
      </p:sp>
      <p:sp>
        <p:nvSpPr>
          <p:cNvPr id="1351689" name="Text Box 9"/>
          <p:cNvSpPr txBox="1">
            <a:spLocks noChangeArrowheads="1"/>
          </p:cNvSpPr>
          <p:nvPr/>
        </p:nvSpPr>
        <p:spPr bwMode="auto">
          <a:xfrm>
            <a:off x="3044825" y="49942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Uniform</a:t>
            </a:r>
          </a:p>
        </p:txBody>
      </p:sp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5040313" y="500697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Random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7011988" y="50244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Stratified</a:t>
            </a:r>
          </a:p>
        </p:txBody>
      </p:sp>
      <p:pic>
        <p:nvPicPr>
          <p:cNvPr id="13516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825625"/>
            <a:ext cx="395605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2627313" y="308292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Latin Hypercube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479925" y="30940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Quasi Monte Carlo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1278204" y="5635625"/>
            <a:ext cx="66383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16 samples for area light, 4 samples per pixel, total 64 samples</a:t>
            </a:r>
          </a:p>
        </p:txBody>
      </p:sp>
      <p:sp>
        <p:nvSpPr>
          <p:cNvPr id="1351697" name="Text Box 17"/>
          <p:cNvSpPr txBox="1">
            <a:spLocks noChangeArrowheads="1"/>
          </p:cNvSpPr>
          <p:nvPr/>
        </p:nvSpPr>
        <p:spPr bwMode="auto">
          <a:xfrm>
            <a:off x="6153150" y="6491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Figures courtesy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Tianyu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Liu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305" y="607701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"/>
              </a:rPr>
              <a:t>If interested, see my recent paper “A Theory of Monte Carlo Visibility Sampling”</a:t>
            </a: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063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Step 1. Choose a light ray</a:t>
            </a:r>
          </a:p>
          <a:p>
            <a:pPr>
              <a:lnSpc>
                <a:spcPct val="80000"/>
              </a:lnSpc>
            </a:pPr>
            <a:r>
              <a:rPr lang="en-US" sz="2400"/>
              <a:t>Step 2. Find ray-surface intersection</a:t>
            </a:r>
          </a:p>
          <a:p>
            <a:pPr>
              <a:lnSpc>
                <a:spcPct val="80000"/>
              </a:lnSpc>
            </a:pPr>
            <a:r>
              <a:rPr lang="en-US" sz="2400"/>
              <a:t>Step 3. Reflect or transmit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u = Uniform()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if u &lt; reflectance(x)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 Choose new direction d ~ BRDF(O|I)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goto Step 2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 else if u &lt; reflectance(x)+transmittance(x)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 Choose new direction d ~ BTDF(O|I)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goto Step 2</a:t>
            </a:r>
          </a:p>
          <a:p>
            <a:pPr>
              <a:lnSpc>
                <a:spcPct val="80000"/>
              </a:lnSpc>
            </a:pPr>
            <a:r>
              <a:rPr lang="en-US" sz="2400"/>
              <a:t> else // absorption=1–reflectance-transmittance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terminate on surface; deposit energy</a:t>
            </a:r>
          </a:p>
        </p:txBody>
      </p:sp>
      <p:sp>
        <p:nvSpPr>
          <p:cNvPr id="1258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Path Tracing: From Lights</a:t>
            </a:r>
          </a:p>
        </p:txBody>
      </p:sp>
    </p:spTree>
    <p:extLst>
      <p:ext uri="{BB962C8B-B14F-4D97-AF65-F5344CB8AC3E}">
        <p14:creationId xmlns:p14="http://schemas.microsoft.com/office/powerpoint/2010/main" val="695521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Bidirectional Path Tracing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5883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Path pyramid (k = l + e = total number of bounces)</a:t>
            </a:r>
          </a:p>
        </p:txBody>
      </p:sp>
      <p:pic>
        <p:nvPicPr>
          <p:cNvPr id="1259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866900"/>
            <a:ext cx="7443787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05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pic>
        <p:nvPicPr>
          <p:cNvPr id="126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49388"/>
            <a:ext cx="86899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Photon Map?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Some visual effects like caustics hard with standard path tracing from eye</a:t>
            </a:r>
          </a:p>
          <a:p>
            <a:pPr>
              <a:lnSpc>
                <a:spcPct val="90000"/>
              </a:lnSpc>
            </a:pPr>
            <a:r>
              <a:rPr lang="en-US" sz="2400"/>
              <a:t>May usually miss light source altogether</a:t>
            </a:r>
          </a:p>
          <a:p>
            <a:pPr>
              <a:lnSpc>
                <a:spcPct val="90000"/>
              </a:lnSpc>
            </a:pPr>
            <a:r>
              <a:rPr lang="en-US" sz="2400"/>
              <a:t>Instead, store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photons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from light in kd-tree</a:t>
            </a:r>
          </a:p>
          <a:p>
            <a:pPr>
              <a:lnSpc>
                <a:spcPct val="90000"/>
              </a:lnSpc>
            </a:pPr>
            <a:r>
              <a:rPr lang="en-US" sz="2400"/>
              <a:t>Look-up into this as needed</a:t>
            </a:r>
          </a:p>
          <a:p>
            <a:pPr>
              <a:lnSpc>
                <a:spcPct val="90000"/>
              </a:lnSpc>
            </a:pPr>
            <a:r>
              <a:rPr lang="en-US" sz="2400"/>
              <a:t>Combines tracing from light source, and eye </a:t>
            </a:r>
          </a:p>
          <a:p>
            <a:pPr>
              <a:lnSpc>
                <a:spcPct val="90000"/>
              </a:lnSpc>
            </a:pPr>
            <a:r>
              <a:rPr lang="en-US" sz="2400"/>
              <a:t>Similar to bidirectional path tracing, but compute photon map only once for all eye rays</a:t>
            </a:r>
          </a:p>
          <a:p>
            <a:pPr>
              <a:lnSpc>
                <a:spcPct val="90000"/>
              </a:lnSpc>
            </a:pPr>
            <a:r>
              <a:rPr lang="en-US" sz="2400" i="1"/>
              <a:t>Global Illumination using Photon Maps  H. Jensen.  Rendering Techniques (EGSR 1996), pp 21-30.  </a:t>
            </a:r>
            <a:r>
              <a:rPr lang="en-US" sz="2400"/>
              <a:t>(Also book: </a:t>
            </a:r>
            <a:r>
              <a:rPr lang="en-US" sz="2400" i="1"/>
              <a:t>Realistic Image Synthesis using Photon Mapping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5220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5226050" y="6491288"/>
            <a:ext cx="391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imes New Roman" charset="0"/>
              </a:rPr>
              <a:t>Slides courtesy Henrik Wann Jensen</a:t>
            </a:r>
          </a:p>
        </p:txBody>
      </p:sp>
      <p:pic>
        <p:nvPicPr>
          <p:cNvPr id="12615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89063"/>
            <a:ext cx="8232775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1575" name="Text Box 7"/>
          <p:cNvSpPr txBox="1">
            <a:spLocks noChangeArrowheads="1"/>
          </p:cNvSpPr>
          <p:nvPr/>
        </p:nvSpPr>
        <p:spPr bwMode="auto">
          <a:xfrm>
            <a:off x="471488" y="1392238"/>
            <a:ext cx="327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Path Tracing: 1000 paths/pixel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Note noise in caustics</a:t>
            </a:r>
          </a:p>
        </p:txBody>
      </p:sp>
    </p:spTree>
    <p:extLst>
      <p:ext uri="{BB962C8B-B14F-4D97-AF65-F5344CB8AC3E}">
        <p14:creationId xmlns:p14="http://schemas.microsoft.com/office/powerpoint/2010/main" val="1646314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pic>
        <p:nvPicPr>
          <p:cNvPr id="1262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89063"/>
            <a:ext cx="823595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2597" name="Text Box 5"/>
          <p:cNvSpPr txBox="1">
            <a:spLocks noChangeArrowheads="1"/>
          </p:cNvSpPr>
          <p:nvPr/>
        </p:nvSpPr>
        <p:spPr bwMode="auto">
          <a:xfrm>
            <a:off x="471488" y="1392238"/>
            <a:ext cx="35215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Photon Mapping: 10000 photons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 photons in radiance estimate</a:t>
            </a:r>
          </a:p>
        </p:txBody>
      </p:sp>
    </p:spTree>
    <p:extLst>
      <p:ext uri="{BB962C8B-B14F-4D97-AF65-F5344CB8AC3E}">
        <p14:creationId xmlns:p14="http://schemas.microsoft.com/office/powerpoint/2010/main" val="7980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Reflections Inside a Metal Ring</a:t>
            </a:r>
          </a:p>
        </p:txBody>
      </p:sp>
      <p:pic>
        <p:nvPicPr>
          <p:cNvPr id="1263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325563"/>
            <a:ext cx="725011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3621" name="Text Box 5"/>
          <p:cNvSpPr txBox="1">
            <a:spLocks noChangeArrowheads="1"/>
          </p:cNvSpPr>
          <p:nvPr/>
        </p:nvSpPr>
        <p:spPr bwMode="auto">
          <a:xfrm>
            <a:off x="5554663" y="1331913"/>
            <a:ext cx="3469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50000 photons 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 photons to estimate radiance</a:t>
            </a:r>
          </a:p>
        </p:txBody>
      </p:sp>
    </p:spTree>
    <p:extLst>
      <p:ext uri="{BB962C8B-B14F-4D97-AF65-F5344CB8AC3E}">
        <p14:creationId xmlns:p14="http://schemas.microsoft.com/office/powerpoint/2010/main" val="3633783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 on Glossy Surfaces</a:t>
            </a:r>
          </a:p>
        </p:txBody>
      </p:sp>
      <p:pic>
        <p:nvPicPr>
          <p:cNvPr id="1264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66925"/>
            <a:ext cx="8586787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4645" name="Text Box 5"/>
          <p:cNvSpPr txBox="1">
            <a:spLocks noChangeArrowheads="1"/>
          </p:cNvSpPr>
          <p:nvPr/>
        </p:nvSpPr>
        <p:spPr bwMode="auto">
          <a:xfrm>
            <a:off x="1006475" y="3849688"/>
            <a:ext cx="703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340000 photons, 100 photons in radiance estimate</a:t>
            </a:r>
          </a:p>
        </p:txBody>
      </p:sp>
    </p:spTree>
    <p:extLst>
      <p:ext uri="{BB962C8B-B14F-4D97-AF65-F5344CB8AC3E}">
        <p14:creationId xmlns:p14="http://schemas.microsoft.com/office/powerpoint/2010/main" val="1164181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019563" y="6412840"/>
            <a:ext cx="1177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4578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HDR Environment Illumination</a:t>
            </a:r>
          </a:p>
        </p:txBody>
      </p:sp>
      <p:pic>
        <p:nvPicPr>
          <p:cNvPr id="1265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363663"/>
            <a:ext cx="7466012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312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Illumination</a:t>
            </a:r>
          </a:p>
        </p:txBody>
      </p:sp>
      <p:pic>
        <p:nvPicPr>
          <p:cNvPr id="1266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462213"/>
            <a:ext cx="8540750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649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Illumination</a:t>
            </a:r>
          </a:p>
        </p:txBody>
      </p:sp>
      <p:pic>
        <p:nvPicPr>
          <p:cNvPr id="1267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549400"/>
            <a:ext cx="84105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56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Reflection</a:t>
            </a:r>
          </a:p>
        </p:txBody>
      </p:sp>
      <p:pic>
        <p:nvPicPr>
          <p:cNvPr id="1268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576388"/>
            <a:ext cx="8551863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5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pic>
        <p:nvPicPr>
          <p:cNvPr id="1269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589088"/>
            <a:ext cx="82962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716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Illumination</a:t>
            </a:r>
          </a:p>
        </p:txBody>
      </p:sp>
      <p:pic>
        <p:nvPicPr>
          <p:cNvPr id="127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84325"/>
            <a:ext cx="82486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235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Mies House:  Swimming Pool</a:t>
            </a:r>
          </a:p>
        </p:txBody>
      </p:sp>
      <p:pic>
        <p:nvPicPr>
          <p:cNvPr id="1273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306513"/>
            <a:ext cx="6797675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65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037051" y="6423164"/>
            <a:ext cx="1177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81065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Advantages</a:t>
            </a:r>
          </a:p>
          <a:p>
            <a:pPr lvl="1"/>
            <a:r>
              <a:rPr lang="en-US" sz="2000" dirty="0"/>
              <a:t>Any type of geometry (procedural, curved, ...)</a:t>
            </a:r>
          </a:p>
          <a:p>
            <a:pPr lvl="1"/>
            <a:r>
              <a:rPr lang="en-US" sz="2000" dirty="0"/>
              <a:t>Any type of BRDF </a:t>
            </a:r>
            <a:r>
              <a:rPr lang="en-US" sz="2000" dirty="0" smtClean="0"/>
              <a:t>or reflectance (</a:t>
            </a:r>
            <a:r>
              <a:rPr lang="en-US" sz="2000" dirty="0"/>
              <a:t>specular, glossy, diffuse, ...)</a:t>
            </a:r>
          </a:p>
          <a:p>
            <a:pPr lvl="1"/>
            <a:r>
              <a:rPr lang="en-US" sz="2000" dirty="0"/>
              <a:t>Samples all types of paths (L(SD)*E)</a:t>
            </a:r>
          </a:p>
          <a:p>
            <a:pPr lvl="1"/>
            <a:r>
              <a:rPr lang="en-US" sz="2000" dirty="0"/>
              <a:t>Accuracy controlled at pixel level</a:t>
            </a:r>
          </a:p>
          <a:p>
            <a:pPr lvl="1"/>
            <a:r>
              <a:rPr lang="en-US" sz="2000" dirty="0"/>
              <a:t>Low memory consumption</a:t>
            </a:r>
          </a:p>
          <a:p>
            <a:pPr lvl="1"/>
            <a:r>
              <a:rPr lang="en-US" sz="2000" dirty="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 dirty="0"/>
              <a:t>Disadvantages (standard Monte Carlo problems)</a:t>
            </a:r>
          </a:p>
          <a:p>
            <a:pPr lvl="1"/>
            <a:r>
              <a:rPr lang="en-US" sz="2000" dirty="0"/>
              <a:t>Slow convergence (square root of number of samples)</a:t>
            </a:r>
          </a:p>
          <a:p>
            <a:pPr lvl="1"/>
            <a:r>
              <a:rPr lang="en-US" sz="2000" dirty="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28294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 Integrate radiance </a:t>
            </a:r>
            <a:br>
              <a:rPr lang="en-US" dirty="0"/>
            </a:br>
            <a:r>
              <a:rPr lang="en-US" dirty="0"/>
              <a:t>for each pixel </a:t>
            </a:r>
            <a:br>
              <a:rPr lang="en-US" dirty="0"/>
            </a:br>
            <a:r>
              <a:rPr lang="en-US" dirty="0"/>
              <a:t>by sampling paths</a:t>
            </a:r>
            <a:br>
              <a:rPr lang="en-US" dirty="0"/>
            </a:br>
            <a:r>
              <a:rPr lang="en-US" dirty="0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Specular</a:t>
            </a:r>
            <a:b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31986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3" imgW="3111500" imgH="381000" progId="Equation.DSMT4">
                  <p:embed/>
                </p:oleObj>
              </mc:Choice>
              <mc:Fallback>
                <p:oleObj name="Equation" r:id="rId3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9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35506</TotalTime>
  <Words>1512</Words>
  <Application>Microsoft Macintosh PowerPoint</Application>
  <PresentationFormat>Letter Paper (8.5x11 in)</PresentationFormat>
  <Paragraphs>251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1_Default Design</vt:lpstr>
      <vt:lpstr>Equation</vt:lpstr>
      <vt:lpstr>Computer Graphics</vt:lpstr>
      <vt:lpstr>Summary</vt:lpstr>
      <vt:lpstr>Monte Carlo Path Tracing</vt:lpstr>
      <vt:lpstr>Monte Carlo Path Tracing</vt:lpstr>
      <vt:lpstr>Monte Carlo Path Tracing</vt:lpstr>
      <vt:lpstr>Monte Carlo Path Tracing</vt:lpstr>
      <vt:lpstr>Monte Carlo Path Tracing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UCB CS 294 a few years ago</vt:lpstr>
      <vt:lpstr>Importance Sampling</vt:lpstr>
      <vt:lpstr>Importance Sampling</vt:lpstr>
      <vt:lpstr>Importance sample Emit vs Reflect</vt:lpstr>
      <vt:lpstr>More variance reduction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Extensions</vt:lpstr>
      <vt:lpstr>Summary</vt:lpstr>
      <vt:lpstr>Smoothness of Indirect Lighting</vt:lpstr>
      <vt:lpstr>Irradiance Caching</vt:lpstr>
      <vt:lpstr>Irradiance Caching Example</vt:lpstr>
      <vt:lpstr>PowerPoint Presentation</vt:lpstr>
      <vt:lpstr>Comparison of simple patterns</vt:lpstr>
      <vt:lpstr>Path Tracing: From Lights</vt:lpstr>
      <vt:lpstr>Bidirectional Path Tracing</vt:lpstr>
      <vt:lpstr>Comparison</vt:lpstr>
      <vt:lpstr>Why Photon Map?</vt:lpstr>
      <vt:lpstr>Caustics</vt:lpstr>
      <vt:lpstr>Caustics</vt:lpstr>
      <vt:lpstr>Reflections Inside a Metal Ring</vt:lpstr>
      <vt:lpstr>Caustics on Glossy Surfaces</vt:lpstr>
      <vt:lpstr>HDR Environment Illumination</vt:lpstr>
      <vt:lpstr>Global Illumination</vt:lpstr>
      <vt:lpstr>Direct Illumination</vt:lpstr>
      <vt:lpstr>Specular Reflection</vt:lpstr>
      <vt:lpstr>Caustics</vt:lpstr>
      <vt:lpstr>Indirect Illumination</vt:lpstr>
      <vt:lpstr>Mies House:  Swimming Pool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781</cp:revision>
  <cp:lastPrinted>1999-08-03T15:46:38Z</cp:lastPrinted>
  <dcterms:created xsi:type="dcterms:W3CDTF">1999-02-11T00:43:51Z</dcterms:created>
  <dcterms:modified xsi:type="dcterms:W3CDTF">2018-09-10T19:34:56Z</dcterms:modified>
</cp:coreProperties>
</file>