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920" r:id="rId3"/>
    <p:sldId id="921" r:id="rId4"/>
    <p:sldId id="922" r:id="rId5"/>
    <p:sldId id="923" r:id="rId6"/>
    <p:sldId id="924" r:id="rId7"/>
    <p:sldId id="925" r:id="rId8"/>
    <p:sldId id="926" r:id="rId9"/>
    <p:sldId id="927" r:id="rId10"/>
    <p:sldId id="928" r:id="rId11"/>
    <p:sldId id="964" r:id="rId12"/>
    <p:sldId id="929" r:id="rId13"/>
    <p:sldId id="930" r:id="rId14"/>
    <p:sldId id="931" r:id="rId15"/>
    <p:sldId id="932" r:id="rId16"/>
    <p:sldId id="933" r:id="rId17"/>
    <p:sldId id="934" r:id="rId18"/>
    <p:sldId id="935" r:id="rId19"/>
    <p:sldId id="936" r:id="rId20"/>
    <p:sldId id="937" r:id="rId21"/>
    <p:sldId id="938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47" r:id="rId31"/>
    <p:sldId id="948" r:id="rId32"/>
    <p:sldId id="949" r:id="rId33"/>
    <p:sldId id="950" r:id="rId34"/>
    <p:sldId id="951" r:id="rId35"/>
    <p:sldId id="952" r:id="rId36"/>
    <p:sldId id="953" r:id="rId37"/>
    <p:sldId id="954" r:id="rId38"/>
    <p:sldId id="955" r:id="rId39"/>
    <p:sldId id="956" r:id="rId40"/>
    <p:sldId id="957" r:id="rId41"/>
    <p:sldId id="958" r:id="rId42"/>
    <p:sldId id="959" r:id="rId43"/>
    <p:sldId id="960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-7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Relationship Id="rId2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0.emf"/><Relationship Id="rId13" Type="http://schemas.openxmlformats.org/officeDocument/2006/relationships/image" Target="../media/image51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04135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473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386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233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7129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490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5279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2176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6428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210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3159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2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7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48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49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50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51.emf"/><Relationship Id="rId10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5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6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en.wikipedia.org/wiki/File:Perspective_correct_texture_mapping.jpg" TargetMode="External"/><Relationship Id="rId3" Type="http://schemas.openxmlformats.org/officeDocument/2006/relationships/hyperlink" Target="http://graphics.lcs.mit.edu/classes/6.837/F98/Lecture21/Slide06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en.wikipedia.org/wiki/File:Perspective_correct_texture_mapping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 smtClean="0"/>
              <a:t>CSE 167 [Win </a:t>
            </a:r>
            <a:r>
              <a:rPr lang="en-US" dirty="0" smtClean="0"/>
              <a:t>19]</a:t>
            </a:r>
            <a:r>
              <a:rPr lang="en-US" dirty="0" smtClean="0"/>
              <a:t>, Lecture 18: Texture Mapping </a:t>
            </a:r>
          </a:p>
          <a:p>
            <a:r>
              <a:rPr lang="en-US" dirty="0" smtClean="0"/>
              <a:t>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</a:t>
            </a:r>
            <a:r>
              <a:rPr lang="en-US" sz="2400" b="0" i="0" dirty="0" smtClean="0">
                <a:solidFill>
                  <a:srgbClr val="FFFFFF"/>
                </a:solidFill>
                <a:latin typeface="Arial" charset="0"/>
              </a:rPr>
              <a:t>/viscomp.ucsd.edu/classes/cse167/</a:t>
            </a:r>
            <a:r>
              <a:rPr lang="en-US" sz="2400" b="0" i="0" dirty="0" smtClean="0">
                <a:solidFill>
                  <a:srgbClr val="FFFFFF"/>
                </a:solidFill>
                <a:latin typeface="Arial" charset="0"/>
              </a:rPr>
              <a:t>wi19</a:t>
            </a:r>
            <a:endParaRPr lang="en-US" sz="2400" b="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Many slides from Greg Humphreys, </a:t>
            </a:r>
            <a:r>
              <a:rPr lang="en-US" sz="1800" b="0" dirty="0" smtClean="0">
                <a:latin typeface="Arial" charset="0"/>
                <a:cs typeface="+mn-cs"/>
              </a:rPr>
              <a:t>formerly UVA </a:t>
            </a:r>
            <a:r>
              <a:rPr lang="en-US" sz="1800" b="0" dirty="0">
                <a:latin typeface="Arial" charset="0"/>
                <a:cs typeface="+mn-cs"/>
              </a:rPr>
              <a:t>and</a:t>
            </a:r>
          </a:p>
          <a:p>
            <a:pPr algn="l">
              <a:defRPr/>
            </a:pPr>
            <a:r>
              <a:rPr lang="en-US" sz="1800" b="0" dirty="0" err="1">
                <a:latin typeface="Arial" charset="0"/>
                <a:cs typeface="+mn-cs"/>
              </a:rPr>
              <a:t>Rosalee</a:t>
            </a:r>
            <a:r>
              <a:rPr lang="en-US" sz="1800" b="0" dirty="0">
                <a:latin typeface="Arial" charset="0"/>
                <a:cs typeface="+mn-cs"/>
              </a:rPr>
              <a:t> Wolfe, DePaul tutorial teaching texture mapping visually</a:t>
            </a:r>
          </a:p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450943" cy="5029200"/>
          </a:xfrm>
        </p:spPr>
        <p:txBody>
          <a:bodyPr/>
          <a:lstStyle/>
          <a:p>
            <a:r>
              <a:rPr lang="en-US" dirty="0" smtClean="0"/>
              <a:t>Fill out now, can be done on phone</a:t>
            </a:r>
          </a:p>
          <a:p>
            <a:r>
              <a:rPr lang="en-US" dirty="0" smtClean="0"/>
              <a:t>Enthusiasm important to future offerings </a:t>
            </a:r>
            <a:r>
              <a:rPr lang="en-US" dirty="0" smtClean="0"/>
              <a:t>(</a:t>
            </a:r>
            <a:r>
              <a:rPr lang="en-US" dirty="0" smtClean="0"/>
              <a:t>new to</a:t>
            </a:r>
            <a:r>
              <a:rPr lang="en-US" dirty="0" smtClean="0"/>
              <a:t> offer in </a:t>
            </a:r>
            <a:r>
              <a:rPr lang="en-US" dirty="0" smtClean="0"/>
              <a:t>winter this year, many enrollments in </a:t>
            </a:r>
            <a:r>
              <a:rPr lang="en-US" dirty="0" smtClean="0"/>
              <a:t>167)</a:t>
            </a:r>
            <a:endParaRPr lang="en-US" dirty="0" smtClean="0"/>
          </a:p>
          <a:p>
            <a:r>
              <a:rPr lang="en-US" dirty="0" smtClean="0"/>
              <a:t>Comments useful to future years</a:t>
            </a:r>
          </a:p>
          <a:p>
            <a:r>
              <a:rPr lang="en-US" dirty="0" smtClean="0"/>
              <a:t>Some key innovations: modern OpenGL, GLSL; feedback servers (including code), edX edge, </a:t>
            </a:r>
            <a:r>
              <a:rPr lang="is-IS" dirty="0" smtClean="0"/>
              <a:t>…</a:t>
            </a:r>
          </a:p>
          <a:p>
            <a:endParaRPr lang="is-IS" dirty="0" smtClean="0"/>
          </a:p>
          <a:p>
            <a:r>
              <a:rPr lang="is-IS" dirty="0" smtClean="0"/>
              <a:t>Separately, please also evaluate the TAs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8594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27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24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 smtClean="0"/>
              <a:t>Planar, Cylindrical, Spherical</a:t>
            </a:r>
          </a:p>
          <a:p>
            <a:pPr>
              <a:defRPr/>
            </a:pPr>
            <a:r>
              <a:rPr lang="en-US" smtClean="0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 smtClean="0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 smtClean="0"/>
              <a:t>Or vice versa: Object to map shape, map shape to square</a:t>
            </a:r>
          </a:p>
          <a:p>
            <a:pPr>
              <a:defRPr/>
            </a:pPr>
            <a:r>
              <a:rPr lang="en-US" smtClean="0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 smtClean="0"/>
              <a:t>Maps from square to cylinder, plane, sphere well defined</a:t>
            </a:r>
          </a:p>
          <a:p>
            <a:pPr lvl="1">
              <a:defRPr/>
            </a:pPr>
            <a:r>
              <a:rPr lang="en-US" smtClean="0"/>
              <a:t>Maps from object to these are simply spherical, cylindrical, cartesian coordinate systems</a:t>
            </a:r>
          </a:p>
        </p:txBody>
      </p:sp>
    </p:spTree>
    <p:extLst>
      <p:ext uri="{BB962C8B-B14F-4D97-AF65-F5344CB8AC3E}">
        <p14:creationId xmlns:p14="http://schemas.microsoft.com/office/powerpoint/2010/main" val="2554789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69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96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09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89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98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Submit HW4 milestone by tomorrow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Prepare </a:t>
            </a:r>
            <a:r>
              <a:rPr lang="en-US" dirty="0" smtClean="0">
                <a:cs typeface="+mn-cs"/>
              </a:rPr>
              <a:t>for final push on HW 4</a:t>
            </a:r>
          </a:p>
          <a:p>
            <a:pPr>
              <a:defRPr/>
            </a:pPr>
            <a:r>
              <a:rPr lang="en-US" dirty="0">
                <a:cs typeface="+mn-cs"/>
              </a:rPr>
              <a:t>W</a:t>
            </a:r>
            <a:r>
              <a:rPr lang="en-US" dirty="0" smtClean="0">
                <a:cs typeface="+mn-cs"/>
              </a:rPr>
              <a:t>ritten assignment due Mar </a:t>
            </a:r>
            <a:r>
              <a:rPr lang="en-US" dirty="0" smtClean="0">
                <a:cs typeface="+mn-cs"/>
              </a:rPr>
              <a:t>13, </a:t>
            </a:r>
            <a:r>
              <a:rPr lang="en-US" b="1" dirty="0" smtClean="0">
                <a:cs typeface="+mn-cs"/>
              </a:rPr>
              <a:t>4:59pm 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Individually, no collaboration, piazza posts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Open notes, online.  But understand what you turn in, and try to use your own words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No final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0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1</a:t>
            </a:r>
            <a:r>
              <a:rPr lang="en-US" sz="3200" baseline="30000" smtClean="0">
                <a:cs typeface="+mj-cs"/>
              </a:rPr>
              <a:t>st</a:t>
            </a:r>
            <a:r>
              <a:rPr lang="en-US" sz="3200" smtClean="0">
                <a:cs typeface="+mj-cs"/>
              </a:rPr>
              <a:t> idea: Gouraud interp. of texcoords</a:t>
            </a:r>
          </a:p>
        </p:txBody>
      </p:sp>
      <p:sp>
        <p:nvSpPr>
          <p:cNvPr id="1286147" name="Line 3"/>
          <p:cNvSpPr>
            <a:spLocks noChangeShapeType="1"/>
          </p:cNvSpPr>
          <p:nvPr/>
        </p:nvSpPr>
        <p:spPr bwMode="auto">
          <a:xfrm flipV="1">
            <a:off x="2805113" y="2900363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8" name="Line 4"/>
          <p:cNvSpPr>
            <a:spLocks noChangeShapeType="1"/>
          </p:cNvSpPr>
          <p:nvPr/>
        </p:nvSpPr>
        <p:spPr bwMode="auto">
          <a:xfrm>
            <a:off x="3973513" y="2892425"/>
            <a:ext cx="2189162" cy="2154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9" name="Line 5"/>
          <p:cNvSpPr>
            <a:spLocks noChangeShapeType="1"/>
          </p:cNvSpPr>
          <p:nvPr/>
        </p:nvSpPr>
        <p:spPr bwMode="auto">
          <a:xfrm>
            <a:off x="2795588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0" name="Line 6"/>
          <p:cNvSpPr>
            <a:spLocks noChangeShapeType="1"/>
          </p:cNvSpPr>
          <p:nvPr/>
        </p:nvSpPr>
        <p:spPr bwMode="auto">
          <a:xfrm flipV="1">
            <a:off x="1284288" y="1960563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1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6130925" y="3643313"/>
            <a:ext cx="1450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ＭＳ Ｐゴシック" charset="0"/>
              </a:rPr>
              <a:t>Scan line</a:t>
            </a:r>
          </a:p>
        </p:txBody>
      </p:sp>
      <p:graphicFrame>
        <p:nvGraphicFramePr>
          <p:cNvPr id="22536" name="Object 9"/>
          <p:cNvGraphicFramePr>
            <a:graphicFrameLocks noChangeAspect="1"/>
          </p:cNvGraphicFramePr>
          <p:nvPr/>
        </p:nvGraphicFramePr>
        <p:xfrm>
          <a:off x="3983038" y="2474913"/>
          <a:ext cx="2428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6" name="Equation" r:id="rId3" imgW="152400" imgH="241300" progId="Equation.DSMT4">
                  <p:embed/>
                </p:oleObj>
              </mc:Choice>
              <mc:Fallback>
                <p:oleObj name="Equation" r:id="rId3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038" y="2474913"/>
                        <a:ext cx="24288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2501900" y="42179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7" name="Equation" r:id="rId5" imgW="165100" imgH="241300" progId="Equation.DSMT4">
                  <p:embed/>
                </p:oleObj>
              </mc:Choice>
              <mc:Fallback>
                <p:oleObj name="Equation" r:id="rId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42179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1"/>
          <p:cNvGraphicFramePr>
            <a:graphicFrameLocks noChangeAspect="1"/>
          </p:cNvGraphicFramePr>
          <p:nvPr/>
        </p:nvGraphicFramePr>
        <p:xfrm>
          <a:off x="6259513" y="4926013"/>
          <a:ext cx="244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8" name="Equation" r:id="rId7" imgW="152400" imgH="241300" progId="Equation.DSMT4">
                  <p:embed/>
                </p:oleObj>
              </mc:Choice>
              <mc:Fallback>
                <p:oleObj name="Equation" r:id="rId7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926013"/>
                        <a:ext cx="24447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2"/>
          <p:cNvGraphicFramePr>
            <a:graphicFrameLocks noChangeAspect="1"/>
          </p:cNvGraphicFramePr>
          <p:nvPr/>
        </p:nvGraphicFramePr>
        <p:xfrm>
          <a:off x="923925" y="2743200"/>
          <a:ext cx="2651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9" name="Equation" r:id="rId9" imgW="165100" imgH="241300" progId="Equation.DSMT4">
                  <p:embed/>
                </p:oleObj>
              </mc:Choice>
              <mc:Fallback>
                <p:oleObj name="Equation" r:id="rId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2651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3"/>
          <p:cNvGraphicFramePr>
            <a:graphicFrameLocks noChangeAspect="1"/>
          </p:cNvGraphicFramePr>
          <p:nvPr/>
        </p:nvGraphicFramePr>
        <p:xfrm>
          <a:off x="895350" y="4124325"/>
          <a:ext cx="2857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0"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4124325"/>
                        <a:ext cx="2857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4"/>
          <p:cNvGraphicFramePr>
            <a:graphicFrameLocks noChangeAspect="1"/>
          </p:cNvGraphicFramePr>
          <p:nvPr/>
        </p:nvGraphicFramePr>
        <p:xfrm>
          <a:off x="914400" y="489743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1" name="Equation" r:id="rId13" imgW="165100" imgH="241300" progId="Equation.DSMT4">
                  <p:embed/>
                </p:oleObj>
              </mc:Choice>
              <mc:Fallback>
                <p:oleObj name="Equation" r:id="rId13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9743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5"/>
          <p:cNvGraphicFramePr>
            <a:graphicFrameLocks noChangeAspect="1"/>
          </p:cNvGraphicFramePr>
          <p:nvPr/>
        </p:nvGraphicFramePr>
        <p:xfrm>
          <a:off x="914400" y="38496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2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496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16"/>
          <p:cNvGraphicFramePr>
            <a:graphicFrameLocks noChangeAspect="1"/>
          </p:cNvGraphicFramePr>
          <p:nvPr/>
        </p:nvGraphicFramePr>
        <p:xfrm>
          <a:off x="2762250" y="3622675"/>
          <a:ext cx="2635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3" name="Equation" r:id="rId17" imgW="165100" imgH="241300" progId="Equation.DSMT4">
                  <p:embed/>
                </p:oleObj>
              </mc:Choice>
              <mc:Fallback>
                <p:oleObj name="Equation" r:id="rId17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622675"/>
                        <a:ext cx="2635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17"/>
          <p:cNvGraphicFramePr>
            <a:graphicFrameLocks noChangeAspect="1"/>
          </p:cNvGraphicFramePr>
          <p:nvPr/>
        </p:nvGraphicFramePr>
        <p:xfrm>
          <a:off x="5135563" y="3608388"/>
          <a:ext cx="2635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4" name="Equation" r:id="rId19" imgW="165100" imgH="241300" progId="Equation.DSMT4">
                  <p:embed/>
                </p:oleObj>
              </mc:Choice>
              <mc:Fallback>
                <p:oleObj name="Equation" r:id="rId1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3608388"/>
                        <a:ext cx="26352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5" name="Object 18"/>
          <p:cNvGraphicFramePr>
            <a:graphicFrameLocks noChangeAspect="1"/>
          </p:cNvGraphicFramePr>
          <p:nvPr/>
        </p:nvGraphicFramePr>
        <p:xfrm>
          <a:off x="5175250" y="1347788"/>
          <a:ext cx="27971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5" name="Equation" r:id="rId21" imgW="1752600" imgH="457200" progId="Equation.DSMT4">
                  <p:embed/>
                </p:oleObj>
              </mc:Choice>
              <mc:Fallback>
                <p:oleObj name="Equation" r:id="rId21" imgW="1752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1347788"/>
                        <a:ext cx="279717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" name="Object 19"/>
          <p:cNvGraphicFramePr>
            <a:graphicFrameLocks noChangeAspect="1"/>
          </p:cNvGraphicFramePr>
          <p:nvPr/>
        </p:nvGraphicFramePr>
        <p:xfrm>
          <a:off x="5203825" y="2214563"/>
          <a:ext cx="27781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6" name="Equation" r:id="rId23" imgW="1739900" imgH="457200" progId="Equation.DSMT4">
                  <p:embed/>
                </p:oleObj>
              </mc:Choice>
              <mc:Fallback>
                <p:oleObj name="Equation" r:id="rId23" imgW="1739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214563"/>
                        <a:ext cx="277812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7" name="Object 20"/>
          <p:cNvGraphicFramePr>
            <a:graphicFrameLocks noChangeAspect="1"/>
          </p:cNvGraphicFramePr>
          <p:nvPr/>
        </p:nvGraphicFramePr>
        <p:xfrm>
          <a:off x="5240338" y="2955925"/>
          <a:ext cx="28590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7" name="Equation" r:id="rId25" imgW="1790700" imgH="482600" progId="Equation.DSMT4">
                  <p:embed/>
                </p:oleObj>
              </mc:Choice>
              <mc:Fallback>
                <p:oleObj name="Equation" r:id="rId25" imgW="1790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2955925"/>
                        <a:ext cx="2859087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5" name="Oval 21"/>
          <p:cNvSpPr>
            <a:spLocks noChangeArrowheads="1"/>
          </p:cNvSpPr>
          <p:nvPr/>
        </p:nvSpPr>
        <p:spPr bwMode="auto">
          <a:xfrm>
            <a:off x="4087813" y="4017963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graphicFrame>
        <p:nvGraphicFramePr>
          <p:cNvPr id="22549" name="Object 22"/>
          <p:cNvGraphicFramePr>
            <a:graphicFrameLocks noChangeAspect="1"/>
          </p:cNvGraphicFramePr>
          <p:nvPr/>
        </p:nvGraphicFramePr>
        <p:xfrm>
          <a:off x="4246563" y="3605213"/>
          <a:ext cx="2825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8" name="Equation" r:id="rId27" imgW="177800" imgH="266700" progId="Equation.DSMT4">
                  <p:embed/>
                </p:oleObj>
              </mc:Choice>
              <mc:Fallback>
                <p:oleObj name="Equation" r:id="rId27" imgW="177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3605213"/>
                        <a:ext cx="2825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7" name="Text Box 23"/>
          <p:cNvSpPr txBox="1">
            <a:spLocks noChangeArrowheads="1"/>
          </p:cNvSpPr>
          <p:nvPr/>
        </p:nvSpPr>
        <p:spPr bwMode="auto">
          <a:xfrm>
            <a:off x="1955800" y="5707063"/>
            <a:ext cx="5913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Actual implementation efficient: difference </a:t>
            </a:r>
          </a:p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equations while scan converting</a:t>
            </a:r>
          </a:p>
        </p:txBody>
      </p:sp>
    </p:spTree>
    <p:extLst>
      <p:ext uri="{BB962C8B-B14F-4D97-AF65-F5344CB8AC3E}">
        <p14:creationId xmlns:p14="http://schemas.microsoft.com/office/powerpoint/2010/main" val="85471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Wikipedia </a:t>
            </a:r>
            <a:r>
              <a:rPr lang="en-US" dirty="0" smtClean="0">
                <a:hlinkClick r:id="rId2"/>
              </a:rPr>
              <a:t>page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What artifacts do you see?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 not in standard </a:t>
            </a:r>
            <a:r>
              <a:rPr lang="en-US" dirty="0" err="1" smtClean="0">
                <a:cs typeface="+mn-cs"/>
              </a:rPr>
              <a:t>Gouraud</a:t>
            </a:r>
            <a:r>
              <a:rPr lang="en-US" dirty="0" smtClean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Hint: problem is in interpolating parameters</a:t>
            </a:r>
          </a:p>
          <a:p>
            <a:pPr>
              <a:defRPr/>
            </a:pPr>
            <a:endParaRPr lang="en-US" dirty="0" smtClean="0">
              <a:cs typeface="+mn-cs"/>
              <a:hlinkClick r:id="rId3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4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2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A50021"/>
                </a:solidFill>
                <a:cs typeface="ＭＳ Ｐゴシック" charset="0"/>
              </a:rPr>
              <a:t>Hill Figure 8.42</a:t>
            </a:r>
          </a:p>
        </p:txBody>
      </p:sp>
    </p:spTree>
    <p:extLst>
      <p:ext uri="{BB962C8B-B14F-4D97-AF65-F5344CB8AC3E}">
        <p14:creationId xmlns:p14="http://schemas.microsoft.com/office/powerpoint/2010/main" val="15046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 smtClean="0"/>
              <a:t>Parameters should be compressed with distance</a:t>
            </a:r>
          </a:p>
          <a:p>
            <a:pPr lvl="1">
              <a:defRPr/>
            </a:pPr>
            <a:r>
              <a:rPr lang="en-US" smtClean="0"/>
              <a:t>Linearly interpolating them in screen-space doesn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t do this </a:t>
            </a:r>
          </a:p>
        </p:txBody>
      </p:sp>
    </p:spTree>
    <p:extLst>
      <p:ext uri="{BB962C8B-B14F-4D97-AF65-F5344CB8AC3E}">
        <p14:creationId xmlns:p14="http://schemas.microsoft.com/office/powerpoint/2010/main" val="288904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 smtClean="0"/>
              <a:t>Rather than interpolating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directly, interpolate </a:t>
            </a:r>
            <a:r>
              <a:rPr lang="en-US" i="1" dirty="0" smtClean="0"/>
              <a:t>u/z</a:t>
            </a:r>
            <a:r>
              <a:rPr lang="en-US" dirty="0" smtClean="0"/>
              <a:t> and </a:t>
            </a:r>
            <a:r>
              <a:rPr lang="en-US" i="1" dirty="0" smtClean="0"/>
              <a:t>v/z</a:t>
            </a:r>
            <a:r>
              <a:rPr lang="en-US" dirty="0" smtClean="0"/>
              <a:t> </a:t>
            </a:r>
          </a:p>
          <a:p>
            <a:pPr lvl="2">
              <a:defRPr/>
            </a:pPr>
            <a:r>
              <a:rPr lang="en-US" dirty="0" smtClean="0"/>
              <a:t>These do interpolate correctly in screen space</a:t>
            </a:r>
          </a:p>
          <a:p>
            <a:pPr lvl="2">
              <a:defRPr/>
            </a:pPr>
            <a:r>
              <a:rPr lang="en-US" dirty="0" smtClean="0"/>
              <a:t>Also need to interpolate </a:t>
            </a:r>
            <a:r>
              <a:rPr lang="en-US" sz="2400" i="1" dirty="0" smtClean="0"/>
              <a:t>z</a:t>
            </a:r>
            <a:r>
              <a:rPr lang="en-US" dirty="0" smtClean="0"/>
              <a:t> and multiply per-pixel</a:t>
            </a:r>
          </a:p>
          <a:p>
            <a:pPr lvl="1">
              <a:defRPr/>
            </a:pPr>
            <a:r>
              <a:rPr lang="en-US" dirty="0" smtClean="0"/>
              <a:t>Problem: we don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t know </a:t>
            </a:r>
            <a:r>
              <a:rPr lang="en-US" i="1" dirty="0" smtClean="0"/>
              <a:t>z</a:t>
            </a:r>
            <a:r>
              <a:rPr lang="en-US" dirty="0" smtClean="0"/>
              <a:t> anymore</a:t>
            </a:r>
          </a:p>
          <a:p>
            <a:pPr lvl="1">
              <a:defRPr/>
            </a:pPr>
            <a:r>
              <a:rPr lang="en-US" dirty="0" smtClean="0"/>
              <a:t>Solution: we do know </a:t>
            </a:r>
            <a:r>
              <a:rPr lang="en-US" i="1" dirty="0" smtClean="0"/>
              <a:t>w ~ 1/z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So…interpolate </a:t>
            </a:r>
            <a:r>
              <a:rPr lang="en-US" i="1" dirty="0" err="1" smtClean="0"/>
              <a:t>uw</a:t>
            </a:r>
            <a:r>
              <a:rPr lang="en-US" dirty="0" smtClean="0"/>
              <a:t> and </a:t>
            </a:r>
            <a:r>
              <a:rPr lang="en-US" i="1" dirty="0" err="1" smtClean="0"/>
              <a:t>vw</a:t>
            </a:r>
            <a:r>
              <a:rPr lang="en-US" dirty="0" smtClean="0"/>
              <a:t> and </a:t>
            </a:r>
            <a:r>
              <a:rPr lang="en-US" i="1" dirty="0" smtClean="0"/>
              <a:t>w</a:t>
            </a:r>
            <a:r>
              <a:rPr lang="en-US" dirty="0" smtClean="0"/>
              <a:t>, and compute </a:t>
            </a:r>
            <a:br>
              <a:rPr lang="en-US" dirty="0" smtClean="0"/>
            </a:br>
            <a:r>
              <a:rPr lang="en-US" i="1" dirty="0" smtClean="0"/>
              <a:t>u = </a:t>
            </a:r>
            <a:r>
              <a:rPr lang="en-US" i="1" dirty="0" err="1" smtClean="0"/>
              <a:t>uw</a:t>
            </a:r>
            <a:r>
              <a:rPr lang="en-US" i="1" dirty="0" smtClean="0"/>
              <a:t>/w  </a:t>
            </a:r>
            <a:r>
              <a:rPr lang="en-US" dirty="0" smtClean="0"/>
              <a:t>and </a:t>
            </a:r>
            <a:r>
              <a:rPr lang="en-US" i="1" dirty="0" smtClean="0"/>
              <a:t> v = </a:t>
            </a:r>
            <a:r>
              <a:rPr lang="en-US" i="1" dirty="0" err="1" smtClean="0"/>
              <a:t>vw</a:t>
            </a:r>
            <a:r>
              <a:rPr lang="en-US" i="1" dirty="0" smtClean="0"/>
              <a:t>/w</a:t>
            </a:r>
            <a:r>
              <a:rPr lang="en-US" dirty="0" smtClean="0"/>
              <a:t>  for each pixel</a:t>
            </a:r>
          </a:p>
          <a:p>
            <a:pPr lvl="2">
              <a:defRPr/>
            </a:pPr>
            <a:r>
              <a:rPr lang="en-US" dirty="0" smtClean="0"/>
              <a:t>This unfortunately involves a divide per pixel</a:t>
            </a:r>
          </a:p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100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87970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2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14762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</a:t>
            </a:r>
            <a:r>
              <a:rPr lang="en-US" i="1" smtClean="0">
                <a:cs typeface="+mn-cs"/>
              </a:rPr>
              <a:t> 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5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331372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smtClean="0">
                <a:cs typeface="+mn-cs"/>
              </a:rPr>
              <a:t>And many more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16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Equation" r:id="rId3" imgW="4483100" imgH="266700" progId="Equation.DSMT4">
                  <p:embed/>
                </p:oleObj>
              </mc:Choice>
              <mc:Fallback>
                <p:oleObj name="Equation" r:id="rId3" imgW="448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mtClean="0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7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111535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7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 smtClean="0">
                <a:cs typeface="+mn-cs"/>
              </a:rPr>
              <a:t>Quake introduced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 smtClean="0">
                <a:cs typeface="+mn-cs"/>
              </a:rPr>
              <a:t> </a:t>
            </a:r>
            <a:r>
              <a:rPr lang="en-US" sz="2400" smtClean="0">
                <a:cs typeface="+mn-cs"/>
              </a:rPr>
              <a:t>or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 smtClean="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A50021"/>
                </a:solidFill>
                <a:cs typeface="ＭＳ Ｐゴシック" charset="0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3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6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6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9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3172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7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[Piponi2000]</a:t>
            </a:r>
          </a:p>
        </p:txBody>
      </p:sp>
    </p:spTree>
    <p:extLst>
      <p:ext uri="{BB962C8B-B14F-4D97-AF65-F5344CB8AC3E}">
        <p14:creationId xmlns:p14="http://schemas.microsoft.com/office/powerpoint/2010/main" val="371319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12997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7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33939</TotalTime>
  <Words>888</Words>
  <Application>Microsoft Macintosh PowerPoint</Application>
  <PresentationFormat>Letter Paper (8.5x11 in)</PresentationFormat>
  <Paragraphs>201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Default Design</vt:lpstr>
      <vt:lpstr>1_Default Design</vt:lpstr>
      <vt:lpstr>Equation</vt:lpstr>
      <vt:lpstr>Image</vt:lpstr>
      <vt:lpstr>Computer Graphics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CAPE Evaluations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1st idea: Gouraud interp. of texcoords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774</cp:revision>
  <cp:lastPrinted>1999-08-03T15:46:38Z</cp:lastPrinted>
  <dcterms:created xsi:type="dcterms:W3CDTF">1999-02-11T00:43:51Z</dcterms:created>
  <dcterms:modified xsi:type="dcterms:W3CDTF">2018-09-10T19:21:42Z</dcterms:modified>
</cp:coreProperties>
</file>