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  <p:sldMasterId id="2147483702" r:id="rId5"/>
    <p:sldMasterId id="2147483714" r:id="rId6"/>
  </p:sldMasterIdLst>
  <p:notesMasterIdLst>
    <p:notesMasterId r:id="rId78"/>
  </p:notesMasterIdLst>
  <p:handoutMasterIdLst>
    <p:handoutMasterId r:id="rId79"/>
  </p:handoutMasterIdLst>
  <p:sldIdLst>
    <p:sldId id="920" r:id="rId7"/>
    <p:sldId id="921" r:id="rId8"/>
    <p:sldId id="990" r:id="rId9"/>
    <p:sldId id="922" r:id="rId10"/>
    <p:sldId id="923" r:id="rId11"/>
    <p:sldId id="924" r:id="rId12"/>
    <p:sldId id="925" r:id="rId13"/>
    <p:sldId id="926" r:id="rId14"/>
    <p:sldId id="927" r:id="rId15"/>
    <p:sldId id="928" r:id="rId16"/>
    <p:sldId id="929" r:id="rId17"/>
    <p:sldId id="930" r:id="rId18"/>
    <p:sldId id="931" r:id="rId19"/>
    <p:sldId id="932" r:id="rId20"/>
    <p:sldId id="933" r:id="rId21"/>
    <p:sldId id="934" r:id="rId22"/>
    <p:sldId id="935" r:id="rId23"/>
    <p:sldId id="936" r:id="rId24"/>
    <p:sldId id="937" r:id="rId25"/>
    <p:sldId id="938" r:id="rId26"/>
    <p:sldId id="939" r:id="rId27"/>
    <p:sldId id="940" r:id="rId28"/>
    <p:sldId id="941" r:id="rId29"/>
    <p:sldId id="942" r:id="rId30"/>
    <p:sldId id="943" r:id="rId31"/>
    <p:sldId id="944" r:id="rId32"/>
    <p:sldId id="945" r:id="rId33"/>
    <p:sldId id="946" r:id="rId34"/>
    <p:sldId id="947" r:id="rId35"/>
    <p:sldId id="948" r:id="rId36"/>
    <p:sldId id="949" r:id="rId37"/>
    <p:sldId id="950" r:id="rId38"/>
    <p:sldId id="951" r:id="rId39"/>
    <p:sldId id="952" r:id="rId40"/>
    <p:sldId id="953" r:id="rId41"/>
    <p:sldId id="954" r:id="rId42"/>
    <p:sldId id="955" r:id="rId43"/>
    <p:sldId id="956" r:id="rId44"/>
    <p:sldId id="957" r:id="rId45"/>
    <p:sldId id="958" r:id="rId46"/>
    <p:sldId id="959" r:id="rId47"/>
    <p:sldId id="960" r:id="rId48"/>
    <p:sldId id="961" r:id="rId49"/>
    <p:sldId id="962" r:id="rId50"/>
    <p:sldId id="963" r:id="rId51"/>
    <p:sldId id="964" r:id="rId52"/>
    <p:sldId id="965" r:id="rId53"/>
    <p:sldId id="966" r:id="rId54"/>
    <p:sldId id="967" r:id="rId55"/>
    <p:sldId id="968" r:id="rId56"/>
    <p:sldId id="969" r:id="rId57"/>
    <p:sldId id="970" r:id="rId58"/>
    <p:sldId id="989" r:id="rId59"/>
    <p:sldId id="971" r:id="rId60"/>
    <p:sldId id="972" r:id="rId61"/>
    <p:sldId id="973" r:id="rId62"/>
    <p:sldId id="974" r:id="rId63"/>
    <p:sldId id="975" r:id="rId64"/>
    <p:sldId id="976" r:id="rId65"/>
    <p:sldId id="977" r:id="rId66"/>
    <p:sldId id="978" r:id="rId67"/>
    <p:sldId id="979" r:id="rId68"/>
    <p:sldId id="980" r:id="rId69"/>
    <p:sldId id="981" r:id="rId70"/>
    <p:sldId id="982" r:id="rId71"/>
    <p:sldId id="983" r:id="rId72"/>
    <p:sldId id="984" r:id="rId73"/>
    <p:sldId id="985" r:id="rId74"/>
    <p:sldId id="986" r:id="rId75"/>
    <p:sldId id="987" r:id="rId76"/>
    <p:sldId id="988" r:id="rId7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7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Relationship Id="rId3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766486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516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90038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0320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357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423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79684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28817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71982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909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042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F5CB-AB86-3449-B165-71E43D6A721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291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D098-0BEC-5A4D-93EB-2D5E348F01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380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EDED5-B5EC-3A44-A72C-DBFC11164A6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679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4B7C-8B17-DA4B-8A6B-6DAABAEC401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06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D0BA0-9000-F94D-AE59-C7727836BEE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464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2CEF1-5D1B-9544-9B2A-F4486B97C93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4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A9F6B-1DD1-FA4F-9055-1089EC1FB4A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60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3918A-8437-524A-9406-071577F9D1F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63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4015-8B5E-E743-A8C6-96312A2F408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467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6287-DFCD-2845-A283-F7DB60C1AF5A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964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70CE7-B097-7344-A195-73CC6806C46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160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893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159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23355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8697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919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54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482361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67323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86214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2935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9402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7886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52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55219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231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37670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904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233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411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3452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596292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79824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342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765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5132-3E67-714C-AF2D-E952C65021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0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8C5BF-0883-8E4B-AD9F-4420547A91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676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2EAAB-5DF3-F048-9B44-CBC04C503A9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7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B88F-0D27-5D46-BB1D-83D55A9BC81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045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4BC4-2BB4-3C49-A302-01FD4A0B18B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313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64DE-C9B1-D04A-8D5E-DEE37138A56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966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22D2-CAF0-9B4C-AAF3-CC4586D32C8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86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A524-AF42-0E42-814F-95C4995FCBB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21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A309E-8067-044D-83C9-5D109C9E78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375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8A50-67A8-E346-B380-EA4995360F6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692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B89CD-2584-6942-B9D3-C935646B863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1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446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6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6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6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F2C9C44-1529-2F4F-87B0-CBC68F1E53D4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314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598469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8473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1044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1045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993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0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0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3AFF6F7-56E8-984B-9A19-E2303D5A902C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0265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7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8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5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1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0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4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hyperlink" Target="https://www.youtube.com/watch?v=3jb3flTRyk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19], Lectures 16, 17: </a:t>
            </a:r>
          </a:p>
          <a:p>
            <a:r>
              <a:rPr lang="en-US" dirty="0" smtClean="0"/>
              <a:t>Nuts and </a:t>
            </a:r>
            <a:r>
              <a:rPr lang="en-US" dirty="0"/>
              <a:t>b</a:t>
            </a:r>
            <a:r>
              <a:rPr lang="en-US" dirty="0" smtClean="0"/>
              <a:t>olts of Ray Tracing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4150580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/viscomp.ucsd.edu/classes/cse167/wi19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483293" y="6451600"/>
            <a:ext cx="6711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Acknowledgements: Thomas </a:t>
            </a:r>
            <a:r>
              <a:rPr lang="en-US" sz="1800" dirty="0" err="1">
                <a:latin typeface="Arial" charset="0"/>
              </a:rPr>
              <a:t>Funkhouser</a:t>
            </a:r>
            <a:r>
              <a:rPr lang="en-US" sz="1800" dirty="0">
                <a:latin typeface="Arial" charset="0"/>
              </a:rPr>
              <a:t> and Greg Humphreys</a:t>
            </a: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coordinate frame</a:t>
            </a:r>
          </a:p>
        </p:txBody>
      </p:sp>
      <p:sp>
        <p:nvSpPr>
          <p:cNvPr id="1691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/>
          </a:p>
          <a:p>
            <a:pPr>
              <a:buFont typeface="Wingdings" charset="0"/>
              <a:buNone/>
            </a:pPr>
            <a:r>
              <a:rPr lang="en-US" sz="2400"/>
              <a:t>	</a:t>
            </a:r>
          </a:p>
          <a:p>
            <a:r>
              <a:rPr lang="en-US" sz="2400"/>
              <a:t>We want to position camera at origin, looking down –Z dirn</a:t>
            </a:r>
          </a:p>
          <a:p>
            <a:r>
              <a:rPr lang="en-US" sz="2400"/>
              <a:t>Hence, vector </a:t>
            </a:r>
            <a:r>
              <a:rPr lang="en-US" sz="2400" b="1"/>
              <a:t>a </a:t>
            </a:r>
            <a:r>
              <a:rPr lang="en-US" sz="2400"/>
              <a:t>is given by </a:t>
            </a:r>
            <a:r>
              <a:rPr lang="en-US" sz="2400" b="1"/>
              <a:t>eye</a:t>
            </a:r>
            <a:r>
              <a:rPr lang="en-US" sz="2400"/>
              <a:t> – </a:t>
            </a:r>
            <a:r>
              <a:rPr lang="en-US" sz="2400" b="1"/>
              <a:t>center</a:t>
            </a:r>
          </a:p>
          <a:p>
            <a:r>
              <a:rPr lang="en-US" sz="2400"/>
              <a:t>The vector </a:t>
            </a:r>
            <a:r>
              <a:rPr lang="en-US" sz="2400" b="1"/>
              <a:t>b </a:t>
            </a:r>
            <a:r>
              <a:rPr lang="en-US" sz="2400"/>
              <a:t>is simply the </a:t>
            </a:r>
            <a:r>
              <a:rPr lang="en-US" sz="2400" b="1"/>
              <a:t>up</a:t>
            </a:r>
            <a:r>
              <a:rPr lang="en-US" sz="2400"/>
              <a:t> vector</a:t>
            </a:r>
            <a:endParaRPr lang="en-US" sz="2400" b="1"/>
          </a:p>
          <a:p>
            <a:endParaRPr lang="en-US" b="1"/>
          </a:p>
        </p:txBody>
      </p:sp>
      <p:graphicFrame>
        <p:nvGraphicFramePr>
          <p:cNvPr id="1691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47803"/>
              </p:ext>
            </p:extLst>
          </p:nvPr>
        </p:nvGraphicFramePr>
        <p:xfrm>
          <a:off x="3755952" y="134144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952" y="134144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1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827395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91655" name="Group 7"/>
          <p:cNvGrpSpPr>
            <a:grpSpLocks/>
          </p:cNvGrpSpPr>
          <p:nvPr/>
        </p:nvGrpSpPr>
        <p:grpSpPr bwMode="auto">
          <a:xfrm>
            <a:off x="5059364" y="3921126"/>
            <a:ext cx="3938588" cy="2781300"/>
            <a:chOff x="2747" y="1980"/>
            <a:chExt cx="2481" cy="1752"/>
          </a:xfrm>
        </p:grpSpPr>
        <p:sp>
          <p:nvSpPr>
            <p:cNvPr id="1691656" name="Freeform 8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7" name="Line 9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8" name="Line 10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9" name="Text Box 11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91660" name="Text Box 12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91661" name="Text Box 13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91662" name="Oval 14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63" name="Oval 15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126285"/>
              </p:ext>
            </p:extLst>
          </p:nvPr>
        </p:nvGraphicFramePr>
        <p:xfrm>
          <a:off x="1420594" y="138494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594" y="138494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021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Canonical viewing geometry</a:t>
            </a:r>
          </a:p>
        </p:txBody>
      </p:sp>
      <p:grpSp>
        <p:nvGrpSpPr>
          <p:cNvPr id="1698835" name="Group 19"/>
          <p:cNvGrpSpPr>
            <a:grpSpLocks/>
          </p:cNvGrpSpPr>
          <p:nvPr/>
        </p:nvGrpSpPr>
        <p:grpSpPr bwMode="auto">
          <a:xfrm>
            <a:off x="3810000" y="1600200"/>
            <a:ext cx="1447800" cy="3810000"/>
            <a:chOff x="2400" y="1008"/>
            <a:chExt cx="912" cy="2400"/>
          </a:xfrm>
        </p:grpSpPr>
        <p:sp>
          <p:nvSpPr>
            <p:cNvPr id="1698821" name="Line 5"/>
            <p:cNvSpPr>
              <a:spLocks noChangeShapeType="1"/>
            </p:cNvSpPr>
            <p:nvPr/>
          </p:nvSpPr>
          <p:spPr bwMode="auto">
            <a:xfrm>
              <a:off x="2592" y="1296"/>
              <a:ext cx="0" cy="19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2" name="Line 6"/>
            <p:cNvSpPr>
              <a:spLocks noChangeShapeType="1"/>
            </p:cNvSpPr>
            <p:nvPr/>
          </p:nvSpPr>
          <p:spPr bwMode="auto">
            <a:xfrm>
              <a:off x="2832" y="1200"/>
              <a:ext cx="0" cy="2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3" name="Line 7"/>
            <p:cNvSpPr>
              <a:spLocks noChangeShapeType="1"/>
            </p:cNvSpPr>
            <p:nvPr/>
          </p:nvSpPr>
          <p:spPr bwMode="auto">
            <a:xfrm>
              <a:off x="3072" y="1104"/>
              <a:ext cx="0" cy="2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4" name="Line 8"/>
            <p:cNvSpPr>
              <a:spLocks noChangeShapeType="1"/>
            </p:cNvSpPr>
            <p:nvPr/>
          </p:nvSpPr>
          <p:spPr bwMode="auto">
            <a:xfrm flipV="1">
              <a:off x="2400" y="1440"/>
              <a:ext cx="91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5" name="Line 9"/>
            <p:cNvSpPr>
              <a:spLocks noChangeShapeType="1"/>
            </p:cNvSpPr>
            <p:nvPr/>
          </p:nvSpPr>
          <p:spPr bwMode="auto">
            <a:xfrm flipV="1">
              <a:off x="2400" y="1968"/>
              <a:ext cx="91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6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7" name="Line 11"/>
            <p:cNvSpPr>
              <a:spLocks noChangeShapeType="1"/>
            </p:cNvSpPr>
            <p:nvPr/>
          </p:nvSpPr>
          <p:spPr bwMode="auto">
            <a:xfrm>
              <a:off x="2400" y="2640"/>
              <a:ext cx="91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8" name="Line 12"/>
            <p:cNvSpPr>
              <a:spLocks noChangeShapeType="1"/>
            </p:cNvSpPr>
            <p:nvPr/>
          </p:nvSpPr>
          <p:spPr bwMode="auto">
            <a:xfrm>
              <a:off x="2400" y="2928"/>
              <a:ext cx="91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9" name="Line 13"/>
            <p:cNvSpPr>
              <a:spLocks noChangeShapeType="1"/>
            </p:cNvSpPr>
            <p:nvPr/>
          </p:nvSpPr>
          <p:spPr bwMode="auto">
            <a:xfrm>
              <a:off x="2400" y="1392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0" name="Line 14"/>
            <p:cNvSpPr>
              <a:spLocks noChangeShapeType="1"/>
            </p:cNvSpPr>
            <p:nvPr/>
          </p:nvSpPr>
          <p:spPr bwMode="auto">
            <a:xfrm flipV="1">
              <a:off x="2400" y="1008"/>
              <a:ext cx="912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1" name="Line 15"/>
            <p:cNvSpPr>
              <a:spLocks noChangeShapeType="1"/>
            </p:cNvSpPr>
            <p:nvPr/>
          </p:nvSpPr>
          <p:spPr bwMode="auto">
            <a:xfrm>
              <a:off x="2400" y="3168"/>
              <a:ext cx="912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4" name="Line 18"/>
            <p:cNvSpPr>
              <a:spLocks noChangeShapeType="1"/>
            </p:cNvSpPr>
            <p:nvPr/>
          </p:nvSpPr>
          <p:spPr bwMode="auto">
            <a:xfrm>
              <a:off x="3312" y="1008"/>
              <a:ext cx="0" cy="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98836" name="Oval 20"/>
          <p:cNvSpPr>
            <a:spLocks noChangeArrowheads="1"/>
          </p:cNvSpPr>
          <p:nvPr/>
        </p:nvSpPr>
        <p:spPr bwMode="auto">
          <a:xfrm>
            <a:off x="1035052" y="3386137"/>
            <a:ext cx="180975" cy="1714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7" name="Line 21"/>
          <p:cNvSpPr>
            <a:spLocks noChangeShapeType="1"/>
          </p:cNvSpPr>
          <p:nvPr/>
        </p:nvSpPr>
        <p:spPr bwMode="auto">
          <a:xfrm flipV="1">
            <a:off x="1216027" y="3467100"/>
            <a:ext cx="3286125" cy="95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8" name="Line 22"/>
          <p:cNvSpPr>
            <a:spLocks noChangeShapeType="1"/>
          </p:cNvSpPr>
          <p:nvPr/>
        </p:nvSpPr>
        <p:spPr bwMode="auto">
          <a:xfrm flipV="1">
            <a:off x="1206500" y="2740025"/>
            <a:ext cx="3676650" cy="736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9" name="Text Box 23"/>
          <p:cNvSpPr txBox="1">
            <a:spLocks noChangeArrowheads="1"/>
          </p:cNvSpPr>
          <p:nvPr/>
        </p:nvSpPr>
        <p:spPr bwMode="auto">
          <a:xfrm>
            <a:off x="2400390" y="3432176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DD4B"/>
                </a:solidFill>
                <a:cs typeface="Arial"/>
              </a:rPr>
              <a:t>-w</a:t>
            </a:r>
          </a:p>
        </p:txBody>
      </p:sp>
      <p:sp>
        <p:nvSpPr>
          <p:cNvPr id="1698840" name="Line 24"/>
          <p:cNvSpPr>
            <a:spLocks noChangeShapeType="1"/>
          </p:cNvSpPr>
          <p:nvPr/>
        </p:nvSpPr>
        <p:spPr bwMode="auto">
          <a:xfrm>
            <a:off x="4481515" y="3467100"/>
            <a:ext cx="390525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1" name="Line 25"/>
          <p:cNvSpPr>
            <a:spLocks noChangeShapeType="1"/>
          </p:cNvSpPr>
          <p:nvPr/>
        </p:nvSpPr>
        <p:spPr bwMode="auto">
          <a:xfrm flipH="1" flipV="1">
            <a:off x="4899027" y="2732089"/>
            <a:ext cx="11113" cy="7540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2" name="Text Box 26"/>
          <p:cNvSpPr txBox="1">
            <a:spLocks noChangeArrowheads="1"/>
          </p:cNvSpPr>
          <p:nvPr/>
        </p:nvSpPr>
        <p:spPr bwMode="auto">
          <a:xfrm>
            <a:off x="4492422" y="3378200"/>
            <a:ext cx="44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α</a:t>
            </a:r>
            <a:r>
              <a:rPr lang="en-US" sz="1800">
                <a:solidFill>
                  <a:srgbClr val="FFDD4B"/>
                </a:solidFill>
                <a:cs typeface="Arial"/>
              </a:rPr>
              <a:t>u</a:t>
            </a:r>
          </a:p>
        </p:txBody>
      </p:sp>
      <p:sp>
        <p:nvSpPr>
          <p:cNvPr id="1698843" name="Text Box 27"/>
          <p:cNvSpPr txBox="1">
            <a:spLocks noChangeArrowheads="1"/>
          </p:cNvSpPr>
          <p:nvPr/>
        </p:nvSpPr>
        <p:spPr bwMode="auto">
          <a:xfrm>
            <a:off x="4818946" y="277971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β</a:t>
            </a:r>
            <a:r>
              <a:rPr lang="en-US" sz="1800">
                <a:solidFill>
                  <a:srgbClr val="FFDD4B"/>
                </a:solidFill>
                <a:cs typeface="Arial"/>
              </a:rPr>
              <a:t>v</a:t>
            </a:r>
          </a:p>
        </p:txBody>
      </p:sp>
      <p:graphicFrame>
        <p:nvGraphicFramePr>
          <p:cNvPr id="16988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38181"/>
              </p:ext>
            </p:extLst>
          </p:nvPr>
        </p:nvGraphicFramePr>
        <p:xfrm>
          <a:off x="166688" y="5556251"/>
          <a:ext cx="87693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3" imgW="4686300" imgH="469900" progId="Equation.DSMT4">
                  <p:embed/>
                </p:oleObj>
              </mc:Choice>
              <mc:Fallback>
                <p:oleObj name="Equation" r:id="rId3" imgW="468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56251"/>
                        <a:ext cx="87693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5" name="Object 2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723044"/>
              </p:ext>
            </p:extLst>
          </p:nvPr>
        </p:nvGraphicFramePr>
        <p:xfrm>
          <a:off x="5413375" y="3025776"/>
          <a:ext cx="34178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7" imgW="1638300" imgH="482600" progId="Equation.DSMT4">
                  <p:embed/>
                </p:oleObj>
              </mc:Choice>
              <mc:Fallback>
                <p:oleObj name="Equation" r:id="rId7" imgW="1638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3025776"/>
                        <a:ext cx="341788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63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838" grpId="0" animBg="1"/>
      <p:bldP spid="1698840" grpId="0" animBg="1"/>
      <p:bldP spid="1698841" grpId="0" animBg="1"/>
      <p:bldP spid="1698842" grpId="0"/>
      <p:bldP spid="16988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 i="1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</a:t>
            </a:r>
          </a:p>
        </p:txBody>
      </p:sp>
    </p:spTree>
    <p:extLst>
      <p:ext uri="{BB962C8B-B14F-4D97-AF65-F5344CB8AC3E}">
        <p14:creationId xmlns:p14="http://schemas.microsoft.com/office/powerpoint/2010/main" val="2007588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27149"/>
            <a:ext cx="9183688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587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62009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309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75309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309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  <a:r>
                <a:rPr lang="en-US" baseline="-25000">
                  <a:solidFill>
                    <a:srgbClr val="FFFFFF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618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4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405860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6" name="Text Box 4"/>
          <p:cNvSpPr txBox="1">
            <a:spLocks noChangeArrowheads="1"/>
          </p:cNvSpPr>
          <p:nvPr/>
        </p:nvSpPr>
        <p:spPr bwMode="auto">
          <a:xfrm>
            <a:off x="352426" y="2652714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Substitute</a:t>
            </a:r>
          </a:p>
        </p:txBody>
      </p:sp>
      <p:graphicFrame>
        <p:nvGraphicFramePr>
          <p:cNvPr id="1754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66258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name="Equation" r:id="rId5" imgW="2882900" imgH="520700" progId="Equation.DSMT4">
                  <p:embed/>
                </p:oleObj>
              </mc:Choice>
              <mc:Fallback>
                <p:oleObj name="Equation" r:id="rId5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8" name="Text Box 6"/>
          <p:cNvSpPr txBox="1">
            <a:spLocks noChangeArrowheads="1"/>
          </p:cNvSpPr>
          <p:nvPr/>
        </p:nvSpPr>
        <p:spPr bwMode="auto">
          <a:xfrm>
            <a:off x="361950" y="4433889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Simplify</a:t>
            </a:r>
          </a:p>
        </p:txBody>
      </p:sp>
      <p:graphicFrame>
        <p:nvGraphicFramePr>
          <p:cNvPr id="1754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63687"/>
              </p:ext>
            </p:extLst>
          </p:nvPr>
        </p:nvGraphicFramePr>
        <p:xfrm>
          <a:off x="334963" y="4999039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Equation" r:id="rId7" imgW="3378200" imgH="254000" progId="Equation.DSMT4">
                  <p:embed/>
                </p:oleObj>
              </mc:Choice>
              <mc:Fallback>
                <p:oleObj name="Equation" r:id="rId7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9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168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5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84974"/>
              </p:ext>
            </p:extLst>
          </p:nvPr>
        </p:nvGraphicFramePr>
        <p:xfrm>
          <a:off x="303215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5140" name="Text Box 4"/>
          <p:cNvSpPr txBox="1">
            <a:spLocks noChangeArrowheads="1"/>
          </p:cNvSpPr>
          <p:nvPr/>
        </p:nvSpPr>
        <p:spPr bwMode="auto">
          <a:xfrm>
            <a:off x="301626" y="2049464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Solve quadratic equations for t</a:t>
            </a:r>
          </a:p>
        </p:txBody>
      </p:sp>
      <p:sp>
        <p:nvSpPr>
          <p:cNvPr id="1755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75514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3" name="Line 7"/>
          <p:cNvSpPr>
            <a:spLocks noChangeShapeType="1"/>
          </p:cNvSpPr>
          <p:nvPr/>
        </p:nvSpPr>
        <p:spPr bwMode="auto">
          <a:xfrm flipV="1">
            <a:off x="6681790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4" name="Oval 8"/>
          <p:cNvSpPr>
            <a:spLocks noChangeArrowheads="1"/>
          </p:cNvSpPr>
          <p:nvPr/>
        </p:nvSpPr>
        <p:spPr bwMode="auto">
          <a:xfrm>
            <a:off x="6996115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6" name="Oval 10"/>
          <p:cNvSpPr>
            <a:spLocks noChangeArrowheads="1"/>
          </p:cNvSpPr>
          <p:nvPr/>
        </p:nvSpPr>
        <p:spPr bwMode="auto">
          <a:xfrm>
            <a:off x="6996115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7" name="Line 11"/>
          <p:cNvSpPr>
            <a:spLocks noChangeShapeType="1"/>
          </p:cNvSpPr>
          <p:nvPr/>
        </p:nvSpPr>
        <p:spPr bwMode="auto">
          <a:xfrm flipV="1">
            <a:off x="7400925" y="4454526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8" name="Oval 12"/>
          <p:cNvSpPr>
            <a:spLocks noChangeArrowheads="1"/>
          </p:cNvSpPr>
          <p:nvPr/>
        </p:nvSpPr>
        <p:spPr bwMode="auto">
          <a:xfrm>
            <a:off x="6986590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9" name="Line 13"/>
          <p:cNvSpPr>
            <a:spLocks noChangeShapeType="1"/>
          </p:cNvSpPr>
          <p:nvPr/>
        </p:nvSpPr>
        <p:spPr bwMode="auto">
          <a:xfrm flipV="1">
            <a:off x="6586540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5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756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66119"/>
              </p:ext>
            </p:extLst>
          </p:nvPr>
        </p:nvGraphicFramePr>
        <p:xfrm>
          <a:off x="4021138" y="1468439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9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6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66223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Equation" r:id="rId5" imgW="1231900" imgH="520700" progId="Equation.DSMT4">
                  <p:embed/>
                </p:oleObj>
              </mc:Choice>
              <mc:Fallback>
                <p:oleObj name="Equation" r:id="rId5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038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718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7190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719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7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53917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20335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539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821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8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49932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79470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705694"/>
              </p:ext>
            </p:extLst>
          </p:nvPr>
        </p:nvGraphicFramePr>
        <p:xfrm>
          <a:off x="1169988" y="4456114"/>
          <a:ext cx="2786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Equation" r:id="rId7" imgW="1371600" imgH="520700" progId="Equation.DSMT4">
                  <p:embed/>
                </p:oleObj>
              </mc:Choice>
              <mc:Fallback>
                <p:oleObj name="Equation" r:id="rId7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4"/>
                        <a:ext cx="27860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00913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9" name="Equation" r:id="rId9" imgW="1041400" imgH="482600" progId="Equation.DSMT4">
                  <p:embed/>
                </p:oleObj>
              </mc:Choice>
              <mc:Fallback>
                <p:oleObj name="Equation" r:id="rId9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115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Heckbert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/>
              <a:t>s Business Card Ray Tracer</a:t>
            </a:r>
          </a:p>
        </p:txBody>
      </p:sp>
      <p:pic>
        <p:nvPicPr>
          <p:cNvPr id="1683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68439"/>
            <a:ext cx="8431212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2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759236" name="Group 4"/>
          <p:cNvGrpSpPr>
            <a:grpSpLocks/>
          </p:cNvGrpSpPr>
          <p:nvPr/>
        </p:nvGrpSpPr>
        <p:grpSpPr bwMode="auto">
          <a:xfrm>
            <a:off x="779463" y="4379914"/>
            <a:ext cx="3316288" cy="2425700"/>
            <a:chOff x="491" y="2591"/>
            <a:chExt cx="2089" cy="1528"/>
          </a:xfrm>
        </p:grpSpPr>
        <p:sp>
          <p:nvSpPr>
            <p:cNvPr id="175923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3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5923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5924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924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175924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5924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5924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592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313798"/>
              </p:ext>
            </p:extLst>
          </p:nvPr>
        </p:nvGraphicFramePr>
        <p:xfrm>
          <a:off x="4891090" y="4670426"/>
          <a:ext cx="2041525" cy="114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90" y="4670426"/>
                        <a:ext cx="2041525" cy="114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736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760259" name="Group 3"/>
          <p:cNvGrpSpPr>
            <a:grpSpLocks/>
          </p:cNvGrpSpPr>
          <p:nvPr/>
        </p:nvGrpSpPr>
        <p:grpSpPr bwMode="auto">
          <a:xfrm>
            <a:off x="1169988" y="1579565"/>
            <a:ext cx="3316288" cy="2425700"/>
            <a:chOff x="491" y="2591"/>
            <a:chExt cx="2089" cy="1528"/>
          </a:xfrm>
        </p:grpSpPr>
        <p:sp>
          <p:nvSpPr>
            <p:cNvPr id="176026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6026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76026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6027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60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379183"/>
              </p:ext>
            </p:extLst>
          </p:nvPr>
        </p:nvGraphicFramePr>
        <p:xfrm>
          <a:off x="5281615" y="1582740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5" y="1582740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305861"/>
              </p:ext>
            </p:extLst>
          </p:nvPr>
        </p:nvGraphicFramePr>
        <p:xfrm>
          <a:off x="2689227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5" imgW="1778000" imgH="203200" progId="Equation.DSMT4">
                  <p:embed/>
                </p:oleObj>
              </mc:Choice>
              <mc:Fallback>
                <p:oleObj name="Equation" r:id="rId5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7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37412"/>
              </p:ext>
            </p:extLst>
          </p:nvPr>
        </p:nvGraphicFramePr>
        <p:xfrm>
          <a:off x="2651125" y="4843464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7" imgW="1308100" imgH="444500" progId="Equation.DSMT4">
                  <p:embed/>
                </p:oleObj>
              </mc:Choice>
              <mc:Fallback>
                <p:oleObj name="Equation" r:id="rId7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4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564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Consult chapter in Glassner (handed out) for more details and possible extra credit</a:t>
            </a:r>
          </a:p>
        </p:txBody>
      </p:sp>
    </p:spTree>
    <p:extLst>
      <p:ext uri="{BB962C8B-B14F-4D97-AF65-F5344CB8AC3E}">
        <p14:creationId xmlns:p14="http://schemas.microsoft.com/office/powerpoint/2010/main" val="4064926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Scene Intersection</a:t>
            </a:r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727201"/>
            <a:ext cx="8728075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46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 i="1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6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E.g. transform sphere into ellipsoid</a:t>
            </a:r>
          </a:p>
          <a:p>
            <a:r>
              <a:rPr lang="en-US"/>
              <a:t>Could develop routine to trace ellipsoid (compute parameters after transformation)</a:t>
            </a:r>
          </a:p>
          <a:p>
            <a:r>
              <a:rPr lang="en-US"/>
              <a:t>May be useful for triangles, since triangle after transformation is still a triangle in any case</a:t>
            </a:r>
          </a:p>
          <a:p>
            <a:r>
              <a:rPr lang="en-US"/>
              <a:t>But can also use original optimized routines</a:t>
            </a:r>
          </a:p>
        </p:txBody>
      </p:sp>
    </p:spTree>
    <p:extLst>
      <p:ext uri="{BB962C8B-B14F-4D97-AF65-F5344CB8AC3E}">
        <p14:creationId xmlns:p14="http://schemas.microsoft.com/office/powerpoint/2010/main" val="3259328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We have an optimized ray-sphere test</a:t>
            </a:r>
          </a:p>
          <a:p>
            <a:pPr lvl="1"/>
            <a:r>
              <a:rPr lang="en-US" dirty="0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 dirty="0"/>
              <a:t>Solution: Ellipsoid transforms sphere</a:t>
            </a:r>
          </a:p>
          <a:p>
            <a:pPr lvl="1"/>
            <a:r>
              <a:rPr lang="en-US" dirty="0"/>
              <a:t>Apply inverse transform to ray, use ray-sphere</a:t>
            </a:r>
          </a:p>
          <a:p>
            <a:pPr lvl="1"/>
            <a:r>
              <a:rPr lang="en-US" dirty="0"/>
              <a:t>Allows for instancing (traffic jam of cars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Same idea for other primitives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1527175"/>
            <a:ext cx="8399463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Consider a general 4x4 transform M</a:t>
            </a:r>
          </a:p>
          <a:p>
            <a:pPr lvl="1">
              <a:lnSpc>
                <a:spcPct val="90000"/>
              </a:lnSpc>
            </a:pPr>
            <a:r>
              <a:rPr lang="en-US"/>
              <a:t>Will need to implement matrix stacks like in OpenGL</a:t>
            </a:r>
          </a:p>
          <a:p>
            <a:pPr>
              <a:lnSpc>
                <a:spcPct val="90000"/>
              </a:lnSpc>
            </a:pPr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>
              <a:lnSpc>
                <a:spcPct val="90000"/>
              </a:lnSpc>
            </a:pPr>
            <a:r>
              <a:rPr lang="en-US"/>
              <a:t>Locations stored and transform in homogeneous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Vectors (ray directions) have homogeneous coordinate set to 0 [so there is no action because of translations]</a:t>
            </a:r>
          </a:p>
          <a:p>
            <a:pPr>
              <a:lnSpc>
                <a:spcPct val="90000"/>
              </a:lnSpc>
            </a:pPr>
            <a:r>
              <a:rPr lang="en-US"/>
              <a:t>Do standard ray-surface intersection as modified</a:t>
            </a:r>
          </a:p>
          <a:p>
            <a:pPr>
              <a:lnSpc>
                <a:spcPct val="90000"/>
              </a:lnSpc>
            </a:pPr>
            <a:r>
              <a:rPr lang="en-US"/>
              <a:t>Transform intersection back to actual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Intersection point p transforms as Mp</a:t>
            </a:r>
          </a:p>
          <a:p>
            <a:pPr lvl="1">
              <a:lnSpc>
                <a:spcPct val="90000"/>
              </a:lnSpc>
            </a:pPr>
            <a:r>
              <a:rPr lang="en-US"/>
              <a:t>Distance to intersection if used may need recalculation </a:t>
            </a:r>
          </a:p>
          <a:p>
            <a:pPr lvl="1">
              <a:lnSpc>
                <a:spcPct val="90000"/>
              </a:lnSpc>
            </a:pPr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2616524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 i="1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7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7" y="1327149"/>
            <a:ext cx="902017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08607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START EARLY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on HW </a:t>
            </a:r>
            <a:r>
              <a:rPr lang="en-US" dirty="0" smtClean="0">
                <a:cs typeface="+mn-cs"/>
              </a:rPr>
              <a:t>4</a:t>
            </a:r>
          </a:p>
          <a:p>
            <a:pPr>
              <a:defRPr/>
            </a:pPr>
            <a:r>
              <a:rPr lang="en-US" dirty="0" smtClean="0"/>
              <a:t>Milestone is due on Mar 8</a:t>
            </a: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61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7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8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9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0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1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2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3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762315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6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7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8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9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0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1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2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3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4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5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6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62327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62328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6232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2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2333" name="Group 29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762334" name="Line 30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35" name="Oval 31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2336" name="Oval 32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7" name="Line 33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8" name="Line 34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9" name="Line 35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40" name="Text Box 36"/>
          <p:cNvSpPr txBox="1">
            <a:spLocks noChangeArrowheads="1"/>
          </p:cNvSpPr>
          <p:nvPr/>
        </p:nvSpPr>
        <p:spPr bwMode="auto">
          <a:xfrm>
            <a:off x="7010401" y="608014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Light Source</a:t>
            </a:r>
          </a:p>
        </p:txBody>
      </p:sp>
      <p:sp>
        <p:nvSpPr>
          <p:cNvPr id="1762341" name="Line 37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42" name="Text Box 38"/>
          <p:cNvSpPr txBox="1">
            <a:spLocks noChangeArrowheads="1"/>
          </p:cNvSpPr>
          <p:nvPr/>
        </p:nvSpPr>
        <p:spPr bwMode="auto">
          <a:xfrm>
            <a:off x="152402" y="6172201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t>Shadow ray to light is unblocked: object visible</a:t>
            </a:r>
          </a:p>
        </p:txBody>
      </p:sp>
      <p:grpSp>
        <p:nvGrpSpPr>
          <p:cNvPr id="1762343" name="Group 39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762344" name="Line 40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45" name="Oval 41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762346" name="Group 42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762347" name="Line 43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48" name="Oval 44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2349" name="Text Box 45"/>
          <p:cNvSpPr txBox="1">
            <a:spLocks noChangeArrowheads="1"/>
          </p:cNvSpPr>
          <p:nvPr/>
        </p:nvSpPr>
        <p:spPr bwMode="auto">
          <a:xfrm>
            <a:off x="152400" y="6170614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Shadow ray to light is blocked: object in shadow</a:t>
            </a:r>
          </a:p>
        </p:txBody>
      </p:sp>
      <p:sp>
        <p:nvSpPr>
          <p:cNvPr id="1762350" name="Line 4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62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41" grpId="0" animBg="1"/>
      <p:bldP spid="1762342" grpId="0"/>
      <p:bldP spid="1762342" grpId="1"/>
      <p:bldP spid="17623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31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763333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3334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763335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6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7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8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9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3340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41" name="Text Box 13"/>
          <p:cNvSpPr txBox="1">
            <a:spLocks noChangeArrowheads="1"/>
          </p:cNvSpPr>
          <p:nvPr/>
        </p:nvSpPr>
        <p:spPr bwMode="auto">
          <a:xfrm>
            <a:off x="457202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    below surface  (effect exaggerated in figure)</a:t>
            </a:r>
          </a:p>
        </p:txBody>
      </p:sp>
      <p:sp>
        <p:nvSpPr>
          <p:cNvPr id="1763342" name="Text Box 14"/>
          <p:cNvSpPr txBox="1">
            <a:spLocks noChangeArrowheads="1"/>
          </p:cNvSpPr>
          <p:nvPr/>
        </p:nvSpPr>
        <p:spPr bwMode="auto">
          <a:xfrm>
            <a:off x="457201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Causing surface to incorrectly shadow itself</a:t>
            </a:r>
          </a:p>
        </p:txBody>
      </p:sp>
      <p:sp>
        <p:nvSpPr>
          <p:cNvPr id="1763343" name="Text Box 15"/>
          <p:cNvSpPr txBox="1">
            <a:spLocks noChangeArrowheads="1"/>
          </p:cNvSpPr>
          <p:nvPr/>
        </p:nvSpPr>
        <p:spPr bwMode="auto">
          <a:xfrm>
            <a:off x="457200" y="2730501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  Move a little towards light before shooting shadow ray</a:t>
            </a:r>
          </a:p>
        </p:txBody>
      </p:sp>
      <p:sp>
        <p:nvSpPr>
          <p:cNvPr id="1763344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82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6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30" grpId="0" animBg="1"/>
      <p:bldP spid="1763330" grpId="1" animBg="1"/>
      <p:bldP spid="1763331" grpId="0" animBg="1"/>
      <p:bldP spid="1763331" grpId="1" animBg="1"/>
      <p:bldP spid="1763340" grpId="0" animBg="1"/>
      <p:bldP spid="1763341" grpId="0"/>
      <p:bldP spid="1763342" grpId="0"/>
      <p:bldP spid="1763343" grpId="0"/>
      <p:bldP spid="17633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Model</a:t>
            </a:r>
          </a:p>
        </p:txBody>
      </p:sp>
      <p:sp>
        <p:nvSpPr>
          <p:cNvPr id="17223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OpenGL </a:t>
            </a:r>
          </a:p>
          <a:p>
            <a:r>
              <a:rPr lang="en-US" dirty="0"/>
              <a:t>Lighting model parameters (global)</a:t>
            </a:r>
          </a:p>
          <a:p>
            <a:pPr lvl="1"/>
            <a:r>
              <a:rPr lang="en-US" dirty="0"/>
              <a:t>Ambient r g b </a:t>
            </a:r>
          </a:p>
          <a:p>
            <a:pPr lvl="1"/>
            <a:r>
              <a:rPr lang="en-US" dirty="0"/>
              <a:t>Attenuation </a:t>
            </a:r>
            <a:r>
              <a:rPr lang="en-US" dirty="0" err="1"/>
              <a:t>const</a:t>
            </a:r>
            <a:r>
              <a:rPr lang="en-US" dirty="0"/>
              <a:t> linear quadratic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Per light model parameters</a:t>
            </a:r>
          </a:p>
          <a:p>
            <a:pPr lvl="1"/>
            <a:r>
              <a:rPr lang="en-US" dirty="0"/>
              <a:t>Directional light (direction, RGB parameters)</a:t>
            </a:r>
          </a:p>
          <a:p>
            <a:pPr lvl="1"/>
            <a:r>
              <a:rPr lang="en-US" dirty="0"/>
              <a:t>Point light (location, RGB parameters)</a:t>
            </a:r>
          </a:p>
          <a:p>
            <a:pPr lvl="1"/>
            <a:r>
              <a:rPr lang="en-US" dirty="0"/>
              <a:t>Some differences from HW 2 syntax</a:t>
            </a:r>
          </a:p>
        </p:txBody>
      </p:sp>
      <p:graphicFrame>
        <p:nvGraphicFramePr>
          <p:cNvPr id="1722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93366"/>
              </p:ext>
            </p:extLst>
          </p:nvPr>
        </p:nvGraphicFramePr>
        <p:xfrm>
          <a:off x="2903538" y="3422650"/>
          <a:ext cx="34083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3" imgW="1866900" imgH="444500" progId="Equation.DSMT4">
                  <p:embed/>
                </p:oleObj>
              </mc:Choice>
              <mc:Fallback>
                <p:oleObj name="Equation" r:id="rId3" imgW="186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422650"/>
                        <a:ext cx="340836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664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Model</a:t>
            </a: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Diffuse reflectance (r g b)</a:t>
            </a:r>
          </a:p>
          <a:p>
            <a:r>
              <a:rPr lang="en-US"/>
              <a:t>Specular reflectance (r g b)</a:t>
            </a:r>
          </a:p>
          <a:p>
            <a:r>
              <a:rPr lang="en-US"/>
              <a:t>Shininess s </a:t>
            </a:r>
          </a:p>
          <a:p>
            <a:r>
              <a:rPr lang="en-US"/>
              <a:t>Emission (r g b)</a:t>
            </a:r>
          </a:p>
          <a:p>
            <a:r>
              <a:rPr lang="en-US"/>
              <a:t>All as in OpenGL</a:t>
            </a:r>
          </a:p>
        </p:txBody>
      </p:sp>
    </p:spTree>
    <p:extLst>
      <p:ext uri="{BB962C8B-B14F-4D97-AF65-F5344CB8AC3E}">
        <p14:creationId xmlns:p14="http://schemas.microsoft.com/office/powerpoint/2010/main" val="3585732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Shading Model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1527175"/>
            <a:ext cx="949007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Global ambient term, emission from material</a:t>
            </a:r>
          </a:p>
          <a:p>
            <a:r>
              <a:rPr lang="en-US"/>
              <a:t>For each light, diffuse specular terms</a:t>
            </a:r>
          </a:p>
          <a:p>
            <a:r>
              <a:rPr lang="en-US"/>
              <a:t>Note visibility/shadowing for each light (not in OpenGL)</a:t>
            </a:r>
          </a:p>
          <a:p>
            <a:r>
              <a:rPr lang="en-US"/>
              <a:t>Evaluated per pixel per light (not per vertex)</a:t>
            </a:r>
          </a:p>
          <a:p>
            <a:endParaRPr lang="en-US"/>
          </a:p>
        </p:txBody>
      </p:sp>
      <p:graphicFrame>
        <p:nvGraphicFramePr>
          <p:cNvPr id="1724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9877"/>
              </p:ext>
            </p:extLst>
          </p:nvPr>
        </p:nvGraphicFramePr>
        <p:xfrm>
          <a:off x="134938" y="1501775"/>
          <a:ext cx="89519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Equation" r:id="rId3" imgW="3632200" imgH="457200" progId="Equation.DSMT4">
                  <p:embed/>
                </p:oleObj>
              </mc:Choice>
              <mc:Fallback>
                <p:oleObj name="Equation" r:id="rId3" imgW="363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501775"/>
                        <a:ext cx="895191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693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 i="1"/>
              <a:t>Recursive ray tracing 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414326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79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0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1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2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3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2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5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6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7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8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65399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65400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4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5405" name="Group 29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765406" name="Line 30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07" name="Oval 31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08" name="Line 32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765409" name="Group 33"/>
          <p:cNvGrpSpPr>
            <a:grpSpLocks/>
          </p:cNvGrpSpPr>
          <p:nvPr/>
        </p:nvGrpSpPr>
        <p:grpSpPr bwMode="auto">
          <a:xfrm>
            <a:off x="304800" y="3886201"/>
            <a:ext cx="5867400" cy="2886076"/>
            <a:chOff x="192" y="2496"/>
            <a:chExt cx="3696" cy="1818"/>
          </a:xfrm>
        </p:grpSpPr>
        <p:sp>
          <p:nvSpPr>
            <p:cNvPr id="1765410" name="Line 34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11" name="Text Box 35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765412" name="Line 3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86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38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898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2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6899" name="Text Box 3"/>
          <p:cNvSpPr txBox="1">
            <a:spLocks noChangeArrowheads="1"/>
          </p:cNvSpPr>
          <p:nvPr/>
        </p:nvSpPr>
        <p:spPr bwMode="auto">
          <a:xfrm>
            <a:off x="5094288" y="5789614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107208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Shading Model</a:t>
            </a: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527175"/>
            <a:ext cx="889952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Highlighted terms are recursive specularities [mirror reflections] and transmission (latter is extra credit)</a:t>
            </a:r>
          </a:p>
          <a:p>
            <a:r>
              <a:rPr lang="en-US"/>
              <a:t>Trace secondary rays for mirror reflections and refractions, include contribution in lighting model</a:t>
            </a:r>
          </a:p>
          <a:p>
            <a:r>
              <a:rPr lang="en-US"/>
              <a:t>GetColor calls RayTrace recursively (the I values in equation above of secondary rays are obtained by recursive calls)</a:t>
            </a:r>
          </a:p>
        </p:txBody>
      </p:sp>
      <p:graphicFrame>
        <p:nvGraphicFramePr>
          <p:cNvPr id="1726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59863"/>
              </p:ext>
            </p:extLst>
          </p:nvPr>
        </p:nvGraphicFramePr>
        <p:xfrm>
          <a:off x="138113" y="1533525"/>
          <a:ext cx="88963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Equation" r:id="rId3" imgW="4445000" imgH="457200" progId="Equation.DSMT4">
                  <p:embed/>
                </p:oleObj>
              </mc:Choice>
              <mc:Fallback>
                <p:oleObj name="Equation" r:id="rId3" imgW="444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533525"/>
                        <a:ext cx="88963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895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Camera Ray Casting (choose ray directions)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</a:t>
            </a:r>
          </a:p>
          <a:p>
            <a:r>
              <a:rPr lang="en-US"/>
              <a:t>Recursive ray tracing</a:t>
            </a:r>
          </a:p>
        </p:txBody>
      </p:sp>
    </p:spTree>
    <p:extLst>
      <p:ext uri="{BB962C8B-B14F-4D97-AF65-F5344CB8AC3E}">
        <p14:creationId xmlns:p14="http://schemas.microsoft.com/office/powerpoint/2010/main" val="3225329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2" y="1527175"/>
            <a:ext cx="9261475" cy="5029200"/>
          </a:xfrm>
        </p:spPr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needed for Realism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5" y="1295400"/>
            <a:ext cx="8378825" cy="4572000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(Soft)</a:t>
            </a:r>
            <a:r>
              <a:rPr lang="en-US" dirty="0"/>
              <a:t> Shadows</a:t>
            </a:r>
          </a:p>
          <a:p>
            <a:r>
              <a:rPr lang="en-US" dirty="0"/>
              <a:t>Reflections (Mirrors and </a:t>
            </a:r>
            <a:r>
              <a:rPr lang="en-US" dirty="0">
                <a:solidFill>
                  <a:srgbClr val="FFFF66"/>
                </a:solidFill>
              </a:rPr>
              <a:t>Glossy</a:t>
            </a:r>
            <a:r>
              <a:rPr lang="en-US" dirty="0"/>
              <a:t>)</a:t>
            </a:r>
          </a:p>
          <a:p>
            <a:r>
              <a:rPr lang="en-US" dirty="0"/>
              <a:t>Transparency (Water, Glass)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Interreflections</a:t>
            </a:r>
            <a:r>
              <a:rPr lang="en-US" dirty="0">
                <a:solidFill>
                  <a:schemeClr val="accent2"/>
                </a:solidFill>
              </a:rPr>
              <a:t> (Color Bleeding)</a:t>
            </a:r>
          </a:p>
          <a:p>
            <a:r>
              <a:rPr lang="en-US" dirty="0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 dirty="0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904875" y="5257800"/>
            <a:ext cx="845185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Discussed in this lecture so far</a:t>
            </a:r>
          </a:p>
          <a:p>
            <a:pPr algn="l" eaLnBrk="1" hangingPunct="1"/>
            <a:r>
              <a:rPr lang="en-US">
                <a:solidFill>
                  <a:srgbClr val="FFFF66"/>
                </a:solidFill>
                <a:cs typeface="Arial"/>
              </a:rPr>
              <a:t>Not discussed but possible with distribution ray tracing</a:t>
            </a:r>
          </a:p>
          <a:p>
            <a:pPr algn="l" eaLnBrk="1" hangingPunct="1"/>
            <a:r>
              <a:rPr lang="en-US">
                <a:solidFill>
                  <a:srgbClr val="66CCFF"/>
                </a:solidFill>
                <a:cs typeface="Arial"/>
              </a:rPr>
              <a:t>Hard (but not impossible) with ray tracing; radiosity methods</a:t>
            </a:r>
          </a:p>
        </p:txBody>
      </p:sp>
    </p:spTree>
    <p:extLst>
      <p:ext uri="{BB962C8B-B14F-4D97-AF65-F5344CB8AC3E}">
        <p14:creationId xmlns:p14="http://schemas.microsoft.com/office/powerpoint/2010/main" val="205277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basic add ons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 light sources and soft shadows: break into grid of n x n point lights</a:t>
            </a:r>
          </a:p>
          <a:p>
            <a:pPr lvl="1"/>
            <a:r>
              <a:rPr lang="en-US"/>
              <a:t>Use jittering: Randomize direction of shadow ray within small box for given light source direction</a:t>
            </a:r>
          </a:p>
          <a:p>
            <a:pPr lvl="1"/>
            <a:r>
              <a:rPr lang="en-US"/>
              <a:t>Jittering also useful for antialiasing shadows when shooting primary rays </a:t>
            </a:r>
          </a:p>
          <a:p>
            <a:r>
              <a:rPr lang="en-US"/>
              <a:t>More complex reflectance models</a:t>
            </a:r>
          </a:p>
          <a:p>
            <a:pPr lvl="1"/>
            <a:r>
              <a:rPr lang="en-US"/>
              <a:t>Simply update shading model</a:t>
            </a:r>
          </a:p>
          <a:p>
            <a:pPr lvl="1"/>
            <a:r>
              <a:rPr lang="en-US"/>
              <a:t>But at present, we can handle only mirror global illumination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16046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Testing each object for each ray is slow</a:t>
            </a:r>
          </a:p>
          <a:p>
            <a:pPr lvl="1"/>
            <a:r>
              <a:rPr lang="en-US"/>
              <a:t>Fewer Rays</a:t>
            </a:r>
          </a:p>
          <a:p>
            <a:pPr lvl="2">
              <a:buFont typeface="Wingdings" charset="0"/>
              <a:buNone/>
            </a:pPr>
            <a:r>
              <a:rPr lang="en-US"/>
              <a:t>Adaptive sampling, depth control</a:t>
            </a:r>
          </a:p>
          <a:p>
            <a:pPr lvl="1"/>
            <a:r>
              <a:rPr lang="en-US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/>
              <a:t>Beam tracing, cone tracing, pencil tracing etc.</a:t>
            </a:r>
          </a:p>
          <a:p>
            <a:pPr lvl="1"/>
            <a:r>
              <a:rPr lang="en-US"/>
              <a:t>Faster Intersections</a:t>
            </a:r>
          </a:p>
          <a:p>
            <a:pPr lvl="2"/>
            <a:r>
              <a:rPr lang="en-US"/>
              <a:t>Optimized Ray-Object Intersections</a:t>
            </a:r>
          </a:p>
          <a:p>
            <a:pPr lvl="2"/>
            <a:r>
              <a:rPr lang="en-US" b="1" i="1"/>
              <a:t>Fewer Intersections</a:t>
            </a:r>
          </a:p>
        </p:txBody>
      </p:sp>
    </p:spTree>
    <p:extLst>
      <p:ext uri="{BB962C8B-B14F-4D97-AF65-F5344CB8AC3E}">
        <p14:creationId xmlns:p14="http://schemas.microsoft.com/office/powerpoint/2010/main" val="330766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624068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4069" name="Text Box 5"/>
          <p:cNvSpPr txBox="1">
            <a:spLocks noChangeArrowheads="1"/>
          </p:cNvSpPr>
          <p:nvPr/>
        </p:nvSpPr>
        <p:spPr bwMode="auto">
          <a:xfrm>
            <a:off x="6629400" y="2817814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66"/>
                </a:solidFill>
                <a:cs typeface="Arial"/>
              </a:rPr>
              <a:t>Bounding Box</a:t>
            </a:r>
          </a:p>
        </p:txBody>
      </p:sp>
      <p:grpSp>
        <p:nvGrpSpPr>
          <p:cNvPr id="1624070" name="Group 6"/>
          <p:cNvGrpSpPr>
            <a:grpSpLocks/>
          </p:cNvGrpSpPr>
          <p:nvPr/>
        </p:nvGrpSpPr>
        <p:grpSpPr bwMode="auto">
          <a:xfrm>
            <a:off x="3429000" y="3048000"/>
            <a:ext cx="2971800" cy="806451"/>
            <a:chOff x="2160" y="1920"/>
            <a:chExt cx="1872" cy="508"/>
          </a:xfrm>
        </p:grpSpPr>
        <p:sp>
          <p:nvSpPr>
            <p:cNvPr id="1624071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2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3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4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5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24076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2438402" y="4189414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Ray</a:t>
            </a:r>
          </a:p>
        </p:txBody>
      </p:sp>
      <p:sp>
        <p:nvSpPr>
          <p:cNvPr id="1624078" name="Rectangle 14"/>
          <p:cNvSpPr>
            <a:spLocks noChangeArrowheads="1"/>
          </p:cNvSpPr>
          <p:nvPr/>
        </p:nvSpPr>
        <p:spPr bwMode="auto">
          <a:xfrm>
            <a:off x="685802" y="5881688"/>
            <a:ext cx="8334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800">
                <a:solidFill>
                  <a:srgbClr val="FFFFFF"/>
                </a:solidFill>
                <a:cs typeface="Arial"/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357629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1</a:t>
            </a:r>
          </a:p>
        </p:txBody>
      </p:sp>
      <p:pic>
        <p:nvPicPr>
          <p:cNvPr id="1730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" y="1493838"/>
            <a:ext cx="823912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624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2</a:t>
            </a:r>
          </a:p>
        </p:txBody>
      </p:sp>
      <p:pic>
        <p:nvPicPr>
          <p:cNvPr id="1731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0" y="1495426"/>
            <a:ext cx="816292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822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3</a:t>
            </a:r>
          </a:p>
        </p:txBody>
      </p:sp>
      <p:pic>
        <p:nvPicPr>
          <p:cNvPr id="1732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0" y="1512889"/>
            <a:ext cx="7875587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51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625091" name="Oval 3"/>
          <p:cNvSpPr>
            <a:spLocks noChangeArrowheads="1"/>
          </p:cNvSpPr>
          <p:nvPr/>
        </p:nvSpPr>
        <p:spPr bwMode="auto">
          <a:xfrm>
            <a:off x="5589588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2" name="Oval 4"/>
          <p:cNvSpPr>
            <a:spLocks noChangeArrowheads="1"/>
          </p:cNvSpPr>
          <p:nvPr/>
        </p:nvSpPr>
        <p:spPr bwMode="auto">
          <a:xfrm>
            <a:off x="2590800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3" name="Rectangle 5"/>
          <p:cNvSpPr>
            <a:spLocks noChangeArrowheads="1"/>
          </p:cNvSpPr>
          <p:nvPr/>
        </p:nvSpPr>
        <p:spPr bwMode="auto">
          <a:xfrm>
            <a:off x="22748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4" name="Rectangle 6"/>
          <p:cNvSpPr>
            <a:spLocks noChangeArrowheads="1"/>
          </p:cNvSpPr>
          <p:nvPr/>
        </p:nvSpPr>
        <p:spPr bwMode="auto">
          <a:xfrm>
            <a:off x="28781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5" name="Rectangle 7"/>
          <p:cNvSpPr>
            <a:spLocks noChangeArrowheads="1"/>
          </p:cNvSpPr>
          <p:nvPr/>
        </p:nvSpPr>
        <p:spPr bwMode="auto">
          <a:xfrm>
            <a:off x="3481388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6" name="Rectangle 8"/>
          <p:cNvSpPr>
            <a:spLocks noChangeArrowheads="1"/>
          </p:cNvSpPr>
          <p:nvPr/>
        </p:nvSpPr>
        <p:spPr bwMode="auto">
          <a:xfrm>
            <a:off x="408305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7" name="Rectangle 9"/>
          <p:cNvSpPr>
            <a:spLocks noChangeArrowheads="1"/>
          </p:cNvSpPr>
          <p:nvPr/>
        </p:nvSpPr>
        <p:spPr bwMode="auto">
          <a:xfrm>
            <a:off x="468630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8" name="Rectangle 10"/>
          <p:cNvSpPr>
            <a:spLocks noChangeArrowheads="1"/>
          </p:cNvSpPr>
          <p:nvPr/>
        </p:nvSpPr>
        <p:spPr bwMode="auto">
          <a:xfrm>
            <a:off x="5289552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9" name="Rectangle 11"/>
          <p:cNvSpPr>
            <a:spLocks noChangeArrowheads="1"/>
          </p:cNvSpPr>
          <p:nvPr/>
        </p:nvSpPr>
        <p:spPr bwMode="auto">
          <a:xfrm>
            <a:off x="58912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0" name="Rectangle 12"/>
          <p:cNvSpPr>
            <a:spLocks noChangeArrowheads="1"/>
          </p:cNvSpPr>
          <p:nvPr/>
        </p:nvSpPr>
        <p:spPr bwMode="auto">
          <a:xfrm>
            <a:off x="64944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1" name="Rectangle 13"/>
          <p:cNvSpPr>
            <a:spLocks noChangeArrowheads="1"/>
          </p:cNvSpPr>
          <p:nvPr/>
        </p:nvSpPr>
        <p:spPr bwMode="ltGray">
          <a:xfrm>
            <a:off x="22748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2" name="Rectangle 14"/>
          <p:cNvSpPr>
            <a:spLocks noChangeArrowheads="1"/>
          </p:cNvSpPr>
          <p:nvPr/>
        </p:nvSpPr>
        <p:spPr bwMode="ltGray">
          <a:xfrm>
            <a:off x="28781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3" name="Rectangle 15"/>
          <p:cNvSpPr>
            <a:spLocks noChangeArrowheads="1"/>
          </p:cNvSpPr>
          <p:nvPr/>
        </p:nvSpPr>
        <p:spPr bwMode="auto">
          <a:xfrm>
            <a:off x="3481388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4" name="Rectangle 16"/>
          <p:cNvSpPr>
            <a:spLocks noChangeArrowheads="1"/>
          </p:cNvSpPr>
          <p:nvPr/>
        </p:nvSpPr>
        <p:spPr bwMode="auto">
          <a:xfrm>
            <a:off x="408305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5" name="Rectangle 17"/>
          <p:cNvSpPr>
            <a:spLocks noChangeArrowheads="1"/>
          </p:cNvSpPr>
          <p:nvPr/>
        </p:nvSpPr>
        <p:spPr bwMode="auto">
          <a:xfrm>
            <a:off x="468630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6" name="Rectangle 18"/>
          <p:cNvSpPr>
            <a:spLocks noChangeArrowheads="1"/>
          </p:cNvSpPr>
          <p:nvPr/>
        </p:nvSpPr>
        <p:spPr bwMode="auto">
          <a:xfrm>
            <a:off x="5289552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7" name="Rectangle 19"/>
          <p:cNvSpPr>
            <a:spLocks noChangeArrowheads="1"/>
          </p:cNvSpPr>
          <p:nvPr/>
        </p:nvSpPr>
        <p:spPr bwMode="auto">
          <a:xfrm>
            <a:off x="58912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8" name="Rectangle 20"/>
          <p:cNvSpPr>
            <a:spLocks noChangeArrowheads="1"/>
          </p:cNvSpPr>
          <p:nvPr/>
        </p:nvSpPr>
        <p:spPr bwMode="auto">
          <a:xfrm>
            <a:off x="64944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9" name="Rectangle 21"/>
          <p:cNvSpPr>
            <a:spLocks noChangeArrowheads="1"/>
          </p:cNvSpPr>
          <p:nvPr/>
        </p:nvSpPr>
        <p:spPr bwMode="auto">
          <a:xfrm>
            <a:off x="22748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0" name="Rectangle 22"/>
          <p:cNvSpPr>
            <a:spLocks noChangeArrowheads="1"/>
          </p:cNvSpPr>
          <p:nvPr/>
        </p:nvSpPr>
        <p:spPr bwMode="ltGray">
          <a:xfrm>
            <a:off x="28781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1" name="Rectangle 23"/>
          <p:cNvSpPr>
            <a:spLocks noChangeArrowheads="1"/>
          </p:cNvSpPr>
          <p:nvPr/>
        </p:nvSpPr>
        <p:spPr bwMode="ltGray">
          <a:xfrm>
            <a:off x="3481388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2" name="Rectangle 24"/>
          <p:cNvSpPr>
            <a:spLocks noChangeArrowheads="1"/>
          </p:cNvSpPr>
          <p:nvPr/>
        </p:nvSpPr>
        <p:spPr bwMode="ltGray">
          <a:xfrm>
            <a:off x="408305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3" name="Rectangle 25"/>
          <p:cNvSpPr>
            <a:spLocks noChangeArrowheads="1"/>
          </p:cNvSpPr>
          <p:nvPr/>
        </p:nvSpPr>
        <p:spPr bwMode="auto">
          <a:xfrm>
            <a:off x="468630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4" name="Rectangle 26"/>
          <p:cNvSpPr>
            <a:spLocks noChangeArrowheads="1"/>
          </p:cNvSpPr>
          <p:nvPr/>
        </p:nvSpPr>
        <p:spPr bwMode="auto">
          <a:xfrm>
            <a:off x="5289552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5" name="Rectangle 27"/>
          <p:cNvSpPr>
            <a:spLocks noChangeArrowheads="1"/>
          </p:cNvSpPr>
          <p:nvPr/>
        </p:nvSpPr>
        <p:spPr bwMode="auto">
          <a:xfrm>
            <a:off x="58912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6" name="Rectangle 28"/>
          <p:cNvSpPr>
            <a:spLocks noChangeArrowheads="1"/>
          </p:cNvSpPr>
          <p:nvPr/>
        </p:nvSpPr>
        <p:spPr bwMode="auto">
          <a:xfrm>
            <a:off x="64944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7" name="Rectangle 29"/>
          <p:cNvSpPr>
            <a:spLocks noChangeArrowheads="1"/>
          </p:cNvSpPr>
          <p:nvPr/>
        </p:nvSpPr>
        <p:spPr bwMode="auto">
          <a:xfrm>
            <a:off x="22748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8" name="Rectangle 30"/>
          <p:cNvSpPr>
            <a:spLocks noChangeArrowheads="1"/>
          </p:cNvSpPr>
          <p:nvPr/>
        </p:nvSpPr>
        <p:spPr bwMode="auto">
          <a:xfrm>
            <a:off x="28781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9" name="Rectangle 31"/>
          <p:cNvSpPr>
            <a:spLocks noChangeArrowheads="1"/>
          </p:cNvSpPr>
          <p:nvPr/>
        </p:nvSpPr>
        <p:spPr bwMode="auto">
          <a:xfrm>
            <a:off x="3481388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0" name="Rectangle 32"/>
          <p:cNvSpPr>
            <a:spLocks noChangeArrowheads="1"/>
          </p:cNvSpPr>
          <p:nvPr/>
        </p:nvSpPr>
        <p:spPr bwMode="ltGray">
          <a:xfrm>
            <a:off x="408305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1" name="Rectangle 33"/>
          <p:cNvSpPr>
            <a:spLocks noChangeArrowheads="1"/>
          </p:cNvSpPr>
          <p:nvPr/>
        </p:nvSpPr>
        <p:spPr bwMode="ltGray">
          <a:xfrm>
            <a:off x="468630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2" name="Rectangle 34"/>
          <p:cNvSpPr>
            <a:spLocks noChangeArrowheads="1"/>
          </p:cNvSpPr>
          <p:nvPr/>
        </p:nvSpPr>
        <p:spPr bwMode="ltGray">
          <a:xfrm>
            <a:off x="5289552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3" name="Rectangle 35"/>
          <p:cNvSpPr>
            <a:spLocks noChangeArrowheads="1"/>
          </p:cNvSpPr>
          <p:nvPr/>
        </p:nvSpPr>
        <p:spPr bwMode="auto">
          <a:xfrm>
            <a:off x="58912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4" name="Rectangle 36"/>
          <p:cNvSpPr>
            <a:spLocks noChangeArrowheads="1"/>
          </p:cNvSpPr>
          <p:nvPr/>
        </p:nvSpPr>
        <p:spPr bwMode="auto">
          <a:xfrm>
            <a:off x="64944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5" name="Rectangle 37"/>
          <p:cNvSpPr>
            <a:spLocks noChangeArrowheads="1"/>
          </p:cNvSpPr>
          <p:nvPr/>
        </p:nvSpPr>
        <p:spPr bwMode="auto">
          <a:xfrm>
            <a:off x="22748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6" name="Rectangle 38"/>
          <p:cNvSpPr>
            <a:spLocks noChangeArrowheads="1"/>
          </p:cNvSpPr>
          <p:nvPr/>
        </p:nvSpPr>
        <p:spPr bwMode="auto">
          <a:xfrm>
            <a:off x="28781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7" name="Rectangle 39"/>
          <p:cNvSpPr>
            <a:spLocks noChangeArrowheads="1"/>
          </p:cNvSpPr>
          <p:nvPr/>
        </p:nvSpPr>
        <p:spPr bwMode="auto">
          <a:xfrm>
            <a:off x="3481388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8" name="Rectangle 40"/>
          <p:cNvSpPr>
            <a:spLocks noChangeArrowheads="1"/>
          </p:cNvSpPr>
          <p:nvPr/>
        </p:nvSpPr>
        <p:spPr bwMode="auto">
          <a:xfrm>
            <a:off x="408305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9" name="Rectangle 41"/>
          <p:cNvSpPr>
            <a:spLocks noChangeArrowheads="1"/>
          </p:cNvSpPr>
          <p:nvPr/>
        </p:nvSpPr>
        <p:spPr bwMode="auto">
          <a:xfrm>
            <a:off x="468630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0" name="Rectangle 42"/>
          <p:cNvSpPr>
            <a:spLocks noChangeArrowheads="1"/>
          </p:cNvSpPr>
          <p:nvPr/>
        </p:nvSpPr>
        <p:spPr bwMode="ltGray">
          <a:xfrm>
            <a:off x="5289552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1" name="Rectangle 43"/>
          <p:cNvSpPr>
            <a:spLocks noChangeArrowheads="1"/>
          </p:cNvSpPr>
          <p:nvPr/>
        </p:nvSpPr>
        <p:spPr bwMode="ltGray">
          <a:xfrm>
            <a:off x="58912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2" name="Rectangle 44"/>
          <p:cNvSpPr>
            <a:spLocks noChangeArrowheads="1"/>
          </p:cNvSpPr>
          <p:nvPr/>
        </p:nvSpPr>
        <p:spPr bwMode="ltGray">
          <a:xfrm>
            <a:off x="64944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3" name="Rectangle 45"/>
          <p:cNvSpPr>
            <a:spLocks noChangeArrowheads="1"/>
          </p:cNvSpPr>
          <p:nvPr/>
        </p:nvSpPr>
        <p:spPr bwMode="auto">
          <a:xfrm>
            <a:off x="22748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4" name="Rectangle 46"/>
          <p:cNvSpPr>
            <a:spLocks noChangeArrowheads="1"/>
          </p:cNvSpPr>
          <p:nvPr/>
        </p:nvSpPr>
        <p:spPr bwMode="auto">
          <a:xfrm>
            <a:off x="28781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5" name="Rectangle 47"/>
          <p:cNvSpPr>
            <a:spLocks noChangeArrowheads="1"/>
          </p:cNvSpPr>
          <p:nvPr/>
        </p:nvSpPr>
        <p:spPr bwMode="auto">
          <a:xfrm>
            <a:off x="3481388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6" name="Rectangle 48"/>
          <p:cNvSpPr>
            <a:spLocks noChangeArrowheads="1"/>
          </p:cNvSpPr>
          <p:nvPr/>
        </p:nvSpPr>
        <p:spPr bwMode="auto">
          <a:xfrm>
            <a:off x="408305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7" name="Rectangle 49"/>
          <p:cNvSpPr>
            <a:spLocks noChangeArrowheads="1"/>
          </p:cNvSpPr>
          <p:nvPr/>
        </p:nvSpPr>
        <p:spPr bwMode="auto">
          <a:xfrm>
            <a:off x="468630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8" name="Rectangle 50"/>
          <p:cNvSpPr>
            <a:spLocks noChangeArrowheads="1"/>
          </p:cNvSpPr>
          <p:nvPr/>
        </p:nvSpPr>
        <p:spPr bwMode="auto">
          <a:xfrm>
            <a:off x="5289552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9" name="Rectangle 51"/>
          <p:cNvSpPr>
            <a:spLocks noChangeArrowheads="1"/>
          </p:cNvSpPr>
          <p:nvPr/>
        </p:nvSpPr>
        <p:spPr bwMode="auto">
          <a:xfrm>
            <a:off x="58912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0" name="Rectangle 52"/>
          <p:cNvSpPr>
            <a:spLocks noChangeArrowheads="1"/>
          </p:cNvSpPr>
          <p:nvPr/>
        </p:nvSpPr>
        <p:spPr bwMode="ltGray">
          <a:xfrm>
            <a:off x="64944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1" name="Rectangle 53"/>
          <p:cNvSpPr>
            <a:spLocks noChangeArrowheads="1"/>
          </p:cNvSpPr>
          <p:nvPr/>
        </p:nvSpPr>
        <p:spPr bwMode="auto">
          <a:xfrm>
            <a:off x="22748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2" name="Rectangle 54"/>
          <p:cNvSpPr>
            <a:spLocks noChangeArrowheads="1"/>
          </p:cNvSpPr>
          <p:nvPr/>
        </p:nvSpPr>
        <p:spPr bwMode="auto">
          <a:xfrm>
            <a:off x="28781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3" name="Rectangle 55"/>
          <p:cNvSpPr>
            <a:spLocks noChangeArrowheads="1"/>
          </p:cNvSpPr>
          <p:nvPr/>
        </p:nvSpPr>
        <p:spPr bwMode="auto">
          <a:xfrm>
            <a:off x="3481388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4" name="Rectangle 56"/>
          <p:cNvSpPr>
            <a:spLocks noChangeArrowheads="1"/>
          </p:cNvSpPr>
          <p:nvPr/>
        </p:nvSpPr>
        <p:spPr bwMode="auto">
          <a:xfrm>
            <a:off x="408305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5" name="Rectangle 57"/>
          <p:cNvSpPr>
            <a:spLocks noChangeArrowheads="1"/>
          </p:cNvSpPr>
          <p:nvPr/>
        </p:nvSpPr>
        <p:spPr bwMode="auto">
          <a:xfrm>
            <a:off x="468630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6" name="Rectangle 58"/>
          <p:cNvSpPr>
            <a:spLocks noChangeArrowheads="1"/>
          </p:cNvSpPr>
          <p:nvPr/>
        </p:nvSpPr>
        <p:spPr bwMode="auto">
          <a:xfrm>
            <a:off x="5289552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7" name="Rectangle 59"/>
          <p:cNvSpPr>
            <a:spLocks noChangeArrowheads="1"/>
          </p:cNvSpPr>
          <p:nvPr/>
        </p:nvSpPr>
        <p:spPr bwMode="auto">
          <a:xfrm>
            <a:off x="58912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8" name="Rectangle 60"/>
          <p:cNvSpPr>
            <a:spLocks noChangeArrowheads="1"/>
          </p:cNvSpPr>
          <p:nvPr/>
        </p:nvSpPr>
        <p:spPr bwMode="auto">
          <a:xfrm>
            <a:off x="64944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9" name="Rectangle 61"/>
          <p:cNvSpPr>
            <a:spLocks noChangeArrowheads="1"/>
          </p:cNvSpPr>
          <p:nvPr/>
        </p:nvSpPr>
        <p:spPr bwMode="auto">
          <a:xfrm>
            <a:off x="22748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0" name="Rectangle 62"/>
          <p:cNvSpPr>
            <a:spLocks noChangeArrowheads="1"/>
          </p:cNvSpPr>
          <p:nvPr/>
        </p:nvSpPr>
        <p:spPr bwMode="auto">
          <a:xfrm>
            <a:off x="28781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1" name="Rectangle 63"/>
          <p:cNvSpPr>
            <a:spLocks noChangeArrowheads="1"/>
          </p:cNvSpPr>
          <p:nvPr/>
        </p:nvSpPr>
        <p:spPr bwMode="auto">
          <a:xfrm>
            <a:off x="3481388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2" name="Rectangle 64"/>
          <p:cNvSpPr>
            <a:spLocks noChangeArrowheads="1"/>
          </p:cNvSpPr>
          <p:nvPr/>
        </p:nvSpPr>
        <p:spPr bwMode="auto">
          <a:xfrm>
            <a:off x="408305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3" name="Rectangle 65"/>
          <p:cNvSpPr>
            <a:spLocks noChangeArrowheads="1"/>
          </p:cNvSpPr>
          <p:nvPr/>
        </p:nvSpPr>
        <p:spPr bwMode="auto">
          <a:xfrm>
            <a:off x="468630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4" name="Rectangle 66"/>
          <p:cNvSpPr>
            <a:spLocks noChangeArrowheads="1"/>
          </p:cNvSpPr>
          <p:nvPr/>
        </p:nvSpPr>
        <p:spPr bwMode="auto">
          <a:xfrm>
            <a:off x="5289552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5" name="Rectangle 67"/>
          <p:cNvSpPr>
            <a:spLocks noChangeArrowheads="1"/>
          </p:cNvSpPr>
          <p:nvPr/>
        </p:nvSpPr>
        <p:spPr bwMode="auto">
          <a:xfrm>
            <a:off x="58912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6" name="Rectangle 68"/>
          <p:cNvSpPr>
            <a:spLocks noChangeArrowheads="1"/>
          </p:cNvSpPr>
          <p:nvPr/>
        </p:nvSpPr>
        <p:spPr bwMode="auto">
          <a:xfrm>
            <a:off x="64944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7" name="Line 69"/>
          <p:cNvSpPr>
            <a:spLocks noChangeShapeType="1"/>
          </p:cNvSpPr>
          <p:nvPr/>
        </p:nvSpPr>
        <p:spPr bwMode="auto">
          <a:xfrm>
            <a:off x="1447800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8" name="Oval 70"/>
          <p:cNvSpPr>
            <a:spLocks noChangeArrowheads="1"/>
          </p:cNvSpPr>
          <p:nvPr/>
        </p:nvSpPr>
        <p:spPr bwMode="auto">
          <a:xfrm>
            <a:off x="3932240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9" name="Oval 71"/>
          <p:cNvSpPr>
            <a:spLocks noChangeArrowheads="1"/>
          </p:cNvSpPr>
          <p:nvPr/>
        </p:nvSpPr>
        <p:spPr bwMode="auto">
          <a:xfrm>
            <a:off x="6634165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60" name="Oval 72"/>
          <p:cNvSpPr>
            <a:spLocks noChangeArrowheads="1"/>
          </p:cNvSpPr>
          <p:nvPr/>
        </p:nvSpPr>
        <p:spPr bwMode="auto">
          <a:xfrm>
            <a:off x="4733927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55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Grid: Problems</a:t>
            </a:r>
          </a:p>
        </p:txBody>
      </p:sp>
      <p:pic>
        <p:nvPicPr>
          <p:cNvPr id="1733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7" y="1444625"/>
            <a:ext cx="8188325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14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7" y="1327149"/>
            <a:ext cx="9224963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5549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</a:t>
            </a:r>
          </a:p>
        </p:txBody>
      </p:sp>
      <p:pic>
        <p:nvPicPr>
          <p:cNvPr id="1735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7" y="1506540"/>
            <a:ext cx="8228013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84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 traversal</a:t>
            </a:r>
          </a:p>
        </p:txBody>
      </p:sp>
      <p:pic>
        <p:nvPicPr>
          <p:cNvPr id="1736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33513"/>
            <a:ext cx="8280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63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Accelerations</a:t>
            </a:r>
          </a:p>
        </p:txBody>
      </p:sp>
      <p:pic>
        <p:nvPicPr>
          <p:cNvPr id="1738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62089"/>
            <a:ext cx="86169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97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50943" cy="5029200"/>
          </a:xfrm>
        </p:spPr>
        <p:txBody>
          <a:bodyPr/>
          <a:lstStyle/>
          <a:p>
            <a:r>
              <a:rPr lang="en-US" dirty="0" smtClean="0"/>
              <a:t>Fill out now, can be done on phone</a:t>
            </a:r>
          </a:p>
          <a:p>
            <a:r>
              <a:rPr lang="en-US" dirty="0" smtClean="0"/>
              <a:t>Enthusiasm important to future offerings (one of first time in winter this year, many enrollments167)</a:t>
            </a:r>
          </a:p>
          <a:p>
            <a:r>
              <a:rPr lang="en-US" dirty="0" smtClean="0"/>
              <a:t>Comments useful to future years</a:t>
            </a:r>
          </a:p>
          <a:p>
            <a:r>
              <a:rPr lang="en-US" dirty="0" smtClean="0"/>
              <a:t>Some key innovations: modern OpenGL, GLSL; feedback servers (including code), edX edge, </a:t>
            </a:r>
            <a:r>
              <a:rPr lang="is-IS" dirty="0" smtClean="0"/>
              <a:t>…</a:t>
            </a:r>
          </a:p>
          <a:p>
            <a:endParaRPr lang="is-IS" dirty="0" smtClean="0"/>
          </a:p>
          <a:p>
            <a:r>
              <a:rPr lang="is-IS" dirty="0" smtClean="0"/>
              <a:t>Separately, please also evaluate the TAs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0955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Ray Tracing Acceleration Structures</a:t>
            </a:r>
          </a:p>
        </p:txBody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Bounding Volume Hierarchies (BVH)</a:t>
            </a:r>
          </a:p>
          <a:p>
            <a:r>
              <a:rPr lang="en-US" dirty="0"/>
              <a:t>Uniform Spatial Subdivision (Grids)</a:t>
            </a:r>
          </a:p>
          <a:p>
            <a:r>
              <a:rPr lang="en-US" dirty="0"/>
              <a:t>Binary Space Partitioning (BSP Trees)</a:t>
            </a:r>
          </a:p>
          <a:p>
            <a:pPr lvl="1"/>
            <a:r>
              <a:rPr lang="en-US" dirty="0"/>
              <a:t>Axis-aligned often for ray tracing: </a:t>
            </a:r>
            <a:r>
              <a:rPr lang="en-US" dirty="0" err="1"/>
              <a:t>kd</a:t>
            </a:r>
            <a:r>
              <a:rPr lang="en-US" dirty="0"/>
              <a:t>-trees</a:t>
            </a:r>
          </a:p>
          <a:p>
            <a:r>
              <a:rPr lang="en-US" dirty="0"/>
              <a:t>Conceptually simple, implementation a bit tricky</a:t>
            </a:r>
          </a:p>
          <a:p>
            <a:pPr lvl="1"/>
            <a:r>
              <a:rPr lang="en-US" dirty="0"/>
              <a:t>Lecture relatively high level: Start early, go to section</a:t>
            </a:r>
          </a:p>
          <a:p>
            <a:pPr lvl="1"/>
            <a:r>
              <a:rPr lang="en-US" dirty="0"/>
              <a:t>Remember that acceleration a small part of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37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of 2D Bounding Box Test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Can you find a t in range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768457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059593"/>
              </p:ext>
            </p:extLst>
          </p:nvPr>
        </p:nvGraphicFramePr>
        <p:xfrm>
          <a:off x="8262938" y="3525838"/>
          <a:ext cx="8397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2" name="Equation" r:id="rId3" imgW="317500" imgH="241300" progId="Equation.DSMT4">
                  <p:embed/>
                </p:oleObj>
              </mc:Choice>
              <mc:Fallback>
                <p:oleObj name="Equation" r:id="rId3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525838"/>
                        <a:ext cx="8397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2" name="Rectangle 4"/>
          <p:cNvSpPr>
            <a:spLocks noChangeArrowheads="1"/>
          </p:cNvSpPr>
          <p:nvPr/>
        </p:nvSpPr>
        <p:spPr bwMode="auto">
          <a:xfrm>
            <a:off x="6378575" y="1720849"/>
            <a:ext cx="1754188" cy="17208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53" name="Line 5"/>
          <p:cNvSpPr>
            <a:spLocks noChangeShapeType="1"/>
          </p:cNvSpPr>
          <p:nvPr/>
        </p:nvSpPr>
        <p:spPr bwMode="auto">
          <a:xfrm flipV="1">
            <a:off x="6335713" y="3744913"/>
            <a:ext cx="1765300" cy="1020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542952"/>
              </p:ext>
            </p:extLst>
          </p:nvPr>
        </p:nvGraphicFramePr>
        <p:xfrm>
          <a:off x="5865813" y="4610100"/>
          <a:ext cx="8270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3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4610100"/>
                        <a:ext cx="82708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9" name="Line 11"/>
          <p:cNvSpPr>
            <a:spLocks noChangeShapeType="1"/>
          </p:cNvSpPr>
          <p:nvPr/>
        </p:nvSpPr>
        <p:spPr bwMode="auto">
          <a:xfrm flipV="1">
            <a:off x="4495802" y="1733552"/>
            <a:ext cx="2970213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46802"/>
              </p:ext>
            </p:extLst>
          </p:nvPr>
        </p:nvGraphicFramePr>
        <p:xfrm>
          <a:off x="3930650" y="3314700"/>
          <a:ext cx="8286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3314700"/>
                        <a:ext cx="8286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784308"/>
              </p:ext>
            </p:extLst>
          </p:nvPr>
        </p:nvGraphicFramePr>
        <p:xfrm>
          <a:off x="7432676" y="1093022"/>
          <a:ext cx="826364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5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676" y="1093022"/>
                        <a:ext cx="826364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69" name="Line 21"/>
          <p:cNvSpPr>
            <a:spLocks noChangeShapeType="1"/>
          </p:cNvSpPr>
          <p:nvPr/>
        </p:nvSpPr>
        <p:spPr bwMode="auto">
          <a:xfrm flipH="1">
            <a:off x="6346827" y="3463925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0" name="Line 22"/>
          <p:cNvSpPr>
            <a:spLocks noChangeShapeType="1"/>
          </p:cNvSpPr>
          <p:nvPr/>
        </p:nvSpPr>
        <p:spPr bwMode="auto">
          <a:xfrm flipH="1">
            <a:off x="8134352" y="3454400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2" name="Line 24"/>
          <p:cNvSpPr>
            <a:spLocks noChangeShapeType="1"/>
          </p:cNvSpPr>
          <p:nvPr/>
        </p:nvSpPr>
        <p:spPr bwMode="auto">
          <a:xfrm flipH="1">
            <a:off x="3937000" y="3441702"/>
            <a:ext cx="2420938" cy="539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03000"/>
              </p:ext>
            </p:extLst>
          </p:nvPr>
        </p:nvGraphicFramePr>
        <p:xfrm>
          <a:off x="903288" y="2128838"/>
          <a:ext cx="2516187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6" name="Equation" r:id="rId11" imgW="939800" imgH="711200" progId="Equation.DSMT4">
                  <p:embed/>
                </p:oleObj>
              </mc:Choice>
              <mc:Fallback>
                <p:oleObj name="Equation" r:id="rId11" imgW="9398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128838"/>
                        <a:ext cx="2516187" cy="190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74" name="Line 26"/>
          <p:cNvSpPr>
            <a:spLocks noChangeShapeType="1"/>
          </p:cNvSpPr>
          <p:nvPr/>
        </p:nvSpPr>
        <p:spPr bwMode="auto">
          <a:xfrm flipV="1">
            <a:off x="3990977" y="6013452"/>
            <a:ext cx="46259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5" name="Line 27"/>
          <p:cNvSpPr>
            <a:spLocks noChangeShapeType="1"/>
          </p:cNvSpPr>
          <p:nvPr/>
        </p:nvSpPr>
        <p:spPr bwMode="auto">
          <a:xfrm>
            <a:off x="5002215" y="5938839"/>
            <a:ext cx="1366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6" name="Line 28"/>
          <p:cNvSpPr>
            <a:spLocks noChangeShapeType="1"/>
          </p:cNvSpPr>
          <p:nvPr/>
        </p:nvSpPr>
        <p:spPr bwMode="auto">
          <a:xfrm>
            <a:off x="6654800" y="5935663"/>
            <a:ext cx="1366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7" name="Text Box 29"/>
          <p:cNvSpPr txBox="1">
            <a:spLocks noChangeArrowheads="1"/>
          </p:cNvSpPr>
          <p:nvPr/>
        </p:nvSpPr>
        <p:spPr bwMode="auto">
          <a:xfrm>
            <a:off x="2700552" y="6102352"/>
            <a:ext cx="6514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No intersection if x and y ranges don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t overlap</a:t>
            </a:r>
          </a:p>
        </p:txBody>
      </p:sp>
      <p:graphicFrame>
        <p:nvGraphicFramePr>
          <p:cNvPr id="1768480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64018568"/>
              </p:ext>
            </p:extLst>
          </p:nvPr>
        </p:nvGraphicFramePr>
        <p:xfrm>
          <a:off x="4422775" y="5211763"/>
          <a:ext cx="7762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7" name="Equation" r:id="rId13" imgW="292100" imgH="241300" progId="Equation.DSMT4">
                  <p:embed/>
                </p:oleObj>
              </mc:Choice>
              <mc:Fallback>
                <p:oleObj name="Equation" r:id="rId13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5211763"/>
                        <a:ext cx="7762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34391"/>
              </p:ext>
            </p:extLst>
          </p:nvPr>
        </p:nvGraphicFramePr>
        <p:xfrm>
          <a:off x="5551488" y="5162550"/>
          <a:ext cx="8905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8" name="Equation" r:id="rId15" imgW="317500" imgH="241300" progId="Equation.DSMT4">
                  <p:embed/>
                </p:oleObj>
              </mc:Choice>
              <mc:Fallback>
                <p:oleObj name="Equation" r:id="rId1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62550"/>
                        <a:ext cx="8905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498862"/>
              </p:ext>
            </p:extLst>
          </p:nvPr>
        </p:nvGraphicFramePr>
        <p:xfrm>
          <a:off x="6610350" y="5140325"/>
          <a:ext cx="8191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9" name="Equation" r:id="rId17" imgW="292100" imgH="266700" progId="Equation.DSMT4">
                  <p:embed/>
                </p:oleObj>
              </mc:Choice>
              <mc:Fallback>
                <p:oleObj name="Equation" r:id="rId1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5140325"/>
                        <a:ext cx="8191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138415"/>
              </p:ext>
            </p:extLst>
          </p:nvPr>
        </p:nvGraphicFramePr>
        <p:xfrm>
          <a:off x="7523163" y="5162550"/>
          <a:ext cx="8905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0" name="Equation" r:id="rId19" imgW="317500" imgH="266700" progId="Equation.DSMT4">
                  <p:embed/>
                </p:oleObj>
              </mc:Choice>
              <mc:Fallback>
                <p:oleObj name="Equation" r:id="rId1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5162550"/>
                        <a:ext cx="8905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08491"/>
              </p:ext>
            </p:extLst>
          </p:nvPr>
        </p:nvGraphicFramePr>
        <p:xfrm>
          <a:off x="319088" y="4038600"/>
          <a:ext cx="39846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1" name="Equation" r:id="rId21" imgW="1790700" imgH="952500" progId="Equation.DSMT4">
                  <p:embed/>
                </p:oleObj>
              </mc:Choice>
              <mc:Fallback>
                <p:oleObj name="Equation" r:id="rId21" imgW="17907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038600"/>
                        <a:ext cx="39846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46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53" grpId="0" animBg="1"/>
      <p:bldP spid="1768459" grpId="0" animBg="1"/>
      <p:bldP spid="1768469" grpId="0" animBg="1"/>
      <p:bldP spid="1768470" grpId="0" animBg="1"/>
      <p:bldP spid="1768472" grpId="0" animBg="1"/>
      <p:bldP spid="1768474" grpId="0" animBg="1"/>
      <p:bldP spid="1768475" grpId="0" animBg="1"/>
      <p:bldP spid="1768476" grpId="0" animBg="1"/>
      <p:bldP spid="176847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Box Test</a:t>
            </a:r>
          </a:p>
        </p:txBody>
      </p:sp>
      <p:sp>
        <p:nvSpPr>
          <p:cNvPr id="177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Ray-Intersection is simple coordinate check </a:t>
            </a:r>
          </a:p>
          <a:p>
            <a:r>
              <a:rPr lang="en-US"/>
              <a:t>Intricacies with test, see book </a:t>
            </a:r>
          </a:p>
          <a:p>
            <a:r>
              <a:rPr lang="en-US"/>
              <a:t>Hierarchical Bounding Boxes </a:t>
            </a:r>
          </a:p>
        </p:txBody>
      </p:sp>
      <p:sp>
        <p:nvSpPr>
          <p:cNvPr id="1776644" name="Rectangle 4"/>
          <p:cNvSpPr>
            <a:spLocks noChangeArrowheads="1"/>
          </p:cNvSpPr>
          <p:nvPr/>
        </p:nvSpPr>
        <p:spPr bwMode="auto">
          <a:xfrm>
            <a:off x="3544888" y="4040188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76645" name="Group 5"/>
          <p:cNvGrpSpPr>
            <a:grpSpLocks/>
          </p:cNvGrpSpPr>
          <p:nvPr/>
        </p:nvGrpSpPr>
        <p:grpSpPr bwMode="auto">
          <a:xfrm>
            <a:off x="3773488" y="4192588"/>
            <a:ext cx="2971800" cy="806451"/>
            <a:chOff x="2160" y="1920"/>
            <a:chExt cx="1872" cy="508"/>
          </a:xfrm>
        </p:grpSpPr>
        <p:sp>
          <p:nvSpPr>
            <p:cNvPr id="1776646" name="AutoShape 6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7" name="AutoShape 7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8" name="AutoShape 8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9" name="AutoShape 9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50" name="AutoShape 10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76651" name="Line 11"/>
          <p:cNvSpPr>
            <a:spLocks noChangeShapeType="1"/>
          </p:cNvSpPr>
          <p:nvPr/>
        </p:nvSpPr>
        <p:spPr bwMode="auto">
          <a:xfrm>
            <a:off x="1146175" y="4440239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2" name="Text Box 12"/>
          <p:cNvSpPr txBox="1">
            <a:spLocks noChangeArrowheads="1"/>
          </p:cNvSpPr>
          <p:nvPr/>
        </p:nvSpPr>
        <p:spPr bwMode="auto">
          <a:xfrm>
            <a:off x="2593977" y="5200652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Ray</a:t>
            </a:r>
          </a:p>
        </p:txBody>
      </p:sp>
      <p:sp>
        <p:nvSpPr>
          <p:cNvPr id="1776653" name="Rectangle 13"/>
          <p:cNvSpPr>
            <a:spLocks noChangeArrowheads="1"/>
          </p:cNvSpPr>
          <p:nvPr/>
        </p:nvSpPr>
        <p:spPr bwMode="auto">
          <a:xfrm>
            <a:off x="3744913" y="4152902"/>
            <a:ext cx="1503362" cy="881063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4" name="Rectangle 14"/>
          <p:cNvSpPr>
            <a:spLocks noChangeArrowheads="1"/>
          </p:cNvSpPr>
          <p:nvPr/>
        </p:nvSpPr>
        <p:spPr bwMode="auto">
          <a:xfrm>
            <a:off x="5438775" y="4149725"/>
            <a:ext cx="1376363" cy="871539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260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Bounding Box Test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ray hits root box</a:t>
            </a:r>
          </a:p>
          <a:p>
            <a:pPr lvl="1"/>
            <a:r>
              <a:rPr lang="en-US"/>
              <a:t>Intersect left subtree</a:t>
            </a:r>
          </a:p>
          <a:p>
            <a:pPr lvl="1"/>
            <a:r>
              <a:rPr lang="en-US"/>
              <a:t>Intersect right subtree</a:t>
            </a:r>
          </a:p>
          <a:p>
            <a:pPr lvl="1"/>
            <a:r>
              <a:rPr lang="en-US"/>
              <a:t>Merge intersections (find closest one)</a:t>
            </a:r>
          </a:p>
          <a:p>
            <a:r>
              <a:rPr lang="en-US"/>
              <a:t>Standard hierarchical traversal </a:t>
            </a:r>
          </a:p>
          <a:p>
            <a:pPr lvl="1"/>
            <a:r>
              <a:rPr lang="en-US"/>
              <a:t>But caveat, since bounding boxes may overlap</a:t>
            </a:r>
          </a:p>
          <a:p>
            <a:r>
              <a:rPr lang="en-US"/>
              <a:t>At leaf nodes, must intersect objects</a:t>
            </a:r>
          </a:p>
        </p:txBody>
      </p:sp>
    </p:spTree>
    <p:extLst>
      <p:ext uri="{BB962C8B-B14F-4D97-AF65-F5344CB8AC3E}">
        <p14:creationId xmlns:p14="http://schemas.microsoft.com/office/powerpoint/2010/main" val="3782266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Creating Bounding Volume Hierarchy</a:t>
            </a:r>
          </a:p>
        </p:txBody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function bvh-node::create (object array A, int AXIS)</a:t>
            </a:r>
          </a:p>
          <a:p>
            <a:pPr lvl="1">
              <a:buFont typeface="Wingdings" charset="0"/>
              <a:buNone/>
            </a:pPr>
            <a:r>
              <a:rPr lang="en-US"/>
              <a:t>N = A.length() ; </a:t>
            </a:r>
          </a:p>
          <a:p>
            <a:pPr lvl="1">
              <a:buFont typeface="Wingdings" charset="0"/>
              <a:buNone/>
            </a:pPr>
            <a:r>
              <a:rPr lang="en-US"/>
              <a:t>if (N == 1) {left = A[0]; right = NULL; bbox = bound(A[0]);}</a:t>
            </a:r>
          </a:p>
          <a:p>
            <a:pPr lvl="1">
              <a:buFont typeface="Wingdings" charset="0"/>
              <a:buNone/>
            </a:pPr>
            <a:r>
              <a:rPr lang="en-US"/>
              <a:t>else if (N == 2) {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A[0] ; right = A[1] 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combine(bound(A[0]),bound(A[1])) ;</a:t>
            </a:r>
          </a:p>
          <a:p>
            <a:pPr lvl="1">
              <a:buFont typeface="Wingdings" charset="0"/>
              <a:buNone/>
            </a:pPr>
            <a:r>
              <a:rPr lang="en-US"/>
              <a:t>else</a:t>
            </a:r>
          </a:p>
          <a:p>
            <a:pPr lvl="2">
              <a:buFont typeface="Wingdings" charset="0"/>
              <a:buNone/>
            </a:pPr>
            <a:r>
              <a:rPr lang="en-US" sz="2400"/>
              <a:t>Find midpoint m of bounding box of A along AXIS</a:t>
            </a:r>
          </a:p>
          <a:p>
            <a:pPr lvl="2">
              <a:buFont typeface="Wingdings" charset="0"/>
              <a:buNone/>
            </a:pPr>
            <a:r>
              <a:rPr lang="en-US" sz="2400"/>
              <a:t>Partition A into lists of size k and N-k around m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new bvh-node (A[0…k],(AXIS+1) mod 3) ; </a:t>
            </a:r>
          </a:p>
          <a:p>
            <a:pPr lvl="2">
              <a:buFont typeface="Wingdings" charset="0"/>
              <a:buNone/>
            </a:pPr>
            <a:r>
              <a:rPr lang="en-US" sz="2400"/>
              <a:t>right = new bvh-node(A[k+1…N-1],(AXIS+1) mod 3);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 (left -&gt; bbox, right -&gt; bbox) ;  </a:t>
            </a:r>
          </a:p>
          <a:p>
            <a:pPr lvl="2"/>
            <a:endParaRPr lang="en-US" sz="2400"/>
          </a:p>
        </p:txBody>
      </p:sp>
      <p:sp>
        <p:nvSpPr>
          <p:cNvPr id="1778692" name="Text Box 4"/>
          <p:cNvSpPr txBox="1">
            <a:spLocks noChangeArrowheads="1"/>
          </p:cNvSpPr>
          <p:nvPr/>
        </p:nvSpPr>
        <p:spPr bwMode="auto">
          <a:xfrm>
            <a:off x="5792025" y="6400801"/>
            <a:ext cx="3367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From page </a:t>
            </a:r>
            <a:r>
              <a:rPr lang="en-US" dirty="0" smtClean="0">
                <a:solidFill>
                  <a:srgbClr val="FFFFFF"/>
                </a:solidFill>
                <a:cs typeface="Arial"/>
              </a:rPr>
              <a:t>305 </a:t>
            </a:r>
            <a:r>
              <a:rPr lang="en-US" dirty="0">
                <a:solidFill>
                  <a:srgbClr val="FFFFFF"/>
                </a:solidFill>
                <a:cs typeface="Arial"/>
              </a:rPr>
              <a:t>of book</a:t>
            </a:r>
          </a:p>
        </p:txBody>
      </p:sp>
    </p:spTree>
    <p:extLst>
      <p:ext uri="{BB962C8B-B14F-4D97-AF65-F5344CB8AC3E}">
        <p14:creationId xmlns:p14="http://schemas.microsoft.com/office/powerpoint/2010/main" val="2854160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Spatial Subdivision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Different idea: Divide space rather than objects</a:t>
            </a:r>
          </a:p>
          <a:p>
            <a:r>
              <a:rPr lang="en-US"/>
              <a:t>In BVH, each object is in one of two sibling nodes</a:t>
            </a:r>
          </a:p>
          <a:p>
            <a:pPr lvl="1"/>
            <a:r>
              <a:rPr lang="en-US"/>
              <a:t>A point in space may be inside both nodes</a:t>
            </a:r>
          </a:p>
          <a:p>
            <a:r>
              <a:rPr lang="en-US"/>
              <a:t>In spatial subdivision, each space point in one node</a:t>
            </a:r>
          </a:p>
          <a:p>
            <a:pPr lvl="1"/>
            <a:r>
              <a:rPr lang="en-US"/>
              <a:t>But object may lie in multiple spatial nodes</a:t>
            </a:r>
          </a:p>
          <a:p>
            <a:r>
              <a:rPr lang="en-US"/>
              <a:t>Simplest is uniform grid (have seen this already)</a:t>
            </a:r>
          </a:p>
          <a:p>
            <a:r>
              <a:rPr lang="en-US"/>
              <a:t>Challenge is keeping all objects within cell</a:t>
            </a:r>
          </a:p>
          <a:p>
            <a:r>
              <a:rPr lang="en-US"/>
              <a:t>And in traversing the grid</a:t>
            </a:r>
          </a:p>
        </p:txBody>
      </p:sp>
    </p:spTree>
    <p:extLst>
      <p:ext uri="{BB962C8B-B14F-4D97-AF65-F5344CB8AC3E}">
        <p14:creationId xmlns:p14="http://schemas.microsoft.com/office/powerpoint/2010/main" val="1310065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1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2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3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4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5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6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747978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9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0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1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2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3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4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5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6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7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8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9" name="Text Box 21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47990" name="Text Box 22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47991" name="Text Box 23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47992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3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4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5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6" name="Text Box 28"/>
          <p:cNvSpPr txBox="1">
            <a:spLocks noChangeArrowheads="1"/>
          </p:cNvSpPr>
          <p:nvPr/>
        </p:nvSpPr>
        <p:spPr bwMode="auto">
          <a:xfrm>
            <a:off x="228600" y="6172201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misses all objects: Pixel colored black</a:t>
            </a:r>
          </a:p>
        </p:txBody>
      </p:sp>
      <p:grpSp>
        <p:nvGrpSpPr>
          <p:cNvPr id="1747997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747998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7999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48000" name="Text Box 32"/>
          <p:cNvSpPr txBox="1">
            <a:spLocks noChangeArrowheads="1"/>
          </p:cNvSpPr>
          <p:nvPr/>
        </p:nvSpPr>
        <p:spPr bwMode="auto">
          <a:xfrm>
            <a:off x="228601" y="6172201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intersects object: shade using color, lights, materials</a:t>
            </a:r>
          </a:p>
        </p:txBody>
      </p:sp>
      <p:sp>
        <p:nvSpPr>
          <p:cNvPr id="1748001" name="AutoShape 33"/>
          <p:cNvSpPr>
            <a:spLocks noChangeArrowheads="1"/>
          </p:cNvSpPr>
          <p:nvPr/>
        </p:nvSpPr>
        <p:spPr bwMode="auto">
          <a:xfrm rot="20947659">
            <a:off x="4773613" y="2362201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48002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748003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8004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8005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48006" name="Text Box 38"/>
          <p:cNvSpPr txBox="1">
            <a:spLocks noChangeArrowheads="1"/>
          </p:cNvSpPr>
          <p:nvPr/>
        </p:nvSpPr>
        <p:spPr bwMode="auto">
          <a:xfrm>
            <a:off x="228601" y="6170614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Multiple intersections: Use closest one (as does OpenGL)</a:t>
            </a:r>
          </a:p>
        </p:txBody>
      </p:sp>
      <p:sp>
        <p:nvSpPr>
          <p:cNvPr id="1748007" name="AutoShape 39"/>
          <p:cNvSpPr>
            <a:spLocks noChangeArrowheads="1"/>
          </p:cNvSpPr>
          <p:nvPr/>
        </p:nvSpPr>
        <p:spPr bwMode="auto">
          <a:xfrm rot="21346151">
            <a:off x="4873627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8008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8009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0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92" grpId="0" animBg="1"/>
      <p:bldP spid="1747996" grpId="0"/>
      <p:bldP spid="1747996" grpId="1"/>
      <p:bldP spid="1748000" grpId="0"/>
      <p:bldP spid="1748000" grpId="1"/>
      <p:bldP spid="1748001" grpId="0" animBg="1"/>
      <p:bldP spid="1748001" grpId="1" animBg="1"/>
      <p:bldP spid="1748006" grpId="0"/>
      <p:bldP spid="174800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Traversal of Grid High Level</a:t>
            </a:r>
          </a:p>
        </p:txBody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Intersect </a:t>
            </a:r>
            <a:r>
              <a:rPr lang="en-US" dirty="0" err="1"/>
              <a:t>Pt</a:t>
            </a:r>
            <a:r>
              <a:rPr lang="en-US" dirty="0"/>
              <a:t>?</a:t>
            </a:r>
          </a:p>
          <a:p>
            <a:r>
              <a:rPr lang="en-US" dirty="0"/>
              <a:t>Irreg. </a:t>
            </a:r>
            <a:r>
              <a:rPr lang="en-US" dirty="0" err="1"/>
              <a:t>samp</a:t>
            </a:r>
            <a:r>
              <a:rPr lang="en-US" dirty="0"/>
              <a:t>. pattern?</a:t>
            </a:r>
          </a:p>
          <a:p>
            <a:r>
              <a:rPr lang="en-US" dirty="0"/>
              <a:t>But regular in planes</a:t>
            </a:r>
          </a:p>
          <a:p>
            <a:r>
              <a:rPr lang="en-US" dirty="0"/>
              <a:t>Fast </a:t>
            </a:r>
            <a:r>
              <a:rPr lang="en-US" dirty="0" err="1"/>
              <a:t>algo</a:t>
            </a:r>
            <a:r>
              <a:rPr lang="en-US" dirty="0"/>
              <a:t>. possible</a:t>
            </a:r>
          </a:p>
          <a:p>
            <a:r>
              <a:rPr lang="en-US" dirty="0"/>
              <a:t>(more on board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82788" name="Oval 4"/>
          <p:cNvSpPr>
            <a:spLocks noChangeArrowheads="1"/>
          </p:cNvSpPr>
          <p:nvPr/>
        </p:nvSpPr>
        <p:spPr bwMode="auto">
          <a:xfrm>
            <a:off x="7478713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89" name="Oval 5"/>
          <p:cNvSpPr>
            <a:spLocks noChangeArrowheads="1"/>
          </p:cNvSpPr>
          <p:nvPr/>
        </p:nvSpPr>
        <p:spPr bwMode="auto">
          <a:xfrm>
            <a:off x="4479927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0" name="Rectangle 6"/>
          <p:cNvSpPr>
            <a:spLocks noChangeArrowheads="1"/>
          </p:cNvSpPr>
          <p:nvPr/>
        </p:nvSpPr>
        <p:spPr bwMode="auto">
          <a:xfrm>
            <a:off x="41640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1" name="Rectangle 7"/>
          <p:cNvSpPr>
            <a:spLocks noChangeArrowheads="1"/>
          </p:cNvSpPr>
          <p:nvPr/>
        </p:nvSpPr>
        <p:spPr bwMode="auto">
          <a:xfrm>
            <a:off x="47672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2" name="Rectangle 8"/>
          <p:cNvSpPr>
            <a:spLocks noChangeArrowheads="1"/>
          </p:cNvSpPr>
          <p:nvPr/>
        </p:nvSpPr>
        <p:spPr bwMode="auto">
          <a:xfrm>
            <a:off x="5370513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3" name="Rectangle 9"/>
          <p:cNvSpPr>
            <a:spLocks noChangeArrowheads="1"/>
          </p:cNvSpPr>
          <p:nvPr/>
        </p:nvSpPr>
        <p:spPr bwMode="auto">
          <a:xfrm>
            <a:off x="597217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4" name="Rectangle 10"/>
          <p:cNvSpPr>
            <a:spLocks noChangeArrowheads="1"/>
          </p:cNvSpPr>
          <p:nvPr/>
        </p:nvSpPr>
        <p:spPr bwMode="auto">
          <a:xfrm>
            <a:off x="657542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5" name="Rectangle 11"/>
          <p:cNvSpPr>
            <a:spLocks noChangeArrowheads="1"/>
          </p:cNvSpPr>
          <p:nvPr/>
        </p:nvSpPr>
        <p:spPr bwMode="auto">
          <a:xfrm>
            <a:off x="7178677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6" name="Rectangle 12"/>
          <p:cNvSpPr>
            <a:spLocks noChangeArrowheads="1"/>
          </p:cNvSpPr>
          <p:nvPr/>
        </p:nvSpPr>
        <p:spPr bwMode="auto">
          <a:xfrm>
            <a:off x="77803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7" name="Rectangle 13"/>
          <p:cNvSpPr>
            <a:spLocks noChangeArrowheads="1"/>
          </p:cNvSpPr>
          <p:nvPr/>
        </p:nvSpPr>
        <p:spPr bwMode="auto">
          <a:xfrm>
            <a:off x="83835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8" name="Rectangle 14"/>
          <p:cNvSpPr>
            <a:spLocks noChangeArrowheads="1"/>
          </p:cNvSpPr>
          <p:nvPr/>
        </p:nvSpPr>
        <p:spPr bwMode="ltGray">
          <a:xfrm>
            <a:off x="41640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9" name="Rectangle 15"/>
          <p:cNvSpPr>
            <a:spLocks noChangeArrowheads="1"/>
          </p:cNvSpPr>
          <p:nvPr/>
        </p:nvSpPr>
        <p:spPr bwMode="ltGray">
          <a:xfrm>
            <a:off x="47672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0" name="Rectangle 16"/>
          <p:cNvSpPr>
            <a:spLocks noChangeArrowheads="1"/>
          </p:cNvSpPr>
          <p:nvPr/>
        </p:nvSpPr>
        <p:spPr bwMode="auto">
          <a:xfrm>
            <a:off x="5370513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1" name="Rectangle 17"/>
          <p:cNvSpPr>
            <a:spLocks noChangeArrowheads="1"/>
          </p:cNvSpPr>
          <p:nvPr/>
        </p:nvSpPr>
        <p:spPr bwMode="auto">
          <a:xfrm>
            <a:off x="597217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2" name="Rectangle 18"/>
          <p:cNvSpPr>
            <a:spLocks noChangeArrowheads="1"/>
          </p:cNvSpPr>
          <p:nvPr/>
        </p:nvSpPr>
        <p:spPr bwMode="auto">
          <a:xfrm>
            <a:off x="657542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3" name="Rectangle 19"/>
          <p:cNvSpPr>
            <a:spLocks noChangeArrowheads="1"/>
          </p:cNvSpPr>
          <p:nvPr/>
        </p:nvSpPr>
        <p:spPr bwMode="auto">
          <a:xfrm>
            <a:off x="7178677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4" name="Rectangle 20"/>
          <p:cNvSpPr>
            <a:spLocks noChangeArrowheads="1"/>
          </p:cNvSpPr>
          <p:nvPr/>
        </p:nvSpPr>
        <p:spPr bwMode="auto">
          <a:xfrm>
            <a:off x="77803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5" name="Rectangle 21"/>
          <p:cNvSpPr>
            <a:spLocks noChangeArrowheads="1"/>
          </p:cNvSpPr>
          <p:nvPr/>
        </p:nvSpPr>
        <p:spPr bwMode="auto">
          <a:xfrm>
            <a:off x="83835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6" name="Rectangle 22"/>
          <p:cNvSpPr>
            <a:spLocks noChangeArrowheads="1"/>
          </p:cNvSpPr>
          <p:nvPr/>
        </p:nvSpPr>
        <p:spPr bwMode="auto">
          <a:xfrm>
            <a:off x="41640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7" name="Rectangle 23"/>
          <p:cNvSpPr>
            <a:spLocks noChangeArrowheads="1"/>
          </p:cNvSpPr>
          <p:nvPr/>
        </p:nvSpPr>
        <p:spPr bwMode="ltGray">
          <a:xfrm>
            <a:off x="47672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8" name="Rectangle 24"/>
          <p:cNvSpPr>
            <a:spLocks noChangeArrowheads="1"/>
          </p:cNvSpPr>
          <p:nvPr/>
        </p:nvSpPr>
        <p:spPr bwMode="ltGray">
          <a:xfrm>
            <a:off x="5370513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9" name="Rectangle 25"/>
          <p:cNvSpPr>
            <a:spLocks noChangeArrowheads="1"/>
          </p:cNvSpPr>
          <p:nvPr/>
        </p:nvSpPr>
        <p:spPr bwMode="ltGray">
          <a:xfrm>
            <a:off x="597217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0" name="Rectangle 26"/>
          <p:cNvSpPr>
            <a:spLocks noChangeArrowheads="1"/>
          </p:cNvSpPr>
          <p:nvPr/>
        </p:nvSpPr>
        <p:spPr bwMode="auto">
          <a:xfrm>
            <a:off x="657542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1" name="Rectangle 27"/>
          <p:cNvSpPr>
            <a:spLocks noChangeArrowheads="1"/>
          </p:cNvSpPr>
          <p:nvPr/>
        </p:nvSpPr>
        <p:spPr bwMode="auto">
          <a:xfrm>
            <a:off x="7178677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2" name="Rectangle 28"/>
          <p:cNvSpPr>
            <a:spLocks noChangeArrowheads="1"/>
          </p:cNvSpPr>
          <p:nvPr/>
        </p:nvSpPr>
        <p:spPr bwMode="auto">
          <a:xfrm>
            <a:off x="77803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3" name="Rectangle 29"/>
          <p:cNvSpPr>
            <a:spLocks noChangeArrowheads="1"/>
          </p:cNvSpPr>
          <p:nvPr/>
        </p:nvSpPr>
        <p:spPr bwMode="auto">
          <a:xfrm>
            <a:off x="83835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4" name="Rectangle 30"/>
          <p:cNvSpPr>
            <a:spLocks noChangeArrowheads="1"/>
          </p:cNvSpPr>
          <p:nvPr/>
        </p:nvSpPr>
        <p:spPr bwMode="auto">
          <a:xfrm>
            <a:off x="41640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5" name="Rectangle 31"/>
          <p:cNvSpPr>
            <a:spLocks noChangeArrowheads="1"/>
          </p:cNvSpPr>
          <p:nvPr/>
        </p:nvSpPr>
        <p:spPr bwMode="auto">
          <a:xfrm>
            <a:off x="47672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6" name="Rectangle 32"/>
          <p:cNvSpPr>
            <a:spLocks noChangeArrowheads="1"/>
          </p:cNvSpPr>
          <p:nvPr/>
        </p:nvSpPr>
        <p:spPr bwMode="auto">
          <a:xfrm>
            <a:off x="5370513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7" name="Rectangle 33"/>
          <p:cNvSpPr>
            <a:spLocks noChangeArrowheads="1"/>
          </p:cNvSpPr>
          <p:nvPr/>
        </p:nvSpPr>
        <p:spPr bwMode="ltGray">
          <a:xfrm>
            <a:off x="597217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8" name="Rectangle 34"/>
          <p:cNvSpPr>
            <a:spLocks noChangeArrowheads="1"/>
          </p:cNvSpPr>
          <p:nvPr/>
        </p:nvSpPr>
        <p:spPr bwMode="ltGray">
          <a:xfrm>
            <a:off x="657542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9" name="Rectangle 35"/>
          <p:cNvSpPr>
            <a:spLocks noChangeArrowheads="1"/>
          </p:cNvSpPr>
          <p:nvPr/>
        </p:nvSpPr>
        <p:spPr bwMode="ltGray">
          <a:xfrm>
            <a:off x="7178677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0" name="Rectangle 36"/>
          <p:cNvSpPr>
            <a:spLocks noChangeArrowheads="1"/>
          </p:cNvSpPr>
          <p:nvPr/>
        </p:nvSpPr>
        <p:spPr bwMode="auto">
          <a:xfrm>
            <a:off x="77803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1" name="Rectangle 37"/>
          <p:cNvSpPr>
            <a:spLocks noChangeArrowheads="1"/>
          </p:cNvSpPr>
          <p:nvPr/>
        </p:nvSpPr>
        <p:spPr bwMode="auto">
          <a:xfrm>
            <a:off x="83835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2" name="Rectangle 38"/>
          <p:cNvSpPr>
            <a:spLocks noChangeArrowheads="1"/>
          </p:cNvSpPr>
          <p:nvPr/>
        </p:nvSpPr>
        <p:spPr bwMode="auto">
          <a:xfrm>
            <a:off x="41640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3" name="Rectangle 39"/>
          <p:cNvSpPr>
            <a:spLocks noChangeArrowheads="1"/>
          </p:cNvSpPr>
          <p:nvPr/>
        </p:nvSpPr>
        <p:spPr bwMode="auto">
          <a:xfrm>
            <a:off x="47672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4" name="Rectangle 40"/>
          <p:cNvSpPr>
            <a:spLocks noChangeArrowheads="1"/>
          </p:cNvSpPr>
          <p:nvPr/>
        </p:nvSpPr>
        <p:spPr bwMode="auto">
          <a:xfrm>
            <a:off x="5370513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5" name="Rectangle 41"/>
          <p:cNvSpPr>
            <a:spLocks noChangeArrowheads="1"/>
          </p:cNvSpPr>
          <p:nvPr/>
        </p:nvSpPr>
        <p:spPr bwMode="auto">
          <a:xfrm>
            <a:off x="597217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6" name="Rectangle 42"/>
          <p:cNvSpPr>
            <a:spLocks noChangeArrowheads="1"/>
          </p:cNvSpPr>
          <p:nvPr/>
        </p:nvSpPr>
        <p:spPr bwMode="auto">
          <a:xfrm>
            <a:off x="657542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7" name="Rectangle 43"/>
          <p:cNvSpPr>
            <a:spLocks noChangeArrowheads="1"/>
          </p:cNvSpPr>
          <p:nvPr/>
        </p:nvSpPr>
        <p:spPr bwMode="ltGray">
          <a:xfrm>
            <a:off x="7178677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8" name="Rectangle 44"/>
          <p:cNvSpPr>
            <a:spLocks noChangeArrowheads="1"/>
          </p:cNvSpPr>
          <p:nvPr/>
        </p:nvSpPr>
        <p:spPr bwMode="ltGray">
          <a:xfrm>
            <a:off x="77803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9" name="Rectangle 45"/>
          <p:cNvSpPr>
            <a:spLocks noChangeArrowheads="1"/>
          </p:cNvSpPr>
          <p:nvPr/>
        </p:nvSpPr>
        <p:spPr bwMode="ltGray">
          <a:xfrm>
            <a:off x="83835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0" name="Rectangle 46"/>
          <p:cNvSpPr>
            <a:spLocks noChangeArrowheads="1"/>
          </p:cNvSpPr>
          <p:nvPr/>
        </p:nvSpPr>
        <p:spPr bwMode="auto">
          <a:xfrm>
            <a:off x="41640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1" name="Rectangle 47"/>
          <p:cNvSpPr>
            <a:spLocks noChangeArrowheads="1"/>
          </p:cNvSpPr>
          <p:nvPr/>
        </p:nvSpPr>
        <p:spPr bwMode="auto">
          <a:xfrm>
            <a:off x="47672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2" name="Rectangle 48"/>
          <p:cNvSpPr>
            <a:spLocks noChangeArrowheads="1"/>
          </p:cNvSpPr>
          <p:nvPr/>
        </p:nvSpPr>
        <p:spPr bwMode="auto">
          <a:xfrm>
            <a:off x="5370513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3" name="Rectangle 49"/>
          <p:cNvSpPr>
            <a:spLocks noChangeArrowheads="1"/>
          </p:cNvSpPr>
          <p:nvPr/>
        </p:nvSpPr>
        <p:spPr bwMode="auto">
          <a:xfrm>
            <a:off x="597217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4" name="Rectangle 50"/>
          <p:cNvSpPr>
            <a:spLocks noChangeArrowheads="1"/>
          </p:cNvSpPr>
          <p:nvPr/>
        </p:nvSpPr>
        <p:spPr bwMode="auto">
          <a:xfrm>
            <a:off x="657542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5" name="Rectangle 51"/>
          <p:cNvSpPr>
            <a:spLocks noChangeArrowheads="1"/>
          </p:cNvSpPr>
          <p:nvPr/>
        </p:nvSpPr>
        <p:spPr bwMode="auto">
          <a:xfrm>
            <a:off x="7178677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6" name="Rectangle 52"/>
          <p:cNvSpPr>
            <a:spLocks noChangeArrowheads="1"/>
          </p:cNvSpPr>
          <p:nvPr/>
        </p:nvSpPr>
        <p:spPr bwMode="auto">
          <a:xfrm>
            <a:off x="77803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7" name="Rectangle 53"/>
          <p:cNvSpPr>
            <a:spLocks noChangeArrowheads="1"/>
          </p:cNvSpPr>
          <p:nvPr/>
        </p:nvSpPr>
        <p:spPr bwMode="ltGray">
          <a:xfrm>
            <a:off x="83835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8" name="Rectangle 54"/>
          <p:cNvSpPr>
            <a:spLocks noChangeArrowheads="1"/>
          </p:cNvSpPr>
          <p:nvPr/>
        </p:nvSpPr>
        <p:spPr bwMode="auto">
          <a:xfrm>
            <a:off x="41640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9" name="Rectangle 55"/>
          <p:cNvSpPr>
            <a:spLocks noChangeArrowheads="1"/>
          </p:cNvSpPr>
          <p:nvPr/>
        </p:nvSpPr>
        <p:spPr bwMode="auto">
          <a:xfrm>
            <a:off x="47672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0" name="Rectangle 56"/>
          <p:cNvSpPr>
            <a:spLocks noChangeArrowheads="1"/>
          </p:cNvSpPr>
          <p:nvPr/>
        </p:nvSpPr>
        <p:spPr bwMode="auto">
          <a:xfrm>
            <a:off x="5370513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1" name="Rectangle 57"/>
          <p:cNvSpPr>
            <a:spLocks noChangeArrowheads="1"/>
          </p:cNvSpPr>
          <p:nvPr/>
        </p:nvSpPr>
        <p:spPr bwMode="auto">
          <a:xfrm>
            <a:off x="597217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2" name="Rectangle 58"/>
          <p:cNvSpPr>
            <a:spLocks noChangeArrowheads="1"/>
          </p:cNvSpPr>
          <p:nvPr/>
        </p:nvSpPr>
        <p:spPr bwMode="auto">
          <a:xfrm>
            <a:off x="657542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3" name="Rectangle 59"/>
          <p:cNvSpPr>
            <a:spLocks noChangeArrowheads="1"/>
          </p:cNvSpPr>
          <p:nvPr/>
        </p:nvSpPr>
        <p:spPr bwMode="auto">
          <a:xfrm>
            <a:off x="7178677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4" name="Rectangle 60"/>
          <p:cNvSpPr>
            <a:spLocks noChangeArrowheads="1"/>
          </p:cNvSpPr>
          <p:nvPr/>
        </p:nvSpPr>
        <p:spPr bwMode="auto">
          <a:xfrm>
            <a:off x="77803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5" name="Rectangle 61"/>
          <p:cNvSpPr>
            <a:spLocks noChangeArrowheads="1"/>
          </p:cNvSpPr>
          <p:nvPr/>
        </p:nvSpPr>
        <p:spPr bwMode="auto">
          <a:xfrm>
            <a:off x="83835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6" name="Rectangle 62"/>
          <p:cNvSpPr>
            <a:spLocks noChangeArrowheads="1"/>
          </p:cNvSpPr>
          <p:nvPr/>
        </p:nvSpPr>
        <p:spPr bwMode="auto">
          <a:xfrm>
            <a:off x="41640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7" name="Rectangle 63"/>
          <p:cNvSpPr>
            <a:spLocks noChangeArrowheads="1"/>
          </p:cNvSpPr>
          <p:nvPr/>
        </p:nvSpPr>
        <p:spPr bwMode="auto">
          <a:xfrm>
            <a:off x="47672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8" name="Rectangle 64"/>
          <p:cNvSpPr>
            <a:spLocks noChangeArrowheads="1"/>
          </p:cNvSpPr>
          <p:nvPr/>
        </p:nvSpPr>
        <p:spPr bwMode="auto">
          <a:xfrm>
            <a:off x="5370513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9" name="Rectangle 65"/>
          <p:cNvSpPr>
            <a:spLocks noChangeArrowheads="1"/>
          </p:cNvSpPr>
          <p:nvPr/>
        </p:nvSpPr>
        <p:spPr bwMode="auto">
          <a:xfrm>
            <a:off x="597217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0" name="Rectangle 66"/>
          <p:cNvSpPr>
            <a:spLocks noChangeArrowheads="1"/>
          </p:cNvSpPr>
          <p:nvPr/>
        </p:nvSpPr>
        <p:spPr bwMode="auto">
          <a:xfrm>
            <a:off x="657542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1" name="Rectangle 67"/>
          <p:cNvSpPr>
            <a:spLocks noChangeArrowheads="1"/>
          </p:cNvSpPr>
          <p:nvPr/>
        </p:nvSpPr>
        <p:spPr bwMode="auto">
          <a:xfrm>
            <a:off x="7178677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2" name="Rectangle 68"/>
          <p:cNvSpPr>
            <a:spLocks noChangeArrowheads="1"/>
          </p:cNvSpPr>
          <p:nvPr/>
        </p:nvSpPr>
        <p:spPr bwMode="auto">
          <a:xfrm>
            <a:off x="77803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3" name="Rectangle 69"/>
          <p:cNvSpPr>
            <a:spLocks noChangeArrowheads="1"/>
          </p:cNvSpPr>
          <p:nvPr/>
        </p:nvSpPr>
        <p:spPr bwMode="auto">
          <a:xfrm>
            <a:off x="83835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4" name="Line 70"/>
          <p:cNvSpPr>
            <a:spLocks noChangeShapeType="1"/>
          </p:cNvSpPr>
          <p:nvPr/>
        </p:nvSpPr>
        <p:spPr bwMode="auto">
          <a:xfrm>
            <a:off x="3336925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5" name="Oval 71"/>
          <p:cNvSpPr>
            <a:spLocks noChangeArrowheads="1"/>
          </p:cNvSpPr>
          <p:nvPr/>
        </p:nvSpPr>
        <p:spPr bwMode="auto">
          <a:xfrm>
            <a:off x="5821365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6" name="Oval 72"/>
          <p:cNvSpPr>
            <a:spLocks noChangeArrowheads="1"/>
          </p:cNvSpPr>
          <p:nvPr/>
        </p:nvSpPr>
        <p:spPr bwMode="auto">
          <a:xfrm>
            <a:off x="8523290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7" name="Oval 73"/>
          <p:cNvSpPr>
            <a:spLocks noChangeArrowheads="1"/>
          </p:cNvSpPr>
          <p:nvPr/>
        </p:nvSpPr>
        <p:spPr bwMode="auto">
          <a:xfrm>
            <a:off x="6623052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991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</a:t>
            </a:r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Used for visibility and ray tracing</a:t>
            </a:r>
          </a:p>
          <a:p>
            <a:pPr lvl="1"/>
            <a:r>
              <a:rPr lang="en-US"/>
              <a:t>Book considers only axis-aligned splits for ray tracing</a:t>
            </a:r>
          </a:p>
          <a:p>
            <a:pPr lvl="1"/>
            <a:r>
              <a:rPr lang="en-US"/>
              <a:t>Sometimes called kd-tree for axis aligned</a:t>
            </a:r>
          </a:p>
          <a:p>
            <a:r>
              <a:rPr lang="en-US"/>
              <a:t>Split space (binary space partition) along planes</a:t>
            </a:r>
          </a:p>
          <a:p>
            <a:r>
              <a:rPr lang="en-US"/>
              <a:t>Fast queries and back-to-front (painter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 traversal</a:t>
            </a:r>
          </a:p>
          <a:p>
            <a:r>
              <a:rPr lang="en-US"/>
              <a:t>Construction is conceptually simple</a:t>
            </a:r>
          </a:p>
          <a:p>
            <a:pPr lvl="1"/>
            <a:r>
              <a:rPr lang="en-US"/>
              <a:t>Select a plane as root of the sub-tree</a:t>
            </a:r>
          </a:p>
          <a:p>
            <a:pPr lvl="1"/>
            <a:r>
              <a:rPr lang="en-US"/>
              <a:t>Split into two children along this root</a:t>
            </a:r>
          </a:p>
          <a:p>
            <a:pPr lvl="1"/>
            <a:r>
              <a:rPr lang="en-US"/>
              <a:t>Random polygon for splitting plane (may need to split polygons that intersect it)</a:t>
            </a:r>
          </a:p>
        </p:txBody>
      </p:sp>
      <p:sp>
        <p:nvSpPr>
          <p:cNvPr id="1783812" name="Text Box 4"/>
          <p:cNvSpPr txBox="1">
            <a:spLocks noChangeArrowheads="1"/>
          </p:cNvSpPr>
          <p:nvPr/>
        </p:nvSpPr>
        <p:spPr bwMode="auto">
          <a:xfrm>
            <a:off x="4357400" y="6400801"/>
            <a:ext cx="4848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BSP slides courtesy Prof. O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Brien</a:t>
            </a:r>
          </a:p>
        </p:txBody>
      </p:sp>
    </p:spTree>
    <p:extLst>
      <p:ext uri="{BB962C8B-B14F-4D97-AF65-F5344CB8AC3E}">
        <p14:creationId xmlns:p14="http://schemas.microsoft.com/office/powerpoint/2010/main" val="2202286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State</a:t>
            </a:r>
          </a:p>
        </p:txBody>
      </p:sp>
      <p:pic>
        <p:nvPicPr>
          <p:cNvPr id="178483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90" y="1527175"/>
            <a:ext cx="6980237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57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Split</a:t>
            </a:r>
          </a:p>
        </p:txBody>
      </p:sp>
      <p:sp>
        <p:nvSpPr>
          <p:cNvPr id="178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5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7639"/>
            <a:ext cx="8388350" cy="52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35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Split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6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6050"/>
            <a:ext cx="8636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309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Split</a:t>
            </a:r>
          </a:p>
        </p:txBody>
      </p:sp>
      <p:pic>
        <p:nvPicPr>
          <p:cNvPr id="17889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40" y="1527175"/>
            <a:ext cx="8188325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02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Fourth Split</a:t>
            </a:r>
          </a:p>
        </p:txBody>
      </p:sp>
      <p:pic>
        <p:nvPicPr>
          <p:cNvPr id="17899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75" y="1527175"/>
            <a:ext cx="7816850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18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BSP Tree</a:t>
            </a:r>
          </a:p>
        </p:txBody>
      </p:sp>
      <p:pic>
        <p:nvPicPr>
          <p:cNvPr id="17909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79564"/>
            <a:ext cx="8229600" cy="49228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85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 Cont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d</a:t>
            </a:r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Continue splitting until leaf nodes </a:t>
            </a:r>
          </a:p>
          <a:p>
            <a:r>
              <a:rPr lang="en-US"/>
              <a:t>Visibility traversal in order</a:t>
            </a:r>
          </a:p>
          <a:p>
            <a:pPr lvl="1"/>
            <a:r>
              <a:rPr lang="en-US"/>
              <a:t>Child one </a:t>
            </a:r>
          </a:p>
          <a:p>
            <a:pPr lvl="1"/>
            <a:r>
              <a:rPr lang="en-US"/>
              <a:t>Root</a:t>
            </a:r>
          </a:p>
          <a:p>
            <a:pPr lvl="1"/>
            <a:r>
              <a:rPr lang="en-US"/>
              <a:t>Child two </a:t>
            </a:r>
          </a:p>
          <a:p>
            <a:r>
              <a:rPr lang="en-US"/>
              <a:t>Child one chosen based on viewpoint</a:t>
            </a:r>
          </a:p>
          <a:p>
            <a:pPr lvl="1"/>
            <a:r>
              <a:rPr lang="en-US"/>
              <a:t>Same side of sub-tree as viewpoint</a:t>
            </a:r>
          </a:p>
          <a:p>
            <a:r>
              <a:rPr lang="en-US"/>
              <a:t>BSP tree built once, used for all viewpoints</a:t>
            </a:r>
          </a:p>
          <a:p>
            <a:pPr lvl="1"/>
            <a:r>
              <a:rPr lang="en-US"/>
              <a:t>More details in book</a:t>
            </a:r>
          </a:p>
        </p:txBody>
      </p:sp>
    </p:spTree>
    <p:extLst>
      <p:ext uri="{BB962C8B-B14F-4D97-AF65-F5344CB8AC3E}">
        <p14:creationId xmlns:p14="http://schemas.microsoft.com/office/powerpoint/2010/main" val="1964843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/>
              <a:t>Allows many effects hard in </a:t>
            </a:r>
            <a:r>
              <a:rPr lang="en-US" dirty="0" smtClean="0"/>
              <a:t>hardware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 smtClean="0"/>
              <a:t>Today graphics hardware and software (NVIDIA Optix 5, RTX chips claim 10G rays per second).</a:t>
            </a:r>
            <a:r>
              <a:rPr lang="en-US" dirty="0" smtClean="0">
                <a:hlinkClick r:id="rId2"/>
              </a:rPr>
              <a:t>Video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06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Ray Direction</a:t>
            </a: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Goal is to find ray direction for given pixel i and j</a:t>
            </a:r>
          </a:p>
          <a:p>
            <a:r>
              <a:rPr lang="en-US"/>
              <a:t>Many ways to approach problem</a:t>
            </a:r>
          </a:p>
          <a:p>
            <a:pPr lvl="1"/>
            <a:r>
              <a:rPr lang="en-US"/>
              <a:t>Objects in world coord, find dirn of each ray (we do this)</a:t>
            </a:r>
          </a:p>
          <a:p>
            <a:pPr lvl="1"/>
            <a:r>
              <a:rPr lang="en-US"/>
              <a:t>Camera in canonical frame, transform objects (OpenGL)</a:t>
            </a:r>
          </a:p>
          <a:p>
            <a:r>
              <a:rPr lang="en-US"/>
              <a:t>Basic idea</a:t>
            </a:r>
          </a:p>
          <a:p>
            <a:pPr lvl="1"/>
            <a:r>
              <a:rPr lang="en-US"/>
              <a:t>Ray has origin (camera center) and direction </a:t>
            </a:r>
          </a:p>
          <a:p>
            <a:pPr lvl="1"/>
            <a:r>
              <a:rPr lang="en-US"/>
              <a:t>Find direction given camera params and i and j</a:t>
            </a:r>
          </a:p>
          <a:p>
            <a:r>
              <a:rPr lang="en-US"/>
              <a:t>Camera params as in gluLookAt</a:t>
            </a:r>
          </a:p>
          <a:p>
            <a:pPr lvl="1"/>
            <a:r>
              <a:rPr lang="en-US"/>
              <a:t>Lookfrom[3], LookAt[3], up[3], fov</a:t>
            </a:r>
          </a:p>
        </p:txBody>
      </p:sp>
    </p:spTree>
    <p:extLst>
      <p:ext uri="{BB962C8B-B14F-4D97-AF65-F5344CB8AC3E}">
        <p14:creationId xmlns:p14="http://schemas.microsoft.com/office/powerpoint/2010/main" val="146134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166102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210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1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2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1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3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0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 to gluLookAt derivation</a:t>
            </a:r>
          </a:p>
        </p:txBody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1749"/>
            <a:ext cx="8751888" cy="5911851"/>
          </a:xfrm>
        </p:spPr>
        <p:txBody>
          <a:bodyPr/>
          <a:lstStyle/>
          <a:p>
            <a:r>
              <a:rPr lang="en-US" sz="2400"/>
              <a:t>gluLookAt(eyex, eyey, eyez, centerx, centery, centerz, upx, upy, upz)</a:t>
            </a:r>
          </a:p>
          <a:p>
            <a:r>
              <a:rPr lang="en-US" sz="2400"/>
              <a:t>Camera at eye, looking at center, with up direction being up</a:t>
            </a:r>
          </a:p>
          <a:p>
            <a:endParaRPr lang="en-US" sz="3200"/>
          </a:p>
          <a:p>
            <a:pPr>
              <a:buFont typeface="Wingdings" charset="0"/>
              <a:buNone/>
            </a:pPr>
            <a:endParaRPr lang="en-US" sz="3200"/>
          </a:p>
          <a:p>
            <a:endParaRPr lang="en-US" sz="3200"/>
          </a:p>
          <a:p>
            <a:pPr lvl="1"/>
            <a:endParaRPr lang="en-US" sz="2800"/>
          </a:p>
          <a:p>
            <a:endParaRPr lang="en-US" sz="3200"/>
          </a:p>
        </p:txBody>
      </p:sp>
      <p:grpSp>
        <p:nvGrpSpPr>
          <p:cNvPr id="1688580" name="Group 4"/>
          <p:cNvGrpSpPr>
            <a:grpSpLocks/>
          </p:cNvGrpSpPr>
          <p:nvPr/>
        </p:nvGrpSpPr>
        <p:grpSpPr bwMode="auto">
          <a:xfrm>
            <a:off x="2071341" y="2811464"/>
            <a:ext cx="4731099" cy="3665537"/>
            <a:chOff x="2782" y="1980"/>
            <a:chExt cx="2444" cy="1752"/>
          </a:xfrm>
        </p:grpSpPr>
        <p:sp>
          <p:nvSpPr>
            <p:cNvPr id="1688581" name="Freeform 5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2" name="Line 6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3" name="Line 7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4" name="Text Box 8"/>
            <p:cNvSpPr txBox="1">
              <a:spLocks noChangeArrowheads="1"/>
            </p:cNvSpPr>
            <p:nvPr/>
          </p:nvSpPr>
          <p:spPr bwMode="auto">
            <a:xfrm>
              <a:off x="2782" y="2632"/>
              <a:ext cx="32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88585" name="Text Box 9"/>
            <p:cNvSpPr txBox="1">
              <a:spLocks noChangeArrowheads="1"/>
            </p:cNvSpPr>
            <p:nvPr/>
          </p:nvSpPr>
          <p:spPr bwMode="auto">
            <a:xfrm>
              <a:off x="3306" y="2016"/>
              <a:ext cx="66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88586" name="Text Box 10"/>
            <p:cNvSpPr txBox="1">
              <a:spLocks noChangeArrowheads="1"/>
            </p:cNvSpPr>
            <p:nvPr/>
          </p:nvSpPr>
          <p:spPr bwMode="auto">
            <a:xfrm>
              <a:off x="4681" y="3395"/>
              <a:ext cx="49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88587" name="Oval 11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8" name="Oval 12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88589" name="Text Box 13"/>
          <p:cNvSpPr txBox="1">
            <a:spLocks noChangeArrowheads="1"/>
          </p:cNvSpPr>
          <p:nvPr/>
        </p:nvSpPr>
        <p:spPr bwMode="auto">
          <a:xfrm>
            <a:off x="135166" y="6207125"/>
            <a:ext cx="4469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cs typeface="Arial"/>
              </a:rPr>
              <a:t>From earlier lecture on deriving gluLookAt</a:t>
            </a:r>
          </a:p>
        </p:txBody>
      </p:sp>
    </p:spTree>
    <p:extLst>
      <p:ext uri="{BB962C8B-B14F-4D97-AF65-F5344CB8AC3E}">
        <p14:creationId xmlns:p14="http://schemas.microsoft.com/office/powerpoint/2010/main" val="1175608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690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690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08760"/>
              </p:ext>
            </p:extLst>
          </p:nvPr>
        </p:nvGraphicFramePr>
        <p:xfrm>
          <a:off x="3867150" y="3917952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2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31028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36477"/>
              </p:ext>
            </p:extLst>
          </p:nvPr>
        </p:nvGraphicFramePr>
        <p:xfrm>
          <a:off x="3765109" y="262223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109" y="262223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8656" y="6456108"/>
            <a:ext cx="65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From basic math lecture - Vectors: Orthonormal Basis Frames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685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37364</TotalTime>
  <Words>2206</Words>
  <Application>Microsoft Macintosh PowerPoint</Application>
  <PresentationFormat>Letter Paper (8.5x11 in)</PresentationFormat>
  <Paragraphs>409</Paragraphs>
  <Slides>71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Equation</vt:lpstr>
      <vt:lpstr>Computer Graphics</vt:lpstr>
      <vt:lpstr>Heckbert’s Business Card Ray Tracer</vt:lpstr>
      <vt:lpstr>To Do</vt:lpstr>
      <vt:lpstr>Outline</vt:lpstr>
      <vt:lpstr>Outline in Code</vt:lpstr>
      <vt:lpstr>Ray Casting</vt:lpstr>
      <vt:lpstr>Finding Ray Direction</vt:lpstr>
      <vt:lpstr>Similar to gluLookAt derivation</vt:lpstr>
      <vt:lpstr>Constructing a coordinate frame?</vt:lpstr>
      <vt:lpstr>Camera coordinate frame</vt:lpstr>
      <vt:lpstr>Canonical viewing geometry</vt:lpstr>
      <vt:lpstr>Outline</vt:lpstr>
      <vt:lpstr>Outline in Code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 Scene Intersection</vt:lpstr>
      <vt:lpstr>Outline</vt:lpstr>
      <vt:lpstr>Transformed Objects</vt:lpstr>
      <vt:lpstr>Ray-Tracing Transformed Objects</vt:lpstr>
      <vt:lpstr>Transformed Objects</vt:lpstr>
      <vt:lpstr>Outline</vt:lpstr>
      <vt:lpstr>Outline in Code</vt:lpstr>
      <vt:lpstr>Shadows</vt:lpstr>
      <vt:lpstr>Shadows: Numerical Issues</vt:lpstr>
      <vt:lpstr>Lighting Model</vt:lpstr>
      <vt:lpstr>Material Model</vt:lpstr>
      <vt:lpstr>Shading Model</vt:lpstr>
      <vt:lpstr>Outline</vt:lpstr>
      <vt:lpstr>Mirror Reflections/Refractions</vt:lpstr>
      <vt:lpstr>PowerPoint Presentation</vt:lpstr>
      <vt:lpstr>Basic idea</vt:lpstr>
      <vt:lpstr>Recursive Shading Model</vt:lpstr>
      <vt:lpstr>Problems with Recursion</vt:lpstr>
      <vt:lpstr>Effects needed for Realism</vt:lpstr>
      <vt:lpstr>Some basic add ons</vt:lpstr>
      <vt:lpstr>Acceleration</vt:lpstr>
      <vt:lpstr>Acceleration Structures</vt:lpstr>
      <vt:lpstr>Bounding Volume Hierarchies 1</vt:lpstr>
      <vt:lpstr>Bounding Volume Hierarchies 2</vt:lpstr>
      <vt:lpstr>Bounding Volume Hierarchies 3</vt:lpstr>
      <vt:lpstr>Acceleration Structures: Grids</vt:lpstr>
      <vt:lpstr>Uniform Grid: Problems</vt:lpstr>
      <vt:lpstr>Octree</vt:lpstr>
      <vt:lpstr>Octree traversal</vt:lpstr>
      <vt:lpstr>Other Accelerations</vt:lpstr>
      <vt:lpstr>CAPE Evaluations</vt:lpstr>
      <vt:lpstr>Ray Tracing Acceleration Structures</vt:lpstr>
      <vt:lpstr>Math of 2D Bounding Box Test</vt:lpstr>
      <vt:lpstr>Bounding Box Test</vt:lpstr>
      <vt:lpstr>Hierarchical Bounding Box Test</vt:lpstr>
      <vt:lpstr>Creating Bounding Volume Hierarchy</vt:lpstr>
      <vt:lpstr>Uniform Spatial Subdivision</vt:lpstr>
      <vt:lpstr>Traversal of Grid High Level</vt:lpstr>
      <vt:lpstr>BSP Trees</vt:lpstr>
      <vt:lpstr>Initial State</vt:lpstr>
      <vt:lpstr>First Split</vt:lpstr>
      <vt:lpstr>Second Split</vt:lpstr>
      <vt:lpstr>Third Split</vt:lpstr>
      <vt:lpstr>Fourth Split</vt:lpstr>
      <vt:lpstr>Final BSP Tree</vt:lpstr>
      <vt:lpstr>BSP Trees Cont’d</vt:lpstr>
      <vt:lpstr>Interactive Raytracing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769</cp:revision>
  <cp:lastPrinted>1999-08-03T15:46:38Z</cp:lastPrinted>
  <dcterms:created xsi:type="dcterms:W3CDTF">1999-02-11T00:43:51Z</dcterms:created>
  <dcterms:modified xsi:type="dcterms:W3CDTF">2018-09-10T19:07:02Z</dcterms:modified>
</cp:coreProperties>
</file>