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3" r:id="rId1"/>
  </p:sldMasterIdLst>
  <p:notesMasterIdLst>
    <p:notesMasterId r:id="rId40"/>
  </p:notesMasterIdLst>
  <p:handoutMasterIdLst>
    <p:handoutMasterId r:id="rId41"/>
  </p:handoutMasterIdLst>
  <p:sldIdLst>
    <p:sldId id="751" r:id="rId2"/>
    <p:sldId id="752" r:id="rId3"/>
    <p:sldId id="812" r:id="rId4"/>
    <p:sldId id="811" r:id="rId5"/>
    <p:sldId id="790" r:id="rId6"/>
    <p:sldId id="791" r:id="rId7"/>
    <p:sldId id="792" r:id="rId8"/>
    <p:sldId id="793" r:id="rId9"/>
    <p:sldId id="794" r:id="rId10"/>
    <p:sldId id="795" r:id="rId11"/>
    <p:sldId id="796" r:id="rId12"/>
    <p:sldId id="797" r:id="rId13"/>
    <p:sldId id="798" r:id="rId14"/>
    <p:sldId id="799" r:id="rId15"/>
    <p:sldId id="754" r:id="rId16"/>
    <p:sldId id="800" r:id="rId17"/>
    <p:sldId id="801" r:id="rId18"/>
    <p:sldId id="802" r:id="rId19"/>
    <p:sldId id="784" r:id="rId20"/>
    <p:sldId id="764" r:id="rId21"/>
    <p:sldId id="807" r:id="rId22"/>
    <p:sldId id="809" r:id="rId23"/>
    <p:sldId id="810" r:id="rId24"/>
    <p:sldId id="808" r:id="rId25"/>
    <p:sldId id="765" r:id="rId26"/>
    <p:sldId id="815" r:id="rId27"/>
    <p:sldId id="767" r:id="rId28"/>
    <p:sldId id="768" r:id="rId29"/>
    <p:sldId id="771" r:id="rId30"/>
    <p:sldId id="772" r:id="rId31"/>
    <p:sldId id="778" r:id="rId32"/>
    <p:sldId id="773" r:id="rId33"/>
    <p:sldId id="774" r:id="rId34"/>
    <p:sldId id="777" r:id="rId35"/>
    <p:sldId id="779" r:id="rId36"/>
    <p:sldId id="780" r:id="rId37"/>
    <p:sldId id="781" r:id="rId38"/>
    <p:sldId id="789" r:id="rId39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8867"/>
    <a:srgbClr val="FF9966"/>
    <a:srgbClr val="FFDD4B"/>
    <a:srgbClr val="0033CC"/>
    <a:srgbClr val="B4C753"/>
    <a:srgbClr val="2AABA8"/>
    <a:srgbClr val="FFFFFF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-112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2220" y="-90"/>
      </p:cViewPr>
      <p:guideLst>
        <p:guide orient="horz" pos="3023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6713" y="0"/>
            <a:ext cx="313055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6713" y="9144000"/>
            <a:ext cx="3130550" cy="48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21B8CDE7-30D9-A54D-A4C4-6AD1AC9428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60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79901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60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60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l" defTabSz="963613">
              <a:defRPr sz="1200">
                <a:latin typeface="Times New Roman" charset="0"/>
              </a:defRPr>
            </a:lvl1pPr>
          </a:lstStyle>
          <a:p>
            <a:endParaRPr lang="en-US"/>
          </a:p>
        </p:txBody>
      </p:sp>
      <p:sp>
        <p:nvSpPr>
          <p:cNvPr id="460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325" tIns="48162" rIns="96325" bIns="48162" numCol="1" anchor="b" anchorCtr="0" compatLnSpc="1">
            <a:prstTxWarp prst="textNoShape">
              <a:avLst/>
            </a:prstTxWarp>
          </a:bodyPr>
          <a:lstStyle>
            <a:lvl1pPr algn="r" defTabSz="963613">
              <a:defRPr sz="1200">
                <a:latin typeface="Times New Roman" charset="0"/>
              </a:defRPr>
            </a:lvl1pPr>
          </a:lstStyle>
          <a:p>
            <a:fld id="{D4D59DC6-8B1D-F64D-8AE4-0264766D68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0551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2286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4572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6858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914400" algn="l" rtl="0" eaLnBrk="0" fontAlgn="base" hangingPunct="0">
      <a:spcBef>
        <a:spcPct val="30000"/>
      </a:spcBef>
      <a:spcAft>
        <a:spcPct val="0"/>
      </a:spcAft>
      <a:buChar char="•"/>
      <a:defRPr sz="1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799013" cy="35988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F8A64E-E34D-6844-891B-1DAEF933D2C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38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6D0CEB-0665-C84D-B0A8-0FFBB4C6123E}" type="slidenum">
              <a:rPr lang="en-US"/>
              <a:pPr/>
              <a:t>35</a:t>
            </a:fld>
            <a:endParaRPr lang="en-US"/>
          </a:p>
        </p:txBody>
      </p:sp>
      <p:sp>
        <p:nvSpPr>
          <p:cNvPr id="107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8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3EC834-B68F-3945-90E2-7B962D9ADB84}" type="slidenum">
              <a:rPr lang="en-US"/>
              <a:pPr/>
              <a:t>36</a:t>
            </a:fld>
            <a:endParaRPr lang="en-US"/>
          </a:p>
        </p:txBody>
      </p:sp>
      <p:sp>
        <p:nvSpPr>
          <p:cNvPr id="108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0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 lIns="96289" tIns="48145" rIns="96289" bIns="48145"/>
          <a:lstStyle/>
          <a:p>
            <a:r>
              <a:rPr lang="en-US"/>
              <a:t>1970s</a:t>
            </a:r>
          </a:p>
          <a:p>
            <a:pPr marL="457200" lvl="1"/>
            <a:r>
              <a:rPr lang="en-US"/>
              <a:t>illustrations taken from FvDFH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833B1-A4DE-664E-8249-7BBA47BA0B0B}" type="slidenum">
              <a:rPr lang="en-US"/>
              <a:pPr/>
              <a:t>37</a:t>
            </a:fld>
            <a:endParaRPr lang="en-US"/>
          </a:p>
        </p:txBody>
      </p:sp>
      <p:sp>
        <p:nvSpPr>
          <p:cNvPr id="108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</p:spPr>
        <p:txBody>
          <a:bodyPr/>
          <a:lstStyle/>
          <a:p>
            <a:r>
              <a:rPr lang="en-US"/>
              <a:t>1980s</a:t>
            </a:r>
          </a:p>
          <a:p>
            <a:pPr marL="457200" lvl="1"/>
            <a:r>
              <a:rPr lang="en-US"/>
              <a:t>illustrations taken from Siggraph proceedings</a:t>
            </a:r>
          </a:p>
          <a:p>
            <a:r>
              <a:rPr lang="en-US"/>
              <a:t>global illumination</a:t>
            </a:r>
          </a:p>
          <a:p>
            <a:pPr marL="457200" lvl="1"/>
            <a:r>
              <a:rPr lang="en-US"/>
              <a:t>ray tracing = </a:t>
            </a:r>
            <a:r>
              <a:rPr lang="en-US" b="1"/>
              <a:t>Monte Carlo</a:t>
            </a:r>
            <a:r>
              <a:rPr lang="en-US"/>
              <a:t> evaluation of the rendering equation</a:t>
            </a:r>
          </a:p>
          <a:p>
            <a:pPr marL="457200" lvl="1"/>
            <a:r>
              <a:rPr lang="en-US"/>
              <a:t>radiosity = </a:t>
            </a:r>
            <a:r>
              <a:rPr lang="en-US" b="1"/>
              <a:t>finite element</a:t>
            </a:r>
            <a:r>
              <a:rPr lang="en-US"/>
              <a:t> evaluation of the rendering equation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772400" cy="18288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77863" y="3581400"/>
            <a:ext cx="7721600" cy="1752600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29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3"/>
            <a:ext cx="2057400" cy="60229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33403"/>
            <a:ext cx="6019800" cy="60229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2948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772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41459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7175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797565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58403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5016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1378574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5499443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174088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9450" y="533400"/>
            <a:ext cx="7748588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89803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27175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53882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7017" y="12334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1389" name="Rectangle 13"/>
          <p:cNvSpPr>
            <a:spLocks noChangeArrowheads="1"/>
          </p:cNvSpPr>
          <p:nvPr/>
        </p:nvSpPr>
        <p:spPr bwMode="auto">
          <a:xfrm>
            <a:off x="227017" y="484188"/>
            <a:ext cx="8683625" cy="460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2AABA8"/>
        </a:buClr>
        <a:buFont typeface="Wingdings" charset="0"/>
        <a:buChar char="§"/>
        <a:defRPr sz="28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400">
          <a:solidFill>
            <a:srgbClr val="FFFF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 sz="2000">
          <a:solidFill>
            <a:srgbClr val="FFFFFF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rgbClr val="2AABA8"/>
        </a:buClr>
        <a:buFont typeface="Wingdings" charset="0"/>
        <a:buChar char="§"/>
        <a:defRPr>
          <a:solidFill>
            <a:srgbClr val="FFFFFF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7/wi19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viscomp.ucsd.edu/classes/cse167/wi17/onlinelectures.html" TargetMode="External"/><Relationship Id="rId3" Type="http://schemas.openxmlformats.org/officeDocument/2006/relationships/hyperlink" Target="http://viscomp.ucsd.edu/classes/cse167/wi19/index.htm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csd.edu/~ravir" TargetMode="External"/><Relationship Id="rId4" Type="http://schemas.openxmlformats.org/officeDocument/2006/relationships/hyperlink" Target="http://viscomp.ucsd.edu" TargetMode="External"/><Relationship Id="rId5" Type="http://schemas.openxmlformats.org/officeDocument/2006/relationships/hyperlink" Target="https://www.youtube.com/watch?v=qpyCXqXGe7I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495nCzxM9PI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Relationship Id="rId3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LzZwiLUVaK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r>
              <a:rPr lang="en-US" sz="3200" dirty="0" smtClean="0"/>
              <a:t>Computer Graphics</a:t>
            </a:r>
            <a:endParaRPr lang="en-US" sz="3200" dirty="0"/>
          </a:p>
        </p:txBody>
      </p:sp>
      <p:sp>
        <p:nvSpPr>
          <p:cNvPr id="1045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1107" y="2295525"/>
            <a:ext cx="8849195" cy="1752600"/>
          </a:xfrm>
        </p:spPr>
        <p:txBody>
          <a:bodyPr/>
          <a:lstStyle/>
          <a:p>
            <a:r>
              <a:rPr lang="en-US" dirty="0" smtClean="0"/>
              <a:t>CSE 167 [Win 19], </a:t>
            </a:r>
            <a:r>
              <a:rPr lang="en-US" dirty="0"/>
              <a:t>Lecture 1: Overview and History</a:t>
            </a:r>
          </a:p>
          <a:p>
            <a:r>
              <a:rPr lang="en-US" dirty="0"/>
              <a:t>Ravi Ramamoorthi</a:t>
            </a:r>
          </a:p>
        </p:txBody>
      </p:sp>
      <p:sp>
        <p:nvSpPr>
          <p:cNvPr id="1045508" name="Rectangle 4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238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125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133350" y="2525716"/>
            <a:ext cx="9144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045512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3"/>
            <a:ext cx="1524000" cy="15017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513" name="Picture 9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22789"/>
            <a:ext cx="22860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4" name="Picture 10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0727"/>
            <a:ext cx="1752600" cy="146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515" name="Picture 11" descr="meier-painterly-sig96-nobor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2"/>
            <a:ext cx="2514600" cy="1474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5516" name="Text Box 12"/>
          <p:cNvSpPr txBox="1">
            <a:spLocks noChangeArrowheads="1"/>
          </p:cNvSpPr>
          <p:nvPr/>
        </p:nvSpPr>
        <p:spPr bwMode="auto">
          <a:xfrm>
            <a:off x="1553454" y="3575051"/>
            <a:ext cx="632622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dirty="0"/>
              <a:t>http:/</a:t>
            </a:r>
            <a:r>
              <a:rPr lang="en-US" dirty="0" smtClean="0"/>
              <a:t>/viscomp.ucsd.edu/classes/cse167/wi19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Computer Aided Design</a:t>
            </a:r>
          </a:p>
        </p:txBody>
      </p:sp>
      <p:sp>
        <p:nvSpPr>
          <p:cNvPr id="1099782" name="Text Box 6"/>
          <p:cNvSpPr txBox="1">
            <a:spLocks noChangeArrowheads="1"/>
          </p:cNvSpPr>
          <p:nvPr/>
        </p:nvSpPr>
        <p:spPr bwMode="auto">
          <a:xfrm>
            <a:off x="2741614" y="3581402"/>
            <a:ext cx="30756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Interiors Professional</a:t>
            </a:r>
          </a:p>
        </p:txBody>
      </p:sp>
      <p:pic>
        <p:nvPicPr>
          <p:cNvPr id="1099784" name="Picture 8" descr="render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1492249"/>
            <a:ext cx="277018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9786" name="Picture 10" descr="modelingTo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490664"/>
            <a:ext cx="2476500" cy="31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787" name="Text Box 11"/>
          <p:cNvSpPr txBox="1">
            <a:spLocks noChangeArrowheads="1"/>
          </p:cNvSpPr>
          <p:nvPr/>
        </p:nvSpPr>
        <p:spPr bwMode="auto">
          <a:xfrm>
            <a:off x="6034088" y="1423989"/>
            <a:ext cx="264332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Mechanical CAD</a:t>
            </a:r>
          </a:p>
          <a:p>
            <a:pPr algn="l"/>
            <a:r>
              <a:rPr lang="en-US"/>
              <a:t>Architectural CAD</a:t>
            </a:r>
          </a:p>
          <a:p>
            <a:pPr algn="l"/>
            <a:r>
              <a:rPr lang="en-US"/>
              <a:t>Electronics CAD</a:t>
            </a:r>
          </a:p>
          <a:p>
            <a:pPr algn="l"/>
            <a:r>
              <a:rPr lang="en-US"/>
              <a:t>Casual Users</a:t>
            </a:r>
          </a:p>
        </p:txBody>
      </p:sp>
      <p:pic>
        <p:nvPicPr>
          <p:cNvPr id="1099789" name="Picture 13" descr="17766p_300x224xd69086327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92" y="4246564"/>
            <a:ext cx="3335337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9790" name="Text Box 14"/>
          <p:cNvSpPr txBox="1">
            <a:spLocks noChangeArrowheads="1"/>
          </p:cNvSpPr>
          <p:nvPr/>
        </p:nvSpPr>
        <p:spPr bwMode="auto">
          <a:xfrm>
            <a:off x="3095629" y="5427665"/>
            <a:ext cx="25458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Google Sketchup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Visualization: Science and Medicine</a:t>
            </a:r>
          </a:p>
        </p:txBody>
      </p:sp>
      <p:pic>
        <p:nvPicPr>
          <p:cNvPr id="1100805" name="Picture 5" descr="Visible Hu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579" y="1362077"/>
            <a:ext cx="2403475" cy="504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809" name="Picture 9" descr="Visible Hu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1333503"/>
            <a:ext cx="3055937" cy="509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0812" name="Text Box 12"/>
          <p:cNvSpPr txBox="1">
            <a:spLocks noChangeArrowheads="1"/>
          </p:cNvSpPr>
          <p:nvPr/>
        </p:nvSpPr>
        <p:spPr bwMode="auto">
          <a:xfrm>
            <a:off x="2744792" y="6388102"/>
            <a:ext cx="64224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Visible Human Project: University of Hamburg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Virtual Reality</a:t>
            </a:r>
          </a:p>
        </p:txBody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VR for design and entertainment</a:t>
            </a:r>
          </a:p>
          <a:p>
            <a:r>
              <a:rPr lang="en-US"/>
              <a:t>Simulators: Surgical, Flight, Driving, Spacecraft</a:t>
            </a:r>
          </a:p>
        </p:txBody>
      </p:sp>
      <p:pic>
        <p:nvPicPr>
          <p:cNvPr id="1101829" name="Picture 5" descr="virtual-reality-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1002"/>
            <a:ext cx="3810000" cy="34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1831" name="Picture 7" descr="Driving%20Simul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2905125"/>
            <a:ext cx="51562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Visual Media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From text to images to video (to 3D?)</a:t>
            </a:r>
          </a:p>
          <a:p>
            <a:r>
              <a:rPr lang="en-US"/>
              <a:t>Image and video processing and photography</a:t>
            </a:r>
          </a:p>
          <a:p>
            <a:r>
              <a:rPr lang="en-US"/>
              <a:t>Multimedia computers, tablets, phones</a:t>
            </a:r>
          </a:p>
          <a:p>
            <a:r>
              <a:rPr lang="en-US"/>
              <a:t>Flickr, YouTube, WebGL</a:t>
            </a:r>
          </a:p>
          <a:p>
            <a:r>
              <a:rPr lang="en-US"/>
              <a:t>Real, Virtual Worlds (Google Earth, Second Life)</a:t>
            </a:r>
          </a:p>
          <a:p>
            <a:r>
              <a:rPr lang="en-US"/>
              <a:t>Electronic publishing </a:t>
            </a:r>
          </a:p>
          <a:p>
            <a:r>
              <a:rPr lang="en-US"/>
              <a:t>Online gaming</a:t>
            </a:r>
          </a:p>
          <a:p>
            <a:r>
              <a:rPr lang="en-US"/>
              <a:t>3D printers and fabrication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Study 3D Computer Graphics?</a:t>
            </a:r>
          </a:p>
        </p:txBody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85188" cy="5029200"/>
          </a:xfrm>
        </p:spPr>
        <p:txBody>
          <a:bodyPr/>
          <a:lstStyle/>
          <a:p>
            <a:r>
              <a:rPr lang="en-US" dirty="0"/>
              <a:t>Applications </a:t>
            </a:r>
          </a:p>
          <a:p>
            <a:r>
              <a:rPr lang="en-US" dirty="0" smtClean="0"/>
              <a:t>Fundamental </a:t>
            </a:r>
            <a:r>
              <a:rPr lang="en-US" dirty="0"/>
              <a:t>Intellectual Challenges </a:t>
            </a:r>
          </a:p>
          <a:p>
            <a:pPr lvl="1"/>
            <a:r>
              <a:rPr lang="en-US" dirty="0"/>
              <a:t>Create and interact with realistic virtual world</a:t>
            </a:r>
          </a:p>
          <a:p>
            <a:pPr lvl="1"/>
            <a:r>
              <a:rPr lang="en-US" dirty="0"/>
              <a:t>Requires understanding of all aspects of physical world</a:t>
            </a:r>
          </a:p>
          <a:p>
            <a:pPr lvl="1"/>
            <a:r>
              <a:rPr lang="en-US" dirty="0"/>
              <a:t>New computing methods, displays, technologies</a:t>
            </a:r>
          </a:p>
          <a:p>
            <a:r>
              <a:rPr lang="en-US" dirty="0"/>
              <a:t>Technical Challenges</a:t>
            </a:r>
          </a:p>
          <a:p>
            <a:pPr lvl="1"/>
            <a:r>
              <a:rPr lang="en-US" dirty="0"/>
              <a:t>Math of (perspective) projections, curves, surfaces</a:t>
            </a:r>
          </a:p>
          <a:p>
            <a:pPr lvl="1"/>
            <a:r>
              <a:rPr lang="en-US" dirty="0"/>
              <a:t>Physics of lighting and shading</a:t>
            </a:r>
          </a:p>
          <a:p>
            <a:pPr lvl="1"/>
            <a:r>
              <a:rPr lang="en-US" dirty="0"/>
              <a:t>3D graphics software programming and hardware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pic>
        <p:nvPicPr>
          <p:cNvPr id="1048588" name="Picture 12" descr="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7" y="3532190"/>
            <a:ext cx="1709737" cy="170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587" name="Picture 11" descr="allfreq_vt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2" y="4926013"/>
            <a:ext cx="1997075" cy="149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82" name="Text Box 6"/>
          <p:cNvSpPr txBox="1">
            <a:spLocks noChangeArrowheads="1"/>
          </p:cNvSpPr>
          <p:nvPr/>
        </p:nvSpPr>
        <p:spPr bwMode="auto">
          <a:xfrm>
            <a:off x="298450" y="2047876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pic>
        <p:nvPicPr>
          <p:cNvPr id="1048583" name="Picture 7" descr="teap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9" y="3233737"/>
            <a:ext cx="1693863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591" name="Picture 15" descr="cathidden-cr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3879851"/>
            <a:ext cx="16002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8592" name="Picture 16" descr="david-classic-leftlight-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9" y="4340227"/>
            <a:ext cx="1717675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596" name="Text Box 20"/>
          <p:cNvSpPr txBox="1">
            <a:spLocks noChangeArrowheads="1"/>
          </p:cNvSpPr>
          <p:nvPr/>
        </p:nvSpPr>
        <p:spPr bwMode="auto">
          <a:xfrm>
            <a:off x="3228979" y="2044700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048597" name="Line 21"/>
          <p:cNvSpPr>
            <a:spLocks noChangeShapeType="1"/>
          </p:cNvSpPr>
          <p:nvPr/>
        </p:nvSpPr>
        <p:spPr bwMode="auto">
          <a:xfrm>
            <a:off x="5754692" y="2362202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599" name="Line 23"/>
          <p:cNvSpPr>
            <a:spLocks noChangeShapeType="1"/>
          </p:cNvSpPr>
          <p:nvPr/>
        </p:nvSpPr>
        <p:spPr bwMode="auto">
          <a:xfrm>
            <a:off x="2827339" y="2357439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8600" name="Text Box 24"/>
          <p:cNvSpPr txBox="1">
            <a:spLocks noChangeArrowheads="1"/>
          </p:cNvSpPr>
          <p:nvPr/>
        </p:nvSpPr>
        <p:spPr bwMode="auto">
          <a:xfrm>
            <a:off x="6154738" y="2036763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048601" name="Text Box 25"/>
          <p:cNvSpPr txBox="1">
            <a:spLocks noChangeArrowheads="1"/>
          </p:cNvSpPr>
          <p:nvPr/>
        </p:nvSpPr>
        <p:spPr bwMode="auto">
          <a:xfrm>
            <a:off x="809555" y="2117728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048602" name="Text Box 26"/>
          <p:cNvSpPr txBox="1">
            <a:spLocks noChangeArrowheads="1"/>
          </p:cNvSpPr>
          <p:nvPr/>
        </p:nvSpPr>
        <p:spPr bwMode="auto">
          <a:xfrm>
            <a:off x="3732592" y="2105028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048603" name="Text Box 27"/>
          <p:cNvSpPr txBox="1">
            <a:spLocks noChangeArrowheads="1"/>
          </p:cNvSpPr>
          <p:nvPr/>
        </p:nvSpPr>
        <p:spPr bwMode="auto">
          <a:xfrm>
            <a:off x="6609625" y="2105028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pic>
        <p:nvPicPr>
          <p:cNvPr id="1048604" name="Picture 28" descr="image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3017841"/>
            <a:ext cx="2405062" cy="242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104901" name="Text Box 5"/>
          <p:cNvSpPr txBox="1">
            <a:spLocks noChangeArrowheads="1"/>
          </p:cNvSpPr>
          <p:nvPr/>
        </p:nvSpPr>
        <p:spPr bwMode="auto">
          <a:xfrm>
            <a:off x="298450" y="2038351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5" name="Text Box 9"/>
          <p:cNvSpPr txBox="1">
            <a:spLocks noChangeArrowheads="1"/>
          </p:cNvSpPr>
          <p:nvPr/>
        </p:nvSpPr>
        <p:spPr bwMode="auto">
          <a:xfrm>
            <a:off x="3228979" y="2035176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6" name="Line 10"/>
          <p:cNvSpPr>
            <a:spLocks noChangeShapeType="1"/>
          </p:cNvSpPr>
          <p:nvPr/>
        </p:nvSpPr>
        <p:spPr bwMode="auto">
          <a:xfrm>
            <a:off x="5754692" y="2352677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4907" name="Line 11"/>
          <p:cNvSpPr>
            <a:spLocks noChangeShapeType="1"/>
          </p:cNvSpPr>
          <p:nvPr/>
        </p:nvSpPr>
        <p:spPr bwMode="auto">
          <a:xfrm>
            <a:off x="2827339" y="2347915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4908" name="Text Box 12"/>
          <p:cNvSpPr txBox="1">
            <a:spLocks noChangeArrowheads="1"/>
          </p:cNvSpPr>
          <p:nvPr/>
        </p:nvSpPr>
        <p:spPr bwMode="auto">
          <a:xfrm>
            <a:off x="6154738" y="2027239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4909" name="Text Box 13"/>
          <p:cNvSpPr txBox="1">
            <a:spLocks noChangeArrowheads="1"/>
          </p:cNvSpPr>
          <p:nvPr/>
        </p:nvSpPr>
        <p:spPr bwMode="auto">
          <a:xfrm>
            <a:off x="809555" y="2108202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104910" name="Text Box 14"/>
          <p:cNvSpPr txBox="1">
            <a:spLocks noChangeArrowheads="1"/>
          </p:cNvSpPr>
          <p:nvPr/>
        </p:nvSpPr>
        <p:spPr bwMode="auto">
          <a:xfrm>
            <a:off x="3732592" y="2095502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104911" name="Text Box 15"/>
          <p:cNvSpPr txBox="1">
            <a:spLocks noChangeArrowheads="1"/>
          </p:cNvSpPr>
          <p:nvPr/>
        </p:nvSpPr>
        <p:spPr bwMode="auto">
          <a:xfrm>
            <a:off x="6609625" y="2095502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sp>
        <p:nvSpPr>
          <p:cNvPr id="1104913" name="Text Box 17"/>
          <p:cNvSpPr txBox="1">
            <a:spLocks noChangeArrowheads="1"/>
          </p:cNvSpPr>
          <p:nvPr/>
        </p:nvSpPr>
        <p:spPr bwMode="auto">
          <a:xfrm>
            <a:off x="254004" y="2822578"/>
            <a:ext cx="3584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1: Transformations </a:t>
            </a:r>
            <a:r>
              <a:rPr lang="en-US" sz="1800" dirty="0" smtClean="0"/>
              <a:t>(Jan 23)</a:t>
            </a:r>
            <a:endParaRPr lang="en-US" sz="1800" dirty="0"/>
          </a:p>
          <a:p>
            <a:pPr algn="l"/>
            <a:r>
              <a:rPr lang="en-US" sz="1800" dirty="0"/>
              <a:t>Place objects in world, view them</a:t>
            </a:r>
          </a:p>
          <a:p>
            <a:pPr algn="l"/>
            <a:r>
              <a:rPr lang="en-US" sz="1800" dirty="0"/>
              <a:t>Simple viewer for a teapot</a:t>
            </a:r>
          </a:p>
          <a:p>
            <a:pPr algn="l"/>
            <a:endParaRPr lang="en-US" sz="1800" dirty="0"/>
          </a:p>
        </p:txBody>
      </p:sp>
      <p:pic>
        <p:nvPicPr>
          <p:cNvPr id="1104915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33731" r="50708" b="48189"/>
          <a:stretch>
            <a:fillRect/>
          </a:stretch>
        </p:blipFill>
        <p:spPr bwMode="auto">
          <a:xfrm>
            <a:off x="398466" y="3797301"/>
            <a:ext cx="2524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4916" name="Text Box 20"/>
          <p:cNvSpPr txBox="1">
            <a:spLocks noChangeArrowheads="1"/>
          </p:cNvSpPr>
          <p:nvPr/>
        </p:nvSpPr>
        <p:spPr bwMode="auto">
          <a:xfrm>
            <a:off x="227016" y="5657851"/>
            <a:ext cx="29688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</a:t>
            </a:r>
            <a:r>
              <a:rPr lang="en-US" sz="1800" dirty="0" smtClean="0"/>
              <a:t>3: </a:t>
            </a:r>
            <a:r>
              <a:rPr lang="en-US" sz="1800" dirty="0"/>
              <a:t>Curves </a:t>
            </a:r>
            <a:r>
              <a:rPr lang="en-US" sz="1800" dirty="0" smtClean="0"/>
              <a:t>(Feb 27)</a:t>
            </a:r>
            <a:endParaRPr lang="en-US" sz="1800" dirty="0"/>
          </a:p>
          <a:p>
            <a:pPr algn="l"/>
            <a:r>
              <a:rPr lang="en-US" sz="1800" dirty="0"/>
              <a:t>Bezier and B-Spline curves </a:t>
            </a:r>
          </a:p>
          <a:p>
            <a:pPr algn="l"/>
            <a:r>
              <a:rPr lang="en-US" sz="1800" dirty="0"/>
              <a:t>To model and draw objects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Curves for Modeling</a:t>
            </a:r>
          </a:p>
        </p:txBody>
      </p:sp>
      <p:pic>
        <p:nvPicPr>
          <p:cNvPr id="1105925" name="Picture 5" descr="tree2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00"/>
          <a:stretch>
            <a:fillRect/>
          </a:stretch>
        </p:blipFill>
        <p:spPr bwMode="auto">
          <a:xfrm>
            <a:off x="52392" y="1885953"/>
            <a:ext cx="1889125" cy="382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27" name="Picture 7" descr="tree3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0" t="35335" r="38113" b="28198"/>
          <a:stretch>
            <a:fillRect/>
          </a:stretch>
        </p:blipFill>
        <p:spPr bwMode="auto">
          <a:xfrm>
            <a:off x="2001842" y="1898651"/>
            <a:ext cx="2708275" cy="380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29" name="Picture 9" descr="cup2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86"/>
          <a:stretch>
            <a:fillRect/>
          </a:stretch>
        </p:blipFill>
        <p:spPr bwMode="auto">
          <a:xfrm>
            <a:off x="4829179" y="1504949"/>
            <a:ext cx="1514475" cy="480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31" name="Picture 11" descr="cup3d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29" t="35251" r="41646" b="31764"/>
          <a:stretch>
            <a:fillRect/>
          </a:stretch>
        </p:blipFill>
        <p:spPr bwMode="auto">
          <a:xfrm>
            <a:off x="6400800" y="1549402"/>
            <a:ext cx="2698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32" name="Text Box 12"/>
          <p:cNvSpPr txBox="1">
            <a:spLocks noChangeArrowheads="1"/>
          </p:cNvSpPr>
          <p:nvPr/>
        </p:nvSpPr>
        <p:spPr bwMode="auto">
          <a:xfrm>
            <a:off x="3406775" y="6370641"/>
            <a:ext cx="58133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dirty="0"/>
              <a:t>Rachel Shiner, Final Project Spring </a:t>
            </a:r>
            <a:r>
              <a:rPr lang="en-US" dirty="0" smtClean="0"/>
              <a:t>2010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3D Graphics Pipeline</a:t>
            </a:r>
          </a:p>
        </p:txBody>
      </p:sp>
      <p:sp>
        <p:nvSpPr>
          <p:cNvPr id="1106947" name="Text Box 3"/>
          <p:cNvSpPr txBox="1">
            <a:spLocks noChangeArrowheads="1"/>
          </p:cNvSpPr>
          <p:nvPr/>
        </p:nvSpPr>
        <p:spPr bwMode="auto">
          <a:xfrm>
            <a:off x="298450" y="2038351"/>
            <a:ext cx="2514600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48" name="Text Box 4"/>
          <p:cNvSpPr txBox="1">
            <a:spLocks noChangeArrowheads="1"/>
          </p:cNvSpPr>
          <p:nvPr/>
        </p:nvSpPr>
        <p:spPr bwMode="auto">
          <a:xfrm>
            <a:off x="3228979" y="2035176"/>
            <a:ext cx="2506663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49" name="Line 5"/>
          <p:cNvSpPr>
            <a:spLocks noChangeShapeType="1"/>
          </p:cNvSpPr>
          <p:nvPr/>
        </p:nvSpPr>
        <p:spPr bwMode="auto">
          <a:xfrm>
            <a:off x="5754692" y="2352677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50" name="Line 6"/>
          <p:cNvSpPr>
            <a:spLocks noChangeShapeType="1"/>
          </p:cNvSpPr>
          <p:nvPr/>
        </p:nvSpPr>
        <p:spPr bwMode="auto">
          <a:xfrm>
            <a:off x="2827339" y="2347915"/>
            <a:ext cx="407987" cy="6351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6951" name="Text Box 7"/>
          <p:cNvSpPr txBox="1">
            <a:spLocks noChangeArrowheads="1"/>
          </p:cNvSpPr>
          <p:nvPr/>
        </p:nvSpPr>
        <p:spPr bwMode="auto">
          <a:xfrm>
            <a:off x="6154738" y="2027239"/>
            <a:ext cx="2506662" cy="584776"/>
          </a:xfrm>
          <a:prstGeom prst="rect">
            <a:avLst/>
          </a:prstGeom>
          <a:noFill/>
          <a:ln w="47625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sz="3200" b="1">
                <a:latin typeface="Times New Roman" charset="0"/>
              </a:rPr>
              <a:t>         </a:t>
            </a:r>
            <a:endParaRPr lang="en-US"/>
          </a:p>
        </p:txBody>
      </p:sp>
      <p:sp>
        <p:nvSpPr>
          <p:cNvPr id="1106952" name="Text Box 8"/>
          <p:cNvSpPr txBox="1">
            <a:spLocks noChangeArrowheads="1"/>
          </p:cNvSpPr>
          <p:nvPr/>
        </p:nvSpPr>
        <p:spPr bwMode="auto">
          <a:xfrm>
            <a:off x="809555" y="2108202"/>
            <a:ext cx="14336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Modeling</a:t>
            </a:r>
          </a:p>
        </p:txBody>
      </p:sp>
      <p:sp>
        <p:nvSpPr>
          <p:cNvPr id="1106953" name="Text Box 9"/>
          <p:cNvSpPr txBox="1">
            <a:spLocks noChangeArrowheads="1"/>
          </p:cNvSpPr>
          <p:nvPr/>
        </p:nvSpPr>
        <p:spPr bwMode="auto">
          <a:xfrm>
            <a:off x="3732592" y="2095502"/>
            <a:ext cx="1566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Animation</a:t>
            </a:r>
          </a:p>
        </p:txBody>
      </p:sp>
      <p:sp>
        <p:nvSpPr>
          <p:cNvPr id="1106954" name="Text Box 10"/>
          <p:cNvSpPr txBox="1">
            <a:spLocks noChangeArrowheads="1"/>
          </p:cNvSpPr>
          <p:nvPr/>
        </p:nvSpPr>
        <p:spPr bwMode="auto">
          <a:xfrm>
            <a:off x="6609625" y="2095502"/>
            <a:ext cx="16048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Rendering</a:t>
            </a:r>
          </a:p>
        </p:txBody>
      </p:sp>
      <p:sp>
        <p:nvSpPr>
          <p:cNvPr id="1106955" name="Text Box 11"/>
          <p:cNvSpPr txBox="1">
            <a:spLocks noChangeArrowheads="1"/>
          </p:cNvSpPr>
          <p:nvPr/>
        </p:nvSpPr>
        <p:spPr bwMode="auto">
          <a:xfrm>
            <a:off x="254004" y="2822578"/>
            <a:ext cx="358448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1: Transformations </a:t>
            </a:r>
            <a:r>
              <a:rPr lang="en-US" sz="1800" dirty="0" smtClean="0"/>
              <a:t>(Jan 23)</a:t>
            </a:r>
            <a:endParaRPr lang="en-US" sz="1800" dirty="0"/>
          </a:p>
          <a:p>
            <a:pPr algn="l"/>
            <a:r>
              <a:rPr lang="en-US" sz="1800" dirty="0"/>
              <a:t>Place objects in world, view them</a:t>
            </a:r>
          </a:p>
          <a:p>
            <a:pPr algn="l"/>
            <a:r>
              <a:rPr lang="en-US" sz="1800" dirty="0"/>
              <a:t>Simple viewer for a teapot</a:t>
            </a:r>
          </a:p>
          <a:p>
            <a:pPr algn="l"/>
            <a:endParaRPr lang="en-US" sz="1800" dirty="0"/>
          </a:p>
        </p:txBody>
      </p:sp>
      <p:pic>
        <p:nvPicPr>
          <p:cNvPr id="1106956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45" t="33731" r="50708" b="48189"/>
          <a:stretch>
            <a:fillRect/>
          </a:stretch>
        </p:blipFill>
        <p:spPr bwMode="auto">
          <a:xfrm>
            <a:off x="398466" y="3797301"/>
            <a:ext cx="2524125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06957" name="Text Box 13"/>
          <p:cNvSpPr txBox="1">
            <a:spLocks noChangeArrowheads="1"/>
          </p:cNvSpPr>
          <p:nvPr/>
        </p:nvSpPr>
        <p:spPr bwMode="auto">
          <a:xfrm>
            <a:off x="227016" y="5657851"/>
            <a:ext cx="296885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</a:t>
            </a:r>
            <a:r>
              <a:rPr lang="en-US" sz="1800" dirty="0" smtClean="0"/>
              <a:t>3: </a:t>
            </a:r>
            <a:r>
              <a:rPr lang="en-US" sz="1800" dirty="0"/>
              <a:t>Curves  </a:t>
            </a:r>
            <a:r>
              <a:rPr lang="en-US" sz="1800" dirty="0" smtClean="0"/>
              <a:t>(Feb 27)</a:t>
            </a:r>
            <a:endParaRPr lang="en-US" sz="1800" dirty="0"/>
          </a:p>
          <a:p>
            <a:pPr algn="l"/>
            <a:r>
              <a:rPr lang="en-US" sz="1800" dirty="0"/>
              <a:t>Bezier and B-Spline curves </a:t>
            </a:r>
          </a:p>
          <a:p>
            <a:pPr algn="l"/>
            <a:r>
              <a:rPr lang="en-US" sz="1800" dirty="0"/>
              <a:t>To model and draw objects</a:t>
            </a:r>
          </a:p>
        </p:txBody>
      </p:sp>
      <p:sp>
        <p:nvSpPr>
          <p:cNvPr id="1106959" name="Text Box 15"/>
          <p:cNvSpPr txBox="1">
            <a:spLocks noChangeArrowheads="1"/>
          </p:cNvSpPr>
          <p:nvPr/>
        </p:nvSpPr>
        <p:spPr bwMode="auto">
          <a:xfrm>
            <a:off x="5345117" y="2790827"/>
            <a:ext cx="384527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/>
              <a:t>HW 2: Scene Viewer </a:t>
            </a:r>
            <a:r>
              <a:rPr lang="en-US" sz="1800" dirty="0" smtClean="0"/>
              <a:t>(Feb 15)</a:t>
            </a:r>
            <a:endParaRPr lang="en-US" sz="1800" dirty="0"/>
          </a:p>
          <a:p>
            <a:pPr algn="l"/>
            <a:r>
              <a:rPr lang="en-US" sz="1800" dirty="0"/>
              <a:t>View scene, Lighting and Shading</a:t>
            </a:r>
          </a:p>
          <a:p>
            <a:pPr algn="l"/>
            <a:r>
              <a:rPr lang="en-US" sz="1800" dirty="0"/>
              <a:t>(with GLSL programmable </a:t>
            </a:r>
            <a:r>
              <a:rPr lang="en-US" sz="1800" dirty="0" err="1"/>
              <a:t>shaders</a:t>
            </a:r>
            <a:r>
              <a:rPr lang="en-US" sz="1800" dirty="0"/>
              <a:t>)</a:t>
            </a:r>
          </a:p>
          <a:p>
            <a:pPr algn="l"/>
            <a:endParaRPr lang="en-US" sz="1800" dirty="0"/>
          </a:p>
        </p:txBody>
      </p:sp>
      <p:sp>
        <p:nvSpPr>
          <p:cNvPr id="1106960" name="Text Box 16"/>
          <p:cNvSpPr txBox="1">
            <a:spLocks noChangeArrowheads="1"/>
          </p:cNvSpPr>
          <p:nvPr/>
        </p:nvSpPr>
        <p:spPr bwMode="auto">
          <a:xfrm>
            <a:off x="5418138" y="5599115"/>
            <a:ext cx="352044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800" dirty="0" smtClean="0"/>
              <a:t>HW 4: </a:t>
            </a:r>
            <a:r>
              <a:rPr lang="en-US" sz="1800" dirty="0" err="1"/>
              <a:t>RayTracer</a:t>
            </a:r>
            <a:r>
              <a:rPr lang="en-US" sz="1800" dirty="0"/>
              <a:t> </a:t>
            </a:r>
            <a:r>
              <a:rPr lang="en-US" sz="1800" dirty="0" smtClean="0"/>
              <a:t>(Mar 18)</a:t>
            </a:r>
            <a:endParaRPr lang="en-US" sz="1800" dirty="0"/>
          </a:p>
          <a:p>
            <a:pPr algn="l"/>
            <a:r>
              <a:rPr lang="en-US" sz="1800" dirty="0"/>
              <a:t>Realistic images with ray tracing</a:t>
            </a:r>
          </a:p>
          <a:p>
            <a:pPr algn="l"/>
            <a:r>
              <a:rPr lang="en-US" sz="1800" dirty="0"/>
              <a:t>(two basic approaches: rasterize</a:t>
            </a:r>
          </a:p>
          <a:p>
            <a:pPr algn="l"/>
            <a:r>
              <a:rPr lang="en-US" sz="1800" dirty="0"/>
              <a:t>And </a:t>
            </a:r>
            <a:r>
              <a:rPr lang="en-US" sz="1800" dirty="0" err="1"/>
              <a:t>raytrace</a:t>
            </a:r>
            <a:r>
              <a:rPr lang="en-US" sz="1800" dirty="0"/>
              <a:t> images [HW </a:t>
            </a:r>
            <a:r>
              <a:rPr lang="en-US" sz="1800" dirty="0" smtClean="0"/>
              <a:t>2,4]</a:t>
            </a:r>
            <a:r>
              <a:rPr lang="en-US" sz="1800" dirty="0"/>
              <a:t>)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7503" name="Picture 15" descr="fina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3895725"/>
            <a:ext cx="36830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501" name="Picture 13" descr="ah4n93hw6jvb_145fcfzbn8j_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25" y="3840165"/>
            <a:ext cx="37480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Synthesis Examples</a:t>
            </a:r>
          </a:p>
        </p:txBody>
      </p:sp>
      <p:pic>
        <p:nvPicPr>
          <p:cNvPr id="1087499" name="Picture 11" descr="LightShadowReflec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347788"/>
            <a:ext cx="3670300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497" name="Picture 9" descr="ref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700" y="1296988"/>
            <a:ext cx="3752850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7504" name="Text Box 16"/>
          <p:cNvSpPr txBox="1">
            <a:spLocks noChangeArrowheads="1"/>
          </p:cNvSpPr>
          <p:nvPr/>
        </p:nvSpPr>
        <p:spPr bwMode="auto">
          <a:xfrm>
            <a:off x="6465891" y="6400802"/>
            <a:ext cx="26996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Collage from 2007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1046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58200" cy="5029200"/>
          </a:xfrm>
        </p:spPr>
        <p:txBody>
          <a:bodyPr/>
          <a:lstStyle/>
          <a:p>
            <a:r>
              <a:rPr lang="en-US" b="1" dirty="0"/>
              <a:t>Systems:</a:t>
            </a:r>
            <a:r>
              <a:rPr lang="en-US" dirty="0"/>
              <a:t>   Write complex 3D graphics programs (real-time scene in OpenGL, offline raytracer)</a:t>
            </a:r>
          </a:p>
          <a:p>
            <a:r>
              <a:rPr lang="en-US" b="1" dirty="0"/>
              <a:t>Theory:</a:t>
            </a:r>
            <a:r>
              <a:rPr lang="en-US" dirty="0"/>
              <a:t>  Mathematical aspects and algorithms underlying modern 3D graphics systems</a:t>
            </a:r>
          </a:p>
          <a:p>
            <a:endParaRPr lang="en-US" dirty="0"/>
          </a:p>
          <a:p>
            <a:r>
              <a:rPr lang="en-US" dirty="0"/>
              <a:t>This course is </a:t>
            </a:r>
            <a:r>
              <a:rPr lang="en-US" b="1" i="1" dirty="0"/>
              <a:t>not </a:t>
            </a:r>
            <a:r>
              <a:rPr lang="en-US" dirty="0"/>
              <a:t>about the specifics of 3D graphics programs and APIs like Maya, Alias, DirectX but about the concepts underlying them.    </a:t>
            </a:r>
            <a:endParaRPr lang="en-US" b="1" i="1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50" y="533400"/>
            <a:ext cx="7748588" cy="685800"/>
          </a:xfrm>
        </p:spPr>
        <p:txBody>
          <a:bodyPr/>
          <a:lstStyle/>
          <a:p>
            <a:r>
              <a:rPr lang="en-US" dirty="0"/>
              <a:t>Logistics</a:t>
            </a:r>
          </a:p>
        </p:txBody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199" y="674764"/>
            <a:ext cx="8508059" cy="5029200"/>
          </a:xfrm>
        </p:spPr>
        <p:txBody>
          <a:bodyPr/>
          <a:lstStyle/>
          <a:p>
            <a:endParaRPr lang="en-US" sz="2400" dirty="0"/>
          </a:p>
          <a:p>
            <a:r>
              <a:rPr lang="en-US" sz="2400" dirty="0" smtClean="0"/>
              <a:t>Website  </a:t>
            </a:r>
            <a:r>
              <a:rPr lang="en-US" sz="2400" dirty="0" smtClean="0">
                <a:hlinkClick r:id="rId2"/>
              </a:rPr>
              <a:t>http://viscomp.ucsd.edu/classes/cse167/wi19</a:t>
            </a:r>
            <a:r>
              <a:rPr lang="en-US" sz="2400" dirty="0" smtClean="0"/>
              <a:t>   has </a:t>
            </a:r>
            <a:r>
              <a:rPr lang="en-US" sz="2400" dirty="0"/>
              <a:t>most of the information (look at </a:t>
            </a:r>
            <a:r>
              <a:rPr lang="en-US" sz="2400" dirty="0" smtClean="0"/>
              <a:t>it carefully) </a:t>
            </a:r>
          </a:p>
          <a:p>
            <a:r>
              <a:rPr lang="en-US" sz="2400" i="1" dirty="0" smtClean="0"/>
              <a:t>We will be leveraging MOOC infrastructure in a SPOC</a:t>
            </a:r>
          </a:p>
          <a:p>
            <a:pPr lvl="1"/>
            <a:r>
              <a:rPr lang="en-US" sz="2000" dirty="0" smtClean="0"/>
              <a:t>Please sign up for account at edX edge, join course: </a:t>
            </a:r>
            <a:r>
              <a:rPr lang="en-US" sz="2000" b="1" dirty="0" smtClean="0"/>
              <a:t>DEMO</a:t>
            </a:r>
          </a:p>
          <a:p>
            <a:pPr lvl="1"/>
            <a:r>
              <a:rPr lang="en-US" sz="2000" dirty="0" smtClean="0"/>
              <a:t>edX edge is compulsory for most assignments, feedback systems</a:t>
            </a:r>
          </a:p>
          <a:p>
            <a:pPr lvl="1"/>
            <a:r>
              <a:rPr lang="en-US" sz="2000" dirty="0" smtClean="0"/>
              <a:t>Optional for video lectures (class may differ a bit, more), problems</a:t>
            </a:r>
          </a:p>
          <a:p>
            <a:pPr lvl="1"/>
            <a:r>
              <a:rPr lang="en-US" sz="2000" i="1" dirty="0" smtClean="0"/>
              <a:t>Must still submit “official” CSE 167 assignment (see website)</a:t>
            </a:r>
          </a:p>
          <a:p>
            <a:pPr lvl="1"/>
            <a:r>
              <a:rPr lang="en-US" sz="2000" dirty="0" smtClean="0"/>
              <a:t>Please do ask us if you are confused; we are here to help</a:t>
            </a:r>
          </a:p>
          <a:p>
            <a:pPr lvl="1"/>
            <a:r>
              <a:rPr lang="en-US" sz="2000" dirty="0" smtClean="0"/>
              <a:t>No required texts; OpenGL programming guide, GLSL optional</a:t>
            </a:r>
          </a:p>
          <a:p>
            <a:r>
              <a:rPr lang="en-US" sz="2400" dirty="0" smtClean="0"/>
              <a:t>Office </a:t>
            </a:r>
            <a:r>
              <a:rPr lang="en-US" sz="2400" dirty="0"/>
              <a:t>hours</a:t>
            </a:r>
            <a:r>
              <a:rPr lang="en-US" sz="2400" dirty="0" smtClean="0"/>
              <a:t>: Tu/Thu 1-2pm</a:t>
            </a:r>
            <a:endParaRPr lang="en-US" sz="2400" dirty="0"/>
          </a:p>
          <a:p>
            <a:pPr lvl="1"/>
            <a:r>
              <a:rPr lang="en-US" sz="2000" dirty="0"/>
              <a:t>See website for sections, TA office </a:t>
            </a:r>
            <a:r>
              <a:rPr lang="en-US" sz="2000" dirty="0" smtClean="0"/>
              <a:t>hours.  </a:t>
            </a:r>
            <a:r>
              <a:rPr lang="en-US" sz="2000" b="1" i="1" dirty="0"/>
              <a:t>S</a:t>
            </a:r>
            <a:r>
              <a:rPr lang="en-US" sz="2000" b="1" i="1" dirty="0" smtClean="0"/>
              <a:t>ign up for sections!</a:t>
            </a:r>
            <a:endParaRPr lang="en-US" sz="2000" b="1" i="1" dirty="0"/>
          </a:p>
          <a:p>
            <a:r>
              <a:rPr lang="en-US" sz="2400" dirty="0"/>
              <a:t>Course newsgroup on </a:t>
            </a:r>
            <a:r>
              <a:rPr lang="en-US" sz="2400" dirty="0" smtClean="0"/>
              <a:t>Piazza </a:t>
            </a:r>
            <a:endParaRPr lang="en-US" sz="2400" dirty="0"/>
          </a:p>
          <a:p>
            <a:r>
              <a:rPr lang="en-US" sz="2400" dirty="0" smtClean="0"/>
              <a:t>Website </a:t>
            </a:r>
            <a:r>
              <a:rPr lang="en-US" sz="2400" dirty="0"/>
              <a:t>for late, collaboration policy, </a:t>
            </a:r>
            <a:r>
              <a:rPr lang="en-US" sz="2400" dirty="0" err="1"/>
              <a:t>etc</a:t>
            </a:r>
            <a:endParaRPr lang="en-US" sz="2400" dirty="0"/>
          </a:p>
          <a:p>
            <a:r>
              <a:rPr lang="en-US" sz="2400" dirty="0"/>
              <a:t>Questions?</a:t>
            </a:r>
          </a:p>
          <a:p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is a Modernized Course</a:t>
            </a:r>
            <a:endParaRPr lang="en-US" dirty="0"/>
          </a:p>
        </p:txBody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17625"/>
            <a:ext cx="8229600" cy="5029200"/>
          </a:xfrm>
        </p:spPr>
        <p:txBody>
          <a:bodyPr/>
          <a:lstStyle/>
          <a:p>
            <a:r>
              <a:rPr lang="en-US" dirty="0"/>
              <a:t>Modern 3D Graphics Programming with </a:t>
            </a:r>
            <a:r>
              <a:rPr lang="en-US" dirty="0" smtClean="0"/>
              <a:t>GPUs</a:t>
            </a:r>
          </a:p>
          <a:p>
            <a:pPr lvl="1"/>
            <a:r>
              <a:rPr lang="en-US" dirty="0" smtClean="0"/>
              <a:t>Modern OpenG</a:t>
            </a:r>
            <a:r>
              <a:rPr lang="en-US" dirty="0"/>
              <a:t>L</a:t>
            </a:r>
            <a:r>
              <a:rPr lang="en-US" dirty="0" smtClean="0"/>
              <a:t> (3+), GLSL 330 core</a:t>
            </a:r>
          </a:p>
          <a:p>
            <a:pPr lvl="1"/>
            <a:r>
              <a:rPr lang="en-US" dirty="0" smtClean="0"/>
              <a:t>Real-time feedback servers for all homeworks</a:t>
            </a:r>
            <a:endParaRPr lang="en-US" dirty="0"/>
          </a:p>
          <a:p>
            <a:r>
              <a:rPr lang="en-US" dirty="0"/>
              <a:t>GLSL + Programmable Shaders from HW 1</a:t>
            </a:r>
          </a:p>
          <a:p>
            <a:r>
              <a:rPr lang="en-US" dirty="0"/>
              <a:t>Should be very portable, but need to set up your environment, compilation framework (HW 0)</a:t>
            </a:r>
          </a:p>
        </p:txBody>
      </p:sp>
      <p:pic>
        <p:nvPicPr>
          <p:cNvPr id="1113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199" y="4215502"/>
            <a:ext cx="2398889" cy="2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113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54283" y="3493615"/>
            <a:ext cx="2312400" cy="380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113094" name="Text Box 6"/>
          <p:cNvSpPr txBox="1">
            <a:spLocks noChangeArrowheads="1"/>
          </p:cNvSpPr>
          <p:nvPr/>
        </p:nvSpPr>
        <p:spPr bwMode="auto">
          <a:xfrm>
            <a:off x="3509964" y="6473828"/>
            <a:ext cx="576086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NVIDIA Fermi, image from Pat Hanrahan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Innovation: Feedback Servers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6070"/>
            <a:ext cx="8229600" cy="5029200"/>
          </a:xfrm>
        </p:spPr>
        <p:txBody>
          <a:bodyPr/>
          <a:lstStyle/>
          <a:p>
            <a:r>
              <a:rPr lang="en-US" dirty="0" smtClean="0"/>
              <a:t>Feedback/Grading servers for all homeworks</a:t>
            </a:r>
          </a:p>
          <a:p>
            <a:r>
              <a:rPr lang="en-US" dirty="0" smtClean="0"/>
              <a:t>Submit images and/or code, compare to original</a:t>
            </a:r>
          </a:p>
          <a:p>
            <a:pPr lvl="1"/>
            <a:r>
              <a:rPr lang="en-US" dirty="0" smtClean="0"/>
              <a:t>Program generates difference images, report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Can get feedback multiple times; submit final </a:t>
            </a:r>
            <a:r>
              <a:rPr lang="en-US" dirty="0" err="1" smtClean="0"/>
              <a:t>url</a:t>
            </a:r>
            <a:endParaRPr lang="en-US" dirty="0" smtClean="0"/>
          </a:p>
          <a:p>
            <a:pPr lvl="1"/>
            <a:r>
              <a:rPr lang="en-US" dirty="0" smtClean="0"/>
              <a:t>All (except curves homework 3) run on edX edge</a:t>
            </a:r>
          </a:p>
          <a:p>
            <a:r>
              <a:rPr lang="en-US" dirty="0" smtClean="0"/>
              <a:t>“Feedback” not necessarily grading</a:t>
            </a:r>
          </a:p>
          <a:p>
            <a:pPr lvl="1"/>
            <a:r>
              <a:rPr lang="en-US" dirty="0" smtClean="0"/>
              <a:t>Can run extra test cases, look at code, grade fairly</a:t>
            </a:r>
          </a:p>
          <a:p>
            <a:pPr lvl="1"/>
            <a:r>
              <a:rPr lang="en-US" dirty="0" smtClean="0"/>
              <a:t>But use of feedback servers/edX edge is mandatory</a:t>
            </a:r>
          </a:p>
          <a:p>
            <a:r>
              <a:rPr lang="en-US" dirty="0" smtClean="0"/>
              <a:t>Will test out immediately with HW 0 images</a:t>
            </a:r>
          </a:p>
          <a:p>
            <a:pPr lvl="1"/>
            <a:r>
              <a:rPr lang="en-US" dirty="0" smtClean="0"/>
              <a:t>HW 1  - 2 will have both code and image feedbacks</a:t>
            </a:r>
          </a:p>
          <a:p>
            <a:pPr lvl="1"/>
            <a:r>
              <a:rPr lang="en-US" dirty="0" smtClean="0"/>
              <a:t>Can use any (laptop/desktop) computer. We also try to have the basement labs fully set up.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83654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 of edX edge, Feedbacks</a:t>
            </a:r>
            <a:endParaRPr lang="en-US" dirty="0"/>
          </a:p>
        </p:txBody>
      </p:sp>
      <p:pic>
        <p:nvPicPr>
          <p:cNvPr id="6" name="Content Placeholder 5" descr="bigreport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1" b="7541"/>
          <a:stretch>
            <a:fillRect/>
          </a:stretch>
        </p:blipFill>
        <p:spPr>
          <a:xfrm>
            <a:off x="18814" y="1310805"/>
            <a:ext cx="9144000" cy="5588000"/>
          </a:xfrm>
        </p:spPr>
      </p:pic>
    </p:spTree>
    <p:extLst>
      <p:ext uri="{BB962C8B-B14F-4D97-AF65-F5344CB8AC3E}">
        <p14:creationId xmlns:p14="http://schemas.microsoft.com/office/powerpoint/2010/main" val="20489015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Lectures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9652"/>
            <a:ext cx="8229600" cy="5029200"/>
          </a:xfrm>
        </p:spPr>
        <p:txBody>
          <a:bodyPr/>
          <a:lstStyle/>
          <a:p>
            <a:r>
              <a:rPr lang="en-US" dirty="0" smtClean="0"/>
              <a:t>Online lectures and screencasts for most course:</a:t>
            </a:r>
            <a:endParaRPr lang="en-US" sz="2000" dirty="0" smtClean="0">
              <a:hlinkClick r:id="rId2"/>
            </a:endParaRPr>
          </a:p>
          <a:p>
            <a:pPr lvl="1"/>
            <a:r>
              <a:rPr lang="en-US" sz="2000" dirty="0" smtClean="0">
                <a:hlinkClick r:id="rId3"/>
              </a:rPr>
              <a:t>http://viscomp.ucsd.edu/classes/cse167/wi19/index.html</a:t>
            </a:r>
            <a:endParaRPr lang="en-US" sz="2000" dirty="0" smtClean="0"/>
          </a:p>
          <a:p>
            <a:pPr lvl="1"/>
            <a:r>
              <a:rPr lang="en-US" sz="2000" dirty="0" smtClean="0"/>
              <a:t>(with English </a:t>
            </a:r>
            <a:r>
              <a:rPr lang="en-US" sz="2000" i="1" dirty="0" smtClean="0"/>
              <a:t>and Chinese! </a:t>
            </a:r>
            <a:r>
              <a:rPr lang="en-US" sz="2000" dirty="0" smtClean="0"/>
              <a:t>Subtitles [courtesy XuetangX])</a:t>
            </a:r>
            <a:endParaRPr lang="en-US" dirty="0" smtClean="0"/>
          </a:p>
          <a:p>
            <a:pPr lvl="1"/>
            <a:r>
              <a:rPr lang="en-US" dirty="0" smtClean="0"/>
              <a:t>Review for CSE 167 (but still have regular classes)</a:t>
            </a:r>
          </a:p>
          <a:p>
            <a:pPr lvl="1"/>
            <a:r>
              <a:rPr lang="en-US" dirty="0" smtClean="0"/>
              <a:t>For general interest (share with non-CS 167 students)</a:t>
            </a:r>
          </a:p>
          <a:p>
            <a:r>
              <a:rPr lang="en-US" dirty="0" smtClean="0"/>
              <a:t>Originally recorded in 2012 for MOOC offering</a:t>
            </a:r>
          </a:p>
          <a:p>
            <a:pPr lvl="1"/>
            <a:r>
              <a:rPr lang="en-US" dirty="0" smtClean="0"/>
              <a:t>CAVEAT: Does not include all material (curves)</a:t>
            </a:r>
          </a:p>
          <a:p>
            <a:pPr lvl="1"/>
            <a:r>
              <a:rPr lang="en-US" dirty="0" smtClean="0"/>
              <a:t>Was updated in 2017 for more recent OpenGL</a:t>
            </a:r>
          </a:p>
          <a:p>
            <a:pPr lvl="1"/>
            <a:r>
              <a:rPr lang="en-US" dirty="0" smtClean="0"/>
              <a:t>Same as video lectures on edX edge (some errata)</a:t>
            </a:r>
          </a:p>
          <a:p>
            <a:r>
              <a:rPr lang="en-US" dirty="0" smtClean="0"/>
              <a:t>Currently view lectures as complementary</a:t>
            </a:r>
          </a:p>
          <a:p>
            <a:pPr lvl="1"/>
            <a:r>
              <a:rPr lang="en-US" dirty="0" smtClean="0"/>
              <a:t>Hence, viewing them optional (e.g. miss a class)</a:t>
            </a:r>
          </a:p>
          <a:p>
            <a:pPr lvl="1"/>
            <a:r>
              <a:rPr lang="en-US" dirty="0" smtClean="0"/>
              <a:t>Please note caveats; “official” CSE 167 is in class</a:t>
            </a:r>
          </a:p>
          <a:p>
            <a:r>
              <a:rPr lang="en-US" dirty="0" smtClean="0"/>
              <a:t>May separately have UCSD screencasts</a:t>
            </a:r>
          </a:p>
        </p:txBody>
      </p:sp>
    </p:spTree>
    <p:extLst>
      <p:ext uri="{BB962C8B-B14F-4D97-AF65-F5344CB8AC3E}">
        <p14:creationId xmlns:p14="http://schemas.microsoft.com/office/powerpoint/2010/main" val="4308247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Workload</a:t>
            </a:r>
          </a:p>
        </p:txBody>
      </p:sp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3888"/>
            <a:ext cx="8229600" cy="5029200"/>
          </a:xfrm>
        </p:spPr>
        <p:txBody>
          <a:bodyPr/>
          <a:lstStyle/>
          <a:p>
            <a:r>
              <a:rPr lang="en-US" sz="2400" dirty="0"/>
              <a:t>Lots of fun, rewarding but may involve significant work</a:t>
            </a:r>
          </a:p>
          <a:p>
            <a:r>
              <a:rPr lang="en-US" sz="2400" dirty="0"/>
              <a:t>4</a:t>
            </a:r>
            <a:r>
              <a:rPr lang="en-US" sz="2400" dirty="0" smtClean="0"/>
              <a:t> </a:t>
            </a:r>
            <a:r>
              <a:rPr lang="en-US" sz="2400" dirty="0"/>
              <a:t>programming </a:t>
            </a:r>
            <a:r>
              <a:rPr lang="en-US" sz="2400" dirty="0" smtClean="0"/>
              <a:t>projects (+HW 0); </a:t>
            </a:r>
            <a:r>
              <a:rPr lang="en-US" sz="2400" dirty="0"/>
              <a:t>almost all are time-consuming </a:t>
            </a:r>
            <a:r>
              <a:rPr lang="en-US" sz="2400" dirty="0" smtClean="0"/>
              <a:t>(individual except HW 4).  START </a:t>
            </a:r>
            <a:r>
              <a:rPr lang="en-US" sz="2400" dirty="0"/>
              <a:t>EARLY !!</a:t>
            </a:r>
          </a:p>
          <a:p>
            <a:r>
              <a:rPr lang="en-US" sz="2400" dirty="0"/>
              <a:t>Course will involve understanding of mathematical, geometrical concepts taught (tested on </a:t>
            </a:r>
            <a:r>
              <a:rPr lang="en-US" sz="2400" dirty="0" smtClean="0"/>
              <a:t>midterm)</a:t>
            </a:r>
          </a:p>
          <a:p>
            <a:pPr lvl="1"/>
            <a:r>
              <a:rPr lang="en-US" sz="2000" i="1" dirty="0" smtClean="0"/>
              <a:t>No final; will do a take-home small assignment instead</a:t>
            </a:r>
          </a:p>
          <a:p>
            <a:r>
              <a:rPr lang="en-US" sz="2400" dirty="0" smtClean="0"/>
              <a:t>Grade mostly programming, weights on website </a:t>
            </a:r>
          </a:p>
          <a:p>
            <a:pPr lvl="1"/>
            <a:r>
              <a:rPr lang="en-US" sz="2000" dirty="0" smtClean="0"/>
              <a:t>Ignore weighting on edX site; we weight as on CSE 167 site</a:t>
            </a:r>
            <a:endParaRPr lang="en-US" sz="2000" dirty="0"/>
          </a:p>
          <a:p>
            <a:r>
              <a:rPr lang="en-US" sz="2400" dirty="0"/>
              <a:t>Prerequisites: Solid </a:t>
            </a:r>
            <a:r>
              <a:rPr lang="en-US" sz="2400" i="1" dirty="0"/>
              <a:t>C/C++</a:t>
            </a:r>
            <a:r>
              <a:rPr lang="en-US" sz="2400" dirty="0"/>
              <a:t>/</a:t>
            </a:r>
            <a:r>
              <a:rPr lang="en-US" sz="2400" dirty="0" smtClean="0"/>
              <a:t>Java/Python </a:t>
            </a:r>
            <a:r>
              <a:rPr lang="en-US" sz="2400" dirty="0"/>
              <a:t>programming background.  Linear algebra (review on </a:t>
            </a:r>
            <a:r>
              <a:rPr lang="en-US" sz="2400" dirty="0" smtClean="0"/>
              <a:t>Thu) </a:t>
            </a:r>
            <a:r>
              <a:rPr lang="en-US" sz="2400" dirty="0"/>
              <a:t>and general math </a:t>
            </a:r>
            <a:r>
              <a:rPr lang="en-US" sz="2400" dirty="0" smtClean="0"/>
              <a:t>skills.  No knowledge of graphics/OpenGL needed.</a:t>
            </a:r>
          </a:p>
          <a:p>
            <a:pPr lvl="1"/>
            <a:r>
              <a:rPr lang="en-US" sz="2000" dirty="0"/>
              <a:t>S</a:t>
            </a:r>
            <a:r>
              <a:rPr lang="en-US" sz="2000" dirty="0" smtClean="0"/>
              <a:t>hould be able to pick up C/C++, and look up some OpenGL</a:t>
            </a:r>
            <a:endParaRPr lang="en-US" sz="2000" dirty="0"/>
          </a:p>
          <a:p>
            <a:r>
              <a:rPr lang="en-US" sz="2400" dirty="0"/>
              <a:t>Should be a difficult, but fun and rewarding course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CSE 167 is only a first step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27175"/>
            <a:ext cx="8508083" cy="5029200"/>
          </a:xfrm>
        </p:spPr>
        <p:txBody>
          <a:bodyPr/>
          <a:lstStyle/>
          <a:p>
            <a:r>
              <a:rPr lang="en-US" i="1" dirty="0" smtClean="0"/>
              <a:t>If you enjoy CSE 167 and do well</a:t>
            </a:r>
            <a:r>
              <a:rPr lang="en-US" dirty="0" smtClean="0"/>
              <a:t>: </a:t>
            </a:r>
          </a:p>
          <a:p>
            <a:r>
              <a:rPr lang="en-US" dirty="0" smtClean="0"/>
              <a:t>In Spring: CSE 190 (VR course; Schulze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Next winter: CSE 165 (3DUI), 169 (Animation)</a:t>
            </a:r>
          </a:p>
          <a:p>
            <a:r>
              <a:rPr lang="en-US" dirty="0" smtClean="0"/>
              <a:t>Graduate: CSE 274 (Topics), many 291s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1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Do </a:t>
            </a:r>
          </a:p>
        </p:txBody>
      </p:sp>
      <p:sp>
        <p:nvSpPr>
          <p:cNvPr id="1061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4" y="1527175"/>
            <a:ext cx="8550275" cy="5029200"/>
          </a:xfrm>
        </p:spPr>
        <p:txBody>
          <a:bodyPr/>
          <a:lstStyle/>
          <a:p>
            <a:r>
              <a:rPr lang="en-US" dirty="0"/>
              <a:t>Look at website</a:t>
            </a:r>
          </a:p>
          <a:p>
            <a:r>
              <a:rPr lang="en-US" dirty="0"/>
              <a:t>Various policies for course.  E-mail if confused</a:t>
            </a:r>
            <a:r>
              <a:rPr lang="en-US" dirty="0" smtClean="0"/>
              <a:t>.</a:t>
            </a:r>
          </a:p>
          <a:p>
            <a:r>
              <a:rPr lang="en-US" dirty="0" smtClean="0"/>
              <a:t>Sign up for edX edge, Piazza, etc. </a:t>
            </a:r>
            <a:endParaRPr lang="en-US" dirty="0"/>
          </a:p>
          <a:p>
            <a:r>
              <a:rPr lang="en-US" dirty="0"/>
              <a:t>Skim assignments if you want.  All are ready</a:t>
            </a:r>
            <a:endParaRPr lang="en-US" sz="3200" dirty="0"/>
          </a:p>
          <a:p>
            <a:r>
              <a:rPr lang="en-US" dirty="0"/>
              <a:t>Assignment </a:t>
            </a:r>
            <a:r>
              <a:rPr lang="en-US" dirty="0" smtClean="0"/>
              <a:t>0, </a:t>
            </a:r>
            <a:r>
              <a:rPr lang="en-US" dirty="0"/>
              <a:t>Due </a:t>
            </a:r>
            <a:r>
              <a:rPr lang="en-US" dirty="0" smtClean="0"/>
              <a:t>Jan 16 next week </a:t>
            </a:r>
            <a:r>
              <a:rPr lang="en-US" dirty="0"/>
              <a:t>(see website).   </a:t>
            </a:r>
            <a:r>
              <a:rPr lang="en-US" dirty="0" smtClean="0"/>
              <a:t>[</a:t>
            </a:r>
            <a:r>
              <a:rPr lang="en-US" dirty="0"/>
              <a:t>both </a:t>
            </a:r>
            <a:r>
              <a:rPr lang="en-US" dirty="0" smtClean="0"/>
              <a:t>parts needed, total 10 points]</a:t>
            </a:r>
          </a:p>
          <a:p>
            <a:r>
              <a:rPr lang="en-US" dirty="0" smtClean="0"/>
              <a:t>Set up compilation framework in HW 0, feedback</a:t>
            </a:r>
            <a:endParaRPr lang="en-US" dirty="0"/>
          </a:p>
          <a:p>
            <a:r>
              <a:rPr lang="en-US" dirty="0"/>
              <a:t>Any questions?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</a:t>
            </a:r>
          </a:p>
        </p:txBody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Brief history of significant developments in field</a:t>
            </a:r>
          </a:p>
          <a:p>
            <a:r>
              <a:rPr lang="en-US"/>
              <a:t>End with a video showcasing graphics</a:t>
            </a:r>
          </a:p>
        </p:txBody>
      </p:sp>
      <p:pic>
        <p:nvPicPr>
          <p:cNvPr id="1062916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3578227"/>
            <a:ext cx="2332038" cy="2247900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917" name="Picture 5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04" y="3649665"/>
            <a:ext cx="3344863" cy="22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918" name="Picture 6" descr="kajiya-chess-sig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702051"/>
            <a:ext cx="2528888" cy="210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2919" name="Rectangle 7"/>
          <p:cNvSpPr>
            <a:spLocks noChangeArrowheads="1"/>
          </p:cNvSpPr>
          <p:nvPr/>
        </p:nvSpPr>
        <p:spPr bwMode="auto">
          <a:xfrm>
            <a:off x="0" y="6216651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>
                <a:solidFill>
                  <a:schemeClr val="tx2"/>
                </a:solidFill>
              </a:rPr>
              <a:t>The term Computer Graphics was coined by William Fetter of Boeing in 1960</a:t>
            </a:r>
          </a:p>
          <a:p>
            <a:pPr algn="r"/>
            <a:r>
              <a:rPr lang="en-US" sz="1800">
                <a:solidFill>
                  <a:schemeClr val="tx2"/>
                </a:solidFill>
              </a:rPr>
              <a:t>First graphic system in mid 1950s USAF SAGE radar data (developed MIT)</a:t>
            </a:r>
            <a:r>
              <a:rPr lang="en-US" sz="1800"/>
              <a:t>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far we</a:t>
            </a:r>
            <a:r>
              <a:rPr lang="ja-JP" altLang="en-US">
                <a:latin typeface="Arial"/>
              </a:rPr>
              <a:t>’</a:t>
            </a:r>
            <a:r>
              <a:rPr lang="en-US"/>
              <a:t>ve come: TEXT</a:t>
            </a:r>
          </a:p>
        </p:txBody>
      </p:sp>
      <p:pic>
        <p:nvPicPr>
          <p:cNvPr id="1065987" name="Picture 3" descr="disp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2"/>
            <a:ext cx="3124200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988" name="Picture 4" descr="pr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2"/>
            <a:ext cx="6629400" cy="256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989" name="Text Box 5"/>
          <p:cNvSpPr txBox="1">
            <a:spLocks noChangeArrowheads="1"/>
          </p:cNvSpPr>
          <p:nvPr/>
        </p:nvSpPr>
        <p:spPr bwMode="auto">
          <a:xfrm>
            <a:off x="2438401" y="4418016"/>
            <a:ext cx="27331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Manchester Mark I</a:t>
            </a:r>
          </a:p>
        </p:txBody>
      </p:sp>
      <p:sp>
        <p:nvSpPr>
          <p:cNvPr id="1065990" name="Text Box 6"/>
          <p:cNvSpPr txBox="1">
            <a:spLocks noChangeArrowheads="1"/>
          </p:cNvSpPr>
          <p:nvPr/>
        </p:nvSpPr>
        <p:spPr bwMode="auto">
          <a:xfrm>
            <a:off x="3124200" y="5713416"/>
            <a:ext cx="11938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Display </a:t>
            </a:r>
          </a:p>
        </p:txBody>
      </p:sp>
      <p:sp>
        <p:nvSpPr>
          <p:cNvPr id="1065991" name="Line 7"/>
          <p:cNvSpPr>
            <a:spLocks noChangeShapeType="1"/>
          </p:cNvSpPr>
          <p:nvPr/>
        </p:nvSpPr>
        <p:spPr bwMode="auto">
          <a:xfrm>
            <a:off x="4267200" y="59436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Instructor</a:t>
            </a:r>
            <a:endParaRPr lang="en-US" dirty="0"/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85519" y="1527175"/>
            <a:ext cx="9509490" cy="5029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Ravi </a:t>
            </a:r>
            <a:r>
              <a:rPr lang="en-US" dirty="0"/>
              <a:t>Ramamoorthi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www.cs.ucsd.edu</a:t>
            </a:r>
            <a:r>
              <a:rPr lang="en-US" dirty="0">
                <a:hlinkClick r:id="rId3"/>
              </a:rPr>
              <a:t>/~ravir</a:t>
            </a:r>
            <a:endParaRPr lang="en-US" dirty="0"/>
          </a:p>
          <a:p>
            <a:pPr lvl="1"/>
            <a:r>
              <a:rPr lang="en-US" dirty="0"/>
              <a:t>PhD Stanford, 2002.  PhD thesis developed              </a:t>
            </a:r>
            <a:r>
              <a:rPr lang="en-US" dirty="0" smtClean="0"/>
              <a:t>    </a:t>
            </a:r>
            <a:r>
              <a:rPr lang="ja-JP" altLang="en-US" dirty="0" smtClean="0">
                <a:latin typeface="Arial"/>
              </a:rPr>
              <a:t>“</a:t>
            </a:r>
            <a:r>
              <a:rPr lang="en-US" altLang="ja-JP" i="1" dirty="0" smtClean="0">
                <a:latin typeface="Arial"/>
              </a:rPr>
              <a:t>Spherical Harmonic Lighting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dirty="0" smtClean="0"/>
              <a:t> </a:t>
            </a:r>
            <a:r>
              <a:rPr lang="en-US" dirty="0"/>
              <a:t>widely used in games              (e.g. Halo series), movies (e.g. Avatar), etc. (Adobe, …)</a:t>
            </a:r>
          </a:p>
          <a:p>
            <a:pPr lvl="1"/>
            <a:r>
              <a:rPr lang="en-US" dirty="0"/>
              <a:t>At Columbia 2002-2008, </a:t>
            </a:r>
            <a:r>
              <a:rPr lang="en-US" dirty="0" smtClean="0"/>
              <a:t>UC Berkeley 2009-2014</a:t>
            </a:r>
          </a:p>
          <a:p>
            <a:pPr lvl="1"/>
            <a:r>
              <a:rPr lang="en-US" i="1" dirty="0" smtClean="0"/>
              <a:t>“Monte Carlo denoising” </a:t>
            </a:r>
            <a:r>
              <a:rPr lang="en-US" dirty="0" smtClean="0"/>
              <a:t>inspired raytracing offline, real-time</a:t>
            </a:r>
          </a:p>
          <a:p>
            <a:pPr lvl="1"/>
            <a:r>
              <a:rPr lang="en-US" dirty="0" smtClean="0"/>
              <a:t>At UCSD since Jul 2014: Director, </a:t>
            </a:r>
            <a:r>
              <a:rPr lang="en-US" dirty="0" smtClean="0">
                <a:hlinkClick r:id="rId4"/>
              </a:rPr>
              <a:t>Center for Visual Computing </a:t>
            </a:r>
            <a:endParaRPr lang="en-US" dirty="0" smtClean="0"/>
          </a:p>
          <a:p>
            <a:pPr lvl="1"/>
            <a:r>
              <a:rPr lang="en-US" dirty="0" smtClean="0"/>
              <a:t>Awards for research: White House PECASE (2008), SIGGRAPH Significant New Researcher (2007), ACM Fellow</a:t>
            </a:r>
          </a:p>
          <a:p>
            <a:pPr lvl="1"/>
            <a:r>
              <a:rPr lang="en-US" dirty="0" smtClean="0">
                <a:hlinkClick r:id="rId5"/>
              </a:rPr>
              <a:t>https</a:t>
            </a:r>
            <a:r>
              <a:rPr lang="en-US" dirty="0">
                <a:hlinkClick r:id="rId5"/>
              </a:rPr>
              <a:t>://www.youtube.com/watch?v=qpyCXqXGe7I</a:t>
            </a:r>
            <a:endParaRPr lang="en-US" dirty="0" smtClean="0"/>
          </a:p>
          <a:p>
            <a:pPr lvl="1"/>
            <a:r>
              <a:rPr lang="en-US" dirty="0" smtClean="0"/>
              <a:t>Have taught Computer </a:t>
            </a:r>
            <a:r>
              <a:rPr lang="en-US" dirty="0"/>
              <a:t>G</a:t>
            </a:r>
            <a:r>
              <a:rPr lang="en-US" dirty="0" smtClean="0"/>
              <a:t>raphics 10+ times</a:t>
            </a:r>
          </a:p>
          <a:p>
            <a:pPr lvl="1"/>
            <a:r>
              <a:rPr lang="en-US" dirty="0" smtClean="0"/>
              <a:t>Computer Graphics online MOOC (CSE 167x) has had 100,000+ registrations, 500,000 video views.  Finalist for two inaugural edX Prizes.  Will use edX edge, auto-feedback</a:t>
            </a:r>
          </a:p>
        </p:txBody>
      </p:sp>
    </p:spTree>
    <p:extLst>
      <p:ext uri="{BB962C8B-B14F-4D97-AF65-F5344CB8AC3E}">
        <p14:creationId xmlns:p14="http://schemas.microsoft.com/office/powerpoint/2010/main" val="34582415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Text to GUIs</a:t>
            </a:r>
          </a:p>
        </p:txBody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4" y="1295400"/>
            <a:ext cx="8239125" cy="4572000"/>
          </a:xfrm>
        </p:spPr>
        <p:txBody>
          <a:bodyPr/>
          <a:lstStyle/>
          <a:p>
            <a:r>
              <a:rPr lang="en-US"/>
              <a:t>Invented at PARC circa 1975.  Used in the Apple Macintosh, and now prevalent everywhere.</a:t>
            </a:r>
          </a:p>
          <a:p>
            <a:pPr>
              <a:buFont typeface="Wingdings" charset="0"/>
              <a:buNone/>
            </a:pPr>
            <a:r>
              <a:rPr lang="en-US"/>
              <a:t>  </a:t>
            </a:r>
          </a:p>
          <a:p>
            <a:endParaRPr lang="en-US"/>
          </a:p>
        </p:txBody>
      </p:sp>
      <p:pic>
        <p:nvPicPr>
          <p:cNvPr id="1067012" name="Picture 4" descr="P10-LGS_3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4" y="2717800"/>
            <a:ext cx="291941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3" name="Text Box 5"/>
          <p:cNvSpPr txBox="1">
            <a:spLocks noChangeArrowheads="1"/>
          </p:cNvSpPr>
          <p:nvPr/>
        </p:nvSpPr>
        <p:spPr bwMode="auto">
          <a:xfrm>
            <a:off x="1552576" y="5815016"/>
            <a:ext cx="16386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/>
              <a:t>Xerox Star</a:t>
            </a:r>
          </a:p>
        </p:txBody>
      </p:sp>
      <p:pic>
        <p:nvPicPr>
          <p:cNvPr id="1067014" name="Picture 6" descr="photo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62251"/>
            <a:ext cx="4343400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7015" name="Text Box 7"/>
          <p:cNvSpPr txBox="1">
            <a:spLocks noChangeArrowheads="1"/>
          </p:cNvSpPr>
          <p:nvPr/>
        </p:nvSpPr>
        <p:spPr bwMode="auto">
          <a:xfrm>
            <a:off x="5394328" y="5724528"/>
            <a:ext cx="194656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>
                <a:solidFill>
                  <a:schemeClr val="bg2"/>
                </a:solidFill>
              </a:rPr>
              <a:t>Windows 1.0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Drawing: Sketchpad (1963)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20800"/>
            <a:ext cx="8229600" cy="5029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Sketchpad (Sutherland, MIT 1963)</a:t>
            </a:r>
          </a:p>
          <a:p>
            <a:pPr>
              <a:lnSpc>
                <a:spcPct val="90000"/>
              </a:lnSpc>
            </a:pPr>
            <a:r>
              <a:rPr lang="en-US" dirty="0"/>
              <a:t>First interactive graphics system </a:t>
            </a:r>
            <a:r>
              <a:rPr lang="en-US" dirty="0" smtClean="0"/>
              <a:t>(</a:t>
            </a:r>
            <a:r>
              <a:rPr lang="en-US" dirty="0">
                <a:hlinkClick r:id="rId2"/>
              </a:rPr>
              <a:t>VIDEO</a:t>
            </a:r>
            <a:r>
              <a:rPr lang="en-US" dirty="0" smtClean="0"/>
              <a:t>)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Many of concepts for drawing in current systems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Pop up menus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Constraint-based drawing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Hierarchical Modeling</a:t>
            </a:r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1076228" name="Picture 4" descr="Ivan Sutherland at the &#10;console of the TX-2 - Sketchpad Proje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550" y="4038601"/>
            <a:ext cx="3048000" cy="250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29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2" y="4297366"/>
            <a:ext cx="2249487" cy="2111375"/>
          </a:xfrm>
          <a:prstGeom prst="rect">
            <a:avLst/>
          </a:prstGeom>
          <a:noFill/>
          <a:ln>
            <a:noFill/>
          </a:ln>
          <a:effectLst>
            <a:outerShdw blurRad="63500" dist="107763" dir="81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838200"/>
            <a:ext cx="7848600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SuperPaint system: Richard Shoup, Alvy Ray Smith (PARC, 1973-79)</a:t>
            </a:r>
          </a:p>
          <a:p>
            <a:endParaRPr lang="en-US" sz="2400"/>
          </a:p>
          <a:p>
            <a:endParaRPr lang="en-US" sz="3600"/>
          </a:p>
          <a:p>
            <a:endParaRPr lang="en-US" sz="3600"/>
          </a:p>
          <a:p>
            <a:endParaRPr lang="en-US" sz="2400"/>
          </a:p>
          <a:p>
            <a:r>
              <a:rPr lang="en-US" sz="2400"/>
              <a:t>Nowadays, image processing programs like Photoshop can draw, paint, edit, etc.</a:t>
            </a:r>
          </a:p>
        </p:txBody>
      </p:sp>
      <p:pic>
        <p:nvPicPr>
          <p:cNvPr id="1068036" name="Picture 4" descr="blackgi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24076"/>
            <a:ext cx="35814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037" name="Picture 5" descr="SP_men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346325"/>
            <a:ext cx="32766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803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Paint Systems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1679" y="790575"/>
            <a:ext cx="8442325" cy="5486400"/>
          </a:xfrm>
        </p:spPr>
        <p:txBody>
          <a:bodyPr/>
          <a:lstStyle/>
          <a:p>
            <a:endParaRPr lang="en-US" sz="2400"/>
          </a:p>
          <a:p>
            <a:r>
              <a:rPr lang="en-US" sz="2400"/>
              <a:t>Digitally alter images, crop, scale, composite </a:t>
            </a:r>
          </a:p>
          <a:p>
            <a:r>
              <a:rPr lang="en-US" sz="2400"/>
              <a:t>Add or remove objects</a:t>
            </a:r>
          </a:p>
          <a:p>
            <a:r>
              <a:rPr lang="en-US" sz="2400"/>
              <a:t>Sports broadcasts for TV (combine 2D and 3D processing)</a:t>
            </a:r>
          </a:p>
          <a:p>
            <a:endParaRPr lang="en-US" sz="3600"/>
          </a:p>
        </p:txBody>
      </p:sp>
      <p:sp>
        <p:nvSpPr>
          <p:cNvPr id="10690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Processing </a:t>
            </a:r>
          </a:p>
        </p:txBody>
      </p:sp>
      <p:pic>
        <p:nvPicPr>
          <p:cNvPr id="1069062" name="Picture 6" descr="mug9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7" y="2971801"/>
            <a:ext cx="5303837" cy="377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</a:t>
            </a:r>
          </a:p>
        </p:txBody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527175"/>
            <a:ext cx="8229600" cy="5029200"/>
          </a:xfrm>
        </p:spPr>
        <p:txBody>
          <a:bodyPr/>
          <a:lstStyle/>
          <a:p>
            <a:r>
              <a:rPr lang="en-US"/>
              <a:t>Spline curves, surfaces: 70</a:t>
            </a:r>
            <a:r>
              <a:rPr lang="en-US" baseline="30000"/>
              <a:t>s</a:t>
            </a:r>
            <a:r>
              <a:rPr lang="en-US"/>
              <a:t> – 80</a:t>
            </a:r>
            <a:r>
              <a:rPr lang="en-US" baseline="30000"/>
              <a:t>s</a:t>
            </a:r>
          </a:p>
          <a:p>
            <a:r>
              <a:rPr lang="en-US"/>
              <a:t>Utah teapot: Famous 3D model</a:t>
            </a:r>
          </a:p>
          <a:p>
            <a:endParaRPr lang="en-US"/>
          </a:p>
          <a:p>
            <a:r>
              <a:rPr lang="en-US"/>
              <a:t>More recently: Triangle meshes often acquired from real objects</a:t>
            </a:r>
          </a:p>
        </p:txBody>
      </p:sp>
      <p:pic>
        <p:nvPicPr>
          <p:cNvPr id="1075211" name="Picture 11" descr="tea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0" y="1500189"/>
            <a:ext cx="2965450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12" name="Picture 12" descr="cathidden-cr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4100515"/>
            <a:ext cx="22225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75213" name="Picture 13" descr="david-classic-leftlight-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50" y="4083053"/>
            <a:ext cx="2311400" cy="253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1960s (visibility)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7300"/>
            <a:ext cx="8229600" cy="5029200"/>
          </a:xfrm>
        </p:spPr>
        <p:txBody>
          <a:bodyPr/>
          <a:lstStyle/>
          <a:p>
            <a:pPr lvl="1"/>
            <a:r>
              <a:rPr lang="en-US" sz="2000"/>
              <a:t>Roberts (1963), Appel (1967) - hidden-line algorithms</a:t>
            </a:r>
          </a:p>
          <a:p>
            <a:pPr lvl="1"/>
            <a:r>
              <a:rPr lang="en-US" sz="2000"/>
              <a:t>Warnock (1969), Watkins (1970) - hidden-surface </a:t>
            </a:r>
          </a:p>
          <a:p>
            <a:pPr lvl="1"/>
            <a:r>
              <a:rPr lang="en-US" sz="2000"/>
              <a:t>Sutherland (1974) - visibility = sorting</a:t>
            </a:r>
          </a:p>
        </p:txBody>
      </p:sp>
      <p:pic>
        <p:nvPicPr>
          <p:cNvPr id="1077252" name="Picture 4" descr="foley-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42" y="2327275"/>
            <a:ext cx="5718175" cy="379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253" name="Picture 5" descr="foley-hidden-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525" y="2332039"/>
            <a:ext cx="5780088" cy="37401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7255" name="Text Box 7"/>
          <p:cNvSpPr txBox="1">
            <a:spLocks noChangeArrowheads="1"/>
          </p:cNvSpPr>
          <p:nvPr/>
        </p:nvSpPr>
        <p:spPr bwMode="auto">
          <a:xfrm>
            <a:off x="3168653" y="6216651"/>
            <a:ext cx="603516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1" hangingPunct="1"/>
            <a:r>
              <a:rPr lang="en-US" sz="1800"/>
              <a:t>Images from FvDFH, Pixar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Shutterbug</a:t>
            </a:r>
          </a:p>
          <a:p>
            <a:pPr algn="l" eaLnBrk="1" hangingPunct="1"/>
            <a:r>
              <a:rPr lang="en-US" sz="1800"/>
              <a:t>Slide ideas for history of Rendering  courtesy Marc Levoy</a:t>
            </a:r>
          </a:p>
        </p:txBody>
      </p:sp>
      <p:pic>
        <p:nvPicPr>
          <p:cNvPr id="1077254" name="Picture 6" descr="foley-f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42" y="2330451"/>
            <a:ext cx="5773737" cy="382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8575"/>
            <a:ext cx="8504238" cy="5029200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/>
              <a:t>1970s - raster graphics</a:t>
            </a:r>
          </a:p>
          <a:p>
            <a:pPr lvl="1"/>
            <a:r>
              <a:rPr lang="en-US" sz="2000"/>
              <a:t>Gouraud (1971) - diffuse lighting, Phong (1974) - specular lighting</a:t>
            </a:r>
          </a:p>
          <a:p>
            <a:pPr lvl="1"/>
            <a:r>
              <a:rPr lang="en-US" sz="2000"/>
              <a:t>Blinn (1974) - curved surfaces, texture</a:t>
            </a:r>
          </a:p>
          <a:p>
            <a:pPr lvl="1"/>
            <a:r>
              <a:rPr lang="en-US" sz="2000"/>
              <a:t>Catmull (1974) - Z-buffer hidden-surface algorithm</a:t>
            </a:r>
          </a:p>
        </p:txBody>
      </p:sp>
      <p:sp>
        <p:nvSpPr>
          <p:cNvPr id="1079303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Rendering: 1970s (lighting)</a:t>
            </a:r>
          </a:p>
        </p:txBody>
      </p:sp>
      <p:pic>
        <p:nvPicPr>
          <p:cNvPr id="1079302" name="Picture 6" descr="foley-f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2705101"/>
            <a:ext cx="6032500" cy="399573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1" name="Picture 5" descr="foley-gouraudnospe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676527"/>
            <a:ext cx="5695950" cy="4011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300" name="Picture 4" descr="foley-ph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2716215"/>
            <a:ext cx="5868988" cy="405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Rendering (1980s, 90s: Global Illumination)</a:t>
            </a:r>
            <a:r>
              <a:rPr lang="en-US"/>
              <a:t> </a:t>
            </a:r>
          </a:p>
        </p:txBody>
      </p:sp>
      <p:sp>
        <p:nvSpPr>
          <p:cNvPr id="108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en-US"/>
              <a:t>early 1980s - global illumination </a:t>
            </a:r>
          </a:p>
          <a:p>
            <a:pPr lvl="1"/>
            <a:r>
              <a:rPr lang="en-US"/>
              <a:t>Whitted (1980) - ray tracing</a:t>
            </a:r>
          </a:p>
          <a:p>
            <a:pPr lvl="1"/>
            <a:r>
              <a:rPr lang="en-US"/>
              <a:t>Goral, Torrance et al. (1984) radiosity</a:t>
            </a:r>
          </a:p>
          <a:p>
            <a:pPr lvl="1"/>
            <a:r>
              <a:rPr lang="en-US"/>
              <a:t>Kajiya (1986) - the rendering equation</a:t>
            </a:r>
          </a:p>
        </p:txBody>
      </p:sp>
      <p:pic>
        <p:nvPicPr>
          <p:cNvPr id="1081348" name="Picture 4" descr="whitted-checkerboard-sig80-w5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4" y="3962402"/>
            <a:ext cx="2886075" cy="2119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49" name="Picture 5" descr="cornell-box-hemicu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3962403"/>
            <a:ext cx="2000250" cy="2111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350" name="Picture 6" descr="kajiya-chess-sig8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063" y="3968753"/>
            <a:ext cx="2527300" cy="2105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Computer Animation</a:t>
            </a:r>
          </a:p>
        </p:txBody>
      </p:sp>
      <p:sp>
        <p:nvSpPr>
          <p:cNvPr id="1093636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 min clip from video on history of </a:t>
            </a:r>
            <a:r>
              <a:rPr lang="en-US" dirty="0" smtClean="0"/>
              <a:t>animation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http://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www.youtube.com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/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watch?v</a:t>
            </a:r>
            <a:r>
              <a:rPr lang="en-US" sz="2000" dirty="0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=</a:t>
            </a:r>
            <a:r>
              <a:rPr lang="en-US" sz="2000" dirty="0" err="1" smtClean="0">
                <a:solidFill>
                  <a:schemeClr val="tx1"/>
                </a:solidFill>
                <a:latin typeface="Lucida Grande"/>
                <a:ea typeface="Lucida Grande"/>
                <a:cs typeface="Lucida Grande"/>
                <a:hlinkClick r:id="rId2"/>
              </a:rPr>
              <a:t>LzZwiLUVaKg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dirty="0"/>
          </a:p>
          <a:p>
            <a:r>
              <a:rPr lang="en-US" dirty="0"/>
              <a:t>Covers sketchpad, animation, basic modeling, rendering</a:t>
            </a:r>
          </a:p>
          <a:p>
            <a:r>
              <a:rPr lang="en-US" dirty="0"/>
              <a:t>A synopsis of what this course is </a:t>
            </a:r>
            <a:r>
              <a:rPr lang="en-US" dirty="0" smtClean="0"/>
              <a:t>about</a:t>
            </a:r>
          </a:p>
          <a:p>
            <a:r>
              <a:rPr lang="en-US" dirty="0" smtClean="0"/>
              <a:t>(watch offline if short on time)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MOOC Introductory Video</a:t>
            </a:r>
            <a:endParaRPr lang="en-US" dirty="0"/>
          </a:p>
        </p:txBody>
      </p:sp>
      <p:pic>
        <p:nvPicPr>
          <p:cNvPr id="4" name="Abou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18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281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Course Staff</a:t>
            </a:r>
          </a:p>
        </p:txBody>
      </p:sp>
      <p:sp>
        <p:nvSpPr>
          <p:cNvPr id="1094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527175"/>
            <a:ext cx="9144000" cy="5029200"/>
          </a:xfrm>
        </p:spPr>
        <p:txBody>
          <a:bodyPr/>
          <a:lstStyle/>
          <a:p>
            <a:r>
              <a:rPr lang="en-US" dirty="0"/>
              <a:t>Ravi Ramamoorthi </a:t>
            </a:r>
            <a:endParaRPr lang="en-US" dirty="0" smtClean="0"/>
          </a:p>
          <a:p>
            <a:r>
              <a:rPr lang="en-US" dirty="0" smtClean="0"/>
              <a:t>Teaching </a:t>
            </a:r>
            <a:r>
              <a:rPr lang="en-US" dirty="0"/>
              <a:t>Assistants: 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err="1" smtClean="0"/>
              <a:t>Lifan</a:t>
            </a:r>
            <a:r>
              <a:rPr lang="en-US" dirty="0" smtClean="0"/>
              <a:t> Wu (will also maintain feedback servers)</a:t>
            </a:r>
            <a:endParaRPr lang="en-US" dirty="0"/>
          </a:p>
          <a:p>
            <a:pPr lvl="1"/>
            <a:r>
              <a:rPr lang="en-US" dirty="0" err="1" smtClean="0"/>
              <a:t>Tiancheng</a:t>
            </a:r>
            <a:r>
              <a:rPr lang="en-US" dirty="0" smtClean="0"/>
              <a:t> Sun</a:t>
            </a:r>
          </a:p>
          <a:p>
            <a:pPr lvl="1"/>
            <a:r>
              <a:rPr lang="en-US" dirty="0" smtClean="0"/>
              <a:t>Alex Kuznetsov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Why Study 3D Computer Graphics?</a:t>
            </a:r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7175"/>
            <a:ext cx="8485188" cy="5029200"/>
          </a:xfrm>
        </p:spPr>
        <p:txBody>
          <a:bodyPr/>
          <a:lstStyle/>
          <a:p>
            <a:r>
              <a:rPr lang="en-US"/>
              <a:t>Applications (discussed next)</a:t>
            </a:r>
          </a:p>
          <a:p>
            <a:r>
              <a:rPr lang="en-US"/>
              <a:t>Fundamental Intellectual Challenges </a:t>
            </a:r>
          </a:p>
          <a:p>
            <a:pPr lvl="1"/>
            <a:endParaRPr lang="en-US"/>
          </a:p>
        </p:txBody>
      </p:sp>
      <p:sp>
        <p:nvSpPr>
          <p:cNvPr id="1095684" name="Text Box 4"/>
          <p:cNvSpPr txBox="1">
            <a:spLocks noChangeArrowheads="1"/>
          </p:cNvSpPr>
          <p:nvPr/>
        </p:nvSpPr>
        <p:spPr bwMode="auto">
          <a:xfrm>
            <a:off x="2496754" y="6416676"/>
            <a:ext cx="674129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Some content inspired by Pat Hanrahan from Stanford</a:t>
            </a:r>
            <a:r>
              <a:rPr lang="ja-JP" altLang="en-US" sz="1800">
                <a:latin typeface="Arial"/>
              </a:rPr>
              <a:t>’</a:t>
            </a:r>
            <a:r>
              <a:rPr lang="en-US" sz="1800"/>
              <a:t>s CS148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Entertainment</a:t>
            </a:r>
          </a:p>
        </p:txBody>
      </p:sp>
      <p:pic>
        <p:nvPicPr>
          <p:cNvPr id="1096708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5517" y="1473200"/>
            <a:ext cx="7331075" cy="5029200"/>
          </a:xfrm>
          <a:noFill/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96709" name="Text Box 5"/>
          <p:cNvSpPr txBox="1">
            <a:spLocks noChangeArrowheads="1"/>
          </p:cNvSpPr>
          <p:nvPr/>
        </p:nvSpPr>
        <p:spPr bwMode="auto">
          <a:xfrm>
            <a:off x="5383840" y="6438902"/>
            <a:ext cx="37769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Movies: Brave, Pixar 2012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Entertainment</a:t>
            </a:r>
          </a:p>
        </p:txBody>
      </p:sp>
      <p:pic>
        <p:nvPicPr>
          <p:cNvPr id="1097733" name="Picture 5" descr="500x_custom_1266503642347_hal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854" y="1457327"/>
            <a:ext cx="6600825" cy="49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7734" name="Text Box 6"/>
          <p:cNvSpPr txBox="1">
            <a:spLocks noChangeArrowheads="1"/>
          </p:cNvSpPr>
          <p:nvPr/>
        </p:nvSpPr>
        <p:spPr bwMode="auto">
          <a:xfrm>
            <a:off x="5065765" y="6389690"/>
            <a:ext cx="41369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Games: Halo 3, Bungie 2007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8757" name="Picture 5" descr="c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913" y="3479800"/>
            <a:ext cx="450215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Lighting Simulation</a:t>
            </a:r>
          </a:p>
        </p:txBody>
      </p:sp>
      <p:pic>
        <p:nvPicPr>
          <p:cNvPr id="1098756" name="Picture 4" descr="flw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417639"/>
            <a:ext cx="5048250" cy="303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8758" name="Text Box 6"/>
          <p:cNvSpPr txBox="1">
            <a:spLocks noChangeArrowheads="1"/>
          </p:cNvSpPr>
          <p:nvPr/>
        </p:nvSpPr>
        <p:spPr bwMode="auto">
          <a:xfrm>
            <a:off x="5273679" y="1385890"/>
            <a:ext cx="21861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Interior Design</a:t>
            </a:r>
          </a:p>
        </p:txBody>
      </p:sp>
      <p:sp>
        <p:nvSpPr>
          <p:cNvPr id="1098759" name="Text Box 7"/>
          <p:cNvSpPr txBox="1">
            <a:spLocks noChangeArrowheads="1"/>
          </p:cNvSpPr>
          <p:nvPr/>
        </p:nvSpPr>
        <p:spPr bwMode="auto">
          <a:xfrm>
            <a:off x="908054" y="6173790"/>
            <a:ext cx="35451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/>
              <a:t>Automobile Visualization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8">
      <a:dk1>
        <a:srgbClr val="292929"/>
      </a:dk1>
      <a:lt1>
        <a:srgbClr val="FFFFFF"/>
      </a:lt1>
      <a:dk2>
        <a:srgbClr val="333333"/>
      </a:dk2>
      <a:lt2>
        <a:srgbClr val="FFFFFF"/>
      </a:lt2>
      <a:accent1>
        <a:srgbClr val="A50021"/>
      </a:accent1>
      <a:accent2>
        <a:srgbClr val="666633"/>
      </a:accent2>
      <a:accent3>
        <a:srgbClr val="ADADAD"/>
      </a:accent3>
      <a:accent4>
        <a:srgbClr val="DADADA"/>
      </a:accent4>
      <a:accent5>
        <a:srgbClr val="CFAAAB"/>
      </a:accent5>
      <a:accent6>
        <a:srgbClr val="5C5C2D"/>
      </a:accent6>
      <a:hlink>
        <a:srgbClr val="0033CC"/>
      </a:hlink>
      <a:folHlink>
        <a:srgbClr val="FFCC66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292929"/>
        </a:dk1>
        <a:lt1>
          <a:srgbClr val="FFFFFF"/>
        </a:lt1>
        <a:dk2>
          <a:srgbClr val="333333"/>
        </a:dk2>
        <a:lt2>
          <a:srgbClr val="FFFFFF"/>
        </a:lt2>
        <a:accent1>
          <a:srgbClr val="A50021"/>
        </a:accent1>
        <a:accent2>
          <a:srgbClr val="666633"/>
        </a:accent2>
        <a:accent3>
          <a:srgbClr val="ADADAD"/>
        </a:accent3>
        <a:accent4>
          <a:srgbClr val="DADADA"/>
        </a:accent4>
        <a:accent5>
          <a:srgbClr val="CFAAAB"/>
        </a:accent5>
        <a:accent6>
          <a:srgbClr val="5C5C2D"/>
        </a:accent6>
        <a:hlink>
          <a:srgbClr val="0033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25094</TotalTime>
  <Words>1778</Words>
  <Application>Microsoft Macintosh PowerPoint</Application>
  <PresentationFormat>Letter Paper (8.5x11 in)</PresentationFormat>
  <Paragraphs>261</Paragraphs>
  <Slides>38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Default Design</vt:lpstr>
      <vt:lpstr>Computer Graphics</vt:lpstr>
      <vt:lpstr>Goals</vt:lpstr>
      <vt:lpstr>Instructor</vt:lpstr>
      <vt:lpstr>MOOC Introductory Video</vt:lpstr>
      <vt:lpstr>Course Staff</vt:lpstr>
      <vt:lpstr>Why Study 3D Computer Graphics?</vt:lpstr>
      <vt:lpstr>Entertainment</vt:lpstr>
      <vt:lpstr>Entertainment</vt:lpstr>
      <vt:lpstr>Lighting Simulation</vt:lpstr>
      <vt:lpstr>Computer Aided Design</vt:lpstr>
      <vt:lpstr>Visualization: Science and Medicine</vt:lpstr>
      <vt:lpstr>Virtual Reality</vt:lpstr>
      <vt:lpstr>Digital Visual Media</vt:lpstr>
      <vt:lpstr>Why Study 3D Computer Graphics?</vt:lpstr>
      <vt:lpstr>3D Graphics Pipeline</vt:lpstr>
      <vt:lpstr>3D Graphics Pipeline</vt:lpstr>
      <vt:lpstr>Curves for Modeling</vt:lpstr>
      <vt:lpstr>3D Graphics Pipeline</vt:lpstr>
      <vt:lpstr>Image Synthesis Examples</vt:lpstr>
      <vt:lpstr>Logistics</vt:lpstr>
      <vt:lpstr>This is a Modernized Course</vt:lpstr>
      <vt:lpstr>Innovation: Feedback Servers</vt:lpstr>
      <vt:lpstr>Demo of edX edge, Feedbacks</vt:lpstr>
      <vt:lpstr>Online Lectures</vt:lpstr>
      <vt:lpstr>Workload</vt:lpstr>
      <vt:lpstr>CSE 167 is only a first step</vt:lpstr>
      <vt:lpstr>To Do </vt:lpstr>
      <vt:lpstr>History</vt:lpstr>
      <vt:lpstr>How far we’ve come: TEXT</vt:lpstr>
      <vt:lpstr>From Text to GUIs</vt:lpstr>
      <vt:lpstr>Drawing: Sketchpad (1963)</vt:lpstr>
      <vt:lpstr>Paint Systems</vt:lpstr>
      <vt:lpstr>Image Processing </vt:lpstr>
      <vt:lpstr>Modeling</vt:lpstr>
      <vt:lpstr>Rendering: 1960s (visibility)</vt:lpstr>
      <vt:lpstr>Rendering: 1970s (lighting)</vt:lpstr>
      <vt:lpstr>Rendering (1980s, 90s: Global Illumination) </vt:lpstr>
      <vt:lpstr>History of Computer Animation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Signal-Theoretic Representations of Appearance</dc:title>
  <dc:creator>Ravi Ramamoorthi</dc:creator>
  <cp:lastModifiedBy>Ravi Ramamoorthi</cp:lastModifiedBy>
  <cp:revision>674</cp:revision>
  <cp:lastPrinted>2016-09-17T23:06:26Z</cp:lastPrinted>
  <dcterms:created xsi:type="dcterms:W3CDTF">1999-02-11T00:43:51Z</dcterms:created>
  <dcterms:modified xsi:type="dcterms:W3CDTF">2018-12-27T19:58:06Z</dcterms:modified>
</cp:coreProperties>
</file>