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autoCompressPictures="0">
  <p:sldMasterIdLst>
    <p:sldMasterId id="2147483653" r:id="rId1"/>
    <p:sldMasterId id="2147483665" r:id="rId2"/>
  </p:sldMasterIdLst>
  <p:notesMasterIdLst>
    <p:notesMasterId r:id="rId43"/>
  </p:notesMasterIdLst>
  <p:handoutMasterIdLst>
    <p:handoutMasterId r:id="rId44"/>
  </p:handoutMasterIdLst>
  <p:sldIdLst>
    <p:sldId id="850" r:id="rId3"/>
    <p:sldId id="760" r:id="rId4"/>
    <p:sldId id="808" r:id="rId5"/>
    <p:sldId id="809" r:id="rId6"/>
    <p:sldId id="785" r:id="rId7"/>
    <p:sldId id="810" r:id="rId8"/>
    <p:sldId id="811" r:id="rId9"/>
    <p:sldId id="835" r:id="rId10"/>
    <p:sldId id="836" r:id="rId11"/>
    <p:sldId id="851" r:id="rId12"/>
    <p:sldId id="813" r:id="rId13"/>
    <p:sldId id="814" r:id="rId14"/>
    <p:sldId id="815" r:id="rId15"/>
    <p:sldId id="816" r:id="rId16"/>
    <p:sldId id="817" r:id="rId17"/>
    <p:sldId id="819" r:id="rId18"/>
    <p:sldId id="820" r:id="rId19"/>
    <p:sldId id="821" r:id="rId20"/>
    <p:sldId id="822" r:id="rId21"/>
    <p:sldId id="823" r:id="rId22"/>
    <p:sldId id="824" r:id="rId23"/>
    <p:sldId id="825" r:id="rId24"/>
    <p:sldId id="826" r:id="rId25"/>
    <p:sldId id="829" r:id="rId26"/>
    <p:sldId id="828" r:id="rId27"/>
    <p:sldId id="832" r:id="rId28"/>
    <p:sldId id="838" r:id="rId29"/>
    <p:sldId id="837" r:id="rId30"/>
    <p:sldId id="839" r:id="rId31"/>
    <p:sldId id="840" r:id="rId32"/>
    <p:sldId id="841" r:id="rId33"/>
    <p:sldId id="833" r:id="rId34"/>
    <p:sldId id="842" r:id="rId35"/>
    <p:sldId id="852" r:id="rId36"/>
    <p:sldId id="845" r:id="rId37"/>
    <p:sldId id="843" r:id="rId38"/>
    <p:sldId id="846" r:id="rId39"/>
    <p:sldId id="847" r:id="rId40"/>
    <p:sldId id="848" r:id="rId41"/>
    <p:sldId id="849" r:id="rId42"/>
  </p:sldIdLst>
  <p:sldSz cx="9144000" cy="6858000" type="letter"/>
  <p:notesSz cx="7315200" cy="9601200"/>
  <p:defaultTextStyle>
    <a:defPPr>
      <a:defRPr lang="en-US"/>
    </a:defPPr>
    <a:lvl1pPr algn="ctr" rtl="0" eaLnBrk="0" fontAlgn="base" hangingPunct="0">
      <a:spcBef>
        <a:spcPct val="0"/>
      </a:spcBef>
      <a:spcAft>
        <a:spcPct val="0"/>
      </a:spcAft>
      <a:defRPr sz="2800" i="1" kern="1200">
        <a:solidFill>
          <a:schemeClr val="tx1"/>
        </a:solidFill>
        <a:latin typeface="Times New Roman" charset="0"/>
        <a:ea typeface="ＭＳ Ｐゴシック" charset="0"/>
        <a:cs typeface="+mn-cs"/>
      </a:defRPr>
    </a:lvl1pPr>
    <a:lvl2pPr marL="457200" algn="ctr" rtl="0" eaLnBrk="0" fontAlgn="base" hangingPunct="0">
      <a:spcBef>
        <a:spcPct val="0"/>
      </a:spcBef>
      <a:spcAft>
        <a:spcPct val="0"/>
      </a:spcAft>
      <a:defRPr sz="2800" i="1" kern="1200">
        <a:solidFill>
          <a:schemeClr val="tx1"/>
        </a:solidFill>
        <a:latin typeface="Times New Roman" charset="0"/>
        <a:ea typeface="ＭＳ Ｐゴシック" charset="0"/>
        <a:cs typeface="+mn-cs"/>
      </a:defRPr>
    </a:lvl2pPr>
    <a:lvl3pPr marL="914400" algn="ctr" rtl="0" eaLnBrk="0" fontAlgn="base" hangingPunct="0">
      <a:spcBef>
        <a:spcPct val="0"/>
      </a:spcBef>
      <a:spcAft>
        <a:spcPct val="0"/>
      </a:spcAft>
      <a:defRPr sz="2800" i="1" kern="1200">
        <a:solidFill>
          <a:schemeClr val="tx1"/>
        </a:solidFill>
        <a:latin typeface="Times New Roman" charset="0"/>
        <a:ea typeface="ＭＳ Ｐゴシック" charset="0"/>
        <a:cs typeface="+mn-cs"/>
      </a:defRPr>
    </a:lvl3pPr>
    <a:lvl4pPr marL="1371600" algn="ctr" rtl="0" eaLnBrk="0" fontAlgn="base" hangingPunct="0">
      <a:spcBef>
        <a:spcPct val="0"/>
      </a:spcBef>
      <a:spcAft>
        <a:spcPct val="0"/>
      </a:spcAft>
      <a:defRPr sz="2800" i="1" kern="1200">
        <a:solidFill>
          <a:schemeClr val="tx1"/>
        </a:solidFill>
        <a:latin typeface="Times New Roman" charset="0"/>
        <a:ea typeface="ＭＳ Ｐゴシック" charset="0"/>
        <a:cs typeface="+mn-cs"/>
      </a:defRPr>
    </a:lvl4pPr>
    <a:lvl5pPr marL="1828800" algn="ctr" rtl="0" eaLnBrk="0" fontAlgn="base" hangingPunct="0">
      <a:spcBef>
        <a:spcPct val="0"/>
      </a:spcBef>
      <a:spcAft>
        <a:spcPct val="0"/>
      </a:spcAft>
      <a:defRPr sz="2800" i="1" kern="1200">
        <a:solidFill>
          <a:schemeClr val="tx1"/>
        </a:solidFill>
        <a:latin typeface="Times New Roman" charset="0"/>
        <a:ea typeface="ＭＳ Ｐゴシック" charset="0"/>
        <a:cs typeface="+mn-cs"/>
      </a:defRPr>
    </a:lvl5pPr>
    <a:lvl6pPr marL="2286000" algn="l" defTabSz="457200" rtl="0" eaLnBrk="1" latinLnBrk="0" hangingPunct="1">
      <a:defRPr sz="2800" i="1" kern="1200">
        <a:solidFill>
          <a:schemeClr val="tx1"/>
        </a:solidFill>
        <a:latin typeface="Times New Roman" charset="0"/>
        <a:ea typeface="ＭＳ Ｐゴシック" charset="0"/>
        <a:cs typeface="+mn-cs"/>
      </a:defRPr>
    </a:lvl6pPr>
    <a:lvl7pPr marL="2743200" algn="l" defTabSz="457200" rtl="0" eaLnBrk="1" latinLnBrk="0" hangingPunct="1">
      <a:defRPr sz="2800" i="1" kern="1200">
        <a:solidFill>
          <a:schemeClr val="tx1"/>
        </a:solidFill>
        <a:latin typeface="Times New Roman" charset="0"/>
        <a:ea typeface="ＭＳ Ｐゴシック" charset="0"/>
        <a:cs typeface="+mn-cs"/>
      </a:defRPr>
    </a:lvl7pPr>
    <a:lvl8pPr marL="3200400" algn="l" defTabSz="457200" rtl="0" eaLnBrk="1" latinLnBrk="0" hangingPunct="1">
      <a:defRPr sz="2800" i="1" kern="1200">
        <a:solidFill>
          <a:schemeClr val="tx1"/>
        </a:solidFill>
        <a:latin typeface="Times New Roman" charset="0"/>
        <a:ea typeface="ＭＳ Ｐゴシック" charset="0"/>
        <a:cs typeface="+mn-cs"/>
      </a:defRPr>
    </a:lvl8pPr>
    <a:lvl9pPr marL="3657600" algn="l" defTabSz="457200" rtl="0" eaLnBrk="1" latinLnBrk="0" hangingPunct="1">
      <a:defRPr sz="2800" i="1" kern="1200">
        <a:solidFill>
          <a:schemeClr val="tx1"/>
        </a:solidFill>
        <a:latin typeface="Times New Roman" charset="0"/>
        <a:ea typeface="ＭＳ Ｐゴシック" charset="0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frameSlides="1"/>
  <p:showPr showNarration="1">
    <p:browse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8867"/>
    <a:srgbClr val="FF9966"/>
    <a:srgbClr val="FFDD4B"/>
    <a:srgbClr val="0033CC"/>
    <a:srgbClr val="B4C753"/>
    <a:srgbClr val="2AABA8"/>
    <a:srgbClr val="FFFFFF"/>
    <a:srgbClr val="99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 autoAdjust="0"/>
    <p:restoredTop sz="94660"/>
  </p:normalViewPr>
  <p:slideViewPr>
    <p:cSldViewPr snapToGrid="0">
      <p:cViewPr varScale="1">
        <p:scale>
          <a:sx n="144" d="100"/>
          <a:sy n="144" d="100"/>
        </p:scale>
        <p:origin x="-104" y="-22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  <p:sld r:id="rId2" collapse="1"/>
      <p:sld r:id="rId3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79" d="100"/>
          <a:sy n="79" d="100"/>
        </p:scale>
        <p:origin x="-2220" y="-90"/>
      </p:cViewPr>
      <p:guideLst>
        <p:guide orient="horz" pos="3023"/>
        <p:guide pos="2303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46" Type="http://schemas.openxmlformats.org/officeDocument/2006/relationships/presProps" Target="presProps.xml"/><Relationship Id="rId47" Type="http://schemas.openxmlformats.org/officeDocument/2006/relationships/viewProps" Target="viewProps.xml"/><Relationship Id="rId48" Type="http://schemas.openxmlformats.org/officeDocument/2006/relationships/theme" Target="theme/theme1.xml"/><Relationship Id="rId49" Type="http://schemas.openxmlformats.org/officeDocument/2006/relationships/tableStyles" Target="tableStyles.xml"/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slide" Target="slides/slide20.xml"/><Relationship Id="rId23" Type="http://schemas.openxmlformats.org/officeDocument/2006/relationships/slide" Target="slides/slide21.xml"/><Relationship Id="rId24" Type="http://schemas.openxmlformats.org/officeDocument/2006/relationships/slide" Target="slides/slide22.xml"/><Relationship Id="rId25" Type="http://schemas.openxmlformats.org/officeDocument/2006/relationships/slide" Target="slides/slide23.xml"/><Relationship Id="rId26" Type="http://schemas.openxmlformats.org/officeDocument/2006/relationships/slide" Target="slides/slide24.xml"/><Relationship Id="rId27" Type="http://schemas.openxmlformats.org/officeDocument/2006/relationships/slide" Target="slides/slide25.xml"/><Relationship Id="rId28" Type="http://schemas.openxmlformats.org/officeDocument/2006/relationships/slide" Target="slides/slide26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30" Type="http://schemas.openxmlformats.org/officeDocument/2006/relationships/slide" Target="slides/slide28.xml"/><Relationship Id="rId31" Type="http://schemas.openxmlformats.org/officeDocument/2006/relationships/slide" Target="slides/slide29.xml"/><Relationship Id="rId32" Type="http://schemas.openxmlformats.org/officeDocument/2006/relationships/slide" Target="slides/slide30.xml"/><Relationship Id="rId9" Type="http://schemas.openxmlformats.org/officeDocument/2006/relationships/slide" Target="slides/slide7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33" Type="http://schemas.openxmlformats.org/officeDocument/2006/relationships/slide" Target="slides/slide31.xml"/><Relationship Id="rId34" Type="http://schemas.openxmlformats.org/officeDocument/2006/relationships/slide" Target="slides/slide32.xml"/><Relationship Id="rId35" Type="http://schemas.openxmlformats.org/officeDocument/2006/relationships/slide" Target="slides/slide33.xml"/><Relationship Id="rId36" Type="http://schemas.openxmlformats.org/officeDocument/2006/relationships/slide" Target="slides/slide34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37" Type="http://schemas.openxmlformats.org/officeDocument/2006/relationships/slide" Target="slides/slide35.xml"/><Relationship Id="rId38" Type="http://schemas.openxmlformats.org/officeDocument/2006/relationships/slide" Target="slides/slide36.xml"/><Relationship Id="rId39" Type="http://schemas.openxmlformats.org/officeDocument/2006/relationships/slide" Target="slides/slide37.xml"/><Relationship Id="rId40" Type="http://schemas.openxmlformats.org/officeDocument/2006/relationships/slide" Target="slides/slide38.xml"/><Relationship Id="rId41" Type="http://schemas.openxmlformats.org/officeDocument/2006/relationships/slide" Target="slides/slide39.xml"/><Relationship Id="rId42" Type="http://schemas.openxmlformats.org/officeDocument/2006/relationships/slide" Target="slides/slide40.xml"/><Relationship Id="rId43" Type="http://schemas.openxmlformats.org/officeDocument/2006/relationships/notesMaster" Target="notesMasters/notesMaster1.xml"/><Relationship Id="rId44" Type="http://schemas.openxmlformats.org/officeDocument/2006/relationships/handoutMaster" Target="handoutMasters/handoutMaster1.xml"/><Relationship Id="rId45" Type="http://schemas.openxmlformats.org/officeDocument/2006/relationships/printerSettings" Target="printerSettings/printerSettings1.bin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8.xml"/><Relationship Id="rId2" Type="http://schemas.openxmlformats.org/officeDocument/2006/relationships/slide" Target="slides/slide15.xml"/><Relationship Id="rId3" Type="http://schemas.openxmlformats.org/officeDocument/2006/relationships/slide" Target="slides/slide2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6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30550" cy="481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6309" tIns="48154" rIns="96309" bIns="48154" numCol="1" anchor="t" anchorCtr="0" compatLnSpc="1">
            <a:prstTxWarp prst="textNoShape">
              <a:avLst/>
            </a:prstTxWarp>
          </a:bodyPr>
          <a:lstStyle>
            <a:lvl1pPr algn="l" defTabSz="963613">
              <a:defRPr sz="1200" i="0"/>
            </a:lvl1pPr>
          </a:lstStyle>
          <a:p>
            <a:endParaRPr lang="en-US"/>
          </a:p>
        </p:txBody>
      </p:sp>
      <p:sp>
        <p:nvSpPr>
          <p:cNvPr id="1566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76713" y="0"/>
            <a:ext cx="3130550" cy="481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6309" tIns="48154" rIns="96309" bIns="48154" numCol="1" anchor="t" anchorCtr="0" compatLnSpc="1">
            <a:prstTxWarp prst="textNoShape">
              <a:avLst/>
            </a:prstTxWarp>
          </a:bodyPr>
          <a:lstStyle>
            <a:lvl1pPr algn="r" defTabSz="963613">
              <a:defRPr sz="1200" i="0"/>
            </a:lvl1pPr>
          </a:lstStyle>
          <a:p>
            <a:endParaRPr lang="en-US"/>
          </a:p>
        </p:txBody>
      </p:sp>
      <p:sp>
        <p:nvSpPr>
          <p:cNvPr id="1566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44000"/>
            <a:ext cx="3130550" cy="482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6309" tIns="48154" rIns="96309" bIns="48154" numCol="1" anchor="b" anchorCtr="0" compatLnSpc="1">
            <a:prstTxWarp prst="textNoShape">
              <a:avLst/>
            </a:prstTxWarp>
          </a:bodyPr>
          <a:lstStyle>
            <a:lvl1pPr algn="l" defTabSz="963613">
              <a:defRPr sz="1200" i="0"/>
            </a:lvl1pPr>
          </a:lstStyle>
          <a:p>
            <a:endParaRPr lang="en-US"/>
          </a:p>
        </p:txBody>
      </p:sp>
      <p:sp>
        <p:nvSpPr>
          <p:cNvPr id="1566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76713" y="9144000"/>
            <a:ext cx="3130550" cy="482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6309" tIns="48154" rIns="96309" bIns="48154" numCol="1" anchor="b" anchorCtr="0" compatLnSpc="1">
            <a:prstTxWarp prst="textNoShape">
              <a:avLst/>
            </a:prstTxWarp>
          </a:bodyPr>
          <a:lstStyle>
            <a:lvl1pPr algn="r" defTabSz="963613">
              <a:defRPr sz="1200" i="0"/>
            </a:lvl1pPr>
          </a:lstStyle>
          <a:p>
            <a:fld id="{672D65A4-44E3-0D46-ABC0-9D90315AE84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701140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68650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6309" tIns="48154" rIns="96309" bIns="48154" numCol="1" anchor="t" anchorCtr="0" compatLnSpc="1">
            <a:prstTxWarp prst="textNoShape">
              <a:avLst/>
            </a:prstTxWarp>
          </a:bodyPr>
          <a:lstStyle>
            <a:lvl1pPr algn="l" defTabSz="963613">
              <a:defRPr sz="1200" i="0"/>
            </a:lvl1pPr>
          </a:lstStyle>
          <a:p>
            <a:endParaRPr lang="en-US"/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6550" y="0"/>
            <a:ext cx="3168650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6309" tIns="48154" rIns="96309" bIns="48154" numCol="1" anchor="t" anchorCtr="0" compatLnSpc="1">
            <a:prstTxWarp prst="textNoShape">
              <a:avLst/>
            </a:prstTxWarp>
          </a:bodyPr>
          <a:lstStyle>
            <a:lvl1pPr algn="r" defTabSz="963613">
              <a:defRPr sz="1200" i="0"/>
            </a:lvl1pPr>
          </a:lstStyle>
          <a:p>
            <a:endParaRPr lang="en-US"/>
          </a:p>
        </p:txBody>
      </p:sp>
      <p:sp>
        <p:nvSpPr>
          <p:cNvPr id="4608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8888" y="720725"/>
            <a:ext cx="4799012" cy="35988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4608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59300"/>
            <a:ext cx="5365750" cy="432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6309" tIns="48154" rIns="96309" bIns="4815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608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1775"/>
            <a:ext cx="3168650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6309" tIns="48154" rIns="96309" bIns="48154" numCol="1" anchor="b" anchorCtr="0" compatLnSpc="1">
            <a:prstTxWarp prst="textNoShape">
              <a:avLst/>
            </a:prstTxWarp>
          </a:bodyPr>
          <a:lstStyle>
            <a:lvl1pPr algn="l" defTabSz="963613">
              <a:defRPr sz="1200" i="0"/>
            </a:lvl1pPr>
          </a:lstStyle>
          <a:p>
            <a:endParaRPr lang="en-US"/>
          </a:p>
        </p:txBody>
      </p:sp>
      <p:sp>
        <p:nvSpPr>
          <p:cNvPr id="4608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6550" y="9121775"/>
            <a:ext cx="3168650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6309" tIns="48154" rIns="96309" bIns="48154" numCol="1" anchor="b" anchorCtr="0" compatLnSpc="1">
            <a:prstTxWarp prst="textNoShape">
              <a:avLst/>
            </a:prstTxWarp>
          </a:bodyPr>
          <a:lstStyle>
            <a:lvl1pPr algn="r" defTabSz="963613">
              <a:defRPr sz="1200" i="0"/>
            </a:lvl1pPr>
          </a:lstStyle>
          <a:p>
            <a:fld id="{37175779-6AEF-7641-8F6F-945A63C0AFB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763479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buChar char="•"/>
      <a:defRPr sz="1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1pPr>
    <a:lvl2pPr marL="228600" algn="l" rtl="0" eaLnBrk="0" fontAlgn="base" hangingPunct="0">
      <a:spcBef>
        <a:spcPct val="30000"/>
      </a:spcBef>
      <a:spcAft>
        <a:spcPct val="0"/>
      </a:spcAft>
      <a:buChar char="•"/>
      <a:defRPr sz="1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2pPr>
    <a:lvl3pPr marL="457200" algn="l" rtl="0" eaLnBrk="0" fontAlgn="base" hangingPunct="0">
      <a:spcBef>
        <a:spcPct val="30000"/>
      </a:spcBef>
      <a:spcAft>
        <a:spcPct val="0"/>
      </a:spcAft>
      <a:buChar char="•"/>
      <a:defRPr sz="1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3pPr>
    <a:lvl4pPr marL="685800" algn="l" rtl="0" eaLnBrk="0" fontAlgn="base" hangingPunct="0">
      <a:spcBef>
        <a:spcPct val="30000"/>
      </a:spcBef>
      <a:spcAft>
        <a:spcPct val="0"/>
      </a:spcAft>
      <a:buChar char="•"/>
      <a:defRPr sz="1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4pPr>
    <a:lvl5pPr marL="914400" algn="l" rtl="0" eaLnBrk="0" fontAlgn="base" hangingPunct="0">
      <a:spcBef>
        <a:spcPct val="30000"/>
      </a:spcBef>
      <a:spcAft>
        <a:spcPct val="0"/>
      </a:spcAft>
      <a:buChar char="•"/>
      <a:defRPr sz="1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371600"/>
            <a:ext cx="7772400" cy="1828800"/>
          </a:xfrm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10240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77863" y="3581400"/>
            <a:ext cx="7721600" cy="1752600"/>
          </a:xfrm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 marL="0" indent="0" algn="ctr">
              <a:buFont typeface="Wingdings" charset="0"/>
              <a:buNone/>
              <a:defRPr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3459138"/>
      </p:ext>
    </p:extLst>
  </p:cSld>
  <p:clrMapOvr>
    <a:masterClrMapping/>
  </p:clrMapOvr>
  <p:transition xmlns:p14="http://schemas.microsoft.com/office/powerpoint/2010/main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533400"/>
            <a:ext cx="2057400" cy="60229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33400"/>
            <a:ext cx="6019800" cy="60229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6089110"/>
      </p:ext>
    </p:extLst>
  </p:cSld>
  <p:clrMapOvr>
    <a:masterClrMapping/>
  </p:clrMapOvr>
  <p:transition xmlns:p14="http://schemas.microsoft.com/office/powerpoint/2010/main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371600"/>
            <a:ext cx="7772400" cy="1828800"/>
          </a:xfrm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10240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77863" y="3581400"/>
            <a:ext cx="7721600" cy="1752600"/>
          </a:xfrm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 marL="0" indent="0" algn="ctr">
              <a:buFont typeface="Wingdings" charset="0"/>
              <a:buNone/>
              <a:defRPr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152429280"/>
      </p:ext>
    </p:extLst>
  </p:cSld>
  <p:clrMapOvr>
    <a:masterClrMapping/>
  </p:clrMapOvr>
  <p:transition xmlns:p14="http://schemas.microsoft.com/office/powerpoint/2010/main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7764749"/>
      </p:ext>
    </p:extLst>
  </p:cSld>
  <p:clrMapOvr>
    <a:masterClrMapping/>
  </p:clrMapOvr>
  <p:transition xmlns:p14="http://schemas.microsoft.com/office/powerpoint/2010/main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1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607184820"/>
      </p:ext>
    </p:extLst>
  </p:cSld>
  <p:clrMapOvr>
    <a:masterClrMapping/>
  </p:clrMapOvr>
  <p:transition xmlns:p14="http://schemas.microsoft.com/office/powerpoint/2010/main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27175"/>
            <a:ext cx="4038600" cy="5029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527175"/>
            <a:ext cx="4038600" cy="5029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8252392"/>
      </p:ext>
    </p:extLst>
  </p:cSld>
  <p:clrMapOvr>
    <a:masterClrMapping/>
  </p:clrMapOvr>
  <p:transition xmlns:p14="http://schemas.microsoft.com/office/powerpoint/2010/main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9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3037649"/>
      </p:ext>
    </p:extLst>
  </p:cSld>
  <p:clrMapOvr>
    <a:masterClrMapping/>
  </p:clrMapOvr>
  <p:transition xmlns:p14="http://schemas.microsoft.com/office/powerpoint/2010/main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6942647"/>
      </p:ext>
    </p:extLst>
  </p:cSld>
  <p:clrMapOvr>
    <a:masterClrMapping/>
  </p:clrMapOvr>
  <p:transition xmlns:p14="http://schemas.microsoft.com/office/powerpoint/2010/main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05075386"/>
      </p:ext>
    </p:extLst>
  </p:cSld>
  <p:clrMapOvr>
    <a:masterClrMapping/>
  </p:clrMapOvr>
  <p:transition xmlns:p14="http://schemas.microsoft.com/office/powerpoint/2010/main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4" y="273049"/>
            <a:ext cx="3008313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3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4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90463868"/>
      </p:ext>
    </p:extLst>
  </p:cSld>
  <p:clrMapOvr>
    <a:masterClrMapping/>
  </p:clrMapOvr>
  <p:transition xmlns:p14="http://schemas.microsoft.com/office/powerpoint/2010/main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6679096"/>
      </p:ext>
    </p:extLst>
  </p:cSld>
  <p:clrMapOvr>
    <a:masterClrMapping/>
  </p:clrMapOvr>
  <p:transition xmlns:p14="http://schemas.microsoft.com/office/powerpoint/2010/main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291227618"/>
      </p:ext>
    </p:extLst>
  </p:cSld>
  <p:clrMapOvr>
    <a:masterClrMapping/>
  </p:clrMapOvr>
  <p:transition xmlns:p14="http://schemas.microsoft.com/office/powerpoint/2010/main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7886121"/>
      </p:ext>
    </p:extLst>
  </p:cSld>
  <p:clrMapOvr>
    <a:masterClrMapping/>
  </p:clrMapOvr>
  <p:transition xmlns:p14="http://schemas.microsoft.com/office/powerpoint/2010/main"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533403"/>
            <a:ext cx="2057400" cy="60229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33403"/>
            <a:ext cx="6019800" cy="60229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7786721"/>
      </p:ext>
    </p:extLst>
  </p:cSld>
  <p:clrMapOvr>
    <a:masterClrMapping/>
  </p:clrMapOvr>
  <p:transition xmlns:p14="http://schemas.microsoft.com/office/powerpoint/2010/main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811711725"/>
      </p:ext>
    </p:extLst>
  </p:cSld>
  <p:clrMapOvr>
    <a:masterClrMapping/>
  </p:clrMapOvr>
  <p:transition xmlns:p14="http://schemas.microsoft.com/office/powerpoint/2010/main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27175"/>
            <a:ext cx="4038600" cy="5029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527175"/>
            <a:ext cx="4038600" cy="5029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4905252"/>
      </p:ext>
    </p:extLst>
  </p:cSld>
  <p:clrMapOvr>
    <a:masterClrMapping/>
  </p:clrMapOvr>
  <p:transition xmlns:p14="http://schemas.microsoft.com/office/powerpoint/2010/main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1194673"/>
      </p:ext>
    </p:extLst>
  </p:cSld>
  <p:clrMapOvr>
    <a:masterClrMapping/>
  </p:clrMapOvr>
  <p:transition xmlns:p14="http://schemas.microsoft.com/office/powerpoint/2010/main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6096504"/>
      </p:ext>
    </p:extLst>
  </p:cSld>
  <p:clrMapOvr>
    <a:masterClrMapping/>
  </p:clrMapOvr>
  <p:transition xmlns:p14="http://schemas.microsoft.com/office/powerpoint/2010/main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3196207"/>
      </p:ext>
    </p:extLst>
  </p:cSld>
  <p:clrMapOvr>
    <a:masterClrMapping/>
  </p:clrMapOvr>
  <p:transition xmlns:p14="http://schemas.microsoft.com/office/powerpoint/2010/main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848371713"/>
      </p:ext>
    </p:extLst>
  </p:cSld>
  <p:clrMapOvr>
    <a:masterClrMapping/>
  </p:clrMapOvr>
  <p:transition xmlns:p14="http://schemas.microsoft.com/office/powerpoint/2010/main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643943602"/>
      </p:ext>
    </p:extLst>
  </p:cSld>
  <p:clrMapOvr>
    <a:masterClrMapping/>
  </p:clrMapOvr>
  <p:transition xmlns:p14="http://schemas.microsoft.com/office/powerpoint/2010/main"/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3333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79450" y="533400"/>
            <a:ext cx="7748588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89803" dir="81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</a:t>
            </a:r>
          </a:p>
        </p:txBody>
      </p:sp>
      <p:sp>
        <p:nvSpPr>
          <p:cNvPr id="10137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527175"/>
            <a:ext cx="8229600" cy="5029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53882" dir="81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1380" name="Rectangle 4"/>
          <p:cNvSpPr>
            <a:spLocks noChangeArrowheads="1"/>
          </p:cNvSpPr>
          <p:nvPr/>
        </p:nvSpPr>
        <p:spPr bwMode="auto">
          <a:xfrm>
            <a:off x="227013" y="1233488"/>
            <a:ext cx="8683625" cy="46037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1389" name="Rectangle 13"/>
          <p:cNvSpPr>
            <a:spLocks noChangeArrowheads="1"/>
          </p:cNvSpPr>
          <p:nvPr/>
        </p:nvSpPr>
        <p:spPr bwMode="auto">
          <a:xfrm>
            <a:off x="227013" y="484188"/>
            <a:ext cx="8683625" cy="46037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4" r:id="rId1"/>
    <p:sldLayoutId id="2147483655" r:id="rId2"/>
    <p:sldLayoutId id="2147483656" r:id="rId3"/>
    <p:sldLayoutId id="2147483657" r:id="rId4"/>
    <p:sldLayoutId id="2147483658" r:id="rId5"/>
    <p:sldLayoutId id="2147483659" r:id="rId6"/>
    <p:sldLayoutId id="2147483660" r:id="rId7"/>
    <p:sldLayoutId id="2147483661" r:id="rId8"/>
    <p:sldLayoutId id="2147483662" r:id="rId9"/>
    <p:sldLayoutId id="2147483663" r:id="rId10"/>
    <p:sldLayoutId id="2147483664" r:id="rId11"/>
  </p:sldLayoutIdLst>
  <p:transition xmlns:p14="http://schemas.microsoft.com/office/powerpoint/2010/main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charset="0"/>
        </a:defRPr>
      </a:lvl9pPr>
    </p:titleStyle>
    <p:bodyStyle>
      <a:lvl1pPr marL="342900" indent="-342900" algn="l" rtl="0" eaLnBrk="0" fontAlgn="base" hangingPunct="0">
        <a:spcBef>
          <a:spcPct val="50000"/>
        </a:spcBef>
        <a:spcAft>
          <a:spcPct val="0"/>
        </a:spcAft>
        <a:buClr>
          <a:srgbClr val="2AABA8"/>
        </a:buClr>
        <a:buFont typeface="Wingdings" charset="0"/>
        <a:buChar char="§"/>
        <a:defRPr sz="2800">
          <a:solidFill>
            <a:srgbClr val="FFFFFF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0"/>
        </a:spcBef>
        <a:spcAft>
          <a:spcPct val="0"/>
        </a:spcAft>
        <a:buClr>
          <a:srgbClr val="2AABA8"/>
        </a:buClr>
        <a:buFont typeface="Wingdings" charset="0"/>
        <a:buChar char="§"/>
        <a:defRPr sz="2400">
          <a:solidFill>
            <a:srgbClr val="FFFFFF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0"/>
        </a:spcBef>
        <a:spcAft>
          <a:spcPct val="0"/>
        </a:spcAft>
        <a:buClr>
          <a:srgbClr val="2AABA8"/>
        </a:buClr>
        <a:buFont typeface="Wingdings" charset="0"/>
        <a:buChar char="§"/>
        <a:defRPr sz="2000">
          <a:solidFill>
            <a:srgbClr val="FFFFFF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0"/>
        </a:spcBef>
        <a:spcAft>
          <a:spcPct val="0"/>
        </a:spcAft>
        <a:buClr>
          <a:srgbClr val="2AABA8"/>
        </a:buClr>
        <a:buFont typeface="Wingdings" charset="0"/>
        <a:buChar char="§"/>
        <a:defRPr>
          <a:solidFill>
            <a:srgbClr val="FFFFFF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0"/>
        </a:spcBef>
        <a:spcAft>
          <a:spcPct val="0"/>
        </a:spcAft>
        <a:buClr>
          <a:srgbClr val="2AABA8"/>
        </a:buClr>
        <a:buFont typeface="Wingdings" charset="0"/>
        <a:buChar char="§"/>
        <a:defRPr>
          <a:solidFill>
            <a:srgbClr val="FFFFFF"/>
          </a:solidFill>
          <a:latin typeface="+mn-lt"/>
          <a:ea typeface="+mn-ea"/>
        </a:defRPr>
      </a:lvl5pPr>
      <a:lvl6pPr marL="2514600" indent="-228600" algn="l" rtl="0" eaLnBrk="0" fontAlgn="base" hangingPunct="0">
        <a:spcBef>
          <a:spcPct val="0"/>
        </a:spcBef>
        <a:spcAft>
          <a:spcPct val="0"/>
        </a:spcAft>
        <a:buClr>
          <a:srgbClr val="2AABA8"/>
        </a:buClr>
        <a:buFont typeface="Wingdings" charset="0"/>
        <a:buChar char="§"/>
        <a:defRPr>
          <a:solidFill>
            <a:srgbClr val="FFFFFF"/>
          </a:solidFill>
          <a:latin typeface="+mn-lt"/>
          <a:ea typeface="+mn-ea"/>
        </a:defRPr>
      </a:lvl6pPr>
      <a:lvl7pPr marL="2971800" indent="-228600" algn="l" rtl="0" eaLnBrk="0" fontAlgn="base" hangingPunct="0">
        <a:spcBef>
          <a:spcPct val="0"/>
        </a:spcBef>
        <a:spcAft>
          <a:spcPct val="0"/>
        </a:spcAft>
        <a:buClr>
          <a:srgbClr val="2AABA8"/>
        </a:buClr>
        <a:buFont typeface="Wingdings" charset="0"/>
        <a:buChar char="§"/>
        <a:defRPr>
          <a:solidFill>
            <a:srgbClr val="FFFFFF"/>
          </a:solidFill>
          <a:latin typeface="+mn-lt"/>
          <a:ea typeface="+mn-ea"/>
        </a:defRPr>
      </a:lvl7pPr>
      <a:lvl8pPr marL="3429000" indent="-228600" algn="l" rtl="0" eaLnBrk="0" fontAlgn="base" hangingPunct="0">
        <a:spcBef>
          <a:spcPct val="0"/>
        </a:spcBef>
        <a:spcAft>
          <a:spcPct val="0"/>
        </a:spcAft>
        <a:buClr>
          <a:srgbClr val="2AABA8"/>
        </a:buClr>
        <a:buFont typeface="Wingdings" charset="0"/>
        <a:buChar char="§"/>
        <a:defRPr>
          <a:solidFill>
            <a:srgbClr val="FFFFFF"/>
          </a:solidFill>
          <a:latin typeface="+mn-lt"/>
          <a:ea typeface="+mn-ea"/>
        </a:defRPr>
      </a:lvl8pPr>
      <a:lvl9pPr marL="3886200" indent="-228600" algn="l" rtl="0" eaLnBrk="0" fontAlgn="base" hangingPunct="0">
        <a:spcBef>
          <a:spcPct val="0"/>
        </a:spcBef>
        <a:spcAft>
          <a:spcPct val="0"/>
        </a:spcAft>
        <a:buClr>
          <a:srgbClr val="2AABA8"/>
        </a:buClr>
        <a:buFont typeface="Wingdings" charset="0"/>
        <a:buChar char="§"/>
        <a:defRPr>
          <a:solidFill>
            <a:srgbClr val="FFFFFF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3333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79450" y="533400"/>
            <a:ext cx="7748588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89803" dir="81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</a:t>
            </a:r>
          </a:p>
        </p:txBody>
      </p:sp>
      <p:sp>
        <p:nvSpPr>
          <p:cNvPr id="10137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527175"/>
            <a:ext cx="8229600" cy="5029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53882" dir="81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1380" name="Rectangle 4"/>
          <p:cNvSpPr>
            <a:spLocks noChangeArrowheads="1"/>
          </p:cNvSpPr>
          <p:nvPr/>
        </p:nvSpPr>
        <p:spPr bwMode="auto">
          <a:xfrm>
            <a:off x="227017" y="1233488"/>
            <a:ext cx="8683625" cy="46037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2400" i="0">
              <a:solidFill>
                <a:srgbClr val="FFFFFF"/>
              </a:solidFill>
              <a:latin typeface="Arial" charset="0"/>
            </a:endParaRPr>
          </a:p>
        </p:txBody>
      </p:sp>
      <p:sp>
        <p:nvSpPr>
          <p:cNvPr id="101389" name="Rectangle 13"/>
          <p:cNvSpPr>
            <a:spLocks noChangeArrowheads="1"/>
          </p:cNvSpPr>
          <p:nvPr/>
        </p:nvSpPr>
        <p:spPr bwMode="auto">
          <a:xfrm>
            <a:off x="227017" y="484188"/>
            <a:ext cx="8683625" cy="46037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2400" i="0">
              <a:solidFill>
                <a:srgbClr val="FFFFFF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58795748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3666" r:id="rId1"/>
    <p:sldLayoutId id="2147483667" r:id="rId2"/>
    <p:sldLayoutId id="2147483668" r:id="rId3"/>
    <p:sldLayoutId id="2147483669" r:id="rId4"/>
    <p:sldLayoutId id="2147483670" r:id="rId5"/>
    <p:sldLayoutId id="2147483671" r:id="rId6"/>
    <p:sldLayoutId id="2147483672" r:id="rId7"/>
    <p:sldLayoutId id="2147483673" r:id="rId8"/>
    <p:sldLayoutId id="2147483674" r:id="rId9"/>
    <p:sldLayoutId id="2147483675" r:id="rId10"/>
    <p:sldLayoutId id="2147483676" r:id="rId11"/>
  </p:sldLayoutIdLst>
  <p:transition xmlns:p14="http://schemas.microsoft.com/office/powerpoint/2010/main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charset="0"/>
        </a:defRPr>
      </a:lvl9pPr>
    </p:titleStyle>
    <p:bodyStyle>
      <a:lvl1pPr marL="342900" indent="-342900" algn="l" rtl="0" eaLnBrk="0" fontAlgn="base" hangingPunct="0">
        <a:spcBef>
          <a:spcPct val="50000"/>
        </a:spcBef>
        <a:spcAft>
          <a:spcPct val="0"/>
        </a:spcAft>
        <a:buClr>
          <a:srgbClr val="2AABA8"/>
        </a:buClr>
        <a:buFont typeface="Wingdings" charset="0"/>
        <a:buChar char="§"/>
        <a:defRPr sz="2800">
          <a:solidFill>
            <a:srgbClr val="FFFFFF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0"/>
        </a:spcBef>
        <a:spcAft>
          <a:spcPct val="0"/>
        </a:spcAft>
        <a:buClr>
          <a:srgbClr val="2AABA8"/>
        </a:buClr>
        <a:buFont typeface="Wingdings" charset="0"/>
        <a:buChar char="§"/>
        <a:defRPr sz="2400">
          <a:solidFill>
            <a:srgbClr val="FFFFFF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0"/>
        </a:spcBef>
        <a:spcAft>
          <a:spcPct val="0"/>
        </a:spcAft>
        <a:buClr>
          <a:srgbClr val="2AABA8"/>
        </a:buClr>
        <a:buFont typeface="Wingdings" charset="0"/>
        <a:buChar char="§"/>
        <a:defRPr sz="2000">
          <a:solidFill>
            <a:srgbClr val="FFFFFF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0"/>
        </a:spcBef>
        <a:spcAft>
          <a:spcPct val="0"/>
        </a:spcAft>
        <a:buClr>
          <a:srgbClr val="2AABA8"/>
        </a:buClr>
        <a:buFont typeface="Wingdings" charset="0"/>
        <a:buChar char="§"/>
        <a:defRPr>
          <a:solidFill>
            <a:srgbClr val="FFFFFF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0"/>
        </a:spcBef>
        <a:spcAft>
          <a:spcPct val="0"/>
        </a:spcAft>
        <a:buClr>
          <a:srgbClr val="2AABA8"/>
        </a:buClr>
        <a:buFont typeface="Wingdings" charset="0"/>
        <a:buChar char="§"/>
        <a:defRPr>
          <a:solidFill>
            <a:srgbClr val="FFFFFF"/>
          </a:solidFill>
          <a:latin typeface="+mn-lt"/>
          <a:ea typeface="+mn-ea"/>
        </a:defRPr>
      </a:lvl5pPr>
      <a:lvl6pPr marL="2514600" indent="-228600" algn="l" rtl="0" eaLnBrk="0" fontAlgn="base" hangingPunct="0">
        <a:spcBef>
          <a:spcPct val="0"/>
        </a:spcBef>
        <a:spcAft>
          <a:spcPct val="0"/>
        </a:spcAft>
        <a:buClr>
          <a:srgbClr val="2AABA8"/>
        </a:buClr>
        <a:buFont typeface="Wingdings" charset="0"/>
        <a:buChar char="§"/>
        <a:defRPr>
          <a:solidFill>
            <a:srgbClr val="FFFFFF"/>
          </a:solidFill>
          <a:latin typeface="+mn-lt"/>
          <a:ea typeface="+mn-ea"/>
        </a:defRPr>
      </a:lvl6pPr>
      <a:lvl7pPr marL="2971800" indent="-228600" algn="l" rtl="0" eaLnBrk="0" fontAlgn="base" hangingPunct="0">
        <a:spcBef>
          <a:spcPct val="0"/>
        </a:spcBef>
        <a:spcAft>
          <a:spcPct val="0"/>
        </a:spcAft>
        <a:buClr>
          <a:srgbClr val="2AABA8"/>
        </a:buClr>
        <a:buFont typeface="Wingdings" charset="0"/>
        <a:buChar char="§"/>
        <a:defRPr>
          <a:solidFill>
            <a:srgbClr val="FFFFFF"/>
          </a:solidFill>
          <a:latin typeface="+mn-lt"/>
          <a:ea typeface="+mn-ea"/>
        </a:defRPr>
      </a:lvl7pPr>
      <a:lvl8pPr marL="3429000" indent="-228600" algn="l" rtl="0" eaLnBrk="0" fontAlgn="base" hangingPunct="0">
        <a:spcBef>
          <a:spcPct val="0"/>
        </a:spcBef>
        <a:spcAft>
          <a:spcPct val="0"/>
        </a:spcAft>
        <a:buClr>
          <a:srgbClr val="2AABA8"/>
        </a:buClr>
        <a:buFont typeface="Wingdings" charset="0"/>
        <a:buChar char="§"/>
        <a:defRPr>
          <a:solidFill>
            <a:srgbClr val="FFFFFF"/>
          </a:solidFill>
          <a:latin typeface="+mn-lt"/>
          <a:ea typeface="+mn-ea"/>
        </a:defRPr>
      </a:lvl8pPr>
      <a:lvl9pPr marL="3886200" indent="-228600" algn="l" rtl="0" eaLnBrk="0" fontAlgn="base" hangingPunct="0">
        <a:spcBef>
          <a:spcPct val="0"/>
        </a:spcBef>
        <a:spcAft>
          <a:spcPct val="0"/>
        </a:spcAft>
        <a:buClr>
          <a:srgbClr val="2AABA8"/>
        </a:buClr>
        <a:buFont typeface="Wingdings" charset="0"/>
        <a:buChar char="§"/>
        <a:defRPr>
          <a:solidFill>
            <a:srgbClr val="FFFFFF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e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eg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e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550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066800"/>
            <a:ext cx="7772400" cy="1143000"/>
          </a:xfrm>
        </p:spPr>
        <p:txBody>
          <a:bodyPr/>
          <a:lstStyle/>
          <a:p>
            <a:r>
              <a:rPr lang="en-US" sz="3200" dirty="0" smtClean="0"/>
              <a:t>Computer Graphics</a:t>
            </a:r>
            <a:endParaRPr lang="en-US" sz="3200" dirty="0"/>
          </a:p>
        </p:txBody>
      </p:sp>
      <p:sp>
        <p:nvSpPr>
          <p:cNvPr id="104550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1107" y="2295525"/>
            <a:ext cx="8849195" cy="1752600"/>
          </a:xfrm>
        </p:spPr>
        <p:txBody>
          <a:bodyPr/>
          <a:lstStyle/>
          <a:p>
            <a:r>
              <a:rPr lang="en-US" dirty="0" smtClean="0"/>
              <a:t>CSE 167 [Win 17], </a:t>
            </a:r>
            <a:r>
              <a:rPr lang="en-US" dirty="0"/>
              <a:t>Lecture </a:t>
            </a:r>
            <a:r>
              <a:rPr lang="en-US" dirty="0"/>
              <a:t>6</a:t>
            </a:r>
            <a:r>
              <a:rPr lang="en-US" dirty="0" smtClean="0"/>
              <a:t>: OpenGL 1</a:t>
            </a:r>
          </a:p>
          <a:p>
            <a:r>
              <a:rPr lang="en-US" dirty="0" smtClean="0"/>
              <a:t>Ravi </a:t>
            </a:r>
            <a:r>
              <a:rPr lang="en-US" dirty="0"/>
              <a:t>Ramamoorthi</a:t>
            </a:r>
          </a:p>
        </p:txBody>
      </p:sp>
      <p:sp>
        <p:nvSpPr>
          <p:cNvPr id="1045508" name="Rectangle 4"/>
          <p:cNvSpPr>
            <a:spLocks noChangeArrowheads="1"/>
          </p:cNvSpPr>
          <p:nvPr/>
        </p:nvSpPr>
        <p:spPr bwMode="auto">
          <a:xfrm>
            <a:off x="133350" y="2525716"/>
            <a:ext cx="91440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 sz="2400" i="0">
              <a:solidFill>
                <a:srgbClr val="FFFFFF"/>
              </a:solidFill>
              <a:latin typeface="Arial" charset="0"/>
            </a:endParaRPr>
          </a:p>
        </p:txBody>
      </p:sp>
      <p:sp>
        <p:nvSpPr>
          <p:cNvPr id="1045509" name="Rectangle 5"/>
          <p:cNvSpPr>
            <a:spLocks noChangeArrowheads="1"/>
          </p:cNvSpPr>
          <p:nvPr/>
        </p:nvSpPr>
        <p:spPr bwMode="auto">
          <a:xfrm>
            <a:off x="123825" y="2525716"/>
            <a:ext cx="91440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 sz="2400" i="0">
              <a:solidFill>
                <a:srgbClr val="FFFFFF"/>
              </a:solidFill>
              <a:latin typeface="Arial" charset="0"/>
            </a:endParaRPr>
          </a:p>
        </p:txBody>
      </p:sp>
      <p:sp>
        <p:nvSpPr>
          <p:cNvPr id="1045510" name="Rectangle 6"/>
          <p:cNvSpPr>
            <a:spLocks noChangeArrowheads="1"/>
          </p:cNvSpPr>
          <p:nvPr/>
        </p:nvSpPr>
        <p:spPr bwMode="auto">
          <a:xfrm>
            <a:off x="111125" y="2525716"/>
            <a:ext cx="91440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 sz="2400" i="0">
              <a:solidFill>
                <a:srgbClr val="FFFFFF"/>
              </a:solidFill>
              <a:latin typeface="Arial" charset="0"/>
            </a:endParaRPr>
          </a:p>
        </p:txBody>
      </p:sp>
      <p:sp>
        <p:nvSpPr>
          <p:cNvPr id="1045511" name="Rectangle 7"/>
          <p:cNvSpPr>
            <a:spLocks noChangeArrowheads="1"/>
          </p:cNvSpPr>
          <p:nvPr/>
        </p:nvSpPr>
        <p:spPr bwMode="auto">
          <a:xfrm>
            <a:off x="133350" y="2525716"/>
            <a:ext cx="91440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 sz="2400" i="0">
              <a:solidFill>
                <a:srgbClr val="FFFFFF"/>
              </a:solidFill>
              <a:latin typeface="Arial" charset="0"/>
            </a:endParaRPr>
          </a:p>
        </p:txBody>
      </p:sp>
      <p:sp>
        <p:nvSpPr>
          <p:cNvPr id="1045516" name="Text Box 12"/>
          <p:cNvSpPr txBox="1">
            <a:spLocks noChangeArrowheads="1"/>
          </p:cNvSpPr>
          <p:nvPr/>
        </p:nvSpPr>
        <p:spPr bwMode="auto">
          <a:xfrm>
            <a:off x="1553454" y="3575051"/>
            <a:ext cx="6326221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1" hangingPunct="1"/>
            <a:r>
              <a:rPr lang="en-US" sz="2400" i="0" dirty="0">
                <a:solidFill>
                  <a:srgbClr val="FFFFFF"/>
                </a:solidFill>
                <a:latin typeface="Arial" charset="0"/>
              </a:rPr>
              <a:t>http:/</a:t>
            </a:r>
            <a:r>
              <a:rPr lang="en-US" sz="2400" i="0" dirty="0" smtClean="0">
                <a:solidFill>
                  <a:srgbClr val="FFFFFF"/>
                </a:solidFill>
                <a:latin typeface="Arial" charset="0"/>
              </a:rPr>
              <a:t>/viscomp.ucsd.edu/classes/cse167/wi17</a:t>
            </a:r>
            <a:endParaRPr lang="en-US" sz="2400" i="0" dirty="0">
              <a:solidFill>
                <a:srgbClr val="FFFFFF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9137629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auto">
          <a:xfrm>
            <a:off x="1949193" y="1569810"/>
            <a:ext cx="1164222" cy="829002"/>
          </a:xfrm>
          <a:prstGeom prst="rect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800" b="0" i="1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charset="0"/>
              <a:ea typeface="ＭＳ Ｐゴシック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Full OpenGL Pipeline</a:t>
            </a:r>
            <a:endParaRPr lang="en-US" dirty="0"/>
          </a:p>
        </p:txBody>
      </p:sp>
      <p:sp>
        <p:nvSpPr>
          <p:cNvPr id="5" name="AutoShape 29"/>
          <p:cNvSpPr>
            <a:spLocks noChangeArrowheads="1"/>
          </p:cNvSpPr>
          <p:nvPr/>
        </p:nvSpPr>
        <p:spPr bwMode="auto">
          <a:xfrm>
            <a:off x="358610" y="1577148"/>
            <a:ext cx="393700" cy="533400"/>
          </a:xfrm>
          <a:prstGeom prst="triangle">
            <a:avLst>
              <a:gd name="adj" fmla="val 50000"/>
            </a:avLst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AutoShape 30"/>
          <p:cNvSpPr>
            <a:spLocks noChangeArrowheads="1"/>
          </p:cNvSpPr>
          <p:nvPr/>
        </p:nvSpPr>
        <p:spPr bwMode="auto">
          <a:xfrm rot="18611791">
            <a:off x="995991" y="1871629"/>
            <a:ext cx="266700" cy="468312"/>
          </a:xfrm>
          <a:prstGeom prst="triangle">
            <a:avLst>
              <a:gd name="adj" fmla="val 50000"/>
            </a:avLst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118641" y="2337077"/>
            <a:ext cx="155260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i="0" dirty="0" smtClean="0">
                <a:latin typeface="Arial"/>
                <a:cs typeface="Arial"/>
              </a:rPr>
              <a:t>Vertex Data</a:t>
            </a:r>
          </a:p>
          <a:p>
            <a:r>
              <a:rPr lang="en-US" sz="2000" i="0" dirty="0" smtClean="0">
                <a:latin typeface="Arial"/>
                <a:cs typeface="Arial"/>
              </a:rPr>
              <a:t>(Program)</a:t>
            </a:r>
            <a:endParaRPr lang="en-US" sz="2000" i="0" dirty="0">
              <a:latin typeface="Arial"/>
              <a:cs typeface="Arial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028785" y="1598742"/>
            <a:ext cx="103105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2000" i="0" dirty="0" smtClean="0">
                <a:latin typeface="Arial"/>
                <a:cs typeface="Arial"/>
              </a:rPr>
              <a:t>Vertex </a:t>
            </a:r>
          </a:p>
          <a:p>
            <a:pPr algn="l"/>
            <a:r>
              <a:rPr lang="en-US" sz="2000" i="0" dirty="0" smtClean="0">
                <a:latin typeface="Arial"/>
                <a:cs typeface="Arial"/>
              </a:rPr>
              <a:t>Shader</a:t>
            </a:r>
            <a:endParaRPr lang="en-US" sz="2000" i="0" dirty="0">
              <a:latin typeface="Arial"/>
              <a:cs typeface="Arial"/>
            </a:endParaRPr>
          </a:p>
        </p:txBody>
      </p:sp>
      <p:cxnSp>
        <p:nvCxnSpPr>
          <p:cNvPr id="11" name="Straight Arrow Connector 10"/>
          <p:cNvCxnSpPr/>
          <p:nvPr/>
        </p:nvCxnSpPr>
        <p:spPr bwMode="auto">
          <a:xfrm>
            <a:off x="1331801" y="1913758"/>
            <a:ext cx="582112" cy="17638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12" name="Rectangle 11"/>
          <p:cNvSpPr/>
          <p:nvPr/>
        </p:nvSpPr>
        <p:spPr bwMode="auto">
          <a:xfrm>
            <a:off x="3345195" y="1572284"/>
            <a:ext cx="1164222" cy="829002"/>
          </a:xfrm>
          <a:prstGeom prst="rect">
            <a:avLst/>
          </a:prstGeom>
          <a:solidFill>
            <a:schemeClr val="accent1">
              <a:alpha val="25000"/>
            </a:schemeClr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800" b="0" i="1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charset="0"/>
              <a:ea typeface="ＭＳ Ｐゴシック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424787" y="1601216"/>
            <a:ext cx="1122761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400" i="0" dirty="0" smtClean="0">
                <a:latin typeface="Arial"/>
                <a:cs typeface="Arial"/>
              </a:rPr>
              <a:t>Tessellation</a:t>
            </a:r>
          </a:p>
          <a:p>
            <a:pPr algn="l"/>
            <a:r>
              <a:rPr lang="en-US" sz="1400" i="0" dirty="0" smtClean="0">
                <a:latin typeface="Arial"/>
                <a:cs typeface="Arial"/>
              </a:rPr>
              <a:t>Control</a:t>
            </a:r>
          </a:p>
          <a:p>
            <a:pPr algn="l"/>
            <a:r>
              <a:rPr lang="en-US" sz="1400" i="0" dirty="0" smtClean="0">
                <a:latin typeface="Arial"/>
                <a:cs typeface="Arial"/>
              </a:rPr>
              <a:t>Shader</a:t>
            </a:r>
            <a:endParaRPr lang="en-US" sz="1400" i="0" dirty="0">
              <a:latin typeface="Arial"/>
              <a:cs typeface="Arial"/>
            </a:endParaRPr>
          </a:p>
        </p:txBody>
      </p:sp>
      <p:cxnSp>
        <p:nvCxnSpPr>
          <p:cNvPr id="14" name="Straight Arrow Connector 13"/>
          <p:cNvCxnSpPr>
            <a:stCxn id="4" idx="3"/>
            <a:endCxn id="12" idx="1"/>
          </p:cNvCxnSpPr>
          <p:nvPr/>
        </p:nvCxnSpPr>
        <p:spPr bwMode="auto">
          <a:xfrm>
            <a:off x="3113415" y="1984311"/>
            <a:ext cx="231780" cy="2474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22" name="Rectangle 21"/>
          <p:cNvSpPr/>
          <p:nvPr/>
        </p:nvSpPr>
        <p:spPr bwMode="auto">
          <a:xfrm>
            <a:off x="4758855" y="1565942"/>
            <a:ext cx="1164222" cy="829002"/>
          </a:xfrm>
          <a:prstGeom prst="rect">
            <a:avLst/>
          </a:prstGeom>
          <a:solidFill>
            <a:schemeClr val="accent1">
              <a:alpha val="25000"/>
            </a:schemeClr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800" b="0" i="1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charset="0"/>
              <a:ea typeface="ＭＳ Ｐゴシック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4838447" y="1594874"/>
            <a:ext cx="1122761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400" i="0" dirty="0" smtClean="0">
                <a:latin typeface="Arial"/>
                <a:cs typeface="Arial"/>
              </a:rPr>
              <a:t>Tessellation</a:t>
            </a:r>
          </a:p>
          <a:p>
            <a:pPr algn="l"/>
            <a:r>
              <a:rPr lang="en-US" sz="1400" i="0" dirty="0" smtClean="0">
                <a:latin typeface="Arial"/>
                <a:cs typeface="Arial"/>
              </a:rPr>
              <a:t>Evaluation</a:t>
            </a:r>
          </a:p>
          <a:p>
            <a:pPr algn="l"/>
            <a:r>
              <a:rPr lang="en-US" sz="1400" i="0" dirty="0" smtClean="0">
                <a:latin typeface="Arial"/>
                <a:cs typeface="Arial"/>
              </a:rPr>
              <a:t>Shader</a:t>
            </a:r>
            <a:endParaRPr lang="en-US" sz="1400" i="0" dirty="0">
              <a:latin typeface="Arial"/>
              <a:cs typeface="Arial"/>
            </a:endParaRPr>
          </a:p>
        </p:txBody>
      </p:sp>
      <p:cxnSp>
        <p:nvCxnSpPr>
          <p:cNvPr id="24" name="Straight Arrow Connector 23"/>
          <p:cNvCxnSpPr>
            <a:endCxn id="22" idx="1"/>
          </p:cNvCxnSpPr>
          <p:nvPr/>
        </p:nvCxnSpPr>
        <p:spPr bwMode="auto">
          <a:xfrm>
            <a:off x="4527075" y="1977969"/>
            <a:ext cx="231780" cy="2474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25" name="Rectangle 24"/>
          <p:cNvSpPr/>
          <p:nvPr/>
        </p:nvSpPr>
        <p:spPr bwMode="auto">
          <a:xfrm>
            <a:off x="6178875" y="1574761"/>
            <a:ext cx="1164222" cy="829002"/>
          </a:xfrm>
          <a:prstGeom prst="rect">
            <a:avLst/>
          </a:prstGeom>
          <a:solidFill>
            <a:schemeClr val="accent1">
              <a:alpha val="25000"/>
            </a:schemeClr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800" b="0" i="1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charset="0"/>
              <a:ea typeface="ＭＳ Ｐゴシック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6258467" y="1603693"/>
            <a:ext cx="979755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endParaRPr lang="en-US" sz="1400" i="0" dirty="0" smtClean="0">
              <a:latin typeface="Arial"/>
              <a:cs typeface="Arial"/>
            </a:endParaRPr>
          </a:p>
          <a:p>
            <a:pPr algn="l"/>
            <a:r>
              <a:rPr lang="en-US" sz="1400" i="0" dirty="0" smtClean="0">
                <a:latin typeface="Arial"/>
                <a:cs typeface="Arial"/>
              </a:rPr>
              <a:t>Geometry</a:t>
            </a:r>
          </a:p>
          <a:p>
            <a:pPr algn="l"/>
            <a:r>
              <a:rPr lang="en-US" sz="1400" i="0" dirty="0" smtClean="0">
                <a:latin typeface="Arial"/>
                <a:cs typeface="Arial"/>
              </a:rPr>
              <a:t>Shader</a:t>
            </a:r>
            <a:endParaRPr lang="en-US" sz="1400" i="0" dirty="0">
              <a:latin typeface="Arial"/>
              <a:cs typeface="Arial"/>
            </a:endParaRPr>
          </a:p>
        </p:txBody>
      </p:sp>
      <p:cxnSp>
        <p:nvCxnSpPr>
          <p:cNvPr id="27" name="Straight Arrow Connector 26"/>
          <p:cNvCxnSpPr>
            <a:endCxn id="25" idx="1"/>
          </p:cNvCxnSpPr>
          <p:nvPr/>
        </p:nvCxnSpPr>
        <p:spPr bwMode="auto">
          <a:xfrm>
            <a:off x="5947095" y="1986788"/>
            <a:ext cx="231780" cy="2474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28" name="Rectangle 27"/>
          <p:cNvSpPr/>
          <p:nvPr/>
        </p:nvSpPr>
        <p:spPr bwMode="auto">
          <a:xfrm>
            <a:off x="4335483" y="2791802"/>
            <a:ext cx="1423892" cy="829002"/>
          </a:xfrm>
          <a:prstGeom prst="rect">
            <a:avLst/>
          </a:prstGeom>
          <a:solidFill>
            <a:srgbClr val="0000FF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800" b="0" i="1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charset="0"/>
              <a:ea typeface="ＭＳ Ｐゴシック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4362155" y="2811915"/>
            <a:ext cx="1391978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400" i="0" dirty="0" smtClean="0">
                <a:latin typeface="Arial"/>
                <a:cs typeface="Arial"/>
              </a:rPr>
              <a:t>Primitive Setup</a:t>
            </a:r>
          </a:p>
          <a:p>
            <a:pPr algn="l"/>
            <a:r>
              <a:rPr lang="en-US" sz="1400" i="0" dirty="0" smtClean="0">
                <a:latin typeface="Arial"/>
                <a:cs typeface="Arial"/>
              </a:rPr>
              <a:t>Clipping</a:t>
            </a:r>
          </a:p>
          <a:p>
            <a:pPr algn="l"/>
            <a:r>
              <a:rPr lang="en-US" sz="1400" i="0" dirty="0" err="1" smtClean="0">
                <a:latin typeface="Arial"/>
                <a:cs typeface="Arial"/>
              </a:rPr>
              <a:t>Rasterization</a:t>
            </a:r>
            <a:endParaRPr lang="en-US" sz="1400" i="0" dirty="0">
              <a:latin typeface="Arial"/>
              <a:cs typeface="Arial"/>
            </a:endParaRPr>
          </a:p>
        </p:txBody>
      </p:sp>
      <p:cxnSp>
        <p:nvCxnSpPr>
          <p:cNvPr id="33" name="Straight Connector 32"/>
          <p:cNvCxnSpPr>
            <a:stCxn id="25" idx="2"/>
          </p:cNvCxnSpPr>
          <p:nvPr/>
        </p:nvCxnSpPr>
        <p:spPr bwMode="auto">
          <a:xfrm flipH="1">
            <a:off x="6756020" y="2403763"/>
            <a:ext cx="4966" cy="171432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35" name="Straight Connector 34"/>
          <p:cNvCxnSpPr/>
          <p:nvPr/>
        </p:nvCxnSpPr>
        <p:spPr bwMode="auto">
          <a:xfrm flipH="1">
            <a:off x="4956767" y="2566376"/>
            <a:ext cx="1808074" cy="0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0" name="Straight Connector 39"/>
          <p:cNvCxnSpPr/>
          <p:nvPr/>
        </p:nvCxnSpPr>
        <p:spPr bwMode="auto">
          <a:xfrm flipH="1">
            <a:off x="4968049" y="2582621"/>
            <a:ext cx="4966" cy="171432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1" name="Straight Connector 40"/>
          <p:cNvCxnSpPr/>
          <p:nvPr/>
        </p:nvCxnSpPr>
        <p:spPr bwMode="auto">
          <a:xfrm flipH="1">
            <a:off x="4970509" y="3625740"/>
            <a:ext cx="4966" cy="171432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42" name="Rectangle 41"/>
          <p:cNvSpPr/>
          <p:nvPr/>
        </p:nvSpPr>
        <p:spPr bwMode="auto">
          <a:xfrm>
            <a:off x="4394760" y="3803529"/>
            <a:ext cx="1164222" cy="829002"/>
          </a:xfrm>
          <a:prstGeom prst="rect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800" b="0" i="1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charset="0"/>
              <a:ea typeface="ＭＳ Ｐゴシック" charset="0"/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4350872" y="3832461"/>
            <a:ext cx="128222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2000" i="0" dirty="0" smtClean="0">
                <a:latin typeface="Arial"/>
                <a:cs typeface="Arial"/>
              </a:rPr>
              <a:t>Fragment </a:t>
            </a:r>
          </a:p>
          <a:p>
            <a:pPr algn="l"/>
            <a:r>
              <a:rPr lang="en-US" sz="2000" i="0" dirty="0" smtClean="0">
                <a:latin typeface="Arial"/>
                <a:cs typeface="Arial"/>
              </a:rPr>
              <a:t>Shader</a:t>
            </a:r>
            <a:endParaRPr lang="en-US" sz="2000" i="0" dirty="0">
              <a:latin typeface="Arial"/>
              <a:cs typeface="Arial"/>
            </a:endParaRPr>
          </a:p>
        </p:txBody>
      </p:sp>
      <p:pic>
        <p:nvPicPr>
          <p:cNvPr id="49" name="Picture 51" descr="roofs of building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79419" y="3808788"/>
            <a:ext cx="1143000" cy="857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0" name="TextBox 49"/>
          <p:cNvSpPr txBox="1"/>
          <p:nvPr/>
        </p:nvSpPr>
        <p:spPr>
          <a:xfrm>
            <a:off x="470940" y="3891724"/>
            <a:ext cx="242285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i="0" dirty="0" smtClean="0">
                <a:latin typeface="Arial"/>
                <a:cs typeface="Arial"/>
              </a:rPr>
              <a:t>Texture/Image Data</a:t>
            </a:r>
          </a:p>
          <a:p>
            <a:r>
              <a:rPr lang="en-US" sz="2000" i="0" dirty="0" smtClean="0">
                <a:latin typeface="Arial"/>
                <a:cs typeface="Arial"/>
              </a:rPr>
              <a:t>(Program)</a:t>
            </a:r>
            <a:endParaRPr lang="en-US" sz="2000" i="0" dirty="0">
              <a:latin typeface="Arial"/>
              <a:cs typeface="Arial"/>
            </a:endParaRPr>
          </a:p>
        </p:txBody>
      </p:sp>
      <p:cxnSp>
        <p:nvCxnSpPr>
          <p:cNvPr id="51" name="Straight Arrow Connector 50"/>
          <p:cNvCxnSpPr/>
          <p:nvPr/>
        </p:nvCxnSpPr>
        <p:spPr bwMode="auto">
          <a:xfrm flipV="1">
            <a:off x="4022420" y="4197921"/>
            <a:ext cx="343416" cy="4216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58" name="Straight Arrow Connector 57"/>
          <p:cNvCxnSpPr/>
          <p:nvPr/>
        </p:nvCxnSpPr>
        <p:spPr bwMode="auto">
          <a:xfrm flipV="1">
            <a:off x="5594819" y="4218033"/>
            <a:ext cx="343416" cy="4216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59" name="TextBox 58"/>
          <p:cNvSpPr txBox="1"/>
          <p:nvPr/>
        </p:nvSpPr>
        <p:spPr>
          <a:xfrm>
            <a:off x="5877705" y="3867741"/>
            <a:ext cx="205697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i="0" dirty="0" smtClean="0">
                <a:latin typeface="Arial"/>
                <a:cs typeface="Arial"/>
              </a:rPr>
              <a:t>Final Pixel Color</a:t>
            </a:r>
          </a:p>
          <a:p>
            <a:r>
              <a:rPr lang="en-US" sz="2000" i="0" dirty="0" smtClean="0">
                <a:latin typeface="Arial"/>
                <a:cs typeface="Arial"/>
              </a:rPr>
              <a:t>(Image)</a:t>
            </a:r>
            <a:endParaRPr lang="en-US" sz="2000" i="0" dirty="0">
              <a:latin typeface="Arial"/>
              <a:cs typeface="Arial"/>
            </a:endParaRPr>
          </a:p>
        </p:txBody>
      </p:sp>
      <p:sp>
        <p:nvSpPr>
          <p:cNvPr id="60" name="TextBox 59"/>
          <p:cNvSpPr txBox="1"/>
          <p:nvPr/>
        </p:nvSpPr>
        <p:spPr>
          <a:xfrm>
            <a:off x="55375" y="4850548"/>
            <a:ext cx="9068047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2400" i="0" dirty="0" smtClean="0">
                <a:latin typeface="+mn-lt"/>
              </a:rPr>
              <a:t>User/program generates original vertices, textures</a:t>
            </a:r>
          </a:p>
          <a:p>
            <a:pPr algn="l"/>
            <a:r>
              <a:rPr lang="en-US" sz="2400" dirty="0" smtClean="0">
                <a:latin typeface="+mn-lt"/>
              </a:rPr>
              <a:t>We cover programmable vertex and fragment shaders in course</a:t>
            </a:r>
          </a:p>
          <a:p>
            <a:pPr algn="l"/>
            <a:r>
              <a:rPr lang="en-US" sz="2400" i="0" dirty="0" smtClean="0">
                <a:latin typeface="+mn-lt"/>
              </a:rPr>
              <a:t>OpenGL primitive setup, clipping, </a:t>
            </a:r>
            <a:r>
              <a:rPr lang="en-US" sz="2400" i="0" dirty="0" err="1" smtClean="0">
                <a:latin typeface="+mn-lt"/>
              </a:rPr>
              <a:t>rasterization</a:t>
            </a:r>
            <a:r>
              <a:rPr lang="en-US" sz="2400" i="0" dirty="0" smtClean="0">
                <a:latin typeface="+mn-lt"/>
              </a:rPr>
              <a:t> not programmable</a:t>
            </a:r>
          </a:p>
          <a:p>
            <a:pPr algn="l"/>
            <a:r>
              <a:rPr lang="en-US" sz="2400" i="0" dirty="0" smtClean="0">
                <a:latin typeface="+mn-lt"/>
              </a:rPr>
              <a:t>Tessellation shaders take patches (splines) to output vertices</a:t>
            </a:r>
          </a:p>
          <a:p>
            <a:pPr algn="l"/>
            <a:r>
              <a:rPr lang="en-US" sz="2400" i="0" dirty="0" smtClean="0">
                <a:latin typeface="+mn-lt"/>
              </a:rPr>
              <a:t>Geometry shaders process primitives, can add/remove geometry</a:t>
            </a:r>
            <a:endParaRPr lang="en-US" sz="2400" i="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397850287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20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Outline</a:t>
            </a:r>
          </a:p>
        </p:txBody>
      </p:sp>
      <p:sp>
        <p:nvSpPr>
          <p:cNvPr id="11520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527175"/>
            <a:ext cx="8229600" cy="5897563"/>
          </a:xfrm>
        </p:spPr>
        <p:txBody>
          <a:bodyPr/>
          <a:lstStyle/>
          <a:p>
            <a:r>
              <a:rPr lang="en-US"/>
              <a:t>Basic idea about OpenGL</a:t>
            </a:r>
          </a:p>
          <a:p>
            <a:r>
              <a:rPr lang="en-US" i="1"/>
              <a:t>Basic setup and buffers</a:t>
            </a:r>
          </a:p>
          <a:p>
            <a:r>
              <a:rPr lang="en-US"/>
              <a:t>Matrix modes</a:t>
            </a:r>
          </a:p>
          <a:p>
            <a:r>
              <a:rPr lang="en-US"/>
              <a:t>Window system interaction and callbacks</a:t>
            </a:r>
          </a:p>
          <a:p>
            <a:r>
              <a:rPr lang="en-US"/>
              <a:t>Drawing basic OpenGL primitives </a:t>
            </a:r>
          </a:p>
          <a:p>
            <a:r>
              <a:rPr lang="en-US"/>
              <a:t>Initializing Shaders</a:t>
            </a:r>
          </a:p>
          <a:p>
            <a:endParaRPr lang="en-US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30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Buffers and Window Interactions</a:t>
            </a:r>
          </a:p>
        </p:txBody>
      </p:sp>
      <p:sp>
        <p:nvSpPr>
          <p:cNvPr id="11530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527175"/>
            <a:ext cx="8229600" cy="5897563"/>
          </a:xfrm>
        </p:spPr>
        <p:txBody>
          <a:bodyPr/>
          <a:lstStyle/>
          <a:p>
            <a:r>
              <a:rPr lang="en-US" dirty="0"/>
              <a:t>Buffers: Color (front, back, left, right), depth (z), accumulation, stencil.  When you draw, you write to some buffer (most simply, front and depth</a:t>
            </a:r>
            <a:r>
              <a:rPr lang="en-US" dirty="0" smtClean="0"/>
              <a:t>)</a:t>
            </a:r>
          </a:p>
          <a:p>
            <a:r>
              <a:rPr lang="en-US" dirty="0" smtClean="0"/>
              <a:t>Buffers also used for vertices etc.  Buffer data and buffer arrays (will see in creating objects)</a:t>
            </a:r>
            <a:endParaRPr lang="en-US" dirty="0"/>
          </a:p>
          <a:p>
            <a:r>
              <a:rPr lang="en-US" dirty="0"/>
              <a:t>No window system interactions (for portability)</a:t>
            </a:r>
          </a:p>
          <a:p>
            <a:pPr lvl="1"/>
            <a:r>
              <a:rPr lang="en-US" dirty="0"/>
              <a:t>But can use GLUT </a:t>
            </a:r>
            <a:r>
              <a:rPr lang="en-US" dirty="0" smtClean="0"/>
              <a:t>/ </a:t>
            </a:r>
            <a:r>
              <a:rPr lang="en-US" dirty="0" err="1"/>
              <a:t>F</a:t>
            </a:r>
            <a:r>
              <a:rPr lang="en-US" dirty="0" err="1" smtClean="0"/>
              <a:t>reeGLUT</a:t>
            </a:r>
            <a:r>
              <a:rPr lang="en-US" dirty="0" smtClean="0"/>
              <a:t> (</a:t>
            </a:r>
            <a:r>
              <a:rPr lang="en-US" dirty="0"/>
              <a:t>or Motif, GLX, </a:t>
            </a:r>
            <a:r>
              <a:rPr lang="en-US" dirty="0" err="1"/>
              <a:t>Tcl</a:t>
            </a:r>
            <a:r>
              <a:rPr lang="en-US" dirty="0"/>
              <a:t>/</a:t>
            </a:r>
            <a:r>
              <a:rPr lang="en-US" dirty="0" err="1"/>
              <a:t>Tk</a:t>
            </a:r>
            <a:r>
              <a:rPr lang="en-US" dirty="0"/>
              <a:t>)</a:t>
            </a:r>
          </a:p>
          <a:p>
            <a:pPr lvl="1"/>
            <a:r>
              <a:rPr lang="en-US" dirty="0"/>
              <a:t>Callbacks to implement mouse, keyboard interaction</a:t>
            </a:r>
          </a:p>
          <a:p>
            <a:pPr lvl="1"/>
            <a:endParaRPr lang="en-US" dirty="0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40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/>
              <a:t>Basic </a:t>
            </a:r>
            <a:r>
              <a:rPr lang="en-US" sz="3200" dirty="0" smtClean="0"/>
              <a:t>Setup (</a:t>
            </a:r>
            <a:r>
              <a:rPr lang="en-US" sz="3200" dirty="0" smtClean="0"/>
              <a:t>can </a:t>
            </a:r>
            <a:r>
              <a:rPr lang="en-US" sz="3200" dirty="0" smtClean="0"/>
              <a:t>copy; slight OS diffs)</a:t>
            </a:r>
            <a:endParaRPr lang="en-US" sz="3200" dirty="0"/>
          </a:p>
        </p:txBody>
      </p:sp>
      <p:sp>
        <p:nvSpPr>
          <p:cNvPr id="1154052" name="Text Box 4"/>
          <p:cNvSpPr txBox="1">
            <a:spLocks noChangeArrowheads="1"/>
          </p:cNvSpPr>
          <p:nvPr/>
        </p:nvSpPr>
        <p:spPr bwMode="auto">
          <a:xfrm>
            <a:off x="604838" y="1189217"/>
            <a:ext cx="8926943" cy="57554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sz="1600" b="1" i="0" dirty="0" err="1">
                <a:latin typeface="Courier New" charset="0"/>
                <a:cs typeface="Courier New" charset="0"/>
              </a:rPr>
              <a:t>int</a:t>
            </a:r>
            <a:r>
              <a:rPr lang="en-US" sz="1600" b="1" i="0" dirty="0">
                <a:latin typeface="Courier New" charset="0"/>
                <a:cs typeface="Courier New" charset="0"/>
              </a:rPr>
              <a:t> main(</a:t>
            </a:r>
            <a:r>
              <a:rPr lang="en-US" sz="1600" b="1" i="0" dirty="0" err="1">
                <a:latin typeface="Courier New" charset="0"/>
                <a:cs typeface="Courier New" charset="0"/>
              </a:rPr>
              <a:t>int</a:t>
            </a:r>
            <a:r>
              <a:rPr lang="en-US" sz="1600" b="1" i="0" dirty="0">
                <a:latin typeface="Courier New" charset="0"/>
                <a:cs typeface="Courier New" charset="0"/>
              </a:rPr>
              <a:t> </a:t>
            </a:r>
            <a:r>
              <a:rPr lang="en-US" sz="1600" b="1" i="0" dirty="0" err="1">
                <a:latin typeface="Courier New" charset="0"/>
                <a:cs typeface="Courier New" charset="0"/>
              </a:rPr>
              <a:t>argc</a:t>
            </a:r>
            <a:r>
              <a:rPr lang="en-US" sz="1600" b="1" i="0" dirty="0">
                <a:latin typeface="Courier New" charset="0"/>
                <a:cs typeface="Courier New" charset="0"/>
              </a:rPr>
              <a:t>, char** </a:t>
            </a:r>
            <a:r>
              <a:rPr lang="en-US" sz="1600" b="1" i="0" dirty="0" err="1">
                <a:latin typeface="Courier New" charset="0"/>
                <a:cs typeface="Courier New" charset="0"/>
              </a:rPr>
              <a:t>argv</a:t>
            </a:r>
            <a:r>
              <a:rPr lang="en-US" sz="1600" b="1" i="0" dirty="0">
                <a:latin typeface="Courier New" charset="0"/>
                <a:cs typeface="Courier New" charset="0"/>
              </a:rPr>
              <a:t>)</a:t>
            </a:r>
          </a:p>
          <a:p>
            <a:pPr algn="l"/>
            <a:r>
              <a:rPr lang="en-US" sz="1600" b="1" i="0" dirty="0">
                <a:latin typeface="Courier New" charset="0"/>
                <a:cs typeface="Courier New" charset="0"/>
              </a:rPr>
              <a:t>{</a:t>
            </a:r>
          </a:p>
          <a:p>
            <a:pPr algn="l"/>
            <a:r>
              <a:rPr lang="en-US" sz="1600" b="1" i="0" dirty="0">
                <a:latin typeface="Courier New" charset="0"/>
                <a:cs typeface="Courier New" charset="0"/>
              </a:rPr>
              <a:t>   </a:t>
            </a:r>
            <a:r>
              <a:rPr lang="en-US" sz="1600" b="1" i="0" dirty="0" err="1">
                <a:latin typeface="Courier New" charset="0"/>
                <a:cs typeface="Courier New" charset="0"/>
              </a:rPr>
              <a:t>glutInit</a:t>
            </a:r>
            <a:r>
              <a:rPr lang="en-US" sz="1600" b="1" i="0" dirty="0">
                <a:latin typeface="Courier New" charset="0"/>
                <a:cs typeface="Courier New" charset="0"/>
              </a:rPr>
              <a:t>(&amp;</a:t>
            </a:r>
            <a:r>
              <a:rPr lang="en-US" sz="1600" b="1" i="0" dirty="0" err="1">
                <a:latin typeface="Courier New" charset="0"/>
                <a:cs typeface="Courier New" charset="0"/>
              </a:rPr>
              <a:t>argc</a:t>
            </a:r>
            <a:r>
              <a:rPr lang="en-US" sz="1600" b="1" i="0" dirty="0">
                <a:latin typeface="Courier New" charset="0"/>
                <a:cs typeface="Courier New" charset="0"/>
              </a:rPr>
              <a:t>, </a:t>
            </a:r>
            <a:r>
              <a:rPr lang="en-US" sz="1600" b="1" i="0" dirty="0" err="1">
                <a:latin typeface="Courier New" charset="0"/>
                <a:cs typeface="Courier New" charset="0"/>
              </a:rPr>
              <a:t>argv</a:t>
            </a:r>
            <a:r>
              <a:rPr lang="en-US" sz="1600" b="1" i="0" dirty="0">
                <a:latin typeface="Courier New" charset="0"/>
                <a:cs typeface="Courier New" charset="0"/>
              </a:rPr>
              <a:t>);</a:t>
            </a:r>
          </a:p>
          <a:p>
            <a:pPr algn="l"/>
            <a:r>
              <a:rPr lang="en-US" sz="1600" b="1" i="0" dirty="0">
                <a:latin typeface="Courier New" charset="0"/>
                <a:cs typeface="Courier New" charset="0"/>
              </a:rPr>
              <a:t>   // Requests the type of buffers (Single, RGB).</a:t>
            </a:r>
          </a:p>
          <a:p>
            <a:pPr algn="l"/>
            <a:r>
              <a:rPr lang="en-US" sz="1600" b="1" i="0" dirty="0">
                <a:latin typeface="Courier New" charset="0"/>
                <a:cs typeface="Courier New" charset="0"/>
              </a:rPr>
              <a:t>   // Think about what buffers you would need...</a:t>
            </a:r>
          </a:p>
          <a:p>
            <a:pPr algn="l"/>
            <a:r>
              <a:rPr lang="en-US" sz="1600" b="1" i="0" dirty="0">
                <a:latin typeface="Courier New" charset="0"/>
                <a:cs typeface="Courier New" charset="0"/>
              </a:rPr>
              <a:t>   </a:t>
            </a:r>
            <a:r>
              <a:rPr lang="en-US" sz="1600" b="1" i="0" dirty="0" err="1">
                <a:latin typeface="Courier New" charset="0"/>
                <a:cs typeface="Courier New" charset="0"/>
              </a:rPr>
              <a:t>glutInitDisplayMode</a:t>
            </a:r>
            <a:r>
              <a:rPr lang="en-US" sz="1600" b="1" i="0" dirty="0">
                <a:latin typeface="Courier New" charset="0"/>
                <a:cs typeface="Courier New" charset="0"/>
              </a:rPr>
              <a:t> (GLUT_SINGLE | GLUT_RGB);</a:t>
            </a:r>
          </a:p>
          <a:p>
            <a:pPr algn="l"/>
            <a:r>
              <a:rPr lang="en-US" sz="1600" b="1" i="0" dirty="0" smtClean="0">
                <a:latin typeface="Courier New" charset="0"/>
                <a:cs typeface="Courier New" charset="0"/>
              </a:rPr>
              <a:t>   // Need to add GLUT_3_2_CORE_PROFILE for Apple/Mac OS</a:t>
            </a:r>
            <a:endParaRPr lang="en-US" sz="1600" b="1" i="0" dirty="0">
              <a:latin typeface="Courier New" charset="0"/>
              <a:cs typeface="Courier New" charset="0"/>
            </a:endParaRPr>
          </a:p>
          <a:p>
            <a:pPr algn="l"/>
            <a:r>
              <a:rPr lang="en-US" sz="1600" b="1" i="0" dirty="0">
                <a:latin typeface="Courier New" charset="0"/>
                <a:cs typeface="Courier New" charset="0"/>
              </a:rPr>
              <a:t>   </a:t>
            </a:r>
            <a:r>
              <a:rPr lang="en-US" sz="1600" b="1" i="0" dirty="0" err="1">
                <a:latin typeface="Courier New" charset="0"/>
                <a:cs typeface="Courier New" charset="0"/>
              </a:rPr>
              <a:t>glutInitWindowSize</a:t>
            </a:r>
            <a:r>
              <a:rPr lang="en-US" sz="1600" b="1" i="0" dirty="0">
                <a:latin typeface="Courier New" charset="0"/>
                <a:cs typeface="Courier New" charset="0"/>
              </a:rPr>
              <a:t> (500, 500); </a:t>
            </a:r>
          </a:p>
          <a:p>
            <a:pPr algn="l"/>
            <a:r>
              <a:rPr lang="en-US" sz="1600" b="1" i="0" dirty="0">
                <a:latin typeface="Courier New" charset="0"/>
                <a:cs typeface="Courier New" charset="0"/>
              </a:rPr>
              <a:t>   </a:t>
            </a:r>
            <a:r>
              <a:rPr lang="en-US" sz="1600" b="1" i="0" dirty="0" err="1">
                <a:latin typeface="Courier New" charset="0"/>
                <a:cs typeface="Courier New" charset="0"/>
              </a:rPr>
              <a:t>glutInitWindowPosition</a:t>
            </a:r>
            <a:r>
              <a:rPr lang="en-US" sz="1600" b="1" i="0" dirty="0">
                <a:latin typeface="Courier New" charset="0"/>
                <a:cs typeface="Courier New" charset="0"/>
              </a:rPr>
              <a:t> (100, 100);</a:t>
            </a:r>
          </a:p>
          <a:p>
            <a:pPr algn="l"/>
            <a:r>
              <a:rPr lang="en-US" sz="1600" b="1" i="0" dirty="0">
                <a:latin typeface="Courier New" charset="0"/>
                <a:cs typeface="Courier New" charset="0"/>
              </a:rPr>
              <a:t>   </a:t>
            </a:r>
            <a:r>
              <a:rPr lang="en-US" sz="1600" b="1" i="0" dirty="0" err="1">
                <a:latin typeface="Courier New" charset="0"/>
                <a:cs typeface="Courier New" charset="0"/>
              </a:rPr>
              <a:t>glutCreateWindow</a:t>
            </a:r>
            <a:r>
              <a:rPr lang="en-US" sz="1600" b="1" i="0" dirty="0">
                <a:latin typeface="Courier New" charset="0"/>
                <a:cs typeface="Courier New" charset="0"/>
              </a:rPr>
              <a:t> ("Simple Demo with Shaders");</a:t>
            </a:r>
          </a:p>
          <a:p>
            <a:pPr algn="l"/>
            <a:r>
              <a:rPr lang="en-US" sz="1600" b="1" i="0" dirty="0">
                <a:latin typeface="Courier New" charset="0"/>
                <a:cs typeface="Courier New" charset="0"/>
              </a:rPr>
              <a:t>   </a:t>
            </a:r>
            <a:r>
              <a:rPr lang="en-US" sz="1600" b="1" i="0" dirty="0" smtClean="0">
                <a:latin typeface="Courier New" charset="0"/>
                <a:cs typeface="Courier New" charset="0"/>
              </a:rPr>
              <a:t>// </a:t>
            </a:r>
            <a:r>
              <a:rPr lang="en-US" sz="1600" b="1" i="0" dirty="0" err="1" smtClean="0">
                <a:latin typeface="Courier New" charset="0"/>
                <a:cs typeface="Courier New" charset="0"/>
              </a:rPr>
              <a:t>glewInit</a:t>
            </a:r>
            <a:r>
              <a:rPr lang="en-US" sz="1600" b="1" i="0" dirty="0">
                <a:latin typeface="Courier New" charset="0"/>
                <a:cs typeface="Courier New" charset="0"/>
              </a:rPr>
              <a:t>()</a:t>
            </a:r>
            <a:r>
              <a:rPr lang="en-US" sz="1600" b="1" i="0" dirty="0" smtClean="0">
                <a:latin typeface="Courier New" charset="0"/>
                <a:cs typeface="Courier New" charset="0"/>
              </a:rPr>
              <a:t>; // GLEW related stuff for non-Apple systems</a:t>
            </a:r>
            <a:endParaRPr lang="en-US" sz="1600" b="1" i="0" dirty="0">
              <a:latin typeface="Courier New" charset="0"/>
              <a:cs typeface="Courier New" charset="0"/>
            </a:endParaRPr>
          </a:p>
          <a:p>
            <a:pPr algn="l"/>
            <a:r>
              <a:rPr lang="en-US" sz="1600" b="1" i="0" dirty="0">
                <a:latin typeface="Courier New" charset="0"/>
                <a:cs typeface="Courier New" charset="0"/>
              </a:rPr>
              <a:t>   </a:t>
            </a:r>
            <a:r>
              <a:rPr lang="en-US" sz="1600" b="1" i="0" dirty="0" err="1">
                <a:latin typeface="Courier New" charset="0"/>
                <a:cs typeface="Courier New" charset="0"/>
              </a:rPr>
              <a:t>init</a:t>
            </a:r>
            <a:r>
              <a:rPr lang="en-US" sz="1600" b="1" i="0" dirty="0">
                <a:latin typeface="Courier New" charset="0"/>
                <a:cs typeface="Courier New" charset="0"/>
              </a:rPr>
              <a:t> (); // Always initialize </a:t>
            </a:r>
            <a:r>
              <a:rPr lang="en-US" sz="1600" b="1" i="0" dirty="0" smtClean="0">
                <a:latin typeface="Courier New" charset="0"/>
                <a:cs typeface="Courier New" charset="0"/>
              </a:rPr>
              <a:t>first</a:t>
            </a:r>
          </a:p>
          <a:p>
            <a:pPr algn="l"/>
            <a:endParaRPr lang="en-US" sz="1600" b="1" i="0" dirty="0">
              <a:latin typeface="Courier New" charset="0"/>
              <a:cs typeface="Courier New" charset="0"/>
            </a:endParaRPr>
          </a:p>
          <a:p>
            <a:pPr algn="l"/>
            <a:r>
              <a:rPr lang="en-US" sz="1600" b="1" i="0" dirty="0">
                <a:latin typeface="Courier New" charset="0"/>
                <a:cs typeface="Courier New" charset="0"/>
              </a:rPr>
              <a:t>   // Now, we define callbacks and functions for various tasks.</a:t>
            </a:r>
          </a:p>
          <a:p>
            <a:pPr algn="l"/>
            <a:r>
              <a:rPr lang="en-US" sz="1600" b="1" i="0" dirty="0">
                <a:latin typeface="Courier New" charset="0"/>
                <a:cs typeface="Courier New" charset="0"/>
              </a:rPr>
              <a:t>   </a:t>
            </a:r>
            <a:r>
              <a:rPr lang="en-US" sz="1600" b="1" i="0" dirty="0" err="1">
                <a:latin typeface="Courier New" charset="0"/>
                <a:cs typeface="Courier New" charset="0"/>
              </a:rPr>
              <a:t>glutDisplayFunc</a:t>
            </a:r>
            <a:r>
              <a:rPr lang="en-US" sz="1600" b="1" i="0" dirty="0">
                <a:latin typeface="Courier New" charset="0"/>
                <a:cs typeface="Courier New" charset="0"/>
              </a:rPr>
              <a:t>(display); </a:t>
            </a:r>
          </a:p>
          <a:p>
            <a:pPr algn="l"/>
            <a:r>
              <a:rPr lang="en-US" sz="1600" b="1" i="0" dirty="0">
                <a:latin typeface="Courier New" charset="0"/>
                <a:cs typeface="Courier New" charset="0"/>
              </a:rPr>
              <a:t>   </a:t>
            </a:r>
            <a:r>
              <a:rPr lang="en-US" sz="1600" b="1" i="0" dirty="0" err="1">
                <a:latin typeface="Courier New" charset="0"/>
                <a:cs typeface="Courier New" charset="0"/>
              </a:rPr>
              <a:t>glutReshapeFunc</a:t>
            </a:r>
            <a:r>
              <a:rPr lang="en-US" sz="1600" b="1" i="0" dirty="0">
                <a:latin typeface="Courier New" charset="0"/>
                <a:cs typeface="Courier New" charset="0"/>
              </a:rPr>
              <a:t>(reshape) ;</a:t>
            </a:r>
          </a:p>
          <a:p>
            <a:pPr algn="l"/>
            <a:r>
              <a:rPr lang="en-US" sz="1600" b="1" i="0" dirty="0">
                <a:latin typeface="Courier New" charset="0"/>
                <a:cs typeface="Courier New" charset="0"/>
              </a:rPr>
              <a:t>   </a:t>
            </a:r>
            <a:r>
              <a:rPr lang="en-US" sz="1600" b="1" i="0" dirty="0" err="1">
                <a:latin typeface="Courier New" charset="0"/>
                <a:cs typeface="Courier New" charset="0"/>
              </a:rPr>
              <a:t>glutKeyboardFunc</a:t>
            </a:r>
            <a:r>
              <a:rPr lang="en-US" sz="1600" b="1" i="0" dirty="0">
                <a:latin typeface="Courier New" charset="0"/>
                <a:cs typeface="Courier New" charset="0"/>
              </a:rPr>
              <a:t>(keyboard);</a:t>
            </a:r>
          </a:p>
          <a:p>
            <a:pPr algn="l"/>
            <a:r>
              <a:rPr lang="en-US" sz="1600" b="1" i="0" dirty="0">
                <a:latin typeface="Courier New" charset="0"/>
                <a:cs typeface="Courier New" charset="0"/>
              </a:rPr>
              <a:t>   </a:t>
            </a:r>
            <a:r>
              <a:rPr lang="en-US" sz="1600" b="1" i="0" dirty="0" err="1">
                <a:latin typeface="Courier New" charset="0"/>
                <a:cs typeface="Courier New" charset="0"/>
              </a:rPr>
              <a:t>glutMouseFunc</a:t>
            </a:r>
            <a:r>
              <a:rPr lang="en-US" sz="1600" b="1" i="0" dirty="0">
                <a:latin typeface="Courier New" charset="0"/>
                <a:cs typeface="Courier New" charset="0"/>
              </a:rPr>
              <a:t>(mouse) ;</a:t>
            </a:r>
          </a:p>
          <a:p>
            <a:pPr algn="l"/>
            <a:r>
              <a:rPr lang="en-US" sz="1600" b="1" i="0" dirty="0">
                <a:latin typeface="Courier New" charset="0"/>
                <a:cs typeface="Courier New" charset="0"/>
              </a:rPr>
              <a:t>   </a:t>
            </a:r>
            <a:r>
              <a:rPr lang="en-US" sz="1600" b="1" i="0" dirty="0" err="1">
                <a:latin typeface="Courier New" charset="0"/>
                <a:cs typeface="Courier New" charset="0"/>
              </a:rPr>
              <a:t>glutMotionFunc</a:t>
            </a:r>
            <a:r>
              <a:rPr lang="en-US" sz="1600" b="1" i="0" dirty="0">
                <a:latin typeface="Courier New" charset="0"/>
                <a:cs typeface="Courier New" charset="0"/>
              </a:rPr>
              <a:t>(</a:t>
            </a:r>
            <a:r>
              <a:rPr lang="en-US" sz="1600" b="1" i="0" dirty="0" err="1">
                <a:latin typeface="Courier New" charset="0"/>
                <a:cs typeface="Courier New" charset="0"/>
              </a:rPr>
              <a:t>mousedrag</a:t>
            </a:r>
            <a:r>
              <a:rPr lang="en-US" sz="1600" b="1" i="0" dirty="0">
                <a:latin typeface="Courier New" charset="0"/>
                <a:cs typeface="Courier New" charset="0"/>
              </a:rPr>
              <a:t>) </a:t>
            </a:r>
            <a:r>
              <a:rPr lang="en-US" sz="1600" b="1" i="0" dirty="0" smtClean="0">
                <a:latin typeface="Courier New" charset="0"/>
                <a:cs typeface="Courier New" charset="0"/>
              </a:rPr>
              <a:t>;</a:t>
            </a:r>
            <a:endParaRPr lang="en-US" sz="1600" b="1" i="0" dirty="0">
              <a:latin typeface="Courier New" charset="0"/>
              <a:cs typeface="Courier New" charset="0"/>
            </a:endParaRPr>
          </a:p>
          <a:p>
            <a:pPr algn="l"/>
            <a:r>
              <a:rPr lang="en-US" sz="1600" b="1" i="0" dirty="0">
                <a:latin typeface="Courier New" charset="0"/>
                <a:cs typeface="Courier New" charset="0"/>
              </a:rPr>
              <a:t>   </a:t>
            </a:r>
            <a:r>
              <a:rPr lang="en-US" sz="1600" b="1" i="0" dirty="0" err="1">
                <a:latin typeface="Courier New" charset="0"/>
                <a:cs typeface="Courier New" charset="0"/>
              </a:rPr>
              <a:t>glutMainLoop</a:t>
            </a:r>
            <a:r>
              <a:rPr lang="en-US" sz="1600" b="1" i="0" dirty="0">
                <a:latin typeface="Courier New" charset="0"/>
                <a:cs typeface="Courier New" charset="0"/>
              </a:rPr>
              <a:t>(); // Start the main </a:t>
            </a:r>
            <a:r>
              <a:rPr lang="en-US" sz="1600" b="1" i="0" dirty="0" smtClean="0">
                <a:latin typeface="Courier New" charset="0"/>
                <a:cs typeface="Courier New" charset="0"/>
              </a:rPr>
              <a:t>code</a:t>
            </a:r>
          </a:p>
          <a:p>
            <a:pPr algn="l"/>
            <a:r>
              <a:rPr lang="en-US" sz="1600" b="1" i="0" dirty="0">
                <a:latin typeface="Courier New" charset="0"/>
                <a:cs typeface="Courier New" charset="0"/>
              </a:rPr>
              <a:t> </a:t>
            </a:r>
            <a:r>
              <a:rPr lang="en-US" sz="1600" b="1" i="0" dirty="0" smtClean="0">
                <a:latin typeface="Courier New" charset="0"/>
                <a:cs typeface="Courier New" charset="0"/>
              </a:rPr>
              <a:t>  </a:t>
            </a:r>
            <a:r>
              <a:rPr lang="en-US" sz="1600" b="1" i="0" dirty="0" err="1" smtClean="0">
                <a:latin typeface="Courier New" charset="0"/>
                <a:cs typeface="Courier New" charset="0"/>
              </a:rPr>
              <a:t>deleteBuffers</a:t>
            </a:r>
            <a:r>
              <a:rPr lang="en-US" sz="1600" b="1" i="0" dirty="0">
                <a:latin typeface="Courier New" charset="0"/>
                <a:cs typeface="Courier New" charset="0"/>
              </a:rPr>
              <a:t>(); /</a:t>
            </a:r>
            <a:r>
              <a:rPr lang="en-US" sz="1600" b="1" i="0" dirty="0" smtClean="0">
                <a:latin typeface="Courier New" charset="0"/>
                <a:cs typeface="Courier New" charset="0"/>
              </a:rPr>
              <a:t>/Termination</a:t>
            </a:r>
            <a:r>
              <a:rPr lang="en-US" sz="1600" b="1" i="0" dirty="0">
                <a:latin typeface="Courier New" charset="0"/>
                <a:cs typeface="Courier New" charset="0"/>
              </a:rPr>
              <a:t>. Delete </a:t>
            </a:r>
            <a:r>
              <a:rPr lang="en-US" sz="1600" b="1" i="0" dirty="0" smtClean="0">
                <a:latin typeface="Courier New" charset="0"/>
                <a:cs typeface="Courier New" charset="0"/>
              </a:rPr>
              <a:t>buffers </a:t>
            </a:r>
            <a:r>
              <a:rPr lang="en-US" sz="1600" b="1" i="0" dirty="0">
                <a:latin typeface="Courier New" charset="0"/>
                <a:cs typeface="Courier New" charset="0"/>
              </a:rPr>
              <a:t>generated in </a:t>
            </a:r>
            <a:r>
              <a:rPr lang="en-US" sz="1600" b="1" i="0" dirty="0" err="1">
                <a:latin typeface="Courier New" charset="0"/>
                <a:cs typeface="Courier New" charset="0"/>
              </a:rPr>
              <a:t>init</a:t>
            </a:r>
            <a:r>
              <a:rPr lang="en-US" sz="1600" b="1" i="0" dirty="0" smtClean="0">
                <a:latin typeface="Courier New" charset="0"/>
                <a:cs typeface="Courier New" charset="0"/>
              </a:rPr>
              <a:t>(</a:t>
            </a:r>
            <a:r>
              <a:rPr lang="en-US" sz="1600" b="1" i="0" dirty="0">
                <a:latin typeface="Courier New" charset="0"/>
                <a:cs typeface="Courier New" charset="0"/>
              </a:rPr>
              <a:t>)</a:t>
            </a:r>
            <a:endParaRPr lang="en-US" sz="1600" b="1" i="0" dirty="0">
              <a:latin typeface="Courier New" charset="0"/>
              <a:cs typeface="Courier New" charset="0"/>
            </a:endParaRPr>
          </a:p>
          <a:p>
            <a:pPr algn="l"/>
            <a:r>
              <a:rPr lang="en-US" sz="1600" b="1" i="0" dirty="0">
                <a:latin typeface="Courier New" charset="0"/>
                <a:cs typeface="Courier New" charset="0"/>
              </a:rPr>
              <a:t>   return 0;   /* ANSI C requires main to return int. */</a:t>
            </a:r>
          </a:p>
          <a:p>
            <a:pPr algn="l"/>
            <a:r>
              <a:rPr lang="en-US" sz="1600" b="1" i="0" dirty="0">
                <a:latin typeface="Courier New" charset="0"/>
                <a:cs typeface="Courier New" charset="0"/>
              </a:rPr>
              <a:t>}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5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Outline</a:t>
            </a:r>
          </a:p>
        </p:txBody>
      </p:sp>
      <p:sp>
        <p:nvSpPr>
          <p:cNvPr id="1155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527175"/>
            <a:ext cx="8229600" cy="5897563"/>
          </a:xfrm>
        </p:spPr>
        <p:txBody>
          <a:bodyPr/>
          <a:lstStyle/>
          <a:p>
            <a:r>
              <a:rPr lang="en-US"/>
              <a:t>Basic idea about OpenGL</a:t>
            </a:r>
          </a:p>
          <a:p>
            <a:r>
              <a:rPr lang="en-US"/>
              <a:t>Basic setup and buffers</a:t>
            </a:r>
          </a:p>
          <a:p>
            <a:r>
              <a:rPr lang="en-US" i="1"/>
              <a:t>Matrix modes</a:t>
            </a:r>
          </a:p>
          <a:p>
            <a:r>
              <a:rPr lang="en-US"/>
              <a:t>Window system interaction and callbacks</a:t>
            </a:r>
          </a:p>
          <a:p>
            <a:r>
              <a:rPr lang="en-US"/>
              <a:t>Drawing basic OpenGL primitives </a:t>
            </a:r>
          </a:p>
          <a:p>
            <a:r>
              <a:rPr lang="en-US"/>
              <a:t>Initializing Shaders</a:t>
            </a:r>
          </a:p>
          <a:p>
            <a:endParaRPr lang="en-US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609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377252"/>
            <a:ext cx="8229600" cy="50292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000" i="1" dirty="0" smtClean="0"/>
              <a:t>Inspired by old OpenGL.  Now, only best practice, not requirement</a:t>
            </a:r>
          </a:p>
          <a:p>
            <a:pPr lvl="1">
              <a:lnSpc>
                <a:spcPct val="90000"/>
              </a:lnSpc>
            </a:pPr>
            <a:r>
              <a:rPr lang="en-US" sz="1600" i="1" dirty="0" smtClean="0"/>
              <a:t>You could do your own thing, but this is still the best way to develop viewing</a:t>
            </a:r>
            <a:endParaRPr lang="en-US" sz="1600" i="1" dirty="0" smtClean="0"/>
          </a:p>
          <a:p>
            <a:pPr>
              <a:lnSpc>
                <a:spcPct val="90000"/>
              </a:lnSpc>
            </a:pPr>
            <a:r>
              <a:rPr lang="en-US" sz="2000" dirty="0" smtClean="0"/>
              <a:t>Viewing </a:t>
            </a:r>
            <a:r>
              <a:rPr lang="en-US" sz="2000" dirty="0"/>
              <a:t>consists of two parts</a:t>
            </a:r>
          </a:p>
          <a:p>
            <a:pPr lvl="1">
              <a:lnSpc>
                <a:spcPct val="90000"/>
              </a:lnSpc>
            </a:pPr>
            <a:r>
              <a:rPr lang="en-US" sz="1800" dirty="0"/>
              <a:t>Object positioning: </a:t>
            </a:r>
            <a:r>
              <a:rPr lang="en-US" sz="1800" i="1" dirty="0"/>
              <a:t>model view</a:t>
            </a:r>
            <a:r>
              <a:rPr lang="en-US" sz="1800" dirty="0"/>
              <a:t> transformation matrix</a:t>
            </a:r>
          </a:p>
          <a:p>
            <a:pPr lvl="1">
              <a:lnSpc>
                <a:spcPct val="90000"/>
              </a:lnSpc>
            </a:pPr>
            <a:r>
              <a:rPr lang="en-US" sz="1800" dirty="0"/>
              <a:t>View projection: </a:t>
            </a:r>
            <a:r>
              <a:rPr lang="en-US" sz="1800" i="1" dirty="0"/>
              <a:t>projection</a:t>
            </a:r>
            <a:r>
              <a:rPr lang="en-US" sz="1800" dirty="0"/>
              <a:t> transformation matrix</a:t>
            </a:r>
          </a:p>
          <a:p>
            <a:pPr>
              <a:lnSpc>
                <a:spcPct val="90000"/>
              </a:lnSpc>
            </a:pPr>
            <a:r>
              <a:rPr lang="en-US" sz="2000" dirty="0"/>
              <a:t>Old OpenGL </a:t>
            </a:r>
            <a:r>
              <a:rPr lang="en-US" sz="2000" dirty="0" smtClean="0"/>
              <a:t>(</a:t>
            </a:r>
            <a:r>
              <a:rPr lang="en-US" sz="2000" dirty="0" smtClean="0"/>
              <a:t>no longer</a:t>
            </a:r>
            <a:r>
              <a:rPr lang="en-US" sz="2000" dirty="0" smtClean="0"/>
              <a:t> supported/taught in 167)</a:t>
            </a:r>
            <a:r>
              <a:rPr lang="en-US" sz="2000" dirty="0"/>
              <a:t>, two matrix stacks</a:t>
            </a:r>
          </a:p>
          <a:p>
            <a:pPr lvl="1">
              <a:lnSpc>
                <a:spcPct val="90000"/>
              </a:lnSpc>
            </a:pPr>
            <a:r>
              <a:rPr lang="en-US" sz="1800" dirty="0"/>
              <a:t>GL_MODELVIEW_MATRIX, GL_PROJECTION_MATRIX</a:t>
            </a:r>
          </a:p>
          <a:p>
            <a:pPr lvl="1">
              <a:lnSpc>
                <a:spcPct val="90000"/>
              </a:lnSpc>
            </a:pPr>
            <a:r>
              <a:rPr lang="en-US" sz="1800" dirty="0" smtClean="0"/>
              <a:t>Could </a:t>
            </a:r>
            <a:r>
              <a:rPr lang="en-US" sz="1800" dirty="0"/>
              <a:t>push and pop matrices onto stacks</a:t>
            </a:r>
          </a:p>
          <a:p>
            <a:pPr>
              <a:lnSpc>
                <a:spcPct val="90000"/>
              </a:lnSpc>
            </a:pPr>
            <a:r>
              <a:rPr lang="en-US" sz="2000" dirty="0"/>
              <a:t>New OpenGL: Use C++ STL templates to make stacks as needed</a:t>
            </a:r>
          </a:p>
          <a:p>
            <a:pPr lvl="1">
              <a:lnSpc>
                <a:spcPct val="90000"/>
              </a:lnSpc>
            </a:pPr>
            <a:r>
              <a:rPr lang="en-US" sz="1800" dirty="0"/>
              <a:t>e.g. stack &lt;mat4&gt; </a:t>
            </a:r>
            <a:r>
              <a:rPr lang="en-US" sz="1800" dirty="0" err="1"/>
              <a:t>modelview</a:t>
            </a:r>
            <a:r>
              <a:rPr lang="en-US" sz="1800" dirty="0"/>
              <a:t> ; </a:t>
            </a:r>
            <a:r>
              <a:rPr lang="en-US" sz="1800" dirty="0" err="1"/>
              <a:t>modelview.push</a:t>
            </a:r>
            <a:r>
              <a:rPr lang="en-US" sz="1800" dirty="0"/>
              <a:t>(mat4(1.0)) ;</a:t>
            </a:r>
          </a:p>
          <a:p>
            <a:pPr lvl="1">
              <a:lnSpc>
                <a:spcPct val="90000"/>
              </a:lnSpc>
            </a:pPr>
            <a:r>
              <a:rPr lang="en-US" sz="1800" dirty="0"/>
              <a:t>GLM libraries replace many deprecated commands.  Include mat4 </a:t>
            </a:r>
          </a:p>
          <a:p>
            <a:pPr>
              <a:lnSpc>
                <a:spcPct val="90000"/>
              </a:lnSpc>
            </a:pPr>
            <a:r>
              <a:rPr lang="en-US" sz="2000" dirty="0" smtClean="0"/>
              <a:t>Convention:</a:t>
            </a:r>
            <a:r>
              <a:rPr lang="en-US" sz="2000" dirty="0" smtClean="0"/>
              <a:t> </a:t>
            </a:r>
            <a:r>
              <a:rPr lang="en-US" sz="2000" dirty="0"/>
              <a:t>camera </a:t>
            </a:r>
            <a:r>
              <a:rPr lang="en-US" sz="2000" dirty="0" smtClean="0"/>
              <a:t>always </a:t>
            </a:r>
            <a:r>
              <a:rPr lang="en-US" sz="2000" dirty="0" smtClean="0"/>
              <a:t>at </a:t>
            </a:r>
            <a:r>
              <a:rPr lang="en-US" sz="2000" dirty="0"/>
              <a:t>the origin, pointing in the –</a:t>
            </a:r>
            <a:r>
              <a:rPr lang="en-US" sz="2000" i="1" dirty="0"/>
              <a:t>z</a:t>
            </a:r>
            <a:r>
              <a:rPr lang="en-US" sz="2000" dirty="0"/>
              <a:t> direction</a:t>
            </a:r>
          </a:p>
          <a:p>
            <a:pPr>
              <a:lnSpc>
                <a:spcPct val="90000"/>
              </a:lnSpc>
            </a:pPr>
            <a:r>
              <a:rPr lang="en-US" sz="2000" dirty="0"/>
              <a:t>Transformations move objects relative to the camera</a:t>
            </a:r>
          </a:p>
          <a:p>
            <a:pPr>
              <a:lnSpc>
                <a:spcPct val="90000"/>
              </a:lnSpc>
            </a:pPr>
            <a:r>
              <a:rPr lang="en-US" sz="2000" dirty="0"/>
              <a:t>In old OpenGL, </a:t>
            </a:r>
            <a:r>
              <a:rPr lang="en-US" sz="2000" i="1" dirty="0"/>
              <a:t>Matrices are column-major and right-multiply top of stack</a:t>
            </a:r>
            <a:r>
              <a:rPr lang="en-US" sz="2000" dirty="0"/>
              <a:t>. (Last transform in code is first actually applied).  In new GLM, </a:t>
            </a:r>
            <a:r>
              <a:rPr lang="en-US" sz="2000" dirty="0" smtClean="0"/>
              <a:t>similarly (</a:t>
            </a:r>
            <a:r>
              <a:rPr lang="en-US" sz="2000" dirty="0"/>
              <a:t>read the assignment notes and documentation).  </a:t>
            </a:r>
          </a:p>
        </p:txBody>
      </p:sp>
      <p:sp>
        <p:nvSpPr>
          <p:cNvPr id="1156099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Viewing in OpenGL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6098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6098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6098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8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/>
              <a:t>Basic initialization code for viewing</a:t>
            </a:r>
          </a:p>
        </p:txBody>
      </p:sp>
      <p:sp>
        <p:nvSpPr>
          <p:cNvPr id="1158147" name="Text Box 3"/>
          <p:cNvSpPr txBox="1">
            <a:spLocks noChangeArrowheads="1"/>
          </p:cNvSpPr>
          <p:nvPr/>
        </p:nvSpPr>
        <p:spPr bwMode="auto">
          <a:xfrm>
            <a:off x="382588" y="1420813"/>
            <a:ext cx="8512175" cy="4770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/>
            <a:r>
              <a:rPr lang="en-US" sz="1600" b="1" i="0" dirty="0">
                <a:latin typeface="Courier New" charset="0"/>
                <a:cs typeface="Courier New" charset="0"/>
              </a:rPr>
              <a:t>#include &lt;GL/</a:t>
            </a:r>
            <a:r>
              <a:rPr lang="en-US" sz="1600" b="1" i="0" dirty="0" err="1">
                <a:latin typeface="Courier New" charset="0"/>
                <a:cs typeface="Courier New" charset="0"/>
              </a:rPr>
              <a:t>glut.h</a:t>
            </a:r>
            <a:r>
              <a:rPr lang="en-US" sz="1600" b="1" i="0" dirty="0" smtClean="0">
                <a:latin typeface="Courier New" charset="0"/>
                <a:cs typeface="Courier New" charset="0"/>
              </a:rPr>
              <a:t>&gt; </a:t>
            </a:r>
            <a:r>
              <a:rPr lang="en-US" sz="1600" b="1" i="0" dirty="0">
                <a:latin typeface="Courier New" charset="0"/>
                <a:cs typeface="Courier New" charset="0"/>
              </a:rPr>
              <a:t>//also &lt;GL/</a:t>
            </a:r>
            <a:r>
              <a:rPr lang="en-US" sz="1600" b="1" i="0" dirty="0" err="1">
                <a:latin typeface="Courier New" charset="0"/>
                <a:cs typeface="Courier New" charset="0"/>
              </a:rPr>
              <a:t>glew.h</a:t>
            </a:r>
            <a:r>
              <a:rPr lang="en-US" sz="1600" b="1" i="0" dirty="0" smtClean="0">
                <a:latin typeface="Courier New" charset="0"/>
                <a:cs typeface="Courier New" charset="0"/>
              </a:rPr>
              <a:t>&gt;; </a:t>
            </a:r>
            <a:r>
              <a:rPr lang="en-US" sz="1600" b="1" i="0" dirty="0" smtClean="0">
                <a:latin typeface="Courier New" charset="0"/>
                <a:cs typeface="Courier New" charset="0"/>
              </a:rPr>
              <a:t>&lt;GLUT/</a:t>
            </a:r>
            <a:r>
              <a:rPr lang="en-US" sz="1600" b="1" i="0" dirty="0" err="1" smtClean="0">
                <a:latin typeface="Courier New" charset="0"/>
                <a:cs typeface="Courier New" charset="0"/>
              </a:rPr>
              <a:t>glut.h</a:t>
            </a:r>
            <a:r>
              <a:rPr lang="en-US" sz="1600" b="1" i="0" dirty="0" smtClean="0">
                <a:latin typeface="Courier New" charset="0"/>
                <a:cs typeface="Courier New" charset="0"/>
              </a:rPr>
              <a:t>&gt; for Mac OS </a:t>
            </a:r>
          </a:p>
          <a:p>
            <a:pPr algn="l"/>
            <a:r>
              <a:rPr lang="en-US" sz="1600" b="1" i="0" dirty="0" smtClean="0">
                <a:latin typeface="Courier New" charset="0"/>
                <a:cs typeface="Courier New" charset="0"/>
              </a:rPr>
              <a:t>#</a:t>
            </a:r>
            <a:r>
              <a:rPr lang="en-US" sz="1600" b="1" i="0" dirty="0">
                <a:latin typeface="Courier New" charset="0"/>
                <a:cs typeface="Courier New" charset="0"/>
              </a:rPr>
              <a:t>include &lt;</a:t>
            </a:r>
            <a:r>
              <a:rPr lang="en-US" sz="1600" b="1" i="0" dirty="0" err="1">
                <a:latin typeface="Courier New" charset="0"/>
                <a:cs typeface="Courier New" charset="0"/>
              </a:rPr>
              <a:t>stdlib.h</a:t>
            </a:r>
            <a:r>
              <a:rPr lang="en-US" sz="1600" b="1" i="0" dirty="0" smtClean="0">
                <a:latin typeface="Courier New" charset="0"/>
                <a:cs typeface="Courier New" charset="0"/>
              </a:rPr>
              <a:t>&gt;  //also </a:t>
            </a:r>
            <a:r>
              <a:rPr lang="en-US" sz="1600" b="1" i="0" dirty="0" err="1" smtClean="0">
                <a:latin typeface="Courier New" charset="0"/>
                <a:cs typeface="Courier New" charset="0"/>
              </a:rPr>
              <a:t>stdio.h</a:t>
            </a:r>
            <a:r>
              <a:rPr lang="en-US" sz="1600" b="1" i="0" dirty="0" smtClean="0">
                <a:latin typeface="Courier New" charset="0"/>
                <a:cs typeface="Courier New" charset="0"/>
              </a:rPr>
              <a:t>, </a:t>
            </a:r>
            <a:r>
              <a:rPr lang="en-US" sz="1600" b="1" i="0" dirty="0" err="1" smtClean="0">
                <a:latin typeface="Courier New" charset="0"/>
                <a:cs typeface="Courier New" charset="0"/>
              </a:rPr>
              <a:t>assert.h</a:t>
            </a:r>
            <a:r>
              <a:rPr lang="en-US" sz="1600" b="1" i="0" dirty="0" smtClean="0">
                <a:latin typeface="Courier New" charset="0"/>
                <a:cs typeface="Courier New" charset="0"/>
              </a:rPr>
              <a:t>, </a:t>
            </a:r>
            <a:r>
              <a:rPr lang="en-US" sz="1600" b="1" i="0" dirty="0" err="1" smtClean="0">
                <a:latin typeface="Courier New" charset="0"/>
                <a:cs typeface="Courier New" charset="0"/>
              </a:rPr>
              <a:t>glm</a:t>
            </a:r>
            <a:r>
              <a:rPr lang="en-US" sz="1600" b="1" i="0" dirty="0" smtClean="0">
                <a:latin typeface="Courier New" charset="0"/>
                <a:cs typeface="Courier New" charset="0"/>
              </a:rPr>
              <a:t>, others </a:t>
            </a:r>
            <a:endParaRPr lang="en-US" sz="1600" b="1" i="0" dirty="0">
              <a:latin typeface="Courier New" charset="0"/>
              <a:cs typeface="Courier New" charset="0"/>
            </a:endParaRPr>
          </a:p>
          <a:p>
            <a:pPr algn="l"/>
            <a:endParaRPr lang="en-US" sz="1600" b="1" i="0" dirty="0">
              <a:latin typeface="Courier New" charset="0"/>
              <a:cs typeface="Courier New" charset="0"/>
            </a:endParaRPr>
          </a:p>
          <a:p>
            <a:pPr algn="l"/>
            <a:r>
              <a:rPr lang="en-US" sz="1600" b="1" i="0" dirty="0" err="1">
                <a:latin typeface="Courier New" charset="0"/>
                <a:cs typeface="Courier New" charset="0"/>
              </a:rPr>
              <a:t>int</a:t>
            </a:r>
            <a:r>
              <a:rPr lang="en-US" sz="1600" b="1" i="0" dirty="0">
                <a:latin typeface="Courier New" charset="0"/>
                <a:cs typeface="Courier New" charset="0"/>
              </a:rPr>
              <a:t> </a:t>
            </a:r>
            <a:r>
              <a:rPr lang="en-US" sz="1600" b="1" i="0" dirty="0" err="1">
                <a:latin typeface="Courier New" charset="0"/>
                <a:cs typeface="Courier New" charset="0"/>
              </a:rPr>
              <a:t>mouseoldx</a:t>
            </a:r>
            <a:r>
              <a:rPr lang="en-US" sz="1600" b="1" i="0" dirty="0">
                <a:latin typeface="Courier New" charset="0"/>
                <a:cs typeface="Courier New" charset="0"/>
              </a:rPr>
              <a:t>, </a:t>
            </a:r>
            <a:r>
              <a:rPr lang="en-US" sz="1600" b="1" i="0" dirty="0" err="1">
                <a:latin typeface="Courier New" charset="0"/>
                <a:cs typeface="Courier New" charset="0"/>
              </a:rPr>
              <a:t>mouseoldy</a:t>
            </a:r>
            <a:r>
              <a:rPr lang="en-US" sz="1600" b="1" i="0" dirty="0">
                <a:latin typeface="Courier New" charset="0"/>
                <a:cs typeface="Courier New" charset="0"/>
              </a:rPr>
              <a:t> ; // For mouse motion</a:t>
            </a:r>
          </a:p>
          <a:p>
            <a:pPr algn="l"/>
            <a:r>
              <a:rPr lang="en-US" sz="1600" b="1" i="0" dirty="0" err="1" smtClean="0">
                <a:latin typeface="Courier New" charset="0"/>
                <a:cs typeface="Courier New" charset="0"/>
              </a:rPr>
              <a:t>GLfloat</a:t>
            </a:r>
            <a:r>
              <a:rPr lang="en-US" sz="1600" b="1" i="0" dirty="0" smtClean="0">
                <a:latin typeface="Courier New" charset="0"/>
                <a:cs typeface="Courier New" charset="0"/>
              </a:rPr>
              <a:t> </a:t>
            </a:r>
            <a:r>
              <a:rPr lang="en-US" sz="1600" b="1" i="0" dirty="0" err="1">
                <a:latin typeface="Courier New" charset="0"/>
                <a:cs typeface="Courier New" charset="0"/>
              </a:rPr>
              <a:t>eyeloc</a:t>
            </a:r>
            <a:r>
              <a:rPr lang="en-US" sz="1600" b="1" i="0" dirty="0">
                <a:latin typeface="Courier New" charset="0"/>
                <a:cs typeface="Courier New" charset="0"/>
              </a:rPr>
              <a:t> = 2.0 ; // Where to look from; initially 0 -2, 2</a:t>
            </a:r>
          </a:p>
          <a:p>
            <a:pPr algn="l"/>
            <a:r>
              <a:rPr lang="en-US" sz="1600" b="1" i="0" dirty="0" err="1">
                <a:latin typeface="Courier New" charset="0"/>
                <a:cs typeface="Courier New" charset="0"/>
              </a:rPr>
              <a:t>glm</a:t>
            </a:r>
            <a:r>
              <a:rPr lang="en-US" sz="1600" b="1" i="0" dirty="0">
                <a:latin typeface="Courier New" charset="0"/>
                <a:cs typeface="Courier New" charset="0"/>
              </a:rPr>
              <a:t>::mat4 projection, </a:t>
            </a:r>
            <a:r>
              <a:rPr lang="en-US" sz="1600" b="1" i="0" dirty="0" err="1">
                <a:latin typeface="Courier New" charset="0"/>
                <a:cs typeface="Courier New" charset="0"/>
              </a:rPr>
              <a:t>modelview</a:t>
            </a:r>
            <a:r>
              <a:rPr lang="en-US" sz="1600" b="1" i="0" dirty="0">
                <a:latin typeface="Courier New" charset="0"/>
                <a:cs typeface="Courier New" charset="0"/>
              </a:rPr>
              <a:t>; // The </a:t>
            </a:r>
            <a:r>
              <a:rPr lang="en-US" sz="1600" b="1" i="0" dirty="0" err="1">
                <a:latin typeface="Courier New" charset="0"/>
                <a:cs typeface="Courier New" charset="0"/>
              </a:rPr>
              <a:t>mvp</a:t>
            </a:r>
            <a:r>
              <a:rPr lang="en-US" sz="1600" b="1" i="0" dirty="0">
                <a:latin typeface="Courier New" charset="0"/>
                <a:cs typeface="Courier New" charset="0"/>
              </a:rPr>
              <a:t> matrices themselves</a:t>
            </a:r>
          </a:p>
          <a:p>
            <a:pPr algn="l"/>
            <a:endParaRPr lang="en-US" sz="1600" b="1" i="0" dirty="0">
              <a:latin typeface="Courier New" charset="0"/>
              <a:cs typeface="Courier New" charset="0"/>
            </a:endParaRPr>
          </a:p>
          <a:p>
            <a:pPr algn="l"/>
            <a:r>
              <a:rPr lang="en-US" sz="1600" b="1" i="0" dirty="0">
                <a:latin typeface="Courier New" charset="0"/>
                <a:cs typeface="Courier New" charset="0"/>
              </a:rPr>
              <a:t>void </a:t>
            </a:r>
            <a:r>
              <a:rPr lang="en-US" sz="1600" b="1" i="0" dirty="0" err="1">
                <a:latin typeface="Courier New" charset="0"/>
                <a:cs typeface="Courier New" charset="0"/>
              </a:rPr>
              <a:t>init</a:t>
            </a:r>
            <a:r>
              <a:rPr lang="en-US" sz="1600" b="1" i="0" dirty="0">
                <a:latin typeface="Courier New" charset="0"/>
                <a:cs typeface="Courier New" charset="0"/>
              </a:rPr>
              <a:t> (void) </a:t>
            </a:r>
          </a:p>
          <a:p>
            <a:pPr algn="l"/>
            <a:r>
              <a:rPr lang="en-US" sz="1600" b="1" i="0" dirty="0">
                <a:latin typeface="Courier New" charset="0"/>
                <a:cs typeface="Courier New" charset="0"/>
              </a:rPr>
              <a:t>{</a:t>
            </a:r>
          </a:p>
          <a:p>
            <a:pPr algn="l"/>
            <a:r>
              <a:rPr lang="en-US" sz="1600" b="1" i="0" dirty="0">
                <a:latin typeface="Courier New" charset="0"/>
                <a:cs typeface="Courier New" charset="0"/>
              </a:rPr>
              <a:t>/* select clearing color 	*/</a:t>
            </a:r>
          </a:p>
          <a:p>
            <a:pPr algn="l"/>
            <a:r>
              <a:rPr lang="en-US" sz="1600" b="1" i="0" dirty="0">
                <a:latin typeface="Courier New" charset="0"/>
                <a:cs typeface="Courier New" charset="0"/>
              </a:rPr>
              <a:t>   </a:t>
            </a:r>
            <a:r>
              <a:rPr lang="en-US" sz="1600" b="1" i="0" dirty="0" err="1">
                <a:latin typeface="Courier New" charset="0"/>
                <a:cs typeface="Courier New" charset="0"/>
              </a:rPr>
              <a:t>glClearColor</a:t>
            </a:r>
            <a:r>
              <a:rPr lang="en-US" sz="1600" b="1" i="0" dirty="0">
                <a:latin typeface="Courier New" charset="0"/>
                <a:cs typeface="Courier New" charset="0"/>
              </a:rPr>
              <a:t> (0.0, 0.0, 0.0, 0.0);</a:t>
            </a:r>
          </a:p>
          <a:p>
            <a:pPr algn="l"/>
            <a:endParaRPr lang="en-US" sz="1600" b="1" i="0" dirty="0">
              <a:latin typeface="Courier New" charset="0"/>
              <a:cs typeface="Courier New" charset="0"/>
            </a:endParaRPr>
          </a:p>
          <a:p>
            <a:pPr algn="l"/>
            <a:r>
              <a:rPr lang="en-US" sz="1600" b="1" i="0" dirty="0">
                <a:latin typeface="Courier New" charset="0"/>
                <a:cs typeface="Courier New" charset="0"/>
              </a:rPr>
              <a:t>/* initialize viewing values  */</a:t>
            </a:r>
          </a:p>
          <a:p>
            <a:pPr algn="l"/>
            <a:r>
              <a:rPr lang="en-US" sz="1600" b="1" i="0" dirty="0">
                <a:latin typeface="Courier New" charset="0"/>
                <a:cs typeface="Courier New" charset="0"/>
              </a:rPr>
              <a:t>   </a:t>
            </a:r>
            <a:r>
              <a:rPr lang="en-US" sz="1600" b="1" i="0" dirty="0">
                <a:latin typeface="Courier New" charset="0"/>
                <a:cs typeface="Courier New" charset="0"/>
              </a:rPr>
              <a:t>projection = </a:t>
            </a:r>
            <a:r>
              <a:rPr lang="en-US" sz="1600" b="1" i="0" dirty="0" err="1">
                <a:latin typeface="Courier New" charset="0"/>
                <a:cs typeface="Courier New" charset="0"/>
              </a:rPr>
              <a:t>glm</a:t>
            </a:r>
            <a:r>
              <a:rPr lang="en-US" sz="1600" b="1" i="0" dirty="0">
                <a:latin typeface="Courier New" charset="0"/>
                <a:cs typeface="Courier New" charset="0"/>
              </a:rPr>
              <a:t>::mat4(1.0f); // The identity </a:t>
            </a:r>
            <a:r>
              <a:rPr lang="en-US" sz="1600" b="1" i="0" dirty="0" smtClean="0">
                <a:latin typeface="Courier New" charset="0"/>
                <a:cs typeface="Courier New" charset="0"/>
              </a:rPr>
              <a:t>matrix</a:t>
            </a:r>
          </a:p>
          <a:p>
            <a:pPr algn="l"/>
            <a:endParaRPr lang="en-US" sz="1600" b="1" i="0" dirty="0">
              <a:latin typeface="Courier New" charset="0"/>
              <a:cs typeface="Courier New" charset="0"/>
            </a:endParaRPr>
          </a:p>
          <a:p>
            <a:pPr algn="l"/>
            <a:r>
              <a:rPr lang="en-US" sz="1600" b="1" i="0" dirty="0">
                <a:latin typeface="Courier New" charset="0"/>
                <a:cs typeface="Courier New" charset="0"/>
              </a:rPr>
              <a:t>   // Think about this.  Why is the up vector not normalized?</a:t>
            </a:r>
          </a:p>
          <a:p>
            <a:pPr algn="l"/>
            <a:r>
              <a:rPr lang="en-US" sz="1600" b="1" i="0" dirty="0" smtClean="0">
                <a:latin typeface="Courier New" charset="0"/>
                <a:cs typeface="Courier New" charset="0"/>
              </a:rPr>
              <a:t>   </a:t>
            </a:r>
            <a:r>
              <a:rPr lang="en-US" sz="1600" b="1" i="0" dirty="0" err="1" smtClean="0">
                <a:latin typeface="Courier New" charset="0"/>
                <a:cs typeface="Courier New" charset="0"/>
              </a:rPr>
              <a:t>modelview</a:t>
            </a:r>
            <a:r>
              <a:rPr lang="en-US" sz="1600" b="1" i="0" dirty="0" smtClean="0">
                <a:latin typeface="Courier New" charset="0"/>
                <a:cs typeface="Courier New" charset="0"/>
              </a:rPr>
              <a:t> = </a:t>
            </a:r>
            <a:r>
              <a:rPr lang="en-US" sz="1600" b="1" i="0" dirty="0" err="1" smtClean="0">
                <a:latin typeface="Courier New" charset="0"/>
                <a:cs typeface="Courier New" charset="0"/>
              </a:rPr>
              <a:t>glm</a:t>
            </a:r>
            <a:r>
              <a:rPr lang="en-US" sz="1600" b="1" i="0" dirty="0" smtClean="0">
                <a:latin typeface="Courier New" charset="0"/>
                <a:cs typeface="Courier New" charset="0"/>
              </a:rPr>
              <a:t>::</a:t>
            </a:r>
            <a:r>
              <a:rPr lang="en-US" sz="1600" b="1" i="0" dirty="0" err="1" smtClean="0">
                <a:latin typeface="Courier New" charset="0"/>
                <a:cs typeface="Courier New" charset="0"/>
              </a:rPr>
              <a:t>loakAt</a:t>
            </a:r>
            <a:r>
              <a:rPr lang="en-US" sz="1600" b="1" i="0" dirty="0" smtClean="0">
                <a:latin typeface="Courier New" charset="0"/>
                <a:cs typeface="Courier New" charset="0"/>
              </a:rPr>
              <a:t>(</a:t>
            </a:r>
            <a:r>
              <a:rPr lang="en-US" sz="1600" b="1" i="0" dirty="0" err="1" smtClean="0">
                <a:latin typeface="Courier New" charset="0"/>
                <a:cs typeface="Courier New" charset="0"/>
              </a:rPr>
              <a:t>glm</a:t>
            </a:r>
            <a:r>
              <a:rPr lang="en-US" sz="1600" b="1" i="0" dirty="0" smtClean="0">
                <a:latin typeface="Courier New" charset="0"/>
                <a:cs typeface="Courier New" charset="0"/>
              </a:rPr>
              <a:t>::vec3(0</a:t>
            </a:r>
            <a:r>
              <a:rPr lang="en-US" sz="1600" b="1" i="0" dirty="0">
                <a:latin typeface="Courier New" charset="0"/>
                <a:cs typeface="Courier New" charset="0"/>
              </a:rPr>
              <a:t>,-eyeloc,</a:t>
            </a:r>
            <a:r>
              <a:rPr lang="en-US" sz="1600" b="1" i="0" dirty="0" smtClean="0">
                <a:latin typeface="Courier New" charset="0"/>
                <a:cs typeface="Courier New" charset="0"/>
              </a:rPr>
              <a:t>eyeloc), 		                     			     </a:t>
            </a:r>
            <a:r>
              <a:rPr lang="en-US" sz="1600" b="1" i="0" dirty="0" err="1" smtClean="0">
                <a:latin typeface="Courier New" charset="0"/>
                <a:cs typeface="Courier New" charset="0"/>
              </a:rPr>
              <a:t>glm</a:t>
            </a:r>
            <a:r>
              <a:rPr lang="en-US" sz="1600" b="1" i="0" dirty="0" smtClean="0">
                <a:latin typeface="Courier New" charset="0"/>
                <a:cs typeface="Courier New" charset="0"/>
              </a:rPr>
              <a:t>::vec3(0,0,0), </a:t>
            </a:r>
            <a:r>
              <a:rPr lang="en-US" sz="1600" b="1" i="0" dirty="0" err="1" smtClean="0">
                <a:latin typeface="Courier New" charset="0"/>
                <a:cs typeface="Courier New" charset="0"/>
              </a:rPr>
              <a:t>glm</a:t>
            </a:r>
            <a:r>
              <a:rPr lang="en-US" sz="1600" b="1" i="0" dirty="0" smtClean="0">
                <a:latin typeface="Courier New" charset="0"/>
                <a:cs typeface="Courier New" charset="0"/>
              </a:rPr>
              <a:t>::vec3(0,1,1)) </a:t>
            </a:r>
            <a:r>
              <a:rPr lang="en-US" sz="1600" b="1" i="0" dirty="0">
                <a:latin typeface="Courier New" charset="0"/>
                <a:cs typeface="Courier New" charset="0"/>
              </a:rPr>
              <a:t>;</a:t>
            </a:r>
          </a:p>
          <a:p>
            <a:pPr algn="l"/>
            <a:r>
              <a:rPr lang="en-US" sz="1600" b="1" i="0" dirty="0">
                <a:latin typeface="Courier New" charset="0"/>
                <a:cs typeface="Courier New" charset="0"/>
              </a:rPr>
              <a:t>   // (To be </a:t>
            </a:r>
            <a:r>
              <a:rPr lang="en-US" sz="1600" b="1" i="0" dirty="0" err="1">
                <a:latin typeface="Courier New" charset="0"/>
                <a:cs typeface="Courier New" charset="0"/>
              </a:rPr>
              <a:t>cont</a:t>
            </a:r>
            <a:r>
              <a:rPr lang="ja-JP" altLang="en-US" sz="1600" b="1" i="0" dirty="0">
                <a:latin typeface="Courier New" charset="0"/>
                <a:cs typeface="Courier New" charset="0"/>
              </a:rPr>
              <a:t>’</a:t>
            </a:r>
            <a:r>
              <a:rPr lang="en-US" sz="1600" b="1" i="0" dirty="0">
                <a:latin typeface="Courier New" charset="0"/>
                <a:cs typeface="Courier New" charset="0"/>
              </a:rPr>
              <a:t>d).  Geometry and </a:t>
            </a:r>
            <a:r>
              <a:rPr lang="en-US" sz="1600" b="1" i="0" dirty="0" err="1">
                <a:latin typeface="Courier New" charset="0"/>
                <a:cs typeface="Courier New" charset="0"/>
              </a:rPr>
              <a:t>shader</a:t>
            </a:r>
            <a:r>
              <a:rPr lang="en-US" sz="1600" b="1" i="0" dirty="0">
                <a:latin typeface="Courier New" charset="0"/>
                <a:cs typeface="Courier New" charset="0"/>
              </a:rPr>
              <a:t> set up later ...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9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Outline</a:t>
            </a:r>
          </a:p>
        </p:txBody>
      </p:sp>
      <p:sp>
        <p:nvSpPr>
          <p:cNvPr id="1159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527175"/>
            <a:ext cx="8229600" cy="5897563"/>
          </a:xfrm>
        </p:spPr>
        <p:txBody>
          <a:bodyPr/>
          <a:lstStyle/>
          <a:p>
            <a:r>
              <a:rPr lang="en-US"/>
              <a:t>Basic idea about OpenGL</a:t>
            </a:r>
          </a:p>
          <a:p>
            <a:r>
              <a:rPr lang="en-US"/>
              <a:t>Basic setup and buffers</a:t>
            </a:r>
          </a:p>
          <a:p>
            <a:r>
              <a:rPr lang="en-US"/>
              <a:t>Matrix modes</a:t>
            </a:r>
          </a:p>
          <a:p>
            <a:r>
              <a:rPr lang="en-US" i="1"/>
              <a:t>Window system interaction and callbacks</a:t>
            </a:r>
          </a:p>
          <a:p>
            <a:r>
              <a:rPr lang="en-US"/>
              <a:t>Drawing basic OpenGL primitives </a:t>
            </a:r>
          </a:p>
          <a:p>
            <a:r>
              <a:rPr lang="en-US"/>
              <a:t>Initializing Shaders</a:t>
            </a:r>
          </a:p>
          <a:p>
            <a:endParaRPr lang="en-US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0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Window System Interaction</a:t>
            </a:r>
          </a:p>
        </p:txBody>
      </p:sp>
      <p:sp>
        <p:nvSpPr>
          <p:cNvPr id="1160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Not part of OpenGL</a:t>
            </a:r>
          </a:p>
          <a:p>
            <a:r>
              <a:rPr lang="en-US" dirty="0"/>
              <a:t>Toolkits (GLUT) </a:t>
            </a:r>
            <a:r>
              <a:rPr lang="en-US" dirty="0" smtClean="0"/>
              <a:t>available (red book: </a:t>
            </a:r>
            <a:r>
              <a:rPr lang="en-US" dirty="0" err="1" smtClean="0"/>
              <a:t>freeglut</a:t>
            </a:r>
            <a:r>
              <a:rPr lang="en-US" dirty="0" smtClean="0"/>
              <a:t>)</a:t>
            </a:r>
            <a:endParaRPr lang="en-US" dirty="0"/>
          </a:p>
          <a:p>
            <a:r>
              <a:rPr lang="en-US" dirty="0"/>
              <a:t>Callback functions for events</a:t>
            </a:r>
          </a:p>
          <a:p>
            <a:pPr lvl="1"/>
            <a:r>
              <a:rPr lang="en-US" dirty="0"/>
              <a:t>Keyboard, Mouse, etc.</a:t>
            </a:r>
          </a:p>
          <a:p>
            <a:pPr lvl="1"/>
            <a:r>
              <a:rPr lang="en-US" dirty="0"/>
              <a:t>Open, initialize, resize window</a:t>
            </a:r>
          </a:p>
          <a:p>
            <a:pPr lvl="1"/>
            <a:r>
              <a:rPr lang="en-US" dirty="0"/>
              <a:t>Similar to other systems (X, Java, etc.)</a:t>
            </a:r>
          </a:p>
          <a:p>
            <a:r>
              <a:rPr lang="en-US" dirty="0"/>
              <a:t>Our main </a:t>
            </a:r>
            <a:r>
              <a:rPr lang="en-US" dirty="0" err="1"/>
              <a:t>func</a:t>
            </a:r>
            <a:r>
              <a:rPr lang="en-US" dirty="0"/>
              <a:t> included </a:t>
            </a:r>
            <a:endParaRPr lang="en-US" dirty="0">
              <a:solidFill>
                <a:schemeClr val="tx1"/>
              </a:solidFill>
            </a:endParaRP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sz="1600" dirty="0">
                <a:solidFill>
                  <a:schemeClr val="tx1"/>
                </a:solidFill>
                <a:latin typeface="Courier New" charset="0"/>
                <a:cs typeface="Courier New" charset="0"/>
              </a:rPr>
              <a:t>   </a:t>
            </a:r>
            <a:r>
              <a:rPr lang="en-US" sz="1600" b="1" dirty="0" err="1">
                <a:solidFill>
                  <a:schemeClr val="tx1"/>
                </a:solidFill>
                <a:latin typeface="Courier New" charset="0"/>
                <a:cs typeface="Courier New" charset="0"/>
              </a:rPr>
              <a:t>glutDisplayFunc</a:t>
            </a:r>
            <a:r>
              <a:rPr lang="en-US" sz="1600" b="1" dirty="0">
                <a:solidFill>
                  <a:schemeClr val="tx1"/>
                </a:solidFill>
                <a:latin typeface="Courier New" charset="0"/>
                <a:cs typeface="Courier New" charset="0"/>
              </a:rPr>
              <a:t>(display); 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sz="1600" b="1" dirty="0">
                <a:solidFill>
                  <a:schemeClr val="tx1"/>
                </a:solidFill>
                <a:latin typeface="Courier New" charset="0"/>
                <a:cs typeface="Courier New" charset="0"/>
              </a:rPr>
              <a:t>   </a:t>
            </a:r>
            <a:r>
              <a:rPr lang="en-US" sz="1600" b="1" dirty="0" err="1">
                <a:solidFill>
                  <a:schemeClr val="tx1"/>
                </a:solidFill>
                <a:latin typeface="Courier New" charset="0"/>
                <a:cs typeface="Courier New" charset="0"/>
              </a:rPr>
              <a:t>glutReshapeFunc</a:t>
            </a:r>
            <a:r>
              <a:rPr lang="en-US" sz="1600" b="1" dirty="0">
                <a:solidFill>
                  <a:schemeClr val="tx1"/>
                </a:solidFill>
                <a:latin typeface="Courier New" charset="0"/>
                <a:cs typeface="Courier New" charset="0"/>
              </a:rPr>
              <a:t>(reshape) 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sz="1600" b="1" dirty="0">
                <a:solidFill>
                  <a:schemeClr val="tx1"/>
                </a:solidFill>
                <a:latin typeface="Courier New" charset="0"/>
                <a:cs typeface="Courier New" charset="0"/>
              </a:rPr>
              <a:t>   </a:t>
            </a:r>
            <a:r>
              <a:rPr lang="en-US" sz="1600" b="1" dirty="0" err="1">
                <a:solidFill>
                  <a:schemeClr val="tx1"/>
                </a:solidFill>
                <a:latin typeface="Courier New" charset="0"/>
                <a:cs typeface="Courier New" charset="0"/>
              </a:rPr>
              <a:t>glutKeyboardFunc</a:t>
            </a:r>
            <a:r>
              <a:rPr lang="en-US" sz="1600" b="1" dirty="0">
                <a:solidFill>
                  <a:schemeClr val="tx1"/>
                </a:solidFill>
                <a:latin typeface="Courier New" charset="0"/>
                <a:cs typeface="Courier New" charset="0"/>
              </a:rPr>
              <a:t>(keyboard);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sz="1600" b="1" dirty="0">
                <a:solidFill>
                  <a:schemeClr val="tx1"/>
                </a:solidFill>
                <a:latin typeface="Courier New" charset="0"/>
                <a:cs typeface="Courier New" charset="0"/>
              </a:rPr>
              <a:t>   </a:t>
            </a:r>
            <a:r>
              <a:rPr lang="en-US" sz="1600" b="1" dirty="0" err="1">
                <a:solidFill>
                  <a:schemeClr val="tx1"/>
                </a:solidFill>
                <a:latin typeface="Courier New" charset="0"/>
                <a:cs typeface="Courier New" charset="0"/>
              </a:rPr>
              <a:t>glutMouseFunc</a:t>
            </a:r>
            <a:r>
              <a:rPr lang="en-US" sz="1600" b="1" dirty="0">
                <a:solidFill>
                  <a:schemeClr val="tx1"/>
                </a:solidFill>
                <a:latin typeface="Courier New" charset="0"/>
                <a:cs typeface="Courier New" charset="0"/>
              </a:rPr>
              <a:t>(mouse) 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sz="1600" b="1" dirty="0">
                <a:solidFill>
                  <a:schemeClr val="tx1"/>
                </a:solidFill>
                <a:latin typeface="Courier New" charset="0"/>
                <a:cs typeface="Courier New" charset="0"/>
              </a:rPr>
              <a:t>   </a:t>
            </a:r>
            <a:r>
              <a:rPr lang="en-US" sz="1600" b="1" dirty="0" err="1">
                <a:solidFill>
                  <a:schemeClr val="tx1"/>
                </a:solidFill>
                <a:latin typeface="Courier New" charset="0"/>
                <a:cs typeface="Courier New" charset="0"/>
              </a:rPr>
              <a:t>glutMotionFunc</a:t>
            </a:r>
            <a:r>
              <a:rPr lang="en-US" sz="1600" b="1" dirty="0">
                <a:solidFill>
                  <a:schemeClr val="tx1"/>
                </a:solidFill>
                <a:latin typeface="Courier New" charset="0"/>
                <a:cs typeface="Courier New" charset="0"/>
              </a:rPr>
              <a:t>(</a:t>
            </a:r>
            <a:r>
              <a:rPr lang="en-US" sz="1600" b="1" dirty="0" err="1">
                <a:solidFill>
                  <a:schemeClr val="tx1"/>
                </a:solidFill>
                <a:latin typeface="Courier New" charset="0"/>
                <a:cs typeface="Courier New" charset="0"/>
              </a:rPr>
              <a:t>mousedrag</a:t>
            </a:r>
            <a:r>
              <a:rPr lang="en-US" sz="1600" b="1" dirty="0">
                <a:solidFill>
                  <a:schemeClr val="tx1"/>
                </a:solidFill>
                <a:latin typeface="Courier New" charset="0"/>
                <a:cs typeface="Courier New" charset="0"/>
              </a:rPr>
              <a:t>) ;</a:t>
            </a:r>
          </a:p>
          <a:p>
            <a:endParaRPr lang="en-US" b="1" dirty="0">
              <a:solidFill>
                <a:schemeClr val="tx1"/>
              </a:solidFill>
            </a:endParaRP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1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Basic window interaction code</a:t>
            </a:r>
          </a:p>
        </p:txBody>
      </p:sp>
      <p:sp>
        <p:nvSpPr>
          <p:cNvPr id="1161219" name="Text Box 3"/>
          <p:cNvSpPr txBox="1">
            <a:spLocks noChangeArrowheads="1"/>
          </p:cNvSpPr>
          <p:nvPr/>
        </p:nvSpPr>
        <p:spPr bwMode="auto">
          <a:xfrm>
            <a:off x="382588" y="1420813"/>
            <a:ext cx="8512175" cy="57554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/>
            <a:r>
              <a:rPr lang="en-US" sz="1600" b="1" i="0" dirty="0">
                <a:latin typeface="Courier New" charset="0"/>
                <a:cs typeface="Courier New" charset="0"/>
              </a:rPr>
              <a:t>/* Defines what to do when various keys are pressed */</a:t>
            </a:r>
          </a:p>
          <a:p>
            <a:pPr algn="l"/>
            <a:r>
              <a:rPr lang="en-US" sz="1600" b="1" i="0" dirty="0">
                <a:latin typeface="Courier New" charset="0"/>
                <a:cs typeface="Courier New" charset="0"/>
              </a:rPr>
              <a:t>void keyboard (unsigned char key, </a:t>
            </a:r>
            <a:r>
              <a:rPr lang="en-US" sz="1600" b="1" i="0" dirty="0" err="1">
                <a:latin typeface="Courier New" charset="0"/>
                <a:cs typeface="Courier New" charset="0"/>
              </a:rPr>
              <a:t>int</a:t>
            </a:r>
            <a:r>
              <a:rPr lang="en-US" sz="1600" b="1" i="0" dirty="0">
                <a:latin typeface="Courier New" charset="0"/>
                <a:cs typeface="Courier New" charset="0"/>
              </a:rPr>
              <a:t> x, </a:t>
            </a:r>
            <a:r>
              <a:rPr lang="en-US" sz="1600" b="1" i="0" dirty="0" err="1">
                <a:latin typeface="Courier New" charset="0"/>
                <a:cs typeface="Courier New" charset="0"/>
              </a:rPr>
              <a:t>int</a:t>
            </a:r>
            <a:r>
              <a:rPr lang="en-US" sz="1600" b="1" i="0" dirty="0">
                <a:latin typeface="Courier New" charset="0"/>
                <a:cs typeface="Courier New" charset="0"/>
              </a:rPr>
              <a:t> y) </a:t>
            </a:r>
          </a:p>
          <a:p>
            <a:pPr algn="l"/>
            <a:r>
              <a:rPr lang="en-US" sz="1600" b="1" i="0" dirty="0">
                <a:latin typeface="Courier New" charset="0"/>
                <a:cs typeface="Courier New" charset="0"/>
              </a:rPr>
              <a:t>{</a:t>
            </a:r>
          </a:p>
          <a:p>
            <a:pPr algn="l"/>
            <a:r>
              <a:rPr lang="en-US" sz="1600" b="1" i="0" dirty="0">
                <a:latin typeface="Courier New" charset="0"/>
                <a:cs typeface="Courier New" charset="0"/>
              </a:rPr>
              <a:t>  switch (key) {</a:t>
            </a:r>
          </a:p>
          <a:p>
            <a:pPr algn="l"/>
            <a:r>
              <a:rPr lang="en-US" sz="1600" b="1" i="0" dirty="0">
                <a:latin typeface="Courier New" charset="0"/>
                <a:cs typeface="Courier New" charset="0"/>
              </a:rPr>
              <a:t>  case 27:  // Escape to quit</a:t>
            </a:r>
          </a:p>
          <a:p>
            <a:pPr algn="l"/>
            <a:r>
              <a:rPr lang="en-US" sz="1600" b="1" i="0" dirty="0">
                <a:latin typeface="Courier New" charset="0"/>
                <a:cs typeface="Courier New" charset="0"/>
              </a:rPr>
              <a:t>    exit(0) ;</a:t>
            </a:r>
          </a:p>
          <a:p>
            <a:pPr algn="l"/>
            <a:r>
              <a:rPr lang="en-US" sz="1600" b="1" i="0" dirty="0">
                <a:latin typeface="Courier New" charset="0"/>
                <a:cs typeface="Courier New" charset="0"/>
              </a:rPr>
              <a:t>    break ;</a:t>
            </a:r>
          </a:p>
          <a:p>
            <a:pPr algn="l"/>
            <a:r>
              <a:rPr lang="en-US" sz="1600" b="1" i="0" dirty="0">
                <a:latin typeface="Courier New" charset="0"/>
                <a:cs typeface="Courier New" charset="0"/>
              </a:rPr>
              <a:t>  default:</a:t>
            </a:r>
          </a:p>
          <a:p>
            <a:pPr algn="l"/>
            <a:r>
              <a:rPr lang="en-US" sz="1600" b="1" i="0" dirty="0">
                <a:latin typeface="Courier New" charset="0"/>
                <a:cs typeface="Courier New" charset="0"/>
              </a:rPr>
              <a:t>    break ;</a:t>
            </a:r>
          </a:p>
          <a:p>
            <a:pPr algn="l"/>
            <a:r>
              <a:rPr lang="en-US" sz="1600" b="1" i="0" dirty="0">
                <a:latin typeface="Courier New" charset="0"/>
                <a:cs typeface="Courier New" charset="0"/>
              </a:rPr>
              <a:t>  }</a:t>
            </a:r>
          </a:p>
          <a:p>
            <a:pPr algn="l"/>
            <a:r>
              <a:rPr lang="en-US" sz="1600" b="1" i="0" dirty="0">
                <a:latin typeface="Courier New" charset="0"/>
                <a:cs typeface="Courier New" charset="0"/>
              </a:rPr>
              <a:t>}</a:t>
            </a:r>
          </a:p>
          <a:p>
            <a:pPr algn="l"/>
            <a:endParaRPr lang="en-US" sz="1600" b="1" i="0" dirty="0">
              <a:latin typeface="Courier New" charset="0"/>
              <a:cs typeface="Courier New" charset="0"/>
            </a:endParaRPr>
          </a:p>
          <a:p>
            <a:pPr algn="l"/>
            <a:r>
              <a:rPr lang="en-US" sz="1600" b="1" i="0" dirty="0">
                <a:latin typeface="Courier New" charset="0"/>
                <a:cs typeface="Courier New" charset="0"/>
              </a:rPr>
              <a:t>/* Reshapes the window appropriately */</a:t>
            </a:r>
          </a:p>
          <a:p>
            <a:pPr algn="l"/>
            <a:r>
              <a:rPr lang="en-US" sz="1600" b="1" i="0" dirty="0">
                <a:latin typeface="Courier New" charset="0"/>
                <a:cs typeface="Courier New" charset="0"/>
              </a:rPr>
              <a:t>void reshape(</a:t>
            </a:r>
            <a:r>
              <a:rPr lang="en-US" sz="1600" b="1" i="0" dirty="0" err="1">
                <a:latin typeface="Courier New" charset="0"/>
                <a:cs typeface="Courier New" charset="0"/>
              </a:rPr>
              <a:t>int</a:t>
            </a:r>
            <a:r>
              <a:rPr lang="en-US" sz="1600" b="1" i="0" dirty="0">
                <a:latin typeface="Courier New" charset="0"/>
                <a:cs typeface="Courier New" charset="0"/>
              </a:rPr>
              <a:t> w, </a:t>
            </a:r>
            <a:r>
              <a:rPr lang="en-US" sz="1600" b="1" i="0" dirty="0" err="1">
                <a:latin typeface="Courier New" charset="0"/>
                <a:cs typeface="Courier New" charset="0"/>
              </a:rPr>
              <a:t>int</a:t>
            </a:r>
            <a:r>
              <a:rPr lang="en-US" sz="1600" b="1" i="0" dirty="0">
                <a:latin typeface="Courier New" charset="0"/>
                <a:cs typeface="Courier New" charset="0"/>
              </a:rPr>
              <a:t> h)</a:t>
            </a:r>
          </a:p>
          <a:p>
            <a:pPr algn="l"/>
            <a:r>
              <a:rPr lang="en-US" sz="1600" b="1" i="0" dirty="0">
                <a:latin typeface="Courier New" charset="0"/>
                <a:cs typeface="Courier New" charset="0"/>
              </a:rPr>
              <a:t>{</a:t>
            </a:r>
          </a:p>
          <a:p>
            <a:pPr algn="l"/>
            <a:r>
              <a:rPr lang="en-US" sz="1600" b="1" i="0" dirty="0">
                <a:latin typeface="Courier New" charset="0"/>
                <a:cs typeface="Courier New" charset="0"/>
              </a:rPr>
              <a:t>   </a:t>
            </a:r>
            <a:r>
              <a:rPr lang="en-US" sz="1600" b="1" i="0" dirty="0" err="1">
                <a:latin typeface="Courier New" charset="0"/>
                <a:cs typeface="Courier New" charset="0"/>
              </a:rPr>
              <a:t>glViewport</a:t>
            </a:r>
            <a:r>
              <a:rPr lang="en-US" sz="1600" b="1" i="0" dirty="0">
                <a:latin typeface="Courier New" charset="0"/>
                <a:cs typeface="Courier New" charset="0"/>
              </a:rPr>
              <a:t> (0, 0, (</a:t>
            </a:r>
            <a:r>
              <a:rPr lang="en-US" sz="1600" b="1" i="0" dirty="0" err="1">
                <a:latin typeface="Courier New" charset="0"/>
                <a:cs typeface="Courier New" charset="0"/>
              </a:rPr>
              <a:t>GLsizei</a:t>
            </a:r>
            <a:r>
              <a:rPr lang="en-US" sz="1600" b="1" i="0" dirty="0">
                <a:latin typeface="Courier New" charset="0"/>
                <a:cs typeface="Courier New" charset="0"/>
              </a:rPr>
              <a:t>) w, (</a:t>
            </a:r>
            <a:r>
              <a:rPr lang="en-US" sz="1600" b="1" i="0" dirty="0" err="1">
                <a:latin typeface="Courier New" charset="0"/>
                <a:cs typeface="Courier New" charset="0"/>
              </a:rPr>
              <a:t>GLsizei</a:t>
            </a:r>
            <a:r>
              <a:rPr lang="en-US" sz="1600" b="1" i="0" dirty="0">
                <a:latin typeface="Courier New" charset="0"/>
                <a:cs typeface="Courier New" charset="0"/>
              </a:rPr>
              <a:t>) h)</a:t>
            </a:r>
            <a:r>
              <a:rPr lang="en-US" sz="1600" b="1" i="0" dirty="0" smtClean="0">
                <a:latin typeface="Courier New" charset="0"/>
                <a:cs typeface="Courier New" charset="0"/>
              </a:rPr>
              <a:t>;</a:t>
            </a:r>
          </a:p>
          <a:p>
            <a:pPr algn="l"/>
            <a:r>
              <a:rPr lang="en-US" sz="1600" b="1" i="0" dirty="0" smtClean="0">
                <a:latin typeface="Courier New" charset="0"/>
                <a:cs typeface="Courier New" charset="0"/>
              </a:rPr>
              <a:t>   // Note that the field of view takes in a radian angle</a:t>
            </a:r>
            <a:endParaRPr lang="en-US" sz="1600" b="1" i="0" dirty="0">
              <a:latin typeface="Courier New" charset="0"/>
              <a:cs typeface="Courier New" charset="0"/>
            </a:endParaRPr>
          </a:p>
          <a:p>
            <a:pPr algn="l"/>
            <a:r>
              <a:rPr lang="en-US" sz="1600" b="1" i="0" dirty="0">
                <a:latin typeface="Courier New" charset="0"/>
                <a:cs typeface="Courier New" charset="0"/>
              </a:rPr>
              <a:t> </a:t>
            </a:r>
            <a:r>
              <a:rPr lang="en-US" sz="1600" b="1" i="0" dirty="0">
                <a:latin typeface="Courier New" charset="0"/>
                <a:cs typeface="Courier New" charset="0"/>
              </a:rPr>
              <a:t> </a:t>
            </a:r>
            <a:r>
              <a:rPr lang="en-US" sz="1600" b="1" i="0" dirty="0" smtClean="0">
                <a:latin typeface="Courier New" charset="0"/>
                <a:cs typeface="Courier New" charset="0"/>
              </a:rPr>
              <a:t> projection </a:t>
            </a:r>
            <a:r>
              <a:rPr lang="en-US" sz="1600" b="1" i="0" dirty="0">
                <a:latin typeface="Courier New" charset="0"/>
                <a:cs typeface="Courier New" charset="0"/>
              </a:rPr>
              <a:t>= </a:t>
            </a:r>
            <a:r>
              <a:rPr lang="en-US" sz="1600" b="1" i="0" dirty="0" err="1">
                <a:latin typeface="Courier New" charset="0"/>
                <a:cs typeface="Courier New" charset="0"/>
              </a:rPr>
              <a:t>glm</a:t>
            </a:r>
            <a:r>
              <a:rPr lang="en-US" sz="1600" b="1" i="0" dirty="0">
                <a:latin typeface="Courier New" charset="0"/>
                <a:cs typeface="Courier New" charset="0"/>
              </a:rPr>
              <a:t>::perspective(30.0f / 180.0f * </a:t>
            </a:r>
            <a:r>
              <a:rPr lang="en-US" sz="1600" b="1" i="0" dirty="0" err="1">
                <a:latin typeface="Courier New" charset="0"/>
                <a:cs typeface="Courier New" charset="0"/>
              </a:rPr>
              <a:t>glm</a:t>
            </a:r>
            <a:r>
              <a:rPr lang="en-US" sz="1600" b="1" i="0" dirty="0">
                <a:latin typeface="Courier New" charset="0"/>
                <a:cs typeface="Courier New" charset="0"/>
              </a:rPr>
              <a:t>::pi&lt;float&gt;(), </a:t>
            </a:r>
            <a:r>
              <a:rPr lang="en-US" sz="1600" b="1" i="0" dirty="0" smtClean="0">
                <a:latin typeface="Courier New" charset="0"/>
                <a:cs typeface="Courier New" charset="0"/>
              </a:rPr>
              <a:t>   		(</a:t>
            </a:r>
            <a:r>
              <a:rPr lang="en-US" sz="1600" b="1" i="0" dirty="0" err="1">
                <a:latin typeface="Courier New" charset="0"/>
                <a:cs typeface="Courier New" charset="0"/>
              </a:rPr>
              <a:t>GLfloat</a:t>
            </a:r>
            <a:r>
              <a:rPr lang="en-US" sz="1600" b="1" i="0" dirty="0">
                <a:latin typeface="Courier New" charset="0"/>
                <a:cs typeface="Courier New" charset="0"/>
              </a:rPr>
              <a:t>)w / (</a:t>
            </a:r>
            <a:r>
              <a:rPr lang="en-US" sz="1600" b="1" i="0" dirty="0" err="1">
                <a:latin typeface="Courier New" charset="0"/>
                <a:cs typeface="Courier New" charset="0"/>
              </a:rPr>
              <a:t>GLfloat</a:t>
            </a:r>
            <a:r>
              <a:rPr lang="en-US" sz="1600" b="1" i="0" dirty="0">
                <a:latin typeface="Courier New" charset="0"/>
                <a:cs typeface="Courier New" charset="0"/>
              </a:rPr>
              <a:t>)h, 1.0f, 10.0f);</a:t>
            </a:r>
          </a:p>
          <a:p>
            <a:pPr algn="l"/>
            <a:r>
              <a:rPr lang="en-US" sz="1600" b="1" i="0" dirty="0">
                <a:latin typeface="Courier New" charset="0"/>
                <a:cs typeface="Courier New" charset="0"/>
              </a:rPr>
              <a:t>  </a:t>
            </a:r>
            <a:r>
              <a:rPr lang="en-US" sz="1600" b="1" i="0" dirty="0" smtClean="0">
                <a:latin typeface="Courier New" charset="0"/>
                <a:cs typeface="Courier New" charset="0"/>
              </a:rPr>
              <a:t> glUniformMatrix4fv</a:t>
            </a:r>
            <a:r>
              <a:rPr lang="en-US" sz="1600" b="1" i="0" dirty="0">
                <a:latin typeface="Courier New" charset="0"/>
                <a:cs typeface="Courier New" charset="0"/>
              </a:rPr>
              <a:t>(projectionPos</a:t>
            </a:r>
            <a:r>
              <a:rPr lang="en-US" sz="1600" b="1" i="0" dirty="0" smtClean="0">
                <a:latin typeface="Courier New" charset="0"/>
                <a:cs typeface="Courier New" charset="0"/>
              </a:rPr>
              <a:t>,1</a:t>
            </a:r>
            <a:r>
              <a:rPr lang="en-US" sz="1600" b="1" i="0" dirty="0">
                <a:latin typeface="Courier New" charset="0"/>
                <a:cs typeface="Courier New" charset="0"/>
              </a:rPr>
              <a:t>, GL_FALSE, &amp;projection[0][0]);  </a:t>
            </a:r>
          </a:p>
          <a:p>
            <a:pPr algn="l"/>
            <a:r>
              <a:rPr lang="en-US" sz="1600" b="1" i="0" dirty="0" smtClean="0">
                <a:latin typeface="Courier New" charset="0"/>
                <a:cs typeface="Courier New" charset="0"/>
              </a:rPr>
              <a:t>   // To send the projection matrix to the </a:t>
            </a:r>
            <a:r>
              <a:rPr lang="en-US" sz="1600" b="1" i="0" dirty="0" err="1" smtClean="0">
                <a:latin typeface="Courier New" charset="0"/>
                <a:cs typeface="Courier New" charset="0"/>
              </a:rPr>
              <a:t>shader</a:t>
            </a:r>
            <a:endParaRPr lang="en-US" sz="1600" b="1" i="0" dirty="0">
              <a:latin typeface="Courier New" charset="0"/>
              <a:cs typeface="Courier New" charset="0"/>
            </a:endParaRPr>
          </a:p>
          <a:p>
            <a:pPr algn="l"/>
            <a:r>
              <a:rPr lang="en-US" sz="1600" b="1" i="0" dirty="0" smtClean="0">
                <a:latin typeface="Courier New" charset="0"/>
                <a:cs typeface="Courier New" charset="0"/>
              </a:rPr>
              <a:t>}</a:t>
            </a:r>
            <a:endParaRPr lang="en-US" sz="1600" b="1" i="0" dirty="0">
              <a:latin typeface="Courier New" charset="0"/>
              <a:cs typeface="Courier New" charset="0"/>
            </a:endParaRPr>
          </a:p>
          <a:p>
            <a:pPr algn="l"/>
            <a:endParaRPr lang="en-US" sz="1600" b="1" i="0" dirty="0">
              <a:latin typeface="Courier New" charset="0"/>
              <a:cs typeface="Courier New" charset="0"/>
            </a:endParaRP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26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To Do</a:t>
            </a:r>
          </a:p>
        </p:txBody>
      </p:sp>
      <p:sp>
        <p:nvSpPr>
          <p:cNvPr id="10926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400" dirty="0"/>
              <a:t>Questions/concerns about assignment 1?</a:t>
            </a:r>
          </a:p>
          <a:p>
            <a:r>
              <a:rPr lang="en-US" sz="2400" dirty="0"/>
              <a:t>Remember it is due Jan 30.  Ask me or TAs re problems</a:t>
            </a:r>
          </a:p>
          <a:p>
            <a:pPr marL="0" indent="0">
              <a:buNone/>
            </a:pPr>
            <a:endParaRPr lang="en-US" sz="2400" dirty="0"/>
          </a:p>
          <a:p>
            <a:r>
              <a:rPr lang="en-US" sz="2400" dirty="0" smtClean="0"/>
              <a:t>HW </a:t>
            </a:r>
            <a:r>
              <a:rPr lang="en-US" sz="2400" dirty="0" smtClean="0"/>
              <a:t>2 (much) more difficult than HW </a:t>
            </a:r>
            <a:r>
              <a:rPr lang="en-US" sz="2400" dirty="0" smtClean="0"/>
              <a:t>1</a:t>
            </a:r>
            <a:r>
              <a:rPr lang="en-US" sz="2000" dirty="0" smtClean="0"/>
              <a:t>  </a:t>
            </a:r>
            <a:endParaRPr lang="en-US" sz="2000" dirty="0"/>
          </a:p>
          <a:p>
            <a:pPr lvl="1"/>
            <a:r>
              <a:rPr lang="en-US" dirty="0" smtClean="0"/>
              <a:t>START </a:t>
            </a:r>
            <a:r>
              <a:rPr lang="en-US" dirty="0" smtClean="0"/>
              <a:t>EARLY </a:t>
            </a:r>
            <a:endParaRPr lang="en-US" dirty="0" smtClean="0"/>
          </a:p>
          <a:p>
            <a:pPr lvl="1"/>
            <a:r>
              <a:rPr lang="en-US" dirty="0" smtClean="0"/>
              <a:t>Will cover all needed material mostly Tue next week</a:t>
            </a:r>
            <a:endParaRPr lang="en-US" dirty="0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2242" name="Rectangle 2"/>
          <p:cNvSpPr>
            <a:spLocks noGrp="1" noChangeArrowheads="1"/>
          </p:cNvSpPr>
          <p:nvPr>
            <p:ph type="title"/>
          </p:nvPr>
        </p:nvSpPr>
        <p:spPr>
          <a:xfrm>
            <a:off x="292100" y="533400"/>
            <a:ext cx="8488363" cy="685800"/>
          </a:xfrm>
        </p:spPr>
        <p:txBody>
          <a:bodyPr/>
          <a:lstStyle/>
          <a:p>
            <a:r>
              <a:rPr lang="en-US"/>
              <a:t>Mouse motion</a:t>
            </a:r>
            <a:r>
              <a:rPr lang="en-US" sz="2800"/>
              <a:t> (demo)</a:t>
            </a:r>
          </a:p>
        </p:txBody>
      </p:sp>
      <p:sp>
        <p:nvSpPr>
          <p:cNvPr id="1162243" name="Text Box 3"/>
          <p:cNvSpPr txBox="1">
            <a:spLocks noChangeArrowheads="1"/>
          </p:cNvSpPr>
          <p:nvPr/>
        </p:nvSpPr>
        <p:spPr bwMode="auto">
          <a:xfrm>
            <a:off x="382588" y="1217968"/>
            <a:ext cx="8512175" cy="60016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/>
            <a:r>
              <a:rPr lang="en-US" sz="1600" b="1" i="0" dirty="0">
                <a:latin typeface="Courier New" charset="0"/>
                <a:cs typeface="Courier New" charset="0"/>
              </a:rPr>
              <a:t>/* Defines a Mouse callback to zoom in and out */</a:t>
            </a:r>
          </a:p>
          <a:p>
            <a:pPr algn="l"/>
            <a:r>
              <a:rPr lang="en-US" sz="1600" b="1" i="0" dirty="0">
                <a:latin typeface="Courier New" charset="0"/>
                <a:cs typeface="Courier New" charset="0"/>
              </a:rPr>
              <a:t>/* This is done by modifying </a:t>
            </a:r>
            <a:r>
              <a:rPr lang="en-US" sz="1600" b="1" i="0" dirty="0" err="1">
                <a:latin typeface="Courier New" charset="0"/>
                <a:cs typeface="Courier New" charset="0"/>
              </a:rPr>
              <a:t>gluLookAt</a:t>
            </a:r>
            <a:r>
              <a:rPr lang="en-US" sz="1600" b="1" i="0" dirty="0">
                <a:latin typeface="Courier New" charset="0"/>
                <a:cs typeface="Courier New" charset="0"/>
              </a:rPr>
              <a:t>         */</a:t>
            </a:r>
          </a:p>
          <a:p>
            <a:pPr algn="l"/>
            <a:r>
              <a:rPr lang="en-US" sz="1600" b="1" i="0" dirty="0">
                <a:latin typeface="Courier New" charset="0"/>
                <a:cs typeface="Courier New" charset="0"/>
              </a:rPr>
              <a:t>/* The actual motion is in </a:t>
            </a:r>
            <a:r>
              <a:rPr lang="en-US" sz="1600" b="1" i="0" dirty="0" err="1">
                <a:latin typeface="Courier New" charset="0"/>
                <a:cs typeface="Courier New" charset="0"/>
              </a:rPr>
              <a:t>mousedrag</a:t>
            </a:r>
            <a:r>
              <a:rPr lang="en-US" sz="1600" b="1" i="0" dirty="0">
                <a:latin typeface="Courier New" charset="0"/>
                <a:cs typeface="Courier New" charset="0"/>
              </a:rPr>
              <a:t>           */</a:t>
            </a:r>
          </a:p>
          <a:p>
            <a:pPr algn="l"/>
            <a:r>
              <a:rPr lang="en-US" sz="1600" b="1" i="0" dirty="0">
                <a:latin typeface="Courier New" charset="0"/>
                <a:cs typeface="Courier New" charset="0"/>
              </a:rPr>
              <a:t>/* mouse simply sets state for </a:t>
            </a:r>
            <a:r>
              <a:rPr lang="en-US" sz="1600" b="1" i="0" dirty="0" err="1">
                <a:latin typeface="Courier New" charset="0"/>
                <a:cs typeface="Courier New" charset="0"/>
              </a:rPr>
              <a:t>mousedrag</a:t>
            </a:r>
            <a:r>
              <a:rPr lang="en-US" sz="1600" b="1" i="0" dirty="0">
                <a:latin typeface="Courier New" charset="0"/>
                <a:cs typeface="Courier New" charset="0"/>
              </a:rPr>
              <a:t>       */</a:t>
            </a:r>
          </a:p>
          <a:p>
            <a:pPr algn="l"/>
            <a:r>
              <a:rPr lang="en-US" sz="1600" b="1" i="0" dirty="0">
                <a:latin typeface="Courier New" charset="0"/>
                <a:cs typeface="Courier New" charset="0"/>
              </a:rPr>
              <a:t>void mouse(</a:t>
            </a:r>
            <a:r>
              <a:rPr lang="en-US" sz="1600" b="1" i="0" dirty="0" err="1">
                <a:latin typeface="Courier New" charset="0"/>
                <a:cs typeface="Courier New" charset="0"/>
              </a:rPr>
              <a:t>int</a:t>
            </a:r>
            <a:r>
              <a:rPr lang="en-US" sz="1600" b="1" i="0" dirty="0">
                <a:latin typeface="Courier New" charset="0"/>
                <a:cs typeface="Courier New" charset="0"/>
              </a:rPr>
              <a:t> button, </a:t>
            </a:r>
            <a:r>
              <a:rPr lang="en-US" sz="1600" b="1" i="0" dirty="0" err="1">
                <a:latin typeface="Courier New" charset="0"/>
                <a:cs typeface="Courier New" charset="0"/>
              </a:rPr>
              <a:t>int</a:t>
            </a:r>
            <a:r>
              <a:rPr lang="en-US" sz="1600" b="1" i="0" dirty="0">
                <a:latin typeface="Courier New" charset="0"/>
                <a:cs typeface="Courier New" charset="0"/>
              </a:rPr>
              <a:t> state, </a:t>
            </a:r>
            <a:r>
              <a:rPr lang="en-US" sz="1600" b="1" i="0" dirty="0" err="1">
                <a:latin typeface="Courier New" charset="0"/>
                <a:cs typeface="Courier New" charset="0"/>
              </a:rPr>
              <a:t>int</a:t>
            </a:r>
            <a:r>
              <a:rPr lang="en-US" sz="1600" b="1" i="0" dirty="0">
                <a:latin typeface="Courier New" charset="0"/>
                <a:cs typeface="Courier New" charset="0"/>
              </a:rPr>
              <a:t> x, </a:t>
            </a:r>
            <a:r>
              <a:rPr lang="en-US" sz="1600" b="1" i="0" dirty="0" err="1">
                <a:latin typeface="Courier New" charset="0"/>
                <a:cs typeface="Courier New" charset="0"/>
              </a:rPr>
              <a:t>int</a:t>
            </a:r>
            <a:r>
              <a:rPr lang="en-US" sz="1600" b="1" i="0" dirty="0">
                <a:latin typeface="Courier New" charset="0"/>
                <a:cs typeface="Courier New" charset="0"/>
              </a:rPr>
              <a:t> y) </a:t>
            </a:r>
            <a:r>
              <a:rPr lang="en-US" sz="1600" b="1" i="0" dirty="0" smtClean="0">
                <a:latin typeface="Courier New" charset="0"/>
                <a:cs typeface="Courier New" charset="0"/>
              </a:rPr>
              <a:t>{</a:t>
            </a:r>
            <a:endParaRPr lang="en-US" sz="1600" b="1" i="0" dirty="0">
              <a:latin typeface="Courier New" charset="0"/>
              <a:cs typeface="Courier New" charset="0"/>
            </a:endParaRPr>
          </a:p>
          <a:p>
            <a:pPr algn="l"/>
            <a:r>
              <a:rPr lang="en-US" sz="1600" b="1" i="0" dirty="0">
                <a:latin typeface="Courier New" charset="0"/>
                <a:cs typeface="Courier New" charset="0"/>
              </a:rPr>
              <a:t>  if (button == GLUT_LEFT_BUTTON) {</a:t>
            </a:r>
          </a:p>
          <a:p>
            <a:pPr algn="l"/>
            <a:r>
              <a:rPr lang="en-US" sz="1600" b="1" i="0" dirty="0">
                <a:latin typeface="Courier New" charset="0"/>
                <a:cs typeface="Courier New" charset="0"/>
              </a:rPr>
              <a:t>    if (state == GLUT_UP) {</a:t>
            </a:r>
          </a:p>
          <a:p>
            <a:pPr algn="l"/>
            <a:r>
              <a:rPr lang="en-US" sz="1600" b="1" i="0" dirty="0">
                <a:latin typeface="Courier New" charset="0"/>
                <a:cs typeface="Courier New" charset="0"/>
              </a:rPr>
              <a:t>      // Do Nothing ;</a:t>
            </a:r>
          </a:p>
          <a:p>
            <a:pPr algn="l"/>
            <a:r>
              <a:rPr lang="en-US" sz="1600" b="1" i="0" dirty="0">
                <a:latin typeface="Courier New" charset="0"/>
                <a:cs typeface="Courier New" charset="0"/>
              </a:rPr>
              <a:t>    }</a:t>
            </a:r>
          </a:p>
          <a:p>
            <a:pPr algn="l"/>
            <a:r>
              <a:rPr lang="en-US" sz="1600" b="1" i="0" dirty="0">
                <a:latin typeface="Courier New" charset="0"/>
                <a:cs typeface="Courier New" charset="0"/>
              </a:rPr>
              <a:t>    else if (state == GLUT_DOWN) {</a:t>
            </a:r>
          </a:p>
          <a:p>
            <a:pPr algn="l"/>
            <a:r>
              <a:rPr lang="en-US" sz="1600" b="1" i="0" dirty="0">
                <a:latin typeface="Courier New" charset="0"/>
                <a:cs typeface="Courier New" charset="0"/>
              </a:rPr>
              <a:t>      </a:t>
            </a:r>
            <a:r>
              <a:rPr lang="en-US" sz="1600" b="1" i="0" dirty="0" err="1">
                <a:latin typeface="Courier New" charset="0"/>
                <a:cs typeface="Courier New" charset="0"/>
              </a:rPr>
              <a:t>mouseoldx</a:t>
            </a:r>
            <a:r>
              <a:rPr lang="en-US" sz="1600" b="1" i="0" dirty="0">
                <a:latin typeface="Courier New" charset="0"/>
                <a:cs typeface="Courier New" charset="0"/>
              </a:rPr>
              <a:t> = x ; </a:t>
            </a:r>
            <a:r>
              <a:rPr lang="en-US" sz="1600" b="1" i="0" dirty="0" err="1">
                <a:latin typeface="Courier New" charset="0"/>
                <a:cs typeface="Courier New" charset="0"/>
              </a:rPr>
              <a:t>mouseoldy</a:t>
            </a:r>
            <a:r>
              <a:rPr lang="en-US" sz="1600" b="1" i="0" dirty="0">
                <a:latin typeface="Courier New" charset="0"/>
                <a:cs typeface="Courier New" charset="0"/>
              </a:rPr>
              <a:t> = y ; // so we can move </a:t>
            </a:r>
            <a:r>
              <a:rPr lang="en-US" sz="1600" b="1" i="0" dirty="0" err="1">
                <a:latin typeface="Courier New" charset="0"/>
                <a:cs typeface="Courier New" charset="0"/>
              </a:rPr>
              <a:t>wrt</a:t>
            </a:r>
            <a:r>
              <a:rPr lang="en-US" sz="1600" b="1" i="0" dirty="0">
                <a:latin typeface="Courier New" charset="0"/>
                <a:cs typeface="Courier New" charset="0"/>
              </a:rPr>
              <a:t> x , y </a:t>
            </a:r>
          </a:p>
          <a:p>
            <a:pPr algn="l"/>
            <a:r>
              <a:rPr lang="en-US" sz="1600" b="1" i="0" dirty="0">
                <a:latin typeface="Courier New" charset="0"/>
                <a:cs typeface="Courier New" charset="0"/>
              </a:rPr>
              <a:t>    }</a:t>
            </a:r>
          </a:p>
          <a:p>
            <a:pPr algn="l"/>
            <a:r>
              <a:rPr lang="en-US" sz="1600" b="1" i="0" dirty="0">
                <a:latin typeface="Courier New" charset="0"/>
                <a:cs typeface="Courier New" charset="0"/>
              </a:rPr>
              <a:t>  }</a:t>
            </a:r>
          </a:p>
          <a:p>
            <a:pPr algn="l"/>
            <a:r>
              <a:rPr lang="en-US" sz="1600" b="1" i="0" dirty="0">
                <a:latin typeface="Courier New" charset="0"/>
                <a:cs typeface="Courier New" charset="0"/>
              </a:rPr>
              <a:t>  else if (button == GLUT_RIGHT_BUTTON &amp;&amp; state == GLUT_DOWN) </a:t>
            </a:r>
          </a:p>
          <a:p>
            <a:pPr algn="l"/>
            <a:r>
              <a:rPr lang="en-US" sz="1600" b="1" i="0" dirty="0">
                <a:latin typeface="Courier New" charset="0"/>
                <a:cs typeface="Courier New" charset="0"/>
              </a:rPr>
              <a:t>    { // Reset </a:t>
            </a:r>
            <a:r>
              <a:rPr lang="en-US" sz="1600" b="1" i="0" dirty="0" err="1">
                <a:latin typeface="Courier New" charset="0"/>
                <a:cs typeface="Courier New" charset="0"/>
              </a:rPr>
              <a:t>gluLookAt</a:t>
            </a:r>
            <a:endParaRPr lang="en-US" sz="1600" b="1" i="0" dirty="0">
              <a:latin typeface="Courier New" charset="0"/>
              <a:cs typeface="Courier New" charset="0"/>
            </a:endParaRPr>
          </a:p>
          <a:p>
            <a:pPr algn="l"/>
            <a:r>
              <a:rPr lang="en-US" sz="1600" b="1" i="0" dirty="0">
                <a:latin typeface="Courier New" charset="0"/>
                <a:cs typeface="Courier New" charset="0"/>
              </a:rPr>
              <a:t>      </a:t>
            </a:r>
            <a:r>
              <a:rPr lang="en-US" sz="1600" b="1" i="0" dirty="0" err="1">
                <a:latin typeface="Courier New" charset="0"/>
                <a:cs typeface="Courier New" charset="0"/>
              </a:rPr>
              <a:t>eyeloc</a:t>
            </a:r>
            <a:r>
              <a:rPr lang="en-US" sz="1600" b="1" i="0" dirty="0">
                <a:latin typeface="Courier New" charset="0"/>
                <a:cs typeface="Courier New" charset="0"/>
              </a:rPr>
              <a:t> = 2.0 ; </a:t>
            </a:r>
            <a:endParaRPr lang="en-US" sz="1600" b="1" i="0" dirty="0" smtClean="0">
              <a:latin typeface="Courier New" charset="0"/>
              <a:cs typeface="Courier New" charset="0"/>
            </a:endParaRPr>
          </a:p>
          <a:p>
            <a:pPr algn="l"/>
            <a:r>
              <a:rPr lang="en-US" sz="1600" b="1" i="0" dirty="0" smtClean="0">
                <a:latin typeface="Courier New" charset="0"/>
                <a:cs typeface="Courier New" charset="0"/>
              </a:rPr>
              <a:t>      </a:t>
            </a:r>
            <a:r>
              <a:rPr lang="en-US" sz="1600" b="1" i="0" dirty="0" err="1" smtClean="0">
                <a:latin typeface="Courier New" charset="0"/>
                <a:cs typeface="Courier New" charset="0"/>
              </a:rPr>
              <a:t>modelview</a:t>
            </a:r>
            <a:r>
              <a:rPr lang="en-US" sz="1600" b="1" i="0" dirty="0" smtClean="0">
                <a:latin typeface="Courier New" charset="0"/>
                <a:cs typeface="Courier New" charset="0"/>
              </a:rPr>
              <a:t> </a:t>
            </a:r>
            <a:r>
              <a:rPr lang="en-US" sz="1600" b="1" i="0" dirty="0">
                <a:latin typeface="Courier New" charset="0"/>
                <a:cs typeface="Courier New" charset="0"/>
              </a:rPr>
              <a:t>= </a:t>
            </a:r>
            <a:r>
              <a:rPr lang="en-US" sz="1600" b="1" i="0" dirty="0" err="1">
                <a:latin typeface="Courier New" charset="0"/>
                <a:cs typeface="Courier New" charset="0"/>
              </a:rPr>
              <a:t>glm</a:t>
            </a:r>
            <a:r>
              <a:rPr lang="en-US" sz="1600" b="1" i="0" dirty="0">
                <a:latin typeface="Courier New" charset="0"/>
                <a:cs typeface="Courier New" charset="0"/>
              </a:rPr>
              <a:t>::</a:t>
            </a:r>
            <a:r>
              <a:rPr lang="en-US" sz="1600" b="1" i="0" dirty="0" err="1">
                <a:latin typeface="Courier New" charset="0"/>
                <a:cs typeface="Courier New" charset="0"/>
              </a:rPr>
              <a:t>lookAt</a:t>
            </a:r>
            <a:r>
              <a:rPr lang="en-US" sz="1600" b="1" i="0" dirty="0">
                <a:latin typeface="Courier New" charset="0"/>
                <a:cs typeface="Courier New" charset="0"/>
              </a:rPr>
              <a:t>(</a:t>
            </a:r>
            <a:r>
              <a:rPr lang="en-US" sz="1600" b="1" i="0" dirty="0" err="1">
                <a:latin typeface="Courier New" charset="0"/>
                <a:cs typeface="Courier New" charset="0"/>
              </a:rPr>
              <a:t>glm</a:t>
            </a:r>
            <a:r>
              <a:rPr lang="en-US" sz="1600" b="1" i="0" dirty="0">
                <a:latin typeface="Courier New" charset="0"/>
                <a:cs typeface="Courier New" charset="0"/>
              </a:rPr>
              <a:t>::vec3(0, -</a:t>
            </a:r>
            <a:r>
              <a:rPr lang="en-US" sz="1600" b="1" i="0" dirty="0" err="1">
                <a:latin typeface="Courier New" charset="0"/>
                <a:cs typeface="Courier New" charset="0"/>
              </a:rPr>
              <a:t>eyeloc</a:t>
            </a:r>
            <a:r>
              <a:rPr lang="en-US" sz="1600" b="1" i="0" dirty="0">
                <a:latin typeface="Courier New" charset="0"/>
                <a:cs typeface="Courier New" charset="0"/>
              </a:rPr>
              <a:t>, </a:t>
            </a:r>
            <a:r>
              <a:rPr lang="en-US" sz="1600" b="1" i="0" dirty="0" err="1">
                <a:latin typeface="Courier New" charset="0"/>
                <a:cs typeface="Courier New" charset="0"/>
              </a:rPr>
              <a:t>eyeloc</a:t>
            </a:r>
            <a:r>
              <a:rPr lang="en-US" sz="1600" b="1" i="0" dirty="0">
                <a:latin typeface="Courier New" charset="0"/>
                <a:cs typeface="Courier New" charset="0"/>
              </a:rPr>
              <a:t>), </a:t>
            </a:r>
            <a:r>
              <a:rPr lang="en-US" sz="1600" b="1" i="0" dirty="0" smtClean="0">
                <a:latin typeface="Courier New" charset="0"/>
                <a:cs typeface="Courier New" charset="0"/>
              </a:rPr>
              <a:t>		   </a:t>
            </a:r>
            <a:r>
              <a:rPr lang="en-US" sz="1600" b="1" i="0" dirty="0" err="1" smtClean="0">
                <a:latin typeface="Courier New" charset="0"/>
                <a:cs typeface="Courier New" charset="0"/>
              </a:rPr>
              <a:t>glm</a:t>
            </a:r>
            <a:r>
              <a:rPr lang="en-US" sz="1600" b="1" i="0" dirty="0">
                <a:latin typeface="Courier New" charset="0"/>
                <a:cs typeface="Courier New" charset="0"/>
              </a:rPr>
              <a:t>::vec3(0, 0, 0), </a:t>
            </a:r>
            <a:r>
              <a:rPr lang="en-US" sz="1600" b="1" i="0" dirty="0" err="1">
                <a:latin typeface="Courier New" charset="0"/>
                <a:cs typeface="Courier New" charset="0"/>
              </a:rPr>
              <a:t>glm</a:t>
            </a:r>
            <a:r>
              <a:rPr lang="en-US" sz="1600" b="1" i="0" dirty="0">
                <a:latin typeface="Courier New" charset="0"/>
                <a:cs typeface="Courier New" charset="0"/>
              </a:rPr>
              <a:t>::vec3(0, 1, 1));</a:t>
            </a:r>
          </a:p>
          <a:p>
            <a:pPr algn="l"/>
            <a:r>
              <a:rPr lang="en-US" sz="1600" b="1" i="0" dirty="0">
                <a:latin typeface="Courier New" charset="0"/>
                <a:cs typeface="Courier New" charset="0"/>
              </a:rPr>
              <a:t>	// Send the updated matrix to the </a:t>
            </a:r>
            <a:r>
              <a:rPr lang="en-US" sz="1600" b="1" i="0" dirty="0" err="1">
                <a:latin typeface="Courier New" charset="0"/>
                <a:cs typeface="Courier New" charset="0"/>
              </a:rPr>
              <a:t>shader</a:t>
            </a:r>
            <a:endParaRPr lang="en-US" sz="1600" b="1" i="0" dirty="0">
              <a:latin typeface="Courier New" charset="0"/>
              <a:cs typeface="Courier New" charset="0"/>
            </a:endParaRPr>
          </a:p>
          <a:p>
            <a:pPr algn="l"/>
            <a:r>
              <a:rPr lang="en-US" sz="1600" b="1" i="0" dirty="0" smtClean="0">
                <a:latin typeface="Courier New" charset="0"/>
                <a:cs typeface="Courier New" charset="0"/>
              </a:rPr>
              <a:t>      glUniformMatrix4fv</a:t>
            </a:r>
            <a:r>
              <a:rPr lang="en-US" sz="1600" b="1" i="0" dirty="0">
                <a:latin typeface="Courier New" charset="0"/>
                <a:cs typeface="Courier New" charset="0"/>
              </a:rPr>
              <a:t>(modelviewPos</a:t>
            </a:r>
            <a:r>
              <a:rPr lang="en-US" sz="1600" b="1" i="0" dirty="0" smtClean="0">
                <a:latin typeface="Courier New" charset="0"/>
                <a:cs typeface="Courier New" charset="0"/>
              </a:rPr>
              <a:t>,1,GL_FALSE,&amp;</a:t>
            </a:r>
            <a:r>
              <a:rPr lang="en-US" sz="1600" b="1" i="0" dirty="0">
                <a:latin typeface="Courier New" charset="0"/>
                <a:cs typeface="Courier New" charset="0"/>
              </a:rPr>
              <a:t>modelview[0][0]);</a:t>
            </a:r>
          </a:p>
          <a:p>
            <a:pPr algn="l"/>
            <a:r>
              <a:rPr lang="en-US" sz="1600" b="1" i="0" dirty="0">
                <a:latin typeface="Courier New" charset="0"/>
                <a:cs typeface="Courier New" charset="0"/>
              </a:rPr>
              <a:t>    </a:t>
            </a:r>
            <a:r>
              <a:rPr lang="en-US" sz="1600" b="1" i="0" dirty="0" smtClean="0">
                <a:latin typeface="Courier New" charset="0"/>
                <a:cs typeface="Courier New" charset="0"/>
              </a:rPr>
              <a:t>  </a:t>
            </a:r>
            <a:r>
              <a:rPr lang="en-US" sz="1600" b="1" i="0" dirty="0" err="1" smtClean="0">
                <a:latin typeface="Courier New" charset="0"/>
                <a:cs typeface="Courier New" charset="0"/>
              </a:rPr>
              <a:t>glutPostRedisplay</a:t>
            </a:r>
            <a:r>
              <a:rPr lang="en-US" sz="1600" b="1" i="0" dirty="0">
                <a:latin typeface="Courier New" charset="0"/>
                <a:cs typeface="Courier New" charset="0"/>
              </a:rPr>
              <a:t>() </a:t>
            </a:r>
            <a:r>
              <a:rPr lang="en-US" sz="1600" b="1" i="0" dirty="0" smtClean="0">
                <a:latin typeface="Courier New" charset="0"/>
                <a:cs typeface="Courier New" charset="0"/>
              </a:rPr>
              <a:t>; // Redraw scene</a:t>
            </a:r>
            <a:endParaRPr lang="en-US" sz="1600" b="1" i="0" dirty="0">
              <a:latin typeface="Courier New" charset="0"/>
              <a:cs typeface="Courier New" charset="0"/>
            </a:endParaRPr>
          </a:p>
          <a:p>
            <a:pPr algn="l"/>
            <a:r>
              <a:rPr lang="en-US" sz="1600" b="1" i="0" dirty="0">
                <a:latin typeface="Courier New" charset="0"/>
                <a:cs typeface="Courier New" charset="0"/>
              </a:rPr>
              <a:t> </a:t>
            </a:r>
            <a:r>
              <a:rPr lang="en-US" sz="1600" b="1" i="0" dirty="0" smtClean="0">
                <a:latin typeface="Courier New" charset="0"/>
                <a:cs typeface="Courier New" charset="0"/>
              </a:rPr>
              <a:t>   </a:t>
            </a:r>
            <a:r>
              <a:rPr lang="en-US" sz="1600" b="1" i="0" dirty="0" smtClean="0">
                <a:latin typeface="Courier New" charset="0"/>
                <a:cs typeface="Courier New" charset="0"/>
              </a:rPr>
              <a:t>}</a:t>
            </a:r>
            <a:endParaRPr lang="en-US" sz="1600" b="1" i="0" dirty="0">
              <a:latin typeface="Courier New" charset="0"/>
              <a:cs typeface="Courier New" charset="0"/>
            </a:endParaRPr>
          </a:p>
          <a:p>
            <a:pPr algn="l"/>
            <a:r>
              <a:rPr lang="en-US" sz="1600" b="1" i="0" dirty="0">
                <a:latin typeface="Courier New" charset="0"/>
                <a:cs typeface="Courier New" charset="0"/>
              </a:rPr>
              <a:t>}</a:t>
            </a:r>
          </a:p>
          <a:p>
            <a:pPr algn="l"/>
            <a:endParaRPr lang="en-US" sz="1600" b="1" i="0" dirty="0">
              <a:latin typeface="Courier New" charset="0"/>
              <a:cs typeface="Courier New" charset="0"/>
            </a:endParaRP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3266" name="Rectangle 2"/>
          <p:cNvSpPr>
            <a:spLocks noGrp="1" noChangeArrowheads="1"/>
          </p:cNvSpPr>
          <p:nvPr>
            <p:ph type="title"/>
          </p:nvPr>
        </p:nvSpPr>
        <p:spPr>
          <a:xfrm>
            <a:off x="328613" y="533400"/>
            <a:ext cx="8099425" cy="685800"/>
          </a:xfrm>
        </p:spPr>
        <p:txBody>
          <a:bodyPr/>
          <a:lstStyle/>
          <a:p>
            <a:r>
              <a:rPr lang="en-US"/>
              <a:t>Mouse drag</a:t>
            </a:r>
            <a:r>
              <a:rPr lang="en-US" sz="2800"/>
              <a:t> (demo)</a:t>
            </a:r>
          </a:p>
        </p:txBody>
      </p:sp>
      <p:sp>
        <p:nvSpPr>
          <p:cNvPr id="1163267" name="Text Box 3"/>
          <p:cNvSpPr txBox="1">
            <a:spLocks noChangeArrowheads="1"/>
          </p:cNvSpPr>
          <p:nvPr/>
        </p:nvSpPr>
        <p:spPr bwMode="auto">
          <a:xfrm>
            <a:off x="114658" y="1944688"/>
            <a:ext cx="9029342" cy="45243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l"/>
            <a:r>
              <a:rPr lang="en-US" sz="1800" b="1" i="0" dirty="0">
                <a:latin typeface="Courier New" charset="0"/>
                <a:cs typeface="Courier New" charset="0"/>
              </a:rPr>
              <a:t>void </a:t>
            </a:r>
            <a:r>
              <a:rPr lang="en-US" sz="1800" b="1" i="0" dirty="0" err="1">
                <a:latin typeface="Courier New" charset="0"/>
                <a:cs typeface="Courier New" charset="0"/>
              </a:rPr>
              <a:t>mousedrag</a:t>
            </a:r>
            <a:r>
              <a:rPr lang="en-US" sz="1800" b="1" i="0" dirty="0">
                <a:latin typeface="Courier New" charset="0"/>
                <a:cs typeface="Courier New" charset="0"/>
              </a:rPr>
              <a:t>(</a:t>
            </a:r>
            <a:r>
              <a:rPr lang="en-US" sz="1800" b="1" i="0" dirty="0" err="1">
                <a:latin typeface="Courier New" charset="0"/>
                <a:cs typeface="Courier New" charset="0"/>
              </a:rPr>
              <a:t>int</a:t>
            </a:r>
            <a:r>
              <a:rPr lang="en-US" sz="1800" b="1" i="0" dirty="0">
                <a:latin typeface="Courier New" charset="0"/>
                <a:cs typeface="Courier New" charset="0"/>
              </a:rPr>
              <a:t> x, </a:t>
            </a:r>
            <a:r>
              <a:rPr lang="en-US" sz="1800" b="1" i="0" dirty="0" err="1">
                <a:latin typeface="Courier New" charset="0"/>
                <a:cs typeface="Courier New" charset="0"/>
              </a:rPr>
              <a:t>int</a:t>
            </a:r>
            <a:r>
              <a:rPr lang="en-US" sz="1800" b="1" i="0" dirty="0">
                <a:latin typeface="Courier New" charset="0"/>
                <a:cs typeface="Courier New" charset="0"/>
              </a:rPr>
              <a:t> y) {</a:t>
            </a:r>
          </a:p>
          <a:p>
            <a:pPr algn="l"/>
            <a:r>
              <a:rPr lang="en-US" sz="1800" b="1" i="0" dirty="0">
                <a:latin typeface="Courier New" charset="0"/>
                <a:cs typeface="Courier New" charset="0"/>
              </a:rPr>
              <a:t>  </a:t>
            </a:r>
            <a:r>
              <a:rPr lang="en-US" sz="1800" b="1" i="0" dirty="0" err="1">
                <a:latin typeface="Courier New" charset="0"/>
                <a:cs typeface="Courier New" charset="0"/>
              </a:rPr>
              <a:t>int</a:t>
            </a:r>
            <a:r>
              <a:rPr lang="en-US" sz="1800" b="1" i="0" dirty="0">
                <a:latin typeface="Courier New" charset="0"/>
                <a:cs typeface="Courier New" charset="0"/>
              </a:rPr>
              <a:t> </a:t>
            </a:r>
            <a:r>
              <a:rPr lang="en-US" sz="1800" b="1" i="0" dirty="0" err="1">
                <a:latin typeface="Courier New" charset="0"/>
                <a:cs typeface="Courier New" charset="0"/>
              </a:rPr>
              <a:t>yloc</a:t>
            </a:r>
            <a:r>
              <a:rPr lang="en-US" sz="1800" b="1" i="0" dirty="0">
                <a:latin typeface="Courier New" charset="0"/>
                <a:cs typeface="Courier New" charset="0"/>
              </a:rPr>
              <a:t> = y - </a:t>
            </a:r>
            <a:r>
              <a:rPr lang="en-US" sz="1800" b="1" i="0" dirty="0" err="1">
                <a:latin typeface="Courier New" charset="0"/>
                <a:cs typeface="Courier New" charset="0"/>
              </a:rPr>
              <a:t>mouseoldy</a:t>
            </a:r>
            <a:r>
              <a:rPr lang="en-US" sz="1800" b="1" i="0" dirty="0">
                <a:latin typeface="Courier New" charset="0"/>
                <a:cs typeface="Courier New" charset="0"/>
              </a:rPr>
              <a:t>  ;    // We will use the y </a:t>
            </a:r>
            <a:r>
              <a:rPr lang="en-US" sz="1800" b="1" i="0" dirty="0" err="1">
                <a:latin typeface="Courier New" charset="0"/>
                <a:cs typeface="Courier New" charset="0"/>
              </a:rPr>
              <a:t>coord</a:t>
            </a:r>
            <a:r>
              <a:rPr lang="en-US" sz="1800" b="1" i="0" dirty="0">
                <a:latin typeface="Courier New" charset="0"/>
                <a:cs typeface="Courier New" charset="0"/>
              </a:rPr>
              <a:t> to zoom in/out</a:t>
            </a:r>
          </a:p>
          <a:p>
            <a:pPr algn="l"/>
            <a:r>
              <a:rPr lang="en-US" sz="1800" b="1" i="0" dirty="0">
                <a:latin typeface="Courier New" charset="0"/>
                <a:cs typeface="Courier New" charset="0"/>
              </a:rPr>
              <a:t>  </a:t>
            </a:r>
            <a:r>
              <a:rPr lang="en-US" sz="1800" b="1" i="0" dirty="0" err="1">
                <a:latin typeface="Courier New" charset="0"/>
                <a:cs typeface="Courier New" charset="0"/>
              </a:rPr>
              <a:t>eyeloc</a:t>
            </a:r>
            <a:r>
              <a:rPr lang="en-US" sz="1800" b="1" i="0" dirty="0">
                <a:latin typeface="Courier New" charset="0"/>
                <a:cs typeface="Courier New" charset="0"/>
              </a:rPr>
              <a:t>  += 0.005*</a:t>
            </a:r>
            <a:r>
              <a:rPr lang="en-US" sz="1800" b="1" i="0" dirty="0" err="1">
                <a:latin typeface="Courier New" charset="0"/>
                <a:cs typeface="Courier New" charset="0"/>
              </a:rPr>
              <a:t>yloc</a:t>
            </a:r>
            <a:r>
              <a:rPr lang="en-US" sz="1800" b="1" i="0" dirty="0">
                <a:latin typeface="Courier New" charset="0"/>
                <a:cs typeface="Courier New" charset="0"/>
              </a:rPr>
              <a:t> ;         // Where do we look from</a:t>
            </a:r>
          </a:p>
          <a:p>
            <a:pPr algn="l"/>
            <a:r>
              <a:rPr lang="en-US" sz="1800" b="1" i="0" dirty="0">
                <a:latin typeface="Courier New" charset="0"/>
                <a:cs typeface="Courier New" charset="0"/>
              </a:rPr>
              <a:t>  if (</a:t>
            </a:r>
            <a:r>
              <a:rPr lang="en-US" sz="1800" b="1" i="0" dirty="0" err="1">
                <a:latin typeface="Courier New" charset="0"/>
                <a:cs typeface="Courier New" charset="0"/>
              </a:rPr>
              <a:t>eyeloc</a:t>
            </a:r>
            <a:r>
              <a:rPr lang="en-US" sz="1800" b="1" i="0" dirty="0">
                <a:latin typeface="Courier New" charset="0"/>
                <a:cs typeface="Courier New" charset="0"/>
              </a:rPr>
              <a:t> &lt; 0) </a:t>
            </a:r>
            <a:r>
              <a:rPr lang="en-US" sz="1800" b="1" i="0" dirty="0" err="1">
                <a:latin typeface="Courier New" charset="0"/>
                <a:cs typeface="Courier New" charset="0"/>
              </a:rPr>
              <a:t>eyeloc</a:t>
            </a:r>
            <a:r>
              <a:rPr lang="en-US" sz="1800" b="1" i="0" dirty="0">
                <a:latin typeface="Courier New" charset="0"/>
                <a:cs typeface="Courier New" charset="0"/>
              </a:rPr>
              <a:t> = 0.0 ;</a:t>
            </a:r>
          </a:p>
          <a:p>
            <a:pPr algn="l"/>
            <a:r>
              <a:rPr lang="en-US" sz="1800" b="1" i="0" dirty="0">
                <a:latin typeface="Courier New" charset="0"/>
                <a:cs typeface="Courier New" charset="0"/>
              </a:rPr>
              <a:t>  </a:t>
            </a:r>
            <a:r>
              <a:rPr lang="en-US" sz="1800" b="1" i="0" dirty="0" err="1">
                <a:latin typeface="Courier New" charset="0"/>
                <a:cs typeface="Courier New" charset="0"/>
              </a:rPr>
              <a:t>mouseoldy</a:t>
            </a:r>
            <a:r>
              <a:rPr lang="en-US" sz="1800" b="1" i="0" dirty="0">
                <a:latin typeface="Courier New" charset="0"/>
                <a:cs typeface="Courier New" charset="0"/>
              </a:rPr>
              <a:t> = y ;</a:t>
            </a:r>
          </a:p>
          <a:p>
            <a:pPr algn="l"/>
            <a:endParaRPr lang="en-US" sz="1800" b="1" i="0" dirty="0">
              <a:latin typeface="Courier New" charset="0"/>
              <a:cs typeface="Courier New" charset="0"/>
            </a:endParaRPr>
          </a:p>
          <a:p>
            <a:pPr algn="l"/>
            <a:r>
              <a:rPr lang="en-US" sz="1800" b="1" i="0" dirty="0">
                <a:latin typeface="Courier New" charset="0"/>
                <a:cs typeface="Courier New" charset="0"/>
              </a:rPr>
              <a:t>  /* Set the eye location */</a:t>
            </a:r>
          </a:p>
          <a:p>
            <a:pPr algn="l"/>
            <a:r>
              <a:rPr lang="en-US" sz="1800" b="1" i="0" dirty="0">
                <a:latin typeface="Courier New" charset="0"/>
                <a:cs typeface="Courier New" charset="0"/>
              </a:rPr>
              <a:t> </a:t>
            </a:r>
            <a:r>
              <a:rPr lang="en-US" sz="1800" b="1" i="0" dirty="0">
                <a:latin typeface="Courier New" charset="0"/>
                <a:cs typeface="Courier New" charset="0"/>
              </a:rPr>
              <a:t> </a:t>
            </a:r>
            <a:r>
              <a:rPr lang="en-US" sz="1800" b="1" i="0" dirty="0" err="1">
                <a:latin typeface="Courier New" charset="0"/>
                <a:cs typeface="Courier New" charset="0"/>
              </a:rPr>
              <a:t>modelview</a:t>
            </a:r>
            <a:r>
              <a:rPr lang="en-US" sz="1800" b="1" i="0" dirty="0">
                <a:latin typeface="Courier New" charset="0"/>
                <a:cs typeface="Courier New" charset="0"/>
              </a:rPr>
              <a:t> = </a:t>
            </a:r>
            <a:r>
              <a:rPr lang="en-US" sz="1800" b="1" i="0" dirty="0" err="1">
                <a:latin typeface="Courier New" charset="0"/>
                <a:cs typeface="Courier New" charset="0"/>
              </a:rPr>
              <a:t>glm</a:t>
            </a:r>
            <a:r>
              <a:rPr lang="en-US" sz="1800" b="1" i="0" dirty="0">
                <a:latin typeface="Courier New" charset="0"/>
                <a:cs typeface="Courier New" charset="0"/>
              </a:rPr>
              <a:t>::</a:t>
            </a:r>
            <a:r>
              <a:rPr lang="en-US" sz="1800" b="1" i="0" dirty="0" err="1">
                <a:latin typeface="Courier New" charset="0"/>
                <a:cs typeface="Courier New" charset="0"/>
              </a:rPr>
              <a:t>lookAt</a:t>
            </a:r>
            <a:r>
              <a:rPr lang="en-US" sz="1800" b="1" i="0" dirty="0">
                <a:latin typeface="Courier New" charset="0"/>
                <a:cs typeface="Courier New" charset="0"/>
              </a:rPr>
              <a:t>(</a:t>
            </a:r>
            <a:r>
              <a:rPr lang="en-US" sz="1800" b="1" i="0" dirty="0" err="1">
                <a:latin typeface="Courier New" charset="0"/>
                <a:cs typeface="Courier New" charset="0"/>
              </a:rPr>
              <a:t>glm</a:t>
            </a:r>
            <a:r>
              <a:rPr lang="en-US" sz="1800" b="1" i="0" dirty="0">
                <a:latin typeface="Courier New" charset="0"/>
                <a:cs typeface="Courier New" charset="0"/>
              </a:rPr>
              <a:t>::vec3(0, -</a:t>
            </a:r>
            <a:r>
              <a:rPr lang="en-US" sz="1800" b="1" i="0" dirty="0" err="1">
                <a:latin typeface="Courier New" charset="0"/>
                <a:cs typeface="Courier New" charset="0"/>
              </a:rPr>
              <a:t>eyeloc</a:t>
            </a:r>
            <a:r>
              <a:rPr lang="en-US" sz="1800" b="1" i="0" dirty="0">
                <a:latin typeface="Courier New" charset="0"/>
                <a:cs typeface="Courier New" charset="0"/>
              </a:rPr>
              <a:t>, </a:t>
            </a:r>
            <a:r>
              <a:rPr lang="en-US" sz="1800" b="1" i="0" dirty="0" err="1">
                <a:latin typeface="Courier New" charset="0"/>
                <a:cs typeface="Courier New" charset="0"/>
              </a:rPr>
              <a:t>eyeloc</a:t>
            </a:r>
            <a:r>
              <a:rPr lang="en-US" sz="1800" b="1" i="0" dirty="0">
                <a:latin typeface="Courier New" charset="0"/>
                <a:cs typeface="Courier New" charset="0"/>
              </a:rPr>
              <a:t>), </a:t>
            </a:r>
            <a:r>
              <a:rPr lang="en-US" sz="1800" b="1" i="0" dirty="0" smtClean="0">
                <a:latin typeface="Courier New" charset="0"/>
                <a:cs typeface="Courier New" charset="0"/>
              </a:rPr>
              <a:t>		 </a:t>
            </a:r>
            <a:r>
              <a:rPr lang="en-US" sz="1800" b="1" i="0" dirty="0" err="1" smtClean="0">
                <a:latin typeface="Courier New" charset="0"/>
                <a:cs typeface="Courier New" charset="0"/>
              </a:rPr>
              <a:t>glm</a:t>
            </a:r>
            <a:r>
              <a:rPr lang="en-US" sz="1800" b="1" i="0" dirty="0">
                <a:latin typeface="Courier New" charset="0"/>
                <a:cs typeface="Courier New" charset="0"/>
              </a:rPr>
              <a:t>::vec3(0, 0, 0), </a:t>
            </a:r>
            <a:r>
              <a:rPr lang="en-US" sz="1800" b="1" i="0" dirty="0" err="1">
                <a:latin typeface="Courier New" charset="0"/>
                <a:cs typeface="Courier New" charset="0"/>
              </a:rPr>
              <a:t>glm</a:t>
            </a:r>
            <a:r>
              <a:rPr lang="en-US" sz="1800" b="1" i="0" dirty="0">
                <a:latin typeface="Courier New" charset="0"/>
                <a:cs typeface="Courier New" charset="0"/>
              </a:rPr>
              <a:t>::vec3(0, 1, 1));</a:t>
            </a:r>
          </a:p>
          <a:p>
            <a:pPr algn="l"/>
            <a:r>
              <a:rPr lang="en-US" sz="1800" b="1" i="0" dirty="0">
                <a:latin typeface="Courier New" charset="0"/>
                <a:cs typeface="Courier New" charset="0"/>
              </a:rPr>
              <a:t>  // Send the updated matrix over to the </a:t>
            </a:r>
            <a:r>
              <a:rPr lang="en-US" sz="1800" b="1" i="0" dirty="0" err="1">
                <a:latin typeface="Courier New" charset="0"/>
                <a:cs typeface="Courier New" charset="0"/>
              </a:rPr>
              <a:t>shader</a:t>
            </a:r>
            <a:endParaRPr lang="en-US" sz="1800" b="1" i="0" dirty="0">
              <a:latin typeface="Courier New" charset="0"/>
              <a:cs typeface="Courier New" charset="0"/>
            </a:endParaRPr>
          </a:p>
          <a:p>
            <a:pPr algn="l"/>
            <a:r>
              <a:rPr lang="en-US" sz="1800" b="1" i="0" dirty="0">
                <a:latin typeface="Courier New" charset="0"/>
                <a:cs typeface="Courier New" charset="0"/>
              </a:rPr>
              <a:t>  glUniformMatrix4fv(modelviewPos</a:t>
            </a:r>
            <a:r>
              <a:rPr lang="en-US" sz="1800" b="1" i="0" dirty="0" smtClean="0">
                <a:latin typeface="Courier New" charset="0"/>
                <a:cs typeface="Courier New" charset="0"/>
              </a:rPr>
              <a:t>,1,GL_FALSE,&amp;</a:t>
            </a:r>
            <a:r>
              <a:rPr lang="en-US" sz="1800" b="1" i="0" dirty="0">
                <a:latin typeface="Courier New" charset="0"/>
                <a:cs typeface="Courier New" charset="0"/>
              </a:rPr>
              <a:t>modelview[</a:t>
            </a:r>
            <a:r>
              <a:rPr lang="en-US" sz="1800" b="1" i="0" dirty="0" smtClean="0">
                <a:latin typeface="Courier New" charset="0"/>
                <a:cs typeface="Courier New" charset="0"/>
              </a:rPr>
              <a:t>0][</a:t>
            </a:r>
            <a:r>
              <a:rPr lang="en-US" sz="1800" b="1" i="0" dirty="0">
                <a:latin typeface="Courier New" charset="0"/>
                <a:cs typeface="Courier New" charset="0"/>
              </a:rPr>
              <a:t>0]);   </a:t>
            </a:r>
            <a:endParaRPr lang="en-US" sz="1800" b="1" i="0" dirty="0">
              <a:latin typeface="Courier New" charset="0"/>
              <a:cs typeface="Courier New" charset="0"/>
            </a:endParaRPr>
          </a:p>
          <a:p>
            <a:pPr algn="l"/>
            <a:r>
              <a:rPr lang="en-US" sz="1800" b="1" i="0" dirty="0">
                <a:latin typeface="Courier New" charset="0"/>
                <a:cs typeface="Courier New" charset="0"/>
              </a:rPr>
              <a:t>  </a:t>
            </a:r>
            <a:endParaRPr lang="en-US" sz="1800" b="1" i="0" dirty="0" smtClean="0">
              <a:latin typeface="Courier New" charset="0"/>
              <a:cs typeface="Courier New" charset="0"/>
            </a:endParaRPr>
          </a:p>
          <a:p>
            <a:pPr algn="l"/>
            <a:r>
              <a:rPr lang="en-US" sz="1800" b="1" i="0" dirty="0" smtClean="0">
                <a:latin typeface="Courier New" charset="0"/>
                <a:cs typeface="Courier New" charset="0"/>
              </a:rPr>
              <a:t>  </a:t>
            </a:r>
            <a:r>
              <a:rPr lang="en-US" sz="1800" b="1" i="0" dirty="0" err="1" smtClean="0">
                <a:latin typeface="Courier New" charset="0"/>
                <a:cs typeface="Courier New" charset="0"/>
              </a:rPr>
              <a:t>glutPostRedisplay</a:t>
            </a:r>
            <a:r>
              <a:rPr lang="en-US" sz="1800" b="1" i="0" dirty="0">
                <a:latin typeface="Courier New" charset="0"/>
                <a:cs typeface="Courier New" charset="0"/>
              </a:rPr>
              <a:t>() ;</a:t>
            </a:r>
          </a:p>
          <a:p>
            <a:pPr algn="l"/>
            <a:r>
              <a:rPr lang="en-US" sz="1800" b="1" i="0" dirty="0">
                <a:latin typeface="Courier New" charset="0"/>
                <a:cs typeface="Courier New" charset="0"/>
              </a:rPr>
              <a:t>}</a:t>
            </a:r>
          </a:p>
          <a:p>
            <a:pPr algn="l"/>
            <a:endParaRPr lang="en-US" sz="1800" b="1" i="0" dirty="0">
              <a:latin typeface="Courier New" charset="0"/>
              <a:cs typeface="Courier New" charset="0"/>
            </a:endParaRP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4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Outline</a:t>
            </a:r>
          </a:p>
        </p:txBody>
      </p:sp>
      <p:sp>
        <p:nvSpPr>
          <p:cNvPr id="1164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527175"/>
            <a:ext cx="8229600" cy="5897563"/>
          </a:xfrm>
        </p:spPr>
        <p:txBody>
          <a:bodyPr/>
          <a:lstStyle/>
          <a:p>
            <a:r>
              <a:rPr lang="en-US"/>
              <a:t>Basic idea about OpenGL</a:t>
            </a:r>
          </a:p>
          <a:p>
            <a:r>
              <a:rPr lang="en-US"/>
              <a:t>Basic setup and buffers</a:t>
            </a:r>
          </a:p>
          <a:p>
            <a:r>
              <a:rPr lang="en-US"/>
              <a:t>Matrix modes</a:t>
            </a:r>
          </a:p>
          <a:p>
            <a:r>
              <a:rPr lang="en-US"/>
              <a:t>Window system interaction and callbacks</a:t>
            </a:r>
          </a:p>
          <a:p>
            <a:r>
              <a:rPr lang="en-US" i="1"/>
              <a:t>Drawing basic OpenGL primitives</a:t>
            </a:r>
            <a:r>
              <a:rPr lang="en-US"/>
              <a:t> </a:t>
            </a:r>
          </a:p>
          <a:p>
            <a:r>
              <a:rPr lang="en-US"/>
              <a:t>Initializing Shaders</a:t>
            </a:r>
          </a:p>
          <a:p>
            <a:endParaRPr lang="en-US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5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New OpenGL Primitives (fewer)</a:t>
            </a:r>
            <a:endParaRPr lang="en-US" dirty="0"/>
          </a:p>
        </p:txBody>
      </p:sp>
      <p:sp>
        <p:nvSpPr>
          <p:cNvPr id="1165315" name="Text Box 3"/>
          <p:cNvSpPr txBox="1">
            <a:spLocks noChangeArrowheads="1"/>
          </p:cNvSpPr>
          <p:nvPr/>
        </p:nvSpPr>
        <p:spPr bwMode="auto">
          <a:xfrm>
            <a:off x="1239838" y="2554288"/>
            <a:ext cx="10318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i="0">
                <a:latin typeface="Arial" charset="0"/>
              </a:rPr>
              <a:t>Points</a:t>
            </a:r>
          </a:p>
        </p:txBody>
      </p:sp>
      <p:sp>
        <p:nvSpPr>
          <p:cNvPr id="1165316" name="Text Box 4"/>
          <p:cNvSpPr txBox="1">
            <a:spLocks noChangeArrowheads="1"/>
          </p:cNvSpPr>
          <p:nvPr/>
        </p:nvSpPr>
        <p:spPr bwMode="auto">
          <a:xfrm>
            <a:off x="2717225" y="2513013"/>
            <a:ext cx="3503183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i="0" dirty="0" smtClean="0">
                <a:latin typeface="Arial" charset="0"/>
              </a:rPr>
              <a:t>Lines (also strips, loops)</a:t>
            </a:r>
            <a:endParaRPr lang="en-US" sz="2400" i="0" dirty="0">
              <a:latin typeface="Arial" charset="0"/>
            </a:endParaRPr>
          </a:p>
        </p:txBody>
      </p:sp>
      <p:sp>
        <p:nvSpPr>
          <p:cNvPr id="1165317" name="Text Box 5"/>
          <p:cNvSpPr txBox="1">
            <a:spLocks noChangeArrowheads="1"/>
          </p:cNvSpPr>
          <p:nvPr/>
        </p:nvSpPr>
        <p:spPr bwMode="auto">
          <a:xfrm>
            <a:off x="6738938" y="2589213"/>
            <a:ext cx="128746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i="0" dirty="0">
                <a:latin typeface="Arial" charset="0"/>
              </a:rPr>
              <a:t>Polygon</a:t>
            </a:r>
          </a:p>
        </p:txBody>
      </p:sp>
      <p:sp>
        <p:nvSpPr>
          <p:cNvPr id="1165318" name="Text Box 6"/>
          <p:cNvSpPr txBox="1">
            <a:spLocks noChangeArrowheads="1"/>
          </p:cNvSpPr>
          <p:nvPr/>
        </p:nvSpPr>
        <p:spPr bwMode="auto">
          <a:xfrm>
            <a:off x="1036638" y="4078288"/>
            <a:ext cx="128746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i="0">
                <a:latin typeface="Arial" charset="0"/>
              </a:rPr>
              <a:t>Triangle</a:t>
            </a:r>
          </a:p>
        </p:txBody>
      </p:sp>
      <p:sp>
        <p:nvSpPr>
          <p:cNvPr id="1165319" name="Text Box 7"/>
          <p:cNvSpPr txBox="1">
            <a:spLocks noChangeArrowheads="1"/>
          </p:cNvSpPr>
          <p:nvPr/>
        </p:nvSpPr>
        <p:spPr bwMode="auto">
          <a:xfrm>
            <a:off x="3879850" y="4002088"/>
            <a:ext cx="9302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i="0">
                <a:latin typeface="Arial" charset="0"/>
              </a:rPr>
              <a:t>Quad</a:t>
            </a:r>
          </a:p>
        </p:txBody>
      </p:sp>
      <p:sp>
        <p:nvSpPr>
          <p:cNvPr id="1165320" name="Text Box 8"/>
          <p:cNvSpPr txBox="1">
            <a:spLocks noChangeArrowheads="1"/>
          </p:cNvSpPr>
          <p:nvPr/>
        </p:nvSpPr>
        <p:spPr bwMode="auto">
          <a:xfrm>
            <a:off x="6565900" y="4189413"/>
            <a:ext cx="16414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i="0">
                <a:latin typeface="Arial" charset="0"/>
              </a:rPr>
              <a:t>Quad Strip</a:t>
            </a:r>
          </a:p>
        </p:txBody>
      </p:sp>
      <p:sp>
        <p:nvSpPr>
          <p:cNvPr id="1165321" name="Text Box 9"/>
          <p:cNvSpPr txBox="1">
            <a:spLocks noChangeArrowheads="1"/>
          </p:cNvSpPr>
          <p:nvPr/>
        </p:nvSpPr>
        <p:spPr bwMode="auto">
          <a:xfrm>
            <a:off x="1314450" y="5789613"/>
            <a:ext cx="199866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i="0">
                <a:latin typeface="Arial" charset="0"/>
              </a:rPr>
              <a:t>Triangle Strip</a:t>
            </a:r>
          </a:p>
        </p:txBody>
      </p:sp>
      <p:sp>
        <p:nvSpPr>
          <p:cNvPr id="1165322" name="Text Box 10"/>
          <p:cNvSpPr txBox="1">
            <a:spLocks noChangeArrowheads="1"/>
          </p:cNvSpPr>
          <p:nvPr/>
        </p:nvSpPr>
        <p:spPr bwMode="auto">
          <a:xfrm>
            <a:off x="5335588" y="5789613"/>
            <a:ext cx="189706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i="0">
                <a:latin typeface="Arial" charset="0"/>
              </a:rPr>
              <a:t>Triangle Fan</a:t>
            </a:r>
          </a:p>
        </p:txBody>
      </p:sp>
      <p:sp>
        <p:nvSpPr>
          <p:cNvPr id="1165323" name="Oval 11"/>
          <p:cNvSpPr>
            <a:spLocks noChangeArrowheads="1"/>
          </p:cNvSpPr>
          <p:nvPr/>
        </p:nvSpPr>
        <p:spPr bwMode="auto">
          <a:xfrm>
            <a:off x="990600" y="17526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65324" name="Oval 12"/>
          <p:cNvSpPr>
            <a:spLocks noChangeArrowheads="1"/>
          </p:cNvSpPr>
          <p:nvPr/>
        </p:nvSpPr>
        <p:spPr bwMode="auto">
          <a:xfrm>
            <a:off x="1600200" y="18288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65325" name="Oval 13"/>
          <p:cNvSpPr>
            <a:spLocks noChangeArrowheads="1"/>
          </p:cNvSpPr>
          <p:nvPr/>
        </p:nvSpPr>
        <p:spPr bwMode="auto">
          <a:xfrm>
            <a:off x="1371600" y="21336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65326" name="Oval 14"/>
          <p:cNvSpPr>
            <a:spLocks noChangeArrowheads="1"/>
          </p:cNvSpPr>
          <p:nvPr/>
        </p:nvSpPr>
        <p:spPr bwMode="auto">
          <a:xfrm>
            <a:off x="2133600" y="21336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65327" name="Oval 15"/>
          <p:cNvSpPr>
            <a:spLocks noChangeArrowheads="1"/>
          </p:cNvSpPr>
          <p:nvPr/>
        </p:nvSpPr>
        <p:spPr bwMode="auto">
          <a:xfrm>
            <a:off x="1828800" y="2438400"/>
            <a:ext cx="76200" cy="762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65328" name="Freeform 16"/>
          <p:cNvSpPr>
            <a:spLocks/>
          </p:cNvSpPr>
          <p:nvPr/>
        </p:nvSpPr>
        <p:spPr bwMode="auto">
          <a:xfrm>
            <a:off x="3581400" y="1676400"/>
            <a:ext cx="1600200" cy="762000"/>
          </a:xfrm>
          <a:custGeom>
            <a:avLst/>
            <a:gdLst>
              <a:gd name="T0" fmla="*/ 0 w 1008"/>
              <a:gd name="T1" fmla="*/ 432 h 480"/>
              <a:gd name="T2" fmla="*/ 432 w 1008"/>
              <a:gd name="T3" fmla="*/ 0 h 480"/>
              <a:gd name="T4" fmla="*/ 672 w 1008"/>
              <a:gd name="T5" fmla="*/ 480 h 480"/>
              <a:gd name="T6" fmla="*/ 1008 w 1008"/>
              <a:gd name="T7" fmla="*/ 48 h 48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008" h="480">
                <a:moveTo>
                  <a:pt x="0" y="432"/>
                </a:moveTo>
                <a:lnTo>
                  <a:pt x="432" y="0"/>
                </a:lnTo>
                <a:lnTo>
                  <a:pt x="672" y="480"/>
                </a:lnTo>
                <a:lnTo>
                  <a:pt x="1008" y="48"/>
                </a:lnTo>
              </a:path>
            </a:pathLst>
          </a:custGeom>
          <a:noFill/>
          <a:ln w="38100" cmpd="sng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65329" name="Freeform 17"/>
          <p:cNvSpPr>
            <a:spLocks/>
          </p:cNvSpPr>
          <p:nvPr/>
        </p:nvSpPr>
        <p:spPr bwMode="invGray">
          <a:xfrm>
            <a:off x="6324600" y="1600200"/>
            <a:ext cx="2209800" cy="914400"/>
          </a:xfrm>
          <a:custGeom>
            <a:avLst/>
            <a:gdLst>
              <a:gd name="T0" fmla="*/ 0 w 1392"/>
              <a:gd name="T1" fmla="*/ 336 h 576"/>
              <a:gd name="T2" fmla="*/ 432 w 1392"/>
              <a:gd name="T3" fmla="*/ 0 h 576"/>
              <a:gd name="T4" fmla="*/ 1392 w 1392"/>
              <a:gd name="T5" fmla="*/ 240 h 576"/>
              <a:gd name="T6" fmla="*/ 1248 w 1392"/>
              <a:gd name="T7" fmla="*/ 576 h 576"/>
              <a:gd name="T8" fmla="*/ 528 w 1392"/>
              <a:gd name="T9" fmla="*/ 528 h 576"/>
              <a:gd name="T10" fmla="*/ 0 w 1392"/>
              <a:gd name="T11" fmla="*/ 336 h 57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1392" h="576">
                <a:moveTo>
                  <a:pt x="0" y="336"/>
                </a:moveTo>
                <a:lnTo>
                  <a:pt x="432" y="0"/>
                </a:lnTo>
                <a:lnTo>
                  <a:pt x="1392" y="240"/>
                </a:lnTo>
                <a:lnTo>
                  <a:pt x="1248" y="576"/>
                </a:lnTo>
                <a:lnTo>
                  <a:pt x="528" y="528"/>
                </a:lnTo>
                <a:lnTo>
                  <a:pt x="0" y="336"/>
                </a:lnTo>
                <a:close/>
              </a:path>
            </a:pathLst>
          </a:custGeom>
          <a:solidFill>
            <a:schemeClr val="accent1"/>
          </a:solidFill>
          <a:ln w="38100" cmpd="sng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65330" name="Freeform 18"/>
          <p:cNvSpPr>
            <a:spLocks/>
          </p:cNvSpPr>
          <p:nvPr/>
        </p:nvSpPr>
        <p:spPr bwMode="invGray">
          <a:xfrm>
            <a:off x="1295400" y="3200400"/>
            <a:ext cx="762000" cy="838200"/>
          </a:xfrm>
          <a:custGeom>
            <a:avLst/>
            <a:gdLst>
              <a:gd name="T0" fmla="*/ 0 w 480"/>
              <a:gd name="T1" fmla="*/ 480 h 528"/>
              <a:gd name="T2" fmla="*/ 384 w 480"/>
              <a:gd name="T3" fmla="*/ 0 h 528"/>
              <a:gd name="T4" fmla="*/ 480 w 480"/>
              <a:gd name="T5" fmla="*/ 528 h 528"/>
              <a:gd name="T6" fmla="*/ 0 w 480"/>
              <a:gd name="T7" fmla="*/ 480 h 52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480" h="528">
                <a:moveTo>
                  <a:pt x="0" y="480"/>
                </a:moveTo>
                <a:lnTo>
                  <a:pt x="384" y="0"/>
                </a:lnTo>
                <a:lnTo>
                  <a:pt x="480" y="528"/>
                </a:lnTo>
                <a:lnTo>
                  <a:pt x="0" y="480"/>
                </a:lnTo>
                <a:close/>
              </a:path>
            </a:pathLst>
          </a:custGeom>
          <a:solidFill>
            <a:schemeClr val="accent1"/>
          </a:solidFill>
          <a:ln w="38100" cmpd="sng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65331" name="Freeform 19"/>
          <p:cNvSpPr>
            <a:spLocks/>
          </p:cNvSpPr>
          <p:nvPr/>
        </p:nvSpPr>
        <p:spPr bwMode="invGray">
          <a:xfrm>
            <a:off x="3810000" y="3276600"/>
            <a:ext cx="1219200" cy="685800"/>
          </a:xfrm>
          <a:custGeom>
            <a:avLst/>
            <a:gdLst>
              <a:gd name="T0" fmla="*/ 0 w 768"/>
              <a:gd name="T1" fmla="*/ 0 h 432"/>
              <a:gd name="T2" fmla="*/ 192 w 768"/>
              <a:gd name="T3" fmla="*/ 384 h 432"/>
              <a:gd name="T4" fmla="*/ 768 w 768"/>
              <a:gd name="T5" fmla="*/ 432 h 432"/>
              <a:gd name="T6" fmla="*/ 768 w 768"/>
              <a:gd name="T7" fmla="*/ 48 h 432"/>
              <a:gd name="T8" fmla="*/ 0 w 768"/>
              <a:gd name="T9" fmla="*/ 0 h 4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768" h="432">
                <a:moveTo>
                  <a:pt x="0" y="0"/>
                </a:moveTo>
                <a:lnTo>
                  <a:pt x="192" y="384"/>
                </a:lnTo>
                <a:lnTo>
                  <a:pt x="768" y="432"/>
                </a:lnTo>
                <a:lnTo>
                  <a:pt x="768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 w="38100" cmpd="sng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1165332" name="Group 20"/>
          <p:cNvGrpSpPr>
            <a:grpSpLocks/>
          </p:cNvGrpSpPr>
          <p:nvPr/>
        </p:nvGrpSpPr>
        <p:grpSpPr bwMode="auto">
          <a:xfrm>
            <a:off x="6172200" y="3276600"/>
            <a:ext cx="2209800" cy="914400"/>
            <a:chOff x="4080" y="2016"/>
            <a:chExt cx="1392" cy="576"/>
          </a:xfrm>
        </p:grpSpPr>
        <p:sp>
          <p:nvSpPr>
            <p:cNvPr id="1165333" name="Freeform 21"/>
            <p:cNvSpPr>
              <a:spLocks/>
            </p:cNvSpPr>
            <p:nvPr/>
          </p:nvSpPr>
          <p:spPr bwMode="invGray">
            <a:xfrm>
              <a:off x="4080" y="2016"/>
              <a:ext cx="384" cy="432"/>
            </a:xfrm>
            <a:custGeom>
              <a:avLst/>
              <a:gdLst>
                <a:gd name="T0" fmla="*/ 0 w 384"/>
                <a:gd name="T1" fmla="*/ 0 h 432"/>
                <a:gd name="T2" fmla="*/ 48 w 384"/>
                <a:gd name="T3" fmla="*/ 432 h 432"/>
                <a:gd name="T4" fmla="*/ 384 w 384"/>
                <a:gd name="T5" fmla="*/ 432 h 432"/>
                <a:gd name="T6" fmla="*/ 192 w 384"/>
                <a:gd name="T7" fmla="*/ 48 h 432"/>
                <a:gd name="T8" fmla="*/ 0 w 384"/>
                <a:gd name="T9" fmla="*/ 0 h 4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4" h="432">
                  <a:moveTo>
                    <a:pt x="0" y="0"/>
                  </a:moveTo>
                  <a:lnTo>
                    <a:pt x="48" y="432"/>
                  </a:lnTo>
                  <a:lnTo>
                    <a:pt x="384" y="432"/>
                  </a:lnTo>
                  <a:lnTo>
                    <a:pt x="192" y="4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38100" cmpd="sng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65334" name="Freeform 22"/>
            <p:cNvSpPr>
              <a:spLocks/>
            </p:cNvSpPr>
            <p:nvPr/>
          </p:nvSpPr>
          <p:spPr bwMode="invGray">
            <a:xfrm>
              <a:off x="4272" y="2064"/>
              <a:ext cx="432" cy="384"/>
            </a:xfrm>
            <a:custGeom>
              <a:avLst/>
              <a:gdLst>
                <a:gd name="T0" fmla="*/ 0 w 432"/>
                <a:gd name="T1" fmla="*/ 0 h 384"/>
                <a:gd name="T2" fmla="*/ 192 w 432"/>
                <a:gd name="T3" fmla="*/ 384 h 384"/>
                <a:gd name="T4" fmla="*/ 384 w 432"/>
                <a:gd name="T5" fmla="*/ 336 h 384"/>
                <a:gd name="T6" fmla="*/ 432 w 432"/>
                <a:gd name="T7" fmla="*/ 0 h 384"/>
                <a:gd name="T8" fmla="*/ 0 w 432"/>
                <a:gd name="T9" fmla="*/ 0 h 3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32" h="384">
                  <a:moveTo>
                    <a:pt x="0" y="0"/>
                  </a:moveTo>
                  <a:lnTo>
                    <a:pt x="192" y="384"/>
                  </a:lnTo>
                  <a:lnTo>
                    <a:pt x="384" y="336"/>
                  </a:lnTo>
                  <a:lnTo>
                    <a:pt x="432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38100" cmpd="sng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65335" name="Freeform 23"/>
            <p:cNvSpPr>
              <a:spLocks/>
            </p:cNvSpPr>
            <p:nvPr/>
          </p:nvSpPr>
          <p:spPr bwMode="invGray">
            <a:xfrm>
              <a:off x="4656" y="2064"/>
              <a:ext cx="192" cy="336"/>
            </a:xfrm>
            <a:custGeom>
              <a:avLst/>
              <a:gdLst>
                <a:gd name="T0" fmla="*/ 0 w 192"/>
                <a:gd name="T1" fmla="*/ 336 h 336"/>
                <a:gd name="T2" fmla="*/ 48 w 192"/>
                <a:gd name="T3" fmla="*/ 0 h 336"/>
                <a:gd name="T4" fmla="*/ 192 w 192"/>
                <a:gd name="T5" fmla="*/ 96 h 336"/>
                <a:gd name="T6" fmla="*/ 192 w 192"/>
                <a:gd name="T7" fmla="*/ 288 h 336"/>
                <a:gd name="T8" fmla="*/ 0 w 192"/>
                <a:gd name="T9" fmla="*/ 336 h 3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2" h="336">
                  <a:moveTo>
                    <a:pt x="0" y="336"/>
                  </a:moveTo>
                  <a:lnTo>
                    <a:pt x="48" y="0"/>
                  </a:lnTo>
                  <a:lnTo>
                    <a:pt x="192" y="96"/>
                  </a:lnTo>
                  <a:lnTo>
                    <a:pt x="192" y="288"/>
                  </a:lnTo>
                  <a:lnTo>
                    <a:pt x="0" y="336"/>
                  </a:lnTo>
                  <a:close/>
                </a:path>
              </a:pathLst>
            </a:custGeom>
            <a:solidFill>
              <a:schemeClr val="accent1"/>
            </a:solidFill>
            <a:ln w="38100" cmpd="sng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65336" name="Freeform 24"/>
            <p:cNvSpPr>
              <a:spLocks/>
            </p:cNvSpPr>
            <p:nvPr/>
          </p:nvSpPr>
          <p:spPr bwMode="invGray">
            <a:xfrm>
              <a:off x="4848" y="2064"/>
              <a:ext cx="336" cy="528"/>
            </a:xfrm>
            <a:custGeom>
              <a:avLst/>
              <a:gdLst>
                <a:gd name="T0" fmla="*/ 0 w 336"/>
                <a:gd name="T1" fmla="*/ 96 h 528"/>
                <a:gd name="T2" fmla="*/ 0 w 336"/>
                <a:gd name="T3" fmla="*/ 288 h 528"/>
                <a:gd name="T4" fmla="*/ 288 w 336"/>
                <a:gd name="T5" fmla="*/ 528 h 528"/>
                <a:gd name="T6" fmla="*/ 336 w 336"/>
                <a:gd name="T7" fmla="*/ 0 h 528"/>
                <a:gd name="T8" fmla="*/ 0 w 336"/>
                <a:gd name="T9" fmla="*/ 96 h 5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36" h="528">
                  <a:moveTo>
                    <a:pt x="0" y="96"/>
                  </a:moveTo>
                  <a:lnTo>
                    <a:pt x="0" y="288"/>
                  </a:lnTo>
                  <a:lnTo>
                    <a:pt x="288" y="528"/>
                  </a:lnTo>
                  <a:lnTo>
                    <a:pt x="336" y="0"/>
                  </a:lnTo>
                  <a:lnTo>
                    <a:pt x="0" y="96"/>
                  </a:lnTo>
                  <a:close/>
                </a:path>
              </a:pathLst>
            </a:custGeom>
            <a:solidFill>
              <a:schemeClr val="accent1"/>
            </a:solidFill>
            <a:ln w="38100" cmpd="sng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65337" name="Freeform 25"/>
            <p:cNvSpPr>
              <a:spLocks/>
            </p:cNvSpPr>
            <p:nvPr/>
          </p:nvSpPr>
          <p:spPr bwMode="invGray">
            <a:xfrm>
              <a:off x="5136" y="2064"/>
              <a:ext cx="336" cy="528"/>
            </a:xfrm>
            <a:custGeom>
              <a:avLst/>
              <a:gdLst>
                <a:gd name="T0" fmla="*/ 0 w 336"/>
                <a:gd name="T1" fmla="*/ 528 h 528"/>
                <a:gd name="T2" fmla="*/ 48 w 336"/>
                <a:gd name="T3" fmla="*/ 0 h 528"/>
                <a:gd name="T4" fmla="*/ 288 w 336"/>
                <a:gd name="T5" fmla="*/ 0 h 528"/>
                <a:gd name="T6" fmla="*/ 336 w 336"/>
                <a:gd name="T7" fmla="*/ 336 h 528"/>
                <a:gd name="T8" fmla="*/ 0 w 336"/>
                <a:gd name="T9" fmla="*/ 528 h 5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36" h="528">
                  <a:moveTo>
                    <a:pt x="0" y="528"/>
                  </a:moveTo>
                  <a:lnTo>
                    <a:pt x="48" y="0"/>
                  </a:lnTo>
                  <a:lnTo>
                    <a:pt x="288" y="0"/>
                  </a:lnTo>
                  <a:lnTo>
                    <a:pt x="336" y="336"/>
                  </a:lnTo>
                  <a:lnTo>
                    <a:pt x="0" y="528"/>
                  </a:lnTo>
                  <a:close/>
                </a:path>
              </a:pathLst>
            </a:custGeom>
            <a:solidFill>
              <a:schemeClr val="accent1"/>
            </a:solidFill>
            <a:ln w="38100" cmpd="sng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165338" name="Freeform 26"/>
          <p:cNvSpPr>
            <a:spLocks/>
          </p:cNvSpPr>
          <p:nvPr/>
        </p:nvSpPr>
        <p:spPr bwMode="invGray">
          <a:xfrm>
            <a:off x="1143000" y="5029200"/>
            <a:ext cx="533400" cy="609600"/>
          </a:xfrm>
          <a:custGeom>
            <a:avLst/>
            <a:gdLst>
              <a:gd name="T0" fmla="*/ 0 w 336"/>
              <a:gd name="T1" fmla="*/ 384 h 384"/>
              <a:gd name="T2" fmla="*/ 288 w 336"/>
              <a:gd name="T3" fmla="*/ 0 h 384"/>
              <a:gd name="T4" fmla="*/ 336 w 336"/>
              <a:gd name="T5" fmla="*/ 288 h 384"/>
              <a:gd name="T6" fmla="*/ 0 w 336"/>
              <a:gd name="T7" fmla="*/ 384 h 3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336" h="384">
                <a:moveTo>
                  <a:pt x="0" y="384"/>
                </a:moveTo>
                <a:lnTo>
                  <a:pt x="288" y="0"/>
                </a:lnTo>
                <a:lnTo>
                  <a:pt x="336" y="288"/>
                </a:lnTo>
                <a:lnTo>
                  <a:pt x="0" y="384"/>
                </a:lnTo>
                <a:close/>
              </a:path>
            </a:pathLst>
          </a:custGeom>
          <a:solidFill>
            <a:schemeClr val="accent1"/>
          </a:solidFill>
          <a:ln w="38100" cmpd="sng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65339" name="Freeform 27"/>
          <p:cNvSpPr>
            <a:spLocks/>
          </p:cNvSpPr>
          <p:nvPr/>
        </p:nvSpPr>
        <p:spPr bwMode="invGray">
          <a:xfrm>
            <a:off x="1600200" y="5029200"/>
            <a:ext cx="533400" cy="685800"/>
          </a:xfrm>
          <a:custGeom>
            <a:avLst/>
            <a:gdLst>
              <a:gd name="T0" fmla="*/ 0 w 336"/>
              <a:gd name="T1" fmla="*/ 0 h 432"/>
              <a:gd name="T2" fmla="*/ 48 w 336"/>
              <a:gd name="T3" fmla="*/ 288 h 432"/>
              <a:gd name="T4" fmla="*/ 336 w 336"/>
              <a:gd name="T5" fmla="*/ 432 h 432"/>
              <a:gd name="T6" fmla="*/ 0 w 336"/>
              <a:gd name="T7" fmla="*/ 0 h 4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336" h="432">
                <a:moveTo>
                  <a:pt x="0" y="0"/>
                </a:moveTo>
                <a:lnTo>
                  <a:pt x="48" y="288"/>
                </a:lnTo>
                <a:lnTo>
                  <a:pt x="336" y="432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 w="38100" cmpd="sng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65340" name="Freeform 28"/>
          <p:cNvSpPr>
            <a:spLocks/>
          </p:cNvSpPr>
          <p:nvPr/>
        </p:nvSpPr>
        <p:spPr bwMode="invGray">
          <a:xfrm>
            <a:off x="1600200" y="5029200"/>
            <a:ext cx="914400" cy="685800"/>
          </a:xfrm>
          <a:custGeom>
            <a:avLst/>
            <a:gdLst>
              <a:gd name="T0" fmla="*/ 0 w 576"/>
              <a:gd name="T1" fmla="*/ 0 h 432"/>
              <a:gd name="T2" fmla="*/ 336 w 576"/>
              <a:gd name="T3" fmla="*/ 432 h 432"/>
              <a:gd name="T4" fmla="*/ 576 w 576"/>
              <a:gd name="T5" fmla="*/ 192 h 432"/>
              <a:gd name="T6" fmla="*/ 0 w 576"/>
              <a:gd name="T7" fmla="*/ 0 h 4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576" h="432">
                <a:moveTo>
                  <a:pt x="0" y="0"/>
                </a:moveTo>
                <a:lnTo>
                  <a:pt x="336" y="432"/>
                </a:lnTo>
                <a:lnTo>
                  <a:pt x="576" y="192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 w="38100" cmpd="sng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65341" name="Freeform 29"/>
          <p:cNvSpPr>
            <a:spLocks/>
          </p:cNvSpPr>
          <p:nvPr/>
        </p:nvSpPr>
        <p:spPr bwMode="invGray">
          <a:xfrm>
            <a:off x="2133600" y="5334000"/>
            <a:ext cx="762000" cy="381000"/>
          </a:xfrm>
          <a:custGeom>
            <a:avLst/>
            <a:gdLst>
              <a:gd name="T0" fmla="*/ 0 w 480"/>
              <a:gd name="T1" fmla="*/ 240 h 240"/>
              <a:gd name="T2" fmla="*/ 240 w 480"/>
              <a:gd name="T3" fmla="*/ 0 h 240"/>
              <a:gd name="T4" fmla="*/ 480 w 480"/>
              <a:gd name="T5" fmla="*/ 192 h 240"/>
              <a:gd name="T6" fmla="*/ 0 w 480"/>
              <a:gd name="T7" fmla="*/ 240 h 24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480" h="240">
                <a:moveTo>
                  <a:pt x="0" y="240"/>
                </a:moveTo>
                <a:lnTo>
                  <a:pt x="240" y="0"/>
                </a:lnTo>
                <a:lnTo>
                  <a:pt x="480" y="192"/>
                </a:lnTo>
                <a:lnTo>
                  <a:pt x="0" y="240"/>
                </a:lnTo>
                <a:close/>
              </a:path>
            </a:pathLst>
          </a:custGeom>
          <a:solidFill>
            <a:schemeClr val="accent1"/>
          </a:solidFill>
          <a:ln w="38100" cmpd="sng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65342" name="Freeform 30"/>
          <p:cNvSpPr>
            <a:spLocks/>
          </p:cNvSpPr>
          <p:nvPr/>
        </p:nvSpPr>
        <p:spPr bwMode="invGray">
          <a:xfrm>
            <a:off x="2514600" y="5334000"/>
            <a:ext cx="1219200" cy="304800"/>
          </a:xfrm>
          <a:custGeom>
            <a:avLst/>
            <a:gdLst>
              <a:gd name="T0" fmla="*/ 0 w 768"/>
              <a:gd name="T1" fmla="*/ 0 h 192"/>
              <a:gd name="T2" fmla="*/ 768 w 768"/>
              <a:gd name="T3" fmla="*/ 48 h 192"/>
              <a:gd name="T4" fmla="*/ 240 w 768"/>
              <a:gd name="T5" fmla="*/ 192 h 192"/>
              <a:gd name="T6" fmla="*/ 0 w 768"/>
              <a:gd name="T7" fmla="*/ 0 h 19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768" h="192">
                <a:moveTo>
                  <a:pt x="0" y="0"/>
                </a:moveTo>
                <a:lnTo>
                  <a:pt x="768" y="48"/>
                </a:lnTo>
                <a:lnTo>
                  <a:pt x="240" y="192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 w="38100" cmpd="sng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65343" name="Freeform 31"/>
          <p:cNvSpPr>
            <a:spLocks/>
          </p:cNvSpPr>
          <p:nvPr/>
        </p:nvSpPr>
        <p:spPr bwMode="invGray">
          <a:xfrm>
            <a:off x="5135563" y="5064125"/>
            <a:ext cx="990600" cy="685800"/>
          </a:xfrm>
          <a:custGeom>
            <a:avLst/>
            <a:gdLst>
              <a:gd name="T0" fmla="*/ 624 w 624"/>
              <a:gd name="T1" fmla="*/ 432 h 432"/>
              <a:gd name="T2" fmla="*/ 0 w 624"/>
              <a:gd name="T3" fmla="*/ 96 h 432"/>
              <a:gd name="T4" fmla="*/ 288 w 624"/>
              <a:gd name="T5" fmla="*/ 0 h 432"/>
              <a:gd name="T6" fmla="*/ 624 w 624"/>
              <a:gd name="T7" fmla="*/ 432 h 4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624" h="432">
                <a:moveTo>
                  <a:pt x="624" y="432"/>
                </a:moveTo>
                <a:lnTo>
                  <a:pt x="0" y="96"/>
                </a:lnTo>
                <a:lnTo>
                  <a:pt x="288" y="0"/>
                </a:lnTo>
                <a:lnTo>
                  <a:pt x="624" y="432"/>
                </a:lnTo>
                <a:close/>
              </a:path>
            </a:pathLst>
          </a:custGeom>
          <a:solidFill>
            <a:schemeClr val="accent1"/>
          </a:solidFill>
          <a:ln w="38100" cmpd="sng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65344" name="Freeform 32"/>
          <p:cNvSpPr>
            <a:spLocks/>
          </p:cNvSpPr>
          <p:nvPr/>
        </p:nvSpPr>
        <p:spPr bwMode="invGray">
          <a:xfrm>
            <a:off x="5592763" y="5064125"/>
            <a:ext cx="533400" cy="685800"/>
          </a:xfrm>
          <a:custGeom>
            <a:avLst/>
            <a:gdLst>
              <a:gd name="T0" fmla="*/ 336 w 336"/>
              <a:gd name="T1" fmla="*/ 432 h 432"/>
              <a:gd name="T2" fmla="*/ 0 w 336"/>
              <a:gd name="T3" fmla="*/ 0 h 432"/>
              <a:gd name="T4" fmla="*/ 336 w 336"/>
              <a:gd name="T5" fmla="*/ 0 h 432"/>
              <a:gd name="T6" fmla="*/ 336 w 336"/>
              <a:gd name="T7" fmla="*/ 432 h 4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336" h="432">
                <a:moveTo>
                  <a:pt x="336" y="432"/>
                </a:moveTo>
                <a:lnTo>
                  <a:pt x="0" y="0"/>
                </a:lnTo>
                <a:lnTo>
                  <a:pt x="336" y="0"/>
                </a:lnTo>
                <a:lnTo>
                  <a:pt x="336" y="432"/>
                </a:lnTo>
                <a:close/>
              </a:path>
            </a:pathLst>
          </a:custGeom>
          <a:solidFill>
            <a:schemeClr val="accent1"/>
          </a:solidFill>
          <a:ln w="38100" cmpd="sng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65345" name="Freeform 33"/>
          <p:cNvSpPr>
            <a:spLocks/>
          </p:cNvSpPr>
          <p:nvPr/>
        </p:nvSpPr>
        <p:spPr bwMode="invGray">
          <a:xfrm>
            <a:off x="6126163" y="5064125"/>
            <a:ext cx="457200" cy="685800"/>
          </a:xfrm>
          <a:custGeom>
            <a:avLst/>
            <a:gdLst>
              <a:gd name="T0" fmla="*/ 0 w 288"/>
              <a:gd name="T1" fmla="*/ 432 h 432"/>
              <a:gd name="T2" fmla="*/ 0 w 288"/>
              <a:gd name="T3" fmla="*/ 0 h 432"/>
              <a:gd name="T4" fmla="*/ 288 w 288"/>
              <a:gd name="T5" fmla="*/ 96 h 432"/>
              <a:gd name="T6" fmla="*/ 0 w 288"/>
              <a:gd name="T7" fmla="*/ 432 h 4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88" h="432">
                <a:moveTo>
                  <a:pt x="0" y="432"/>
                </a:moveTo>
                <a:lnTo>
                  <a:pt x="0" y="0"/>
                </a:lnTo>
                <a:lnTo>
                  <a:pt x="288" y="96"/>
                </a:lnTo>
                <a:lnTo>
                  <a:pt x="0" y="432"/>
                </a:lnTo>
                <a:close/>
              </a:path>
            </a:pathLst>
          </a:custGeom>
          <a:solidFill>
            <a:schemeClr val="accent1"/>
          </a:solidFill>
          <a:ln w="38100" cmpd="sng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65346" name="Freeform 34"/>
          <p:cNvSpPr>
            <a:spLocks/>
          </p:cNvSpPr>
          <p:nvPr/>
        </p:nvSpPr>
        <p:spPr bwMode="invGray">
          <a:xfrm>
            <a:off x="6126163" y="5140325"/>
            <a:ext cx="838200" cy="609600"/>
          </a:xfrm>
          <a:custGeom>
            <a:avLst/>
            <a:gdLst>
              <a:gd name="T0" fmla="*/ 0 w 528"/>
              <a:gd name="T1" fmla="*/ 384 h 384"/>
              <a:gd name="T2" fmla="*/ 288 w 528"/>
              <a:gd name="T3" fmla="*/ 48 h 384"/>
              <a:gd name="T4" fmla="*/ 528 w 528"/>
              <a:gd name="T5" fmla="*/ 0 h 384"/>
              <a:gd name="T6" fmla="*/ 0 w 528"/>
              <a:gd name="T7" fmla="*/ 384 h 3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528" h="384">
                <a:moveTo>
                  <a:pt x="0" y="384"/>
                </a:moveTo>
                <a:lnTo>
                  <a:pt x="288" y="48"/>
                </a:lnTo>
                <a:lnTo>
                  <a:pt x="528" y="0"/>
                </a:lnTo>
                <a:lnTo>
                  <a:pt x="0" y="384"/>
                </a:lnTo>
                <a:close/>
              </a:path>
            </a:pathLst>
          </a:custGeom>
          <a:solidFill>
            <a:schemeClr val="accent1"/>
          </a:solidFill>
          <a:ln w="38100" cmpd="sng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65347" name="Freeform 35"/>
          <p:cNvSpPr>
            <a:spLocks/>
          </p:cNvSpPr>
          <p:nvPr/>
        </p:nvSpPr>
        <p:spPr bwMode="invGray">
          <a:xfrm>
            <a:off x="6126163" y="5140325"/>
            <a:ext cx="1143000" cy="609600"/>
          </a:xfrm>
          <a:custGeom>
            <a:avLst/>
            <a:gdLst>
              <a:gd name="T0" fmla="*/ 0 w 720"/>
              <a:gd name="T1" fmla="*/ 384 h 384"/>
              <a:gd name="T2" fmla="*/ 528 w 720"/>
              <a:gd name="T3" fmla="*/ 0 h 384"/>
              <a:gd name="T4" fmla="*/ 720 w 720"/>
              <a:gd name="T5" fmla="*/ 288 h 384"/>
              <a:gd name="T6" fmla="*/ 0 w 720"/>
              <a:gd name="T7" fmla="*/ 384 h 3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720" h="384">
                <a:moveTo>
                  <a:pt x="0" y="384"/>
                </a:moveTo>
                <a:lnTo>
                  <a:pt x="528" y="0"/>
                </a:lnTo>
                <a:lnTo>
                  <a:pt x="720" y="288"/>
                </a:lnTo>
                <a:lnTo>
                  <a:pt x="0" y="384"/>
                </a:lnTo>
                <a:close/>
              </a:path>
            </a:pathLst>
          </a:custGeom>
          <a:solidFill>
            <a:schemeClr val="accent1"/>
          </a:solidFill>
          <a:ln w="38100" cmpd="sng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cxnSp>
        <p:nvCxnSpPr>
          <p:cNvPr id="3" name="Straight Connector 2"/>
          <p:cNvCxnSpPr/>
          <p:nvPr/>
        </p:nvCxnSpPr>
        <p:spPr bwMode="auto">
          <a:xfrm>
            <a:off x="6103350" y="1499257"/>
            <a:ext cx="2293166" cy="3077888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5" name="Straight Connector 4"/>
          <p:cNvCxnSpPr/>
          <p:nvPr/>
        </p:nvCxnSpPr>
        <p:spPr bwMode="auto">
          <a:xfrm flipH="1">
            <a:off x="6059251" y="1402247"/>
            <a:ext cx="2522482" cy="3183717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7" name="Straight Connector 6"/>
          <p:cNvCxnSpPr/>
          <p:nvPr/>
        </p:nvCxnSpPr>
        <p:spPr bwMode="auto">
          <a:xfrm>
            <a:off x="3439749" y="3095525"/>
            <a:ext cx="1940372" cy="1322875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9" name="Straight Connector 8"/>
          <p:cNvCxnSpPr/>
          <p:nvPr/>
        </p:nvCxnSpPr>
        <p:spPr bwMode="auto">
          <a:xfrm flipH="1">
            <a:off x="3536768" y="3121983"/>
            <a:ext cx="1675775" cy="1428704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8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Geometry </a:t>
            </a:r>
          </a:p>
        </p:txBody>
      </p:sp>
      <p:sp>
        <p:nvSpPr>
          <p:cNvPr id="1168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527175"/>
            <a:ext cx="8505825" cy="50292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400" dirty="0"/>
              <a:t>Points (GL_POINTS)</a:t>
            </a:r>
          </a:p>
          <a:p>
            <a:pPr lvl="1">
              <a:lnSpc>
                <a:spcPct val="90000"/>
              </a:lnSpc>
              <a:buFont typeface="Wingdings" charset="0"/>
              <a:buNone/>
            </a:pPr>
            <a:r>
              <a:rPr lang="en-US" sz="2000" dirty="0"/>
              <a:t>Stored in Homogeneous coordinates</a:t>
            </a:r>
          </a:p>
          <a:p>
            <a:pPr>
              <a:lnSpc>
                <a:spcPct val="90000"/>
              </a:lnSpc>
            </a:pPr>
            <a:r>
              <a:rPr lang="en-US" sz="2400" dirty="0"/>
              <a:t>Line segments (GL_LINES</a:t>
            </a:r>
            <a:r>
              <a:rPr lang="en-US" sz="2400" dirty="0" smtClean="0"/>
              <a:t>) </a:t>
            </a:r>
          </a:p>
          <a:p>
            <a:pPr lvl="1">
              <a:lnSpc>
                <a:spcPct val="90000"/>
              </a:lnSpc>
            </a:pPr>
            <a:r>
              <a:rPr lang="en-US" sz="2000" dirty="0" smtClean="0"/>
              <a:t>Also </a:t>
            </a:r>
            <a:r>
              <a:rPr lang="en-US" sz="2000" dirty="0"/>
              <a:t>(</a:t>
            </a:r>
            <a:r>
              <a:rPr lang="en-US" sz="2000" dirty="0" smtClean="0"/>
              <a:t>GL_LINE_STRIP, GL_LINE_LOOP)</a:t>
            </a:r>
            <a:endParaRPr lang="en-US" sz="2000" dirty="0"/>
          </a:p>
          <a:p>
            <a:pPr>
              <a:lnSpc>
                <a:spcPct val="90000"/>
              </a:lnSpc>
            </a:pPr>
            <a:r>
              <a:rPr lang="en-US" sz="2400" dirty="0" smtClean="0"/>
              <a:t>Triangles (GL_TRIANGLES)</a:t>
            </a:r>
          </a:p>
          <a:p>
            <a:pPr lvl="1">
              <a:lnSpc>
                <a:spcPct val="90000"/>
              </a:lnSpc>
            </a:pPr>
            <a:r>
              <a:rPr lang="en-US" sz="2000" dirty="0" smtClean="0"/>
              <a:t>Also strips, fans (GL_TRIANGLE_STRIP, GL_TRIANGLE_FAN)</a:t>
            </a:r>
            <a:endParaRPr lang="en-US" sz="2000" dirty="0"/>
          </a:p>
          <a:p>
            <a:pPr lvl="1">
              <a:lnSpc>
                <a:spcPct val="90000"/>
              </a:lnSpc>
              <a:buFont typeface="Wingdings" charset="0"/>
              <a:buNone/>
            </a:pPr>
            <a:endParaRPr lang="en-US" sz="2000" dirty="0"/>
          </a:p>
          <a:p>
            <a:pPr>
              <a:lnSpc>
                <a:spcPct val="90000"/>
              </a:lnSpc>
            </a:pPr>
            <a:r>
              <a:rPr lang="en-US" sz="2400" dirty="0"/>
              <a:t>More complex primitives (GLUT): Sphere, teapot, cube,</a:t>
            </a:r>
            <a:r>
              <a:rPr lang="en-US" sz="2400" dirty="0" smtClean="0"/>
              <a:t>…</a:t>
            </a:r>
          </a:p>
          <a:p>
            <a:pPr lvl="1">
              <a:lnSpc>
                <a:spcPct val="90000"/>
              </a:lnSpc>
            </a:pPr>
            <a:r>
              <a:rPr lang="en-US" sz="2000" dirty="0" smtClean="0"/>
              <a:t>Must now be converted into triangles (which is what skeleton does)</a:t>
            </a:r>
            <a:endParaRPr lang="en-US" sz="2000" dirty="0"/>
          </a:p>
          <a:p>
            <a:pPr lvl="1">
              <a:lnSpc>
                <a:spcPct val="90000"/>
              </a:lnSpc>
            </a:pPr>
            <a:endParaRPr lang="en-US" sz="2000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Old OpenGL: Drawing</a:t>
            </a:r>
          </a:p>
        </p:txBody>
      </p:sp>
      <p:sp>
        <p:nvSpPr>
          <p:cNvPr id="1167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01613" y="1327150"/>
            <a:ext cx="8575675" cy="5897563"/>
          </a:xfrm>
        </p:spPr>
        <p:txBody>
          <a:bodyPr/>
          <a:lstStyle/>
          <a:p>
            <a:r>
              <a:rPr lang="en-US" dirty="0"/>
              <a:t>Enclose vertices between </a:t>
            </a:r>
            <a:r>
              <a:rPr lang="en-US" dirty="0" err="1"/>
              <a:t>glBegin</a:t>
            </a:r>
            <a:r>
              <a:rPr lang="en-US" dirty="0"/>
              <a:t>() … </a:t>
            </a:r>
            <a:r>
              <a:rPr lang="en-US" dirty="0" err="1"/>
              <a:t>glEnd</a:t>
            </a:r>
            <a:r>
              <a:rPr lang="en-US" dirty="0"/>
              <a:t>() pair</a:t>
            </a:r>
          </a:p>
          <a:p>
            <a:pPr lvl="1"/>
            <a:r>
              <a:rPr lang="en-US" dirty="0"/>
              <a:t>Can include normal C code and attributes like the colors</a:t>
            </a:r>
          </a:p>
          <a:p>
            <a:pPr lvl="1"/>
            <a:r>
              <a:rPr lang="en-US" dirty="0"/>
              <a:t> Inside are commands like glVertex3f, glColor3f</a:t>
            </a:r>
          </a:p>
          <a:p>
            <a:pPr lvl="1"/>
            <a:r>
              <a:rPr lang="en-US" dirty="0"/>
              <a:t>Attributes must be set </a:t>
            </a:r>
            <a:r>
              <a:rPr lang="en-US" b="1" i="1" dirty="0"/>
              <a:t>before</a:t>
            </a:r>
            <a:r>
              <a:rPr lang="en-US" dirty="0"/>
              <a:t> the vertex</a:t>
            </a:r>
          </a:p>
          <a:p>
            <a:r>
              <a:rPr lang="en-US" dirty="0"/>
              <a:t>Assembly line (pass vertices, transform, shade)</a:t>
            </a:r>
          </a:p>
          <a:p>
            <a:pPr lvl="1"/>
            <a:r>
              <a:rPr lang="en-US" dirty="0"/>
              <a:t>These are vertex, fragment shaders on current GPUs</a:t>
            </a:r>
          </a:p>
          <a:p>
            <a:pPr lvl="1"/>
            <a:r>
              <a:rPr lang="en-US" i="1" dirty="0"/>
              <a:t>Immediate Mode</a:t>
            </a:r>
            <a:r>
              <a:rPr lang="en-US" dirty="0"/>
              <a:t>: Sent to server and drawn</a:t>
            </a:r>
          </a:p>
          <a:p>
            <a:r>
              <a:rPr lang="en-US" dirty="0"/>
              <a:t>Client-Server model (client generates vertices, server draws) even if on same machine</a:t>
            </a:r>
          </a:p>
          <a:p>
            <a:pPr lvl="1"/>
            <a:r>
              <a:rPr lang="en-US" dirty="0" err="1"/>
              <a:t>glFlush</a:t>
            </a:r>
            <a:r>
              <a:rPr lang="en-US" dirty="0"/>
              <a:t>() forces client to send network packet</a:t>
            </a:r>
          </a:p>
          <a:p>
            <a:pPr lvl="1"/>
            <a:r>
              <a:rPr lang="en-US" dirty="0" err="1"/>
              <a:t>glFinish</a:t>
            </a:r>
            <a:r>
              <a:rPr lang="en-US" dirty="0"/>
              <a:t>() waits for </a:t>
            </a:r>
            <a:r>
              <a:rPr lang="en-US" dirty="0" err="1"/>
              <a:t>ack</a:t>
            </a:r>
            <a:r>
              <a:rPr lang="en-US" dirty="0"/>
              <a:t>, sparingly use synchronization</a:t>
            </a:r>
          </a:p>
          <a:p>
            <a:r>
              <a:rPr lang="en-US" dirty="0"/>
              <a:t>New OpenGL: </a:t>
            </a:r>
            <a:r>
              <a:rPr lang="en-US" b="1" dirty="0"/>
              <a:t>Vertex </a:t>
            </a:r>
            <a:r>
              <a:rPr lang="en-US" b="1" dirty="0" smtClean="0"/>
              <a:t>Array</a:t>
            </a:r>
            <a:r>
              <a:rPr lang="en-US" b="1" dirty="0" smtClean="0"/>
              <a:t> </a:t>
            </a:r>
            <a:r>
              <a:rPr lang="en-US" b="1" dirty="0"/>
              <a:t>Objects</a:t>
            </a:r>
            <a:r>
              <a:rPr lang="en-US" dirty="0"/>
              <a:t> (next)</a:t>
            </a:r>
          </a:p>
          <a:p>
            <a:endParaRPr lang="en-US" dirty="0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1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/>
              <a:t>Old OpenGL: Drawing </a:t>
            </a:r>
            <a:r>
              <a:rPr lang="en-US" sz="3200" i="1" dirty="0" smtClean="0"/>
              <a:t>(not used)</a:t>
            </a:r>
            <a:endParaRPr lang="en-US" sz="3200" i="1" dirty="0"/>
          </a:p>
        </p:txBody>
      </p:sp>
      <p:sp>
        <p:nvSpPr>
          <p:cNvPr id="1171459" name="Text Box 3"/>
          <p:cNvSpPr txBox="1">
            <a:spLocks noChangeArrowheads="1"/>
          </p:cNvSpPr>
          <p:nvPr/>
        </p:nvSpPr>
        <p:spPr bwMode="auto">
          <a:xfrm>
            <a:off x="382588" y="1404938"/>
            <a:ext cx="8512175" cy="571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/>
            <a:r>
              <a:rPr lang="en-US" sz="1600" b="1" i="0">
                <a:latin typeface="Courier New" charset="0"/>
                <a:cs typeface="Courier New" charset="0"/>
              </a:rPr>
              <a:t>void display(void)</a:t>
            </a:r>
          </a:p>
          <a:p>
            <a:pPr algn="l"/>
            <a:r>
              <a:rPr lang="en-US" sz="1600" b="1" i="0">
                <a:latin typeface="Courier New" charset="0"/>
                <a:cs typeface="Courier New" charset="0"/>
              </a:rPr>
              <a:t>{</a:t>
            </a:r>
          </a:p>
          <a:p>
            <a:pPr algn="l"/>
            <a:r>
              <a:rPr lang="en-US" sz="1600" b="1" i="0">
                <a:latin typeface="Courier New" charset="0"/>
                <a:cs typeface="Courier New" charset="0"/>
              </a:rPr>
              <a:t>   glClear (GL_COLOR_BUFFER_BIT);</a:t>
            </a:r>
          </a:p>
          <a:p>
            <a:pPr algn="l"/>
            <a:endParaRPr lang="en-US" sz="1600" b="1" i="0">
              <a:latin typeface="Courier New" charset="0"/>
              <a:cs typeface="Courier New" charset="0"/>
            </a:endParaRPr>
          </a:p>
          <a:p>
            <a:pPr algn="l"/>
            <a:r>
              <a:rPr lang="en-US" sz="1600" b="1" i="0">
                <a:latin typeface="Courier New" charset="0"/>
                <a:cs typeface="Courier New" charset="0"/>
              </a:rPr>
              <a:t>   // draw polygon (square) of unit length centered at the origin</a:t>
            </a:r>
          </a:p>
          <a:p>
            <a:pPr algn="l"/>
            <a:r>
              <a:rPr lang="en-US" sz="1600" b="1" i="0">
                <a:latin typeface="Courier New" charset="0"/>
                <a:cs typeface="Courier New" charset="0"/>
              </a:rPr>
              <a:t>   // This code draws each vertex in a different color.  </a:t>
            </a:r>
          </a:p>
          <a:p>
            <a:pPr algn="l"/>
            <a:r>
              <a:rPr lang="en-US" sz="1600" b="1" i="0">
                <a:latin typeface="Courier New" charset="0"/>
                <a:cs typeface="Courier New" charset="0"/>
              </a:rPr>
              <a:t>   // The hardware will blend between them.  </a:t>
            </a:r>
          </a:p>
          <a:p>
            <a:pPr algn="l"/>
            <a:r>
              <a:rPr lang="en-US" sz="1600" b="1" i="0">
                <a:latin typeface="Courier New" charset="0"/>
                <a:cs typeface="Courier New" charset="0"/>
              </a:rPr>
              <a:t>   // This is a useful debugging trick.  I make sure each vertex </a:t>
            </a:r>
          </a:p>
          <a:p>
            <a:pPr algn="l"/>
            <a:r>
              <a:rPr lang="en-US" sz="1600" b="1" i="0">
                <a:latin typeface="Courier New" charset="0"/>
                <a:cs typeface="Courier New" charset="0"/>
              </a:rPr>
              <a:t>   // appears exactly where I expect it to appear.</a:t>
            </a:r>
          </a:p>
          <a:p>
            <a:pPr algn="l"/>
            <a:r>
              <a:rPr lang="en-US" sz="1600" b="1" i="0">
                <a:latin typeface="Courier New" charset="0"/>
                <a:cs typeface="Courier New" charset="0"/>
              </a:rPr>
              <a:t>   </a:t>
            </a:r>
          </a:p>
          <a:p>
            <a:pPr algn="l"/>
            <a:r>
              <a:rPr lang="en-US" sz="1600" b="1" i="0">
                <a:latin typeface="Courier New" charset="0"/>
                <a:cs typeface="Courier New" charset="0"/>
              </a:rPr>
              <a:t>   glBegin(GL_POLYGON);</a:t>
            </a:r>
          </a:p>
          <a:p>
            <a:pPr algn="l"/>
            <a:r>
              <a:rPr lang="en-US" sz="1600" b="1" i="0">
                <a:latin typeface="Courier New" charset="0"/>
                <a:cs typeface="Courier New" charset="0"/>
              </a:rPr>
              <a:t>      glColor3f (1.0, 0.0, 0.0);</a:t>
            </a:r>
          </a:p>
          <a:p>
            <a:pPr algn="l"/>
            <a:r>
              <a:rPr lang="en-US" sz="1600" b="1" i="0">
                <a:latin typeface="Courier New" charset="0"/>
                <a:cs typeface="Courier New" charset="0"/>
              </a:rPr>
              <a:t>      glVertex3f (0.5, 0.5, 0.0);</a:t>
            </a:r>
          </a:p>
          <a:p>
            <a:pPr algn="l"/>
            <a:r>
              <a:rPr lang="en-US" sz="1600" b="1" i="0">
                <a:latin typeface="Courier New" charset="0"/>
                <a:cs typeface="Courier New" charset="0"/>
              </a:rPr>
              <a:t>      glColor3f (0.0, 1.0, 0.0);</a:t>
            </a:r>
          </a:p>
          <a:p>
            <a:pPr algn="l"/>
            <a:r>
              <a:rPr lang="en-US" sz="1600" b="1" i="0">
                <a:latin typeface="Courier New" charset="0"/>
                <a:cs typeface="Courier New" charset="0"/>
              </a:rPr>
              <a:t>      glVertex3f (-0.5, 0.5, 0.0);</a:t>
            </a:r>
          </a:p>
          <a:p>
            <a:pPr algn="l"/>
            <a:r>
              <a:rPr lang="en-US" sz="1600" b="1" i="0">
                <a:latin typeface="Courier New" charset="0"/>
                <a:cs typeface="Courier New" charset="0"/>
              </a:rPr>
              <a:t>      glColor3f (0.0, 0.0, 1.0);</a:t>
            </a:r>
          </a:p>
          <a:p>
            <a:pPr algn="l"/>
            <a:r>
              <a:rPr lang="en-US" sz="1600" b="1" i="0">
                <a:latin typeface="Courier New" charset="0"/>
                <a:cs typeface="Courier New" charset="0"/>
              </a:rPr>
              <a:t>      glVertex3f (-0.5, -0.5, 0.0);</a:t>
            </a:r>
          </a:p>
          <a:p>
            <a:pPr algn="l"/>
            <a:r>
              <a:rPr lang="en-US" sz="1600" b="1" i="0">
                <a:latin typeface="Courier New" charset="0"/>
                <a:cs typeface="Courier New" charset="0"/>
              </a:rPr>
              <a:t>      glColor3f (1.0, 1.0, 1.0);</a:t>
            </a:r>
          </a:p>
          <a:p>
            <a:pPr algn="l"/>
            <a:r>
              <a:rPr lang="en-US" sz="1600" b="1" i="0">
                <a:latin typeface="Courier New" charset="0"/>
                <a:cs typeface="Courier New" charset="0"/>
              </a:rPr>
              <a:t>      glVertex3f (0.5, -0.5, 0.0);</a:t>
            </a:r>
          </a:p>
          <a:p>
            <a:pPr algn="l"/>
            <a:r>
              <a:rPr lang="en-US" sz="1600" b="1" i="0">
                <a:latin typeface="Courier New" charset="0"/>
                <a:cs typeface="Courier New" charset="0"/>
              </a:rPr>
              <a:t>   glEnd(); </a:t>
            </a:r>
          </a:p>
          <a:p>
            <a:pPr algn="l"/>
            <a:r>
              <a:rPr lang="en-US" sz="1600" b="1" i="0">
                <a:latin typeface="Courier New" charset="0"/>
                <a:cs typeface="Courier New" charset="0"/>
              </a:rPr>
              <a:t>   glFlush () ;</a:t>
            </a:r>
          </a:p>
          <a:p>
            <a:pPr algn="l"/>
            <a:r>
              <a:rPr lang="en-US" sz="1600" b="1" i="0">
                <a:latin typeface="Courier New" charset="0"/>
                <a:cs typeface="Courier New" charset="0"/>
              </a:rPr>
              <a:t>}</a:t>
            </a:r>
          </a:p>
          <a:p>
            <a:pPr algn="l"/>
            <a:endParaRPr lang="en-US" sz="1600" b="1" i="0">
              <a:latin typeface="Courier New" charset="0"/>
              <a:cs typeface="Courier New" charset="0"/>
            </a:endParaRPr>
          </a:p>
        </p:txBody>
      </p:sp>
      <p:sp>
        <p:nvSpPr>
          <p:cNvPr id="1171460" name="Rectangle 4"/>
          <p:cNvSpPr>
            <a:spLocks noChangeArrowheads="1"/>
          </p:cNvSpPr>
          <p:nvPr/>
        </p:nvSpPr>
        <p:spPr bwMode="auto">
          <a:xfrm>
            <a:off x="6203950" y="4097338"/>
            <a:ext cx="1798638" cy="1692275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71461" name="Text Box 5"/>
          <p:cNvSpPr txBox="1">
            <a:spLocks noChangeArrowheads="1"/>
          </p:cNvSpPr>
          <p:nvPr/>
        </p:nvSpPr>
        <p:spPr bwMode="auto">
          <a:xfrm>
            <a:off x="5160963" y="5826125"/>
            <a:ext cx="1450975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i="0">
                <a:latin typeface="Arial" charset="0"/>
              </a:rPr>
              <a:t>(-.5, -.5)</a:t>
            </a:r>
          </a:p>
          <a:p>
            <a:r>
              <a:rPr lang="en-US" i="0">
                <a:latin typeface="Arial" charset="0"/>
              </a:rPr>
              <a:t>BLUE</a:t>
            </a:r>
          </a:p>
        </p:txBody>
      </p:sp>
      <p:sp>
        <p:nvSpPr>
          <p:cNvPr id="1171462" name="Text Box 6"/>
          <p:cNvSpPr txBox="1">
            <a:spLocks noChangeArrowheads="1"/>
          </p:cNvSpPr>
          <p:nvPr/>
        </p:nvSpPr>
        <p:spPr bwMode="auto">
          <a:xfrm>
            <a:off x="7294563" y="5821363"/>
            <a:ext cx="1330325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i="0">
                <a:latin typeface="Arial" charset="0"/>
              </a:rPr>
              <a:t>(.5, -.5)</a:t>
            </a:r>
          </a:p>
          <a:p>
            <a:r>
              <a:rPr lang="en-US" i="0">
                <a:latin typeface="Arial" charset="0"/>
              </a:rPr>
              <a:t>WHITE</a:t>
            </a:r>
          </a:p>
        </p:txBody>
      </p:sp>
      <p:sp>
        <p:nvSpPr>
          <p:cNvPr id="1171463" name="Text Box 7"/>
          <p:cNvSpPr txBox="1">
            <a:spLocks noChangeArrowheads="1"/>
          </p:cNvSpPr>
          <p:nvPr/>
        </p:nvSpPr>
        <p:spPr bwMode="auto">
          <a:xfrm>
            <a:off x="7900988" y="3702050"/>
            <a:ext cx="1212850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i="0">
                <a:latin typeface="Arial" charset="0"/>
              </a:rPr>
              <a:t>(.5, .5)</a:t>
            </a:r>
          </a:p>
          <a:p>
            <a:r>
              <a:rPr lang="en-US" i="0">
                <a:latin typeface="Arial" charset="0"/>
              </a:rPr>
              <a:t>RED</a:t>
            </a:r>
          </a:p>
        </p:txBody>
      </p:sp>
      <p:sp>
        <p:nvSpPr>
          <p:cNvPr id="1171464" name="Text Box 8"/>
          <p:cNvSpPr txBox="1">
            <a:spLocks noChangeArrowheads="1"/>
          </p:cNvSpPr>
          <p:nvPr/>
        </p:nvSpPr>
        <p:spPr bwMode="auto">
          <a:xfrm>
            <a:off x="4810125" y="3759200"/>
            <a:ext cx="1447800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i="0">
                <a:latin typeface="Arial" charset="0"/>
              </a:rPr>
              <a:t>(-.5, .5)</a:t>
            </a:r>
          </a:p>
          <a:p>
            <a:r>
              <a:rPr lang="en-US" i="0">
                <a:latin typeface="Arial" charset="0"/>
              </a:rPr>
              <a:t>GREEN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2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/>
              <a:t>Modern OpenGL: Floor Specification</a:t>
            </a:r>
          </a:p>
        </p:txBody>
      </p:sp>
      <p:sp>
        <p:nvSpPr>
          <p:cNvPr id="1182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  <a:buFont typeface="Wingdings" charset="0"/>
              <a:buNone/>
            </a:pPr>
            <a:r>
              <a:rPr lang="en-US" sz="1600" b="1" dirty="0" err="1">
                <a:latin typeface="Courier New" charset="0"/>
              </a:rPr>
              <a:t>const</a:t>
            </a:r>
            <a:r>
              <a:rPr lang="en-US" sz="1600" b="1" dirty="0">
                <a:latin typeface="Courier New" charset="0"/>
              </a:rPr>
              <a:t> </a:t>
            </a:r>
            <a:r>
              <a:rPr lang="en-US" sz="1600" b="1" dirty="0" err="1">
                <a:latin typeface="Courier New" charset="0"/>
              </a:rPr>
              <a:t>GLfloat</a:t>
            </a:r>
            <a:r>
              <a:rPr lang="en-US" sz="1600" b="1" dirty="0">
                <a:latin typeface="Courier New" charset="0"/>
              </a:rPr>
              <a:t> </a:t>
            </a:r>
            <a:r>
              <a:rPr lang="en-US" sz="1600" b="1" dirty="0" err="1">
                <a:latin typeface="Courier New" charset="0"/>
              </a:rPr>
              <a:t>floorverts</a:t>
            </a:r>
            <a:r>
              <a:rPr lang="en-US" sz="1600" b="1" dirty="0">
                <a:latin typeface="Courier New" charset="0"/>
              </a:rPr>
              <a:t>[4][3] = {</a:t>
            </a:r>
          </a:p>
          <a:p>
            <a:pPr>
              <a:lnSpc>
                <a:spcPct val="80000"/>
              </a:lnSpc>
              <a:buFont typeface="Wingdings" charset="0"/>
              <a:buNone/>
            </a:pPr>
            <a:r>
              <a:rPr lang="en-US" sz="1600" b="1" dirty="0">
                <a:latin typeface="Courier New" charset="0"/>
              </a:rPr>
              <a:t>  {0.5, 0.5, 0.0}, {-0.5, 0.5, 0.0}, {-0.5, -0.5, 0.0}, {0.5, -0.5, 0.0}</a:t>
            </a:r>
          </a:p>
          <a:p>
            <a:pPr>
              <a:lnSpc>
                <a:spcPct val="80000"/>
              </a:lnSpc>
              <a:buFont typeface="Wingdings" charset="0"/>
              <a:buNone/>
            </a:pPr>
            <a:r>
              <a:rPr lang="en-US" sz="1600" b="1" dirty="0">
                <a:latin typeface="Courier New" charset="0"/>
              </a:rPr>
              <a:t>} ; </a:t>
            </a:r>
          </a:p>
          <a:p>
            <a:pPr>
              <a:lnSpc>
                <a:spcPct val="80000"/>
              </a:lnSpc>
              <a:buFont typeface="Wingdings" charset="0"/>
              <a:buNone/>
            </a:pPr>
            <a:r>
              <a:rPr lang="en-US" sz="1600" b="1" dirty="0" err="1">
                <a:latin typeface="Courier New" charset="0"/>
              </a:rPr>
              <a:t>const</a:t>
            </a:r>
            <a:r>
              <a:rPr lang="en-US" sz="1600" b="1" dirty="0">
                <a:latin typeface="Courier New" charset="0"/>
              </a:rPr>
              <a:t> </a:t>
            </a:r>
            <a:r>
              <a:rPr lang="en-US" sz="1600" b="1" dirty="0" err="1">
                <a:latin typeface="Courier New" charset="0"/>
              </a:rPr>
              <a:t>GLfloat</a:t>
            </a:r>
            <a:r>
              <a:rPr lang="en-US" sz="1600" b="1" dirty="0">
                <a:latin typeface="Courier New" charset="0"/>
              </a:rPr>
              <a:t> </a:t>
            </a:r>
            <a:r>
              <a:rPr lang="en-US" sz="1600" b="1" dirty="0" err="1">
                <a:latin typeface="Courier New" charset="0"/>
              </a:rPr>
              <a:t>floorcol</a:t>
            </a:r>
            <a:r>
              <a:rPr lang="en-US" sz="1600" b="1" dirty="0">
                <a:latin typeface="Courier New" charset="0"/>
              </a:rPr>
              <a:t>[4][3] = {</a:t>
            </a:r>
          </a:p>
          <a:p>
            <a:pPr>
              <a:lnSpc>
                <a:spcPct val="80000"/>
              </a:lnSpc>
              <a:buFont typeface="Wingdings" charset="0"/>
              <a:buNone/>
            </a:pPr>
            <a:r>
              <a:rPr lang="en-US" sz="1600" b="1" dirty="0">
                <a:latin typeface="Courier New" charset="0"/>
              </a:rPr>
              <a:t>  {1.0, 0.0, 0.0}, {0.0, 1.0, 0.0}, {0.0, 0.0, 1.0}, {1.0, 1.0, 1.0}</a:t>
            </a:r>
          </a:p>
          <a:p>
            <a:pPr>
              <a:lnSpc>
                <a:spcPct val="80000"/>
              </a:lnSpc>
              <a:buFont typeface="Wingdings" charset="0"/>
              <a:buNone/>
            </a:pPr>
            <a:r>
              <a:rPr lang="en-US" sz="1600" b="1" dirty="0">
                <a:latin typeface="Courier New" charset="0"/>
              </a:rPr>
              <a:t>} ; </a:t>
            </a:r>
          </a:p>
          <a:p>
            <a:pPr>
              <a:lnSpc>
                <a:spcPct val="80000"/>
              </a:lnSpc>
              <a:buFont typeface="Wingdings" charset="0"/>
              <a:buNone/>
            </a:pPr>
            <a:r>
              <a:rPr lang="en-US" sz="1600" b="1" dirty="0" err="1">
                <a:latin typeface="Courier New" charset="0"/>
              </a:rPr>
              <a:t>const</a:t>
            </a:r>
            <a:r>
              <a:rPr lang="en-US" sz="1600" b="1" dirty="0">
                <a:latin typeface="Courier New" charset="0"/>
              </a:rPr>
              <a:t> </a:t>
            </a:r>
            <a:r>
              <a:rPr lang="en-US" sz="1600" b="1" dirty="0" err="1">
                <a:latin typeface="Courier New" charset="0"/>
              </a:rPr>
              <a:t>GLubyte</a:t>
            </a:r>
            <a:r>
              <a:rPr lang="en-US" sz="1600" b="1" dirty="0">
                <a:latin typeface="Courier New" charset="0"/>
              </a:rPr>
              <a:t> </a:t>
            </a:r>
            <a:r>
              <a:rPr lang="en-US" sz="1600" b="1" dirty="0" err="1">
                <a:latin typeface="Courier New" charset="0"/>
              </a:rPr>
              <a:t>floorinds</a:t>
            </a:r>
            <a:r>
              <a:rPr lang="en-US" sz="1600" b="1" dirty="0">
                <a:latin typeface="Courier New" charset="0"/>
              </a:rPr>
              <a:t>[1]</a:t>
            </a:r>
            <a:r>
              <a:rPr lang="en-US" sz="1600" b="1" dirty="0" smtClean="0">
                <a:latin typeface="Courier New" charset="0"/>
              </a:rPr>
              <a:t>[6] </a:t>
            </a:r>
            <a:r>
              <a:rPr lang="en-US" sz="1600" b="1" dirty="0">
                <a:latin typeface="Courier New" charset="0"/>
              </a:rPr>
              <a:t>= { {0, 1, 2, </a:t>
            </a:r>
            <a:r>
              <a:rPr lang="en-US" sz="1600" b="1" dirty="0" smtClean="0">
                <a:latin typeface="Courier New" charset="0"/>
              </a:rPr>
              <a:t>0, 2, 3</a:t>
            </a:r>
            <a:r>
              <a:rPr lang="en-US" sz="1600" b="1" dirty="0">
                <a:latin typeface="Courier New" charset="0"/>
              </a:rPr>
              <a:t>} } </a:t>
            </a:r>
            <a:r>
              <a:rPr lang="en-US" sz="1600" b="1" dirty="0" smtClean="0">
                <a:latin typeface="Courier New" charset="0"/>
              </a:rPr>
              <a:t>; //</a:t>
            </a:r>
            <a:r>
              <a:rPr lang="en-US" sz="1600" b="1" dirty="0" err="1" smtClean="0">
                <a:latin typeface="Courier New" charset="0"/>
              </a:rPr>
              <a:t>tris</a:t>
            </a:r>
            <a:r>
              <a:rPr lang="en-US" sz="1600" b="1" dirty="0" smtClean="0">
                <a:latin typeface="Courier New" charset="0"/>
              </a:rPr>
              <a:t> </a:t>
            </a:r>
            <a:endParaRPr lang="en-US" sz="1600" b="1" dirty="0">
              <a:latin typeface="Courier New" charset="0"/>
            </a:endParaRPr>
          </a:p>
          <a:p>
            <a:pPr>
              <a:lnSpc>
                <a:spcPct val="80000"/>
              </a:lnSpc>
              <a:buFont typeface="Wingdings" charset="0"/>
              <a:buNone/>
            </a:pPr>
            <a:r>
              <a:rPr lang="en-US" sz="1600" b="1" dirty="0" err="1">
                <a:latin typeface="Courier New" charset="0"/>
              </a:rPr>
              <a:t>const</a:t>
            </a:r>
            <a:r>
              <a:rPr lang="en-US" sz="1600" b="1" dirty="0">
                <a:latin typeface="Courier New" charset="0"/>
              </a:rPr>
              <a:t> </a:t>
            </a:r>
            <a:r>
              <a:rPr lang="en-US" sz="1600" b="1" dirty="0" err="1">
                <a:latin typeface="Courier New" charset="0"/>
              </a:rPr>
              <a:t>GLfloat</a:t>
            </a:r>
            <a:r>
              <a:rPr lang="en-US" sz="1600" b="1" dirty="0">
                <a:latin typeface="Courier New" charset="0"/>
              </a:rPr>
              <a:t> floorverts2[4][3] = {</a:t>
            </a:r>
          </a:p>
          <a:p>
            <a:pPr>
              <a:lnSpc>
                <a:spcPct val="80000"/>
              </a:lnSpc>
              <a:buFont typeface="Wingdings" charset="0"/>
              <a:buNone/>
            </a:pPr>
            <a:r>
              <a:rPr lang="en-US" sz="1600" b="1" dirty="0">
                <a:latin typeface="Courier New" charset="0"/>
              </a:rPr>
              <a:t>  {0.5, 0.5, 1.0}, {-0.5, 0.5, 1.0}, {-0.5, -0.5, 1.0}, {0.5, -0.5, 1.0}</a:t>
            </a:r>
          </a:p>
          <a:p>
            <a:pPr>
              <a:lnSpc>
                <a:spcPct val="80000"/>
              </a:lnSpc>
              <a:buFont typeface="Wingdings" charset="0"/>
              <a:buNone/>
            </a:pPr>
            <a:r>
              <a:rPr lang="en-US" sz="1600" b="1" dirty="0">
                <a:latin typeface="Courier New" charset="0"/>
              </a:rPr>
              <a:t>} ; </a:t>
            </a:r>
          </a:p>
          <a:p>
            <a:pPr>
              <a:lnSpc>
                <a:spcPct val="80000"/>
              </a:lnSpc>
              <a:buFont typeface="Wingdings" charset="0"/>
              <a:buNone/>
            </a:pPr>
            <a:r>
              <a:rPr lang="en-US" sz="1600" b="1" dirty="0" err="1">
                <a:latin typeface="Courier New" charset="0"/>
              </a:rPr>
              <a:t>const</a:t>
            </a:r>
            <a:r>
              <a:rPr lang="en-US" sz="1600" b="1" dirty="0">
                <a:latin typeface="Courier New" charset="0"/>
              </a:rPr>
              <a:t> </a:t>
            </a:r>
            <a:r>
              <a:rPr lang="en-US" sz="1600" b="1" dirty="0" err="1">
                <a:latin typeface="Courier New" charset="0"/>
              </a:rPr>
              <a:t>GLfloat</a:t>
            </a:r>
            <a:r>
              <a:rPr lang="en-US" sz="1600" b="1" dirty="0">
                <a:latin typeface="Courier New" charset="0"/>
              </a:rPr>
              <a:t> floorcol2[4][3] = {</a:t>
            </a:r>
          </a:p>
          <a:p>
            <a:pPr>
              <a:lnSpc>
                <a:spcPct val="80000"/>
              </a:lnSpc>
              <a:buFont typeface="Wingdings" charset="0"/>
              <a:buNone/>
            </a:pPr>
            <a:r>
              <a:rPr lang="en-US" sz="1600" b="1" dirty="0">
                <a:latin typeface="Courier New" charset="0"/>
              </a:rPr>
              <a:t>  {1.0, 0.0, 0.0}, {1.0, 0.0, 0.0}, {1.0, 0.0, 0.0}, {1.0, 0.0, 0.0}</a:t>
            </a:r>
          </a:p>
          <a:p>
            <a:pPr>
              <a:lnSpc>
                <a:spcPct val="80000"/>
              </a:lnSpc>
              <a:buFont typeface="Wingdings" charset="0"/>
              <a:buNone/>
            </a:pPr>
            <a:r>
              <a:rPr lang="en-US" sz="1600" b="1" dirty="0">
                <a:latin typeface="Courier New" charset="0"/>
              </a:rPr>
              <a:t>} ; </a:t>
            </a:r>
            <a:r>
              <a:rPr lang="en-US" sz="1600" b="1" dirty="0" smtClean="0">
                <a:latin typeface="Courier New" charset="0"/>
              </a:rPr>
              <a:t>// all red and on top</a:t>
            </a:r>
            <a:endParaRPr lang="en-US" sz="1600" b="1" dirty="0">
              <a:latin typeface="Courier New" charset="0"/>
            </a:endParaRPr>
          </a:p>
          <a:p>
            <a:pPr>
              <a:lnSpc>
                <a:spcPct val="80000"/>
              </a:lnSpc>
              <a:buFont typeface="Wingdings" charset="0"/>
              <a:buNone/>
            </a:pPr>
            <a:r>
              <a:rPr lang="en-US" sz="1600" b="1" dirty="0" err="1">
                <a:latin typeface="Courier New" charset="0"/>
              </a:rPr>
              <a:t>const</a:t>
            </a:r>
            <a:r>
              <a:rPr lang="en-US" sz="1600" b="1" dirty="0">
                <a:latin typeface="Courier New" charset="0"/>
              </a:rPr>
              <a:t> </a:t>
            </a:r>
            <a:r>
              <a:rPr lang="en-US" sz="1600" b="1" dirty="0" err="1">
                <a:latin typeface="Courier New" charset="0"/>
              </a:rPr>
              <a:t>GLubyte</a:t>
            </a:r>
            <a:r>
              <a:rPr lang="en-US" sz="1600" b="1" dirty="0">
                <a:latin typeface="Courier New" charset="0"/>
              </a:rPr>
              <a:t> floorinds2[1]</a:t>
            </a:r>
            <a:r>
              <a:rPr lang="en-US" sz="1600" b="1" dirty="0" smtClean="0">
                <a:latin typeface="Courier New" charset="0"/>
              </a:rPr>
              <a:t>[6] </a:t>
            </a:r>
            <a:r>
              <a:rPr lang="en-US" sz="1600" b="1" dirty="0">
                <a:latin typeface="Courier New" charset="0"/>
              </a:rPr>
              <a:t>= { {0, 1, 2, </a:t>
            </a:r>
            <a:r>
              <a:rPr lang="en-US" sz="1600" b="1" dirty="0" smtClean="0">
                <a:latin typeface="Courier New" charset="0"/>
              </a:rPr>
              <a:t>0, 2, 3</a:t>
            </a:r>
            <a:r>
              <a:rPr lang="en-US" sz="1600" b="1" dirty="0">
                <a:latin typeface="Courier New" charset="0"/>
              </a:rPr>
              <a:t>} } </a:t>
            </a:r>
            <a:r>
              <a:rPr lang="en-US" sz="1600" b="1" dirty="0" smtClean="0">
                <a:latin typeface="Courier New" charset="0"/>
              </a:rPr>
              <a:t>; //</a:t>
            </a:r>
            <a:r>
              <a:rPr lang="en-US" sz="1600" b="1" dirty="0" err="1" smtClean="0">
                <a:latin typeface="Courier New" charset="0"/>
              </a:rPr>
              <a:t>tris</a:t>
            </a:r>
            <a:r>
              <a:rPr lang="en-US" sz="1600" b="1" dirty="0" smtClean="0">
                <a:latin typeface="Courier New" charset="0"/>
              </a:rPr>
              <a:t> </a:t>
            </a:r>
            <a:endParaRPr lang="en-US" sz="1600" b="1" dirty="0">
              <a:latin typeface="Courier New" charset="0"/>
            </a:endParaRPr>
          </a:p>
          <a:p>
            <a:pPr>
              <a:lnSpc>
                <a:spcPct val="80000"/>
              </a:lnSpc>
            </a:pPr>
            <a:endParaRPr lang="en-US" sz="800" dirty="0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1698" name="Rectangle 2"/>
          <p:cNvSpPr>
            <a:spLocks noGrp="1" noChangeArrowheads="1"/>
          </p:cNvSpPr>
          <p:nvPr>
            <p:ph type="title"/>
          </p:nvPr>
        </p:nvSpPr>
        <p:spPr>
          <a:xfrm>
            <a:off x="679450" y="533400"/>
            <a:ext cx="8067675" cy="685800"/>
          </a:xfrm>
        </p:spPr>
        <p:txBody>
          <a:bodyPr/>
          <a:lstStyle/>
          <a:p>
            <a:r>
              <a:rPr lang="en-US" sz="3200" dirty="0"/>
              <a:t>Modern OpenGL: Vertex </a:t>
            </a:r>
            <a:r>
              <a:rPr lang="en-US" sz="3200" dirty="0" smtClean="0"/>
              <a:t>Array</a:t>
            </a:r>
            <a:r>
              <a:rPr lang="en-US" sz="3200" dirty="0" smtClean="0"/>
              <a:t> </a:t>
            </a:r>
            <a:r>
              <a:rPr lang="en-US" sz="3200" dirty="0"/>
              <a:t>Objects</a:t>
            </a:r>
          </a:p>
        </p:txBody>
      </p:sp>
      <p:sp>
        <p:nvSpPr>
          <p:cNvPr id="1181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09691"/>
            <a:ext cx="8229600" cy="5029200"/>
          </a:xfrm>
        </p:spPr>
        <p:txBody>
          <a:bodyPr/>
          <a:lstStyle/>
          <a:p>
            <a:pPr>
              <a:lnSpc>
                <a:spcPct val="80000"/>
              </a:lnSpc>
              <a:buFont typeface="Wingdings" charset="0"/>
              <a:buNone/>
            </a:pPr>
            <a:r>
              <a:rPr lang="en-US" sz="1600" b="1" dirty="0" err="1">
                <a:latin typeface="Courier New" charset="0"/>
              </a:rPr>
              <a:t>const</a:t>
            </a:r>
            <a:r>
              <a:rPr lang="en-US" sz="1600" b="1" dirty="0">
                <a:latin typeface="Courier New" charset="0"/>
              </a:rPr>
              <a:t> </a:t>
            </a:r>
            <a:r>
              <a:rPr lang="en-US" sz="1600" b="1" dirty="0" err="1">
                <a:latin typeface="Courier New" charset="0"/>
              </a:rPr>
              <a:t>int</a:t>
            </a:r>
            <a:r>
              <a:rPr lang="en-US" sz="1600" b="1" dirty="0">
                <a:latin typeface="Courier New" charset="0"/>
              </a:rPr>
              <a:t> </a:t>
            </a:r>
            <a:r>
              <a:rPr lang="en-US" sz="1600" b="1" dirty="0" err="1">
                <a:latin typeface="Courier New" charset="0"/>
              </a:rPr>
              <a:t>numobjects</a:t>
            </a:r>
            <a:r>
              <a:rPr lang="en-US" sz="1600" b="1" dirty="0">
                <a:latin typeface="Courier New" charset="0"/>
              </a:rPr>
              <a:t> = 2 ;  // number of objects for buffer </a:t>
            </a:r>
          </a:p>
          <a:p>
            <a:pPr>
              <a:lnSpc>
                <a:spcPct val="80000"/>
              </a:lnSpc>
              <a:buFont typeface="Wingdings" charset="0"/>
              <a:buNone/>
            </a:pPr>
            <a:r>
              <a:rPr lang="en-US" sz="1600" b="1" dirty="0" err="1">
                <a:latin typeface="Courier New" charset="0"/>
              </a:rPr>
              <a:t>const</a:t>
            </a:r>
            <a:r>
              <a:rPr lang="en-US" sz="1600" b="1" dirty="0">
                <a:latin typeface="Courier New" charset="0"/>
              </a:rPr>
              <a:t> </a:t>
            </a:r>
            <a:r>
              <a:rPr lang="en-US" sz="1600" b="1" dirty="0" err="1">
                <a:latin typeface="Courier New" charset="0"/>
              </a:rPr>
              <a:t>int</a:t>
            </a:r>
            <a:r>
              <a:rPr lang="en-US" sz="1600" b="1" dirty="0">
                <a:latin typeface="Courier New" charset="0"/>
              </a:rPr>
              <a:t> </a:t>
            </a:r>
            <a:r>
              <a:rPr lang="en-US" sz="1600" b="1" dirty="0" err="1">
                <a:latin typeface="Courier New" charset="0"/>
              </a:rPr>
              <a:t>numperobj</a:t>
            </a:r>
            <a:r>
              <a:rPr lang="en-US" sz="1600" b="1" dirty="0">
                <a:latin typeface="Courier New" charset="0"/>
              </a:rPr>
              <a:t>  = 3 ;  // Vertices, colors, </a:t>
            </a:r>
            <a:r>
              <a:rPr lang="en-US" sz="1600" b="1" dirty="0" smtClean="0">
                <a:latin typeface="Courier New" charset="0"/>
              </a:rPr>
              <a:t>indices</a:t>
            </a:r>
          </a:p>
          <a:p>
            <a:pPr>
              <a:lnSpc>
                <a:spcPct val="80000"/>
              </a:lnSpc>
              <a:buFont typeface="Wingdings" charset="0"/>
              <a:buNone/>
            </a:pPr>
            <a:r>
              <a:rPr lang="en-US" sz="1600" b="1" dirty="0" err="1" smtClean="0">
                <a:latin typeface="Courier New" charset="0"/>
              </a:rPr>
              <a:t>GLUint</a:t>
            </a:r>
            <a:r>
              <a:rPr lang="en-US" sz="1600" b="1" dirty="0" smtClean="0">
                <a:latin typeface="Courier New" charset="0"/>
              </a:rPr>
              <a:t> VAOs[</a:t>
            </a:r>
            <a:r>
              <a:rPr lang="en-US" sz="1600" b="1" dirty="0" err="1" smtClean="0">
                <a:latin typeface="Courier New" charset="0"/>
              </a:rPr>
              <a:t>numobjects</a:t>
            </a:r>
            <a:r>
              <a:rPr lang="en-US" sz="1600" b="1" dirty="0" smtClean="0">
                <a:latin typeface="Courier New" charset="0"/>
              </a:rPr>
              <a:t>];    // A Vertex Array Object per object</a:t>
            </a:r>
            <a:endParaRPr lang="en-US" sz="1600" b="1" dirty="0">
              <a:latin typeface="Courier New" charset="0"/>
            </a:endParaRPr>
          </a:p>
          <a:p>
            <a:pPr>
              <a:lnSpc>
                <a:spcPct val="80000"/>
              </a:lnSpc>
              <a:buFont typeface="Wingdings" charset="0"/>
              <a:buNone/>
            </a:pPr>
            <a:r>
              <a:rPr lang="en-US" sz="1600" b="1" dirty="0" err="1">
                <a:latin typeface="Courier New" charset="0"/>
              </a:rPr>
              <a:t>GLuint</a:t>
            </a:r>
            <a:r>
              <a:rPr lang="en-US" sz="1600" b="1" dirty="0">
                <a:latin typeface="Courier New" charset="0"/>
              </a:rPr>
              <a:t> buffers[</a:t>
            </a:r>
            <a:r>
              <a:rPr lang="en-US" sz="1600" b="1" dirty="0" err="1">
                <a:latin typeface="Courier New" charset="0"/>
              </a:rPr>
              <a:t>numperobj</a:t>
            </a:r>
            <a:r>
              <a:rPr lang="en-US" sz="1600" b="1" dirty="0">
                <a:latin typeface="Courier New" charset="0"/>
              </a:rPr>
              <a:t>] ; // List of buffers for geometric data </a:t>
            </a:r>
          </a:p>
          <a:p>
            <a:pPr>
              <a:lnSpc>
                <a:spcPct val="80000"/>
              </a:lnSpc>
              <a:buFont typeface="Wingdings" charset="0"/>
              <a:buNone/>
            </a:pPr>
            <a:r>
              <a:rPr lang="en-US" sz="1600" b="1" dirty="0" err="1">
                <a:latin typeface="Courier New" charset="0"/>
              </a:rPr>
              <a:t>GLuint</a:t>
            </a:r>
            <a:r>
              <a:rPr lang="en-US" sz="1600" b="1" dirty="0">
                <a:latin typeface="Courier New" charset="0"/>
              </a:rPr>
              <a:t> objects[</a:t>
            </a:r>
            <a:r>
              <a:rPr lang="en-US" sz="1600" b="1" dirty="0" err="1">
                <a:latin typeface="Courier New" charset="0"/>
              </a:rPr>
              <a:t>numobjects</a:t>
            </a:r>
            <a:r>
              <a:rPr lang="en-US" sz="1600" b="1" dirty="0">
                <a:latin typeface="Courier New" charset="0"/>
              </a:rPr>
              <a:t>]; // For each object</a:t>
            </a:r>
          </a:p>
          <a:p>
            <a:pPr>
              <a:lnSpc>
                <a:spcPct val="80000"/>
              </a:lnSpc>
              <a:buFont typeface="Wingdings" charset="0"/>
              <a:buNone/>
            </a:pPr>
            <a:r>
              <a:rPr lang="en-US" sz="1600" b="1" dirty="0" err="1">
                <a:latin typeface="Courier New" charset="0"/>
              </a:rPr>
              <a:t>GLenum</a:t>
            </a:r>
            <a:r>
              <a:rPr lang="en-US" sz="1600" b="1" dirty="0">
                <a:latin typeface="Courier New" charset="0"/>
              </a:rPr>
              <a:t> </a:t>
            </a:r>
            <a:r>
              <a:rPr lang="en-US" sz="1600" b="1" dirty="0" err="1">
                <a:latin typeface="Courier New" charset="0"/>
              </a:rPr>
              <a:t>PrimType</a:t>
            </a:r>
            <a:r>
              <a:rPr lang="en-US" sz="1600" b="1" dirty="0">
                <a:latin typeface="Courier New" charset="0"/>
              </a:rPr>
              <a:t>[</a:t>
            </a:r>
            <a:r>
              <a:rPr lang="en-US" sz="1600" b="1" dirty="0" err="1">
                <a:latin typeface="Courier New" charset="0"/>
              </a:rPr>
              <a:t>numobjects</a:t>
            </a:r>
            <a:r>
              <a:rPr lang="en-US" sz="1600" b="1" dirty="0">
                <a:latin typeface="Courier New" charset="0"/>
              </a:rPr>
              <a:t>];// Primitive Type </a:t>
            </a:r>
            <a:r>
              <a:rPr lang="en-US" sz="1600" b="1" dirty="0" smtClean="0">
                <a:latin typeface="Courier New" charset="0"/>
              </a:rPr>
              <a:t>(</a:t>
            </a:r>
            <a:r>
              <a:rPr lang="en-US" sz="1600" b="1" dirty="0" smtClean="0">
                <a:latin typeface="Courier New" charset="0"/>
              </a:rPr>
              <a:t>triangles</a:t>
            </a:r>
            <a:r>
              <a:rPr lang="en-US" sz="1600" b="1" dirty="0" smtClean="0">
                <a:latin typeface="Courier New" charset="0"/>
              </a:rPr>
              <a:t>, </a:t>
            </a:r>
            <a:r>
              <a:rPr lang="en-US" sz="1600" b="1" dirty="0" smtClean="0">
                <a:latin typeface="Courier New" charset="0"/>
              </a:rPr>
              <a:t>strip</a:t>
            </a:r>
            <a:r>
              <a:rPr lang="en-US" sz="1600" b="1" dirty="0" smtClean="0">
                <a:latin typeface="Courier New" charset="0"/>
              </a:rPr>
              <a:t>s</a:t>
            </a:r>
            <a:r>
              <a:rPr lang="en-US" sz="1600" b="1" dirty="0">
                <a:latin typeface="Courier New" charset="0"/>
              </a:rPr>
              <a:t>)</a:t>
            </a:r>
          </a:p>
          <a:p>
            <a:pPr>
              <a:lnSpc>
                <a:spcPct val="80000"/>
              </a:lnSpc>
              <a:buFont typeface="Wingdings" charset="0"/>
              <a:buNone/>
            </a:pPr>
            <a:r>
              <a:rPr lang="en-US" sz="1600" b="1" dirty="0" err="1">
                <a:latin typeface="Courier New" charset="0"/>
              </a:rPr>
              <a:t>GLsizei</a:t>
            </a:r>
            <a:r>
              <a:rPr lang="en-US" sz="1600" b="1" dirty="0">
                <a:latin typeface="Courier New" charset="0"/>
              </a:rPr>
              <a:t> </a:t>
            </a:r>
            <a:r>
              <a:rPr lang="en-US" sz="1600" b="1" dirty="0" err="1">
                <a:latin typeface="Courier New" charset="0"/>
              </a:rPr>
              <a:t>NumElems</a:t>
            </a:r>
            <a:r>
              <a:rPr lang="en-US" sz="1600" b="1" dirty="0">
                <a:latin typeface="Courier New" charset="0"/>
              </a:rPr>
              <a:t>[</a:t>
            </a:r>
            <a:r>
              <a:rPr lang="en-US" sz="1600" b="1" dirty="0" err="1">
                <a:latin typeface="Courier New" charset="0"/>
              </a:rPr>
              <a:t>numobjects</a:t>
            </a:r>
            <a:r>
              <a:rPr lang="en-US" sz="1600" b="1" dirty="0">
                <a:latin typeface="Courier New" charset="0"/>
              </a:rPr>
              <a:t>] ; // Number of geometric elements</a:t>
            </a:r>
          </a:p>
          <a:p>
            <a:pPr>
              <a:lnSpc>
                <a:spcPct val="80000"/>
              </a:lnSpc>
              <a:buFont typeface="Wingdings" charset="0"/>
              <a:buNone/>
            </a:pPr>
            <a:endParaRPr lang="en-US" sz="1600" b="1" dirty="0">
              <a:latin typeface="Courier New" charset="0"/>
            </a:endParaRPr>
          </a:p>
          <a:p>
            <a:pPr>
              <a:lnSpc>
                <a:spcPct val="80000"/>
              </a:lnSpc>
              <a:buFont typeface="Wingdings" charset="0"/>
              <a:buNone/>
            </a:pPr>
            <a:r>
              <a:rPr lang="en-US" sz="1600" b="1" dirty="0">
                <a:latin typeface="Courier New" charset="0"/>
              </a:rPr>
              <a:t>// Floor Geometry is specified with a vertex array</a:t>
            </a:r>
          </a:p>
          <a:p>
            <a:pPr>
              <a:lnSpc>
                <a:spcPct val="80000"/>
              </a:lnSpc>
              <a:buFont typeface="Wingdings" charset="0"/>
              <a:buNone/>
            </a:pPr>
            <a:r>
              <a:rPr lang="en-US" sz="1600" b="1" dirty="0" err="1" smtClean="0">
                <a:latin typeface="Courier New" charset="0"/>
              </a:rPr>
              <a:t>enum</a:t>
            </a:r>
            <a:r>
              <a:rPr lang="en-US" sz="1600" b="1" dirty="0" smtClean="0">
                <a:latin typeface="Courier New" charset="0"/>
              </a:rPr>
              <a:t> </a:t>
            </a:r>
            <a:r>
              <a:rPr lang="en-US" sz="1600" b="1" dirty="0">
                <a:latin typeface="Courier New" charset="0"/>
              </a:rPr>
              <a:t>{Vertices, Colors, Elements} ; // For arrays for object </a:t>
            </a:r>
          </a:p>
          <a:p>
            <a:pPr>
              <a:lnSpc>
                <a:spcPct val="80000"/>
              </a:lnSpc>
              <a:buFont typeface="Wingdings" charset="0"/>
              <a:buNone/>
            </a:pPr>
            <a:r>
              <a:rPr lang="en-US" sz="1600" b="1" dirty="0" err="1">
                <a:latin typeface="Courier New" charset="0"/>
              </a:rPr>
              <a:t>enum</a:t>
            </a:r>
            <a:r>
              <a:rPr lang="en-US" sz="1600" b="1" dirty="0">
                <a:latin typeface="Courier New" charset="0"/>
              </a:rPr>
              <a:t> {FLOOR, FLOOR2} ; // For objects, for the </a:t>
            </a:r>
            <a:r>
              <a:rPr lang="en-US" sz="1600" b="1" dirty="0" smtClean="0">
                <a:latin typeface="Courier New" charset="0"/>
              </a:rPr>
              <a:t>floor</a:t>
            </a:r>
          </a:p>
          <a:p>
            <a:pPr>
              <a:lnSpc>
                <a:spcPct val="80000"/>
              </a:lnSpc>
              <a:buFont typeface="Wingdings" charset="0"/>
              <a:buNone/>
            </a:pPr>
            <a:endParaRPr lang="en-US" sz="1600" b="1" dirty="0" smtClean="0">
              <a:latin typeface="Courier New" charset="0"/>
            </a:endParaRPr>
          </a:p>
          <a:p>
            <a:pPr>
              <a:lnSpc>
                <a:spcPct val="80000"/>
              </a:lnSpc>
              <a:buFont typeface="Wingdings" charset="0"/>
              <a:buNone/>
            </a:pPr>
            <a:r>
              <a:rPr lang="en-US" sz="1600" b="1" dirty="0" smtClean="0">
                <a:latin typeface="Courier New" charset="0"/>
              </a:rPr>
              <a:t>//------In </a:t>
            </a:r>
            <a:r>
              <a:rPr lang="en-US" sz="1600" b="1" dirty="0" err="1" smtClean="0">
                <a:latin typeface="Courier New" charset="0"/>
              </a:rPr>
              <a:t>init</a:t>
            </a:r>
            <a:r>
              <a:rPr lang="en-US" sz="1600" b="1" dirty="0" smtClean="0">
                <a:latin typeface="Courier New" charset="0"/>
              </a:rPr>
              <a:t> below (creates buffer objects for later use)------</a:t>
            </a:r>
          </a:p>
          <a:p>
            <a:pPr>
              <a:lnSpc>
                <a:spcPct val="80000"/>
              </a:lnSpc>
              <a:buNone/>
            </a:pPr>
            <a:r>
              <a:rPr lang="en-US" sz="1600" b="1" dirty="0">
                <a:latin typeface="Courier New" charset="0"/>
              </a:rPr>
              <a:t> </a:t>
            </a:r>
            <a:r>
              <a:rPr lang="en-US" sz="1600" b="1" dirty="0" err="1">
                <a:latin typeface="Courier New" charset="0"/>
              </a:rPr>
              <a:t>glGenVertexArrays</a:t>
            </a:r>
            <a:r>
              <a:rPr lang="en-US" sz="1600" b="1" dirty="0">
                <a:latin typeface="Courier New" charset="0"/>
              </a:rPr>
              <a:t>(</a:t>
            </a:r>
            <a:r>
              <a:rPr lang="en-US" sz="1600" b="1" dirty="0" err="1">
                <a:latin typeface="Courier New" charset="0"/>
              </a:rPr>
              <a:t>numobjects</a:t>
            </a:r>
            <a:r>
              <a:rPr lang="en-US" sz="1600" b="1" dirty="0">
                <a:latin typeface="Courier New" charset="0"/>
              </a:rPr>
              <a:t>, VAOs)</a:t>
            </a:r>
            <a:r>
              <a:rPr lang="en-US" sz="1600" b="1" dirty="0" smtClean="0">
                <a:latin typeface="Courier New" charset="0"/>
              </a:rPr>
              <a:t>; //create unique identifiers</a:t>
            </a:r>
            <a:endParaRPr lang="en-US" sz="1600" b="1" dirty="0">
              <a:latin typeface="Courier New" charset="0"/>
            </a:endParaRPr>
          </a:p>
          <a:p>
            <a:pPr>
              <a:lnSpc>
                <a:spcPct val="80000"/>
              </a:lnSpc>
              <a:buNone/>
            </a:pPr>
            <a:r>
              <a:rPr lang="en-US" sz="1600" b="1" dirty="0">
                <a:latin typeface="Courier New" charset="0"/>
              </a:rPr>
              <a:t> </a:t>
            </a:r>
            <a:r>
              <a:rPr lang="en-US" sz="1600" b="1" dirty="0" err="1" smtClean="0">
                <a:latin typeface="Courier New" charset="0"/>
              </a:rPr>
              <a:t>glGenBuffers</a:t>
            </a:r>
            <a:r>
              <a:rPr lang="en-US" sz="1600" b="1" dirty="0">
                <a:latin typeface="Courier New" charset="0"/>
              </a:rPr>
              <a:t>(</a:t>
            </a:r>
            <a:r>
              <a:rPr lang="en-US" sz="1600" b="1" dirty="0" err="1">
                <a:latin typeface="Courier New" charset="0"/>
              </a:rPr>
              <a:t>numperobj</a:t>
            </a:r>
            <a:r>
              <a:rPr lang="en-US" sz="1600" b="1" dirty="0">
                <a:latin typeface="Courier New" charset="0"/>
              </a:rPr>
              <a:t>*</a:t>
            </a:r>
            <a:r>
              <a:rPr lang="en-US" sz="1600" b="1" dirty="0" err="1">
                <a:latin typeface="Courier New" charset="0"/>
              </a:rPr>
              <a:t>numobjects</a:t>
            </a:r>
            <a:r>
              <a:rPr lang="en-US" sz="1600" b="1" dirty="0">
                <a:latin typeface="Courier New" charset="0"/>
              </a:rPr>
              <a:t>, buffers)</a:t>
            </a:r>
            <a:r>
              <a:rPr lang="en-US" sz="1600" b="1" dirty="0" smtClean="0">
                <a:latin typeface="Courier New" charset="0"/>
              </a:rPr>
              <a:t>; //and for buffers</a:t>
            </a:r>
          </a:p>
          <a:p>
            <a:pPr>
              <a:lnSpc>
                <a:spcPct val="80000"/>
              </a:lnSpc>
              <a:buNone/>
            </a:pPr>
            <a:r>
              <a:rPr lang="en-US" sz="1600" b="1" dirty="0" smtClean="0">
                <a:latin typeface="Courier New" charset="0"/>
              </a:rPr>
              <a:t>void </a:t>
            </a:r>
            <a:r>
              <a:rPr lang="en-US" sz="1600" b="1" dirty="0" err="1">
                <a:latin typeface="Courier New" charset="0"/>
              </a:rPr>
              <a:t>deleteBuffers</a:t>
            </a:r>
            <a:r>
              <a:rPr lang="en-US" sz="1600" b="1" dirty="0">
                <a:latin typeface="Courier New" charset="0"/>
              </a:rPr>
              <a:t>() </a:t>
            </a:r>
            <a:r>
              <a:rPr lang="en-US" sz="1600" b="1" dirty="0" smtClean="0">
                <a:latin typeface="Courier New" charset="0"/>
              </a:rPr>
              <a:t>{ // Like a destructor</a:t>
            </a:r>
            <a:endParaRPr lang="en-US" sz="1600" b="1" dirty="0">
              <a:latin typeface="Courier New" charset="0"/>
            </a:endParaRPr>
          </a:p>
          <a:p>
            <a:pPr>
              <a:lnSpc>
                <a:spcPct val="80000"/>
              </a:lnSpc>
              <a:buNone/>
            </a:pPr>
            <a:r>
              <a:rPr lang="en-US" sz="1600" b="1" dirty="0">
                <a:latin typeface="Courier New" charset="0"/>
              </a:rPr>
              <a:t>	</a:t>
            </a:r>
            <a:r>
              <a:rPr lang="en-US" sz="1600" b="1" dirty="0" err="1">
                <a:latin typeface="Courier New" charset="0"/>
              </a:rPr>
              <a:t>glDeleteVertexArrays</a:t>
            </a:r>
            <a:r>
              <a:rPr lang="en-US" sz="1600" b="1" dirty="0">
                <a:latin typeface="Courier New" charset="0"/>
              </a:rPr>
              <a:t>(</a:t>
            </a:r>
            <a:r>
              <a:rPr lang="en-US" sz="1600" b="1" dirty="0" err="1">
                <a:latin typeface="Courier New" charset="0"/>
              </a:rPr>
              <a:t>numobjects</a:t>
            </a:r>
            <a:r>
              <a:rPr lang="en-US" sz="1600" b="1" dirty="0">
                <a:latin typeface="Courier New" charset="0"/>
              </a:rPr>
              <a:t>, VAOs);</a:t>
            </a:r>
          </a:p>
          <a:p>
            <a:pPr>
              <a:lnSpc>
                <a:spcPct val="80000"/>
              </a:lnSpc>
              <a:buNone/>
            </a:pPr>
            <a:r>
              <a:rPr lang="en-US" sz="1600" b="1" dirty="0">
                <a:latin typeface="Courier New" charset="0"/>
              </a:rPr>
              <a:t>	</a:t>
            </a:r>
            <a:r>
              <a:rPr lang="en-US" sz="1600" b="1" dirty="0" err="1">
                <a:latin typeface="Courier New" charset="0"/>
              </a:rPr>
              <a:t>glDeleteBuffers</a:t>
            </a:r>
            <a:r>
              <a:rPr lang="en-US" sz="1600" b="1" dirty="0">
                <a:latin typeface="Courier New" charset="0"/>
              </a:rPr>
              <a:t>(</a:t>
            </a:r>
            <a:r>
              <a:rPr lang="en-US" sz="1600" b="1" dirty="0" err="1">
                <a:latin typeface="Courier New" charset="0"/>
              </a:rPr>
              <a:t>numperobj</a:t>
            </a:r>
            <a:r>
              <a:rPr lang="en-US" sz="1600" b="1" dirty="0">
                <a:latin typeface="Courier New" charset="0"/>
              </a:rPr>
              <a:t>*</a:t>
            </a:r>
            <a:r>
              <a:rPr lang="en-US" sz="1600" b="1" dirty="0" err="1">
                <a:latin typeface="Courier New" charset="0"/>
              </a:rPr>
              <a:t>numobjects</a:t>
            </a:r>
            <a:r>
              <a:rPr lang="en-US" sz="1600" b="1" dirty="0">
                <a:latin typeface="Courier New" charset="0"/>
              </a:rPr>
              <a:t>, buffers)</a:t>
            </a:r>
            <a:r>
              <a:rPr lang="en-US" sz="1600" b="1" dirty="0" smtClean="0">
                <a:latin typeface="Courier New" charset="0"/>
              </a:rPr>
              <a:t>;}</a:t>
            </a:r>
            <a:endParaRPr lang="en-US" sz="1600" b="1" dirty="0">
              <a:latin typeface="Courier New" charset="0"/>
            </a:endParaRPr>
          </a:p>
          <a:p>
            <a:pPr>
              <a:lnSpc>
                <a:spcPct val="80000"/>
              </a:lnSpc>
              <a:buNone/>
            </a:pPr>
            <a:endParaRPr lang="en-US" sz="1600" b="1" dirty="0">
              <a:latin typeface="Courier New" charset="0"/>
            </a:endParaRP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3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Modern OpenGL: Initialize Buffers</a:t>
            </a:r>
          </a:p>
        </p:txBody>
      </p:sp>
      <p:sp>
        <p:nvSpPr>
          <p:cNvPr id="11837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44967"/>
            <a:ext cx="8229600" cy="5029200"/>
          </a:xfrm>
        </p:spPr>
        <p:txBody>
          <a:bodyPr/>
          <a:lstStyle/>
          <a:p>
            <a:pPr>
              <a:lnSpc>
                <a:spcPct val="80000"/>
              </a:lnSpc>
              <a:buFont typeface="Wingdings" charset="0"/>
              <a:buNone/>
            </a:pPr>
            <a:r>
              <a:rPr lang="en-US" sz="1400" b="1" dirty="0">
                <a:latin typeface="Courier New" charset="0"/>
              </a:rPr>
              <a:t>void </a:t>
            </a:r>
            <a:r>
              <a:rPr lang="en-US" sz="1400" b="1" dirty="0" err="1">
                <a:latin typeface="Courier New" charset="0"/>
              </a:rPr>
              <a:t>initobject</a:t>
            </a:r>
            <a:r>
              <a:rPr lang="en-US" sz="1400" b="1" dirty="0">
                <a:latin typeface="Courier New" charset="0"/>
              </a:rPr>
              <a:t> (</a:t>
            </a:r>
            <a:r>
              <a:rPr lang="en-US" sz="1400" b="1" dirty="0" err="1">
                <a:latin typeface="Courier New" charset="0"/>
              </a:rPr>
              <a:t>GLuint</a:t>
            </a:r>
            <a:r>
              <a:rPr lang="en-US" sz="1400" b="1" dirty="0">
                <a:latin typeface="Courier New" charset="0"/>
              </a:rPr>
              <a:t> object, </a:t>
            </a:r>
            <a:r>
              <a:rPr lang="en-US" sz="1400" b="1" dirty="0" err="1">
                <a:latin typeface="Courier New" charset="0"/>
              </a:rPr>
              <a:t>GLfloat</a:t>
            </a:r>
            <a:r>
              <a:rPr lang="en-US" sz="1400" b="1" dirty="0">
                <a:latin typeface="Courier New" charset="0"/>
              </a:rPr>
              <a:t> * </a:t>
            </a:r>
            <a:r>
              <a:rPr lang="en-US" sz="1400" b="1" dirty="0" err="1">
                <a:latin typeface="Courier New" charset="0"/>
              </a:rPr>
              <a:t>vert</a:t>
            </a:r>
            <a:r>
              <a:rPr lang="en-US" sz="1400" b="1" dirty="0">
                <a:latin typeface="Courier New" charset="0"/>
              </a:rPr>
              <a:t>, </a:t>
            </a:r>
            <a:r>
              <a:rPr lang="en-US" sz="1400" b="1" dirty="0" err="1">
                <a:latin typeface="Courier New" charset="0"/>
              </a:rPr>
              <a:t>GLint</a:t>
            </a:r>
            <a:r>
              <a:rPr lang="en-US" sz="1400" b="1" dirty="0">
                <a:latin typeface="Courier New" charset="0"/>
              </a:rPr>
              <a:t> </a:t>
            </a:r>
            <a:r>
              <a:rPr lang="en-US" sz="1400" b="1" dirty="0" err="1">
                <a:latin typeface="Courier New" charset="0"/>
              </a:rPr>
              <a:t>sizevert</a:t>
            </a:r>
            <a:r>
              <a:rPr lang="en-US" sz="1400" b="1" dirty="0">
                <a:latin typeface="Courier New" charset="0"/>
              </a:rPr>
              <a:t>, </a:t>
            </a:r>
            <a:r>
              <a:rPr lang="en-US" sz="1400" b="1" dirty="0" err="1">
                <a:latin typeface="Courier New" charset="0"/>
              </a:rPr>
              <a:t>GLfloat</a:t>
            </a:r>
            <a:r>
              <a:rPr lang="en-US" sz="1400" b="1" dirty="0">
                <a:latin typeface="Courier New" charset="0"/>
              </a:rPr>
              <a:t> * col, </a:t>
            </a:r>
            <a:r>
              <a:rPr lang="en-US" sz="1400" b="1" dirty="0" err="1">
                <a:latin typeface="Courier New" charset="0"/>
              </a:rPr>
              <a:t>GLint</a:t>
            </a:r>
            <a:r>
              <a:rPr lang="en-US" sz="1400" b="1" dirty="0">
                <a:latin typeface="Courier New" charset="0"/>
              </a:rPr>
              <a:t> </a:t>
            </a:r>
            <a:r>
              <a:rPr lang="en-US" sz="1400" b="1" dirty="0" err="1">
                <a:latin typeface="Courier New" charset="0"/>
              </a:rPr>
              <a:t>sizecol</a:t>
            </a:r>
            <a:r>
              <a:rPr lang="en-US" sz="1400" b="1" dirty="0">
                <a:latin typeface="Courier New" charset="0"/>
              </a:rPr>
              <a:t>, </a:t>
            </a:r>
            <a:r>
              <a:rPr lang="en-US" sz="1400" b="1" dirty="0" err="1">
                <a:latin typeface="Courier New" charset="0"/>
              </a:rPr>
              <a:t>GLubyte</a:t>
            </a:r>
            <a:r>
              <a:rPr lang="en-US" sz="1400" b="1" dirty="0">
                <a:latin typeface="Courier New" charset="0"/>
              </a:rPr>
              <a:t> * </a:t>
            </a:r>
            <a:r>
              <a:rPr lang="en-US" sz="1400" b="1" dirty="0" err="1">
                <a:latin typeface="Courier New" charset="0"/>
              </a:rPr>
              <a:t>inds</a:t>
            </a:r>
            <a:r>
              <a:rPr lang="en-US" sz="1400" b="1" dirty="0">
                <a:latin typeface="Courier New" charset="0"/>
              </a:rPr>
              <a:t>, </a:t>
            </a:r>
            <a:r>
              <a:rPr lang="en-US" sz="1400" b="1" dirty="0" err="1">
                <a:latin typeface="Courier New" charset="0"/>
              </a:rPr>
              <a:t>GLint</a:t>
            </a:r>
            <a:r>
              <a:rPr lang="en-US" sz="1400" b="1" dirty="0">
                <a:latin typeface="Courier New" charset="0"/>
              </a:rPr>
              <a:t> </a:t>
            </a:r>
            <a:r>
              <a:rPr lang="en-US" sz="1400" b="1" dirty="0" err="1">
                <a:latin typeface="Courier New" charset="0"/>
              </a:rPr>
              <a:t>sizeind</a:t>
            </a:r>
            <a:r>
              <a:rPr lang="en-US" sz="1400" b="1" dirty="0">
                <a:latin typeface="Courier New" charset="0"/>
              </a:rPr>
              <a:t>, </a:t>
            </a:r>
            <a:r>
              <a:rPr lang="en-US" sz="1400" b="1" dirty="0" err="1">
                <a:latin typeface="Courier New" charset="0"/>
              </a:rPr>
              <a:t>GLenum</a:t>
            </a:r>
            <a:r>
              <a:rPr lang="en-US" sz="1400" b="1" dirty="0">
                <a:latin typeface="Courier New" charset="0"/>
              </a:rPr>
              <a:t> type) </a:t>
            </a:r>
            <a:r>
              <a:rPr lang="en-US" sz="1400" b="1" dirty="0" smtClean="0">
                <a:latin typeface="Courier New" charset="0"/>
              </a:rPr>
              <a:t>{</a:t>
            </a:r>
          </a:p>
          <a:p>
            <a:pPr>
              <a:lnSpc>
                <a:spcPct val="80000"/>
              </a:lnSpc>
              <a:buNone/>
            </a:pPr>
            <a:r>
              <a:rPr lang="en-US" sz="1400" b="1" dirty="0">
                <a:latin typeface="Courier New" charset="0"/>
              </a:rPr>
              <a:t> </a:t>
            </a:r>
            <a:r>
              <a:rPr lang="en-US" sz="1400" b="1" dirty="0" smtClean="0">
                <a:latin typeface="Courier New" charset="0"/>
              </a:rPr>
              <a:t> </a:t>
            </a:r>
            <a:r>
              <a:rPr lang="en-US" sz="1400" b="1" dirty="0" err="1" smtClean="0">
                <a:latin typeface="Courier New" charset="0"/>
              </a:rPr>
              <a:t>int</a:t>
            </a:r>
            <a:r>
              <a:rPr lang="en-US" sz="1400" b="1" dirty="0" smtClean="0">
                <a:latin typeface="Courier New" charset="0"/>
              </a:rPr>
              <a:t> </a:t>
            </a:r>
            <a:r>
              <a:rPr lang="en-US" sz="1400" b="1" dirty="0">
                <a:latin typeface="Courier New" charset="0"/>
              </a:rPr>
              <a:t>offset = object * </a:t>
            </a:r>
            <a:r>
              <a:rPr lang="en-US" sz="1400" b="1" dirty="0" err="1">
                <a:latin typeface="Courier New" charset="0"/>
              </a:rPr>
              <a:t>numperobj</a:t>
            </a:r>
            <a:r>
              <a:rPr lang="en-US" sz="1400" b="1" dirty="0">
                <a:latin typeface="Courier New" charset="0"/>
              </a:rPr>
              <a:t>;</a:t>
            </a:r>
          </a:p>
          <a:p>
            <a:pPr>
              <a:lnSpc>
                <a:spcPct val="80000"/>
              </a:lnSpc>
              <a:buNone/>
            </a:pPr>
            <a:r>
              <a:rPr lang="en-US" sz="1400" b="1" dirty="0">
                <a:latin typeface="Courier New" charset="0"/>
              </a:rPr>
              <a:t>  </a:t>
            </a:r>
            <a:r>
              <a:rPr lang="en-US" sz="1400" b="1" dirty="0" err="1">
                <a:latin typeface="Courier New" charset="0"/>
              </a:rPr>
              <a:t>glBindVertexArray</a:t>
            </a:r>
            <a:r>
              <a:rPr lang="en-US" sz="1400" b="1" dirty="0">
                <a:latin typeface="Courier New" charset="0"/>
              </a:rPr>
              <a:t>(VAOs[object]);</a:t>
            </a:r>
          </a:p>
          <a:p>
            <a:pPr>
              <a:lnSpc>
                <a:spcPct val="80000"/>
              </a:lnSpc>
              <a:buNone/>
            </a:pPr>
            <a:r>
              <a:rPr lang="en-US" sz="1400" b="1" dirty="0">
                <a:latin typeface="Courier New" charset="0"/>
              </a:rPr>
              <a:t>  </a:t>
            </a:r>
            <a:r>
              <a:rPr lang="en-US" sz="1400" b="1" dirty="0" err="1">
                <a:latin typeface="Courier New" charset="0"/>
              </a:rPr>
              <a:t>glBindBuffer</a:t>
            </a:r>
            <a:r>
              <a:rPr lang="en-US" sz="1400" b="1" dirty="0">
                <a:latin typeface="Courier New" charset="0"/>
              </a:rPr>
              <a:t>(GL_ARRAY_BUFFER, buffers[</a:t>
            </a:r>
            <a:r>
              <a:rPr lang="en-US" sz="1400" b="1" dirty="0" err="1">
                <a:latin typeface="Courier New" charset="0"/>
              </a:rPr>
              <a:t>Vertices+offset</a:t>
            </a:r>
            <a:r>
              <a:rPr lang="en-US" sz="1400" b="1" dirty="0">
                <a:latin typeface="Courier New" charset="0"/>
              </a:rPr>
              <a:t>]) ; </a:t>
            </a:r>
          </a:p>
          <a:p>
            <a:pPr>
              <a:lnSpc>
                <a:spcPct val="80000"/>
              </a:lnSpc>
              <a:buNone/>
            </a:pPr>
            <a:r>
              <a:rPr lang="en-US" sz="1400" b="1" dirty="0">
                <a:latin typeface="Courier New" charset="0"/>
              </a:rPr>
              <a:t>  </a:t>
            </a:r>
            <a:r>
              <a:rPr lang="en-US" sz="1400" b="1" dirty="0" err="1">
                <a:latin typeface="Courier New" charset="0"/>
              </a:rPr>
              <a:t>glBufferData</a:t>
            </a:r>
            <a:r>
              <a:rPr lang="en-US" sz="1400" b="1" dirty="0">
                <a:latin typeface="Courier New" charset="0"/>
              </a:rPr>
              <a:t>(GL_ARRAY_BUFFER, </a:t>
            </a:r>
            <a:r>
              <a:rPr lang="en-US" sz="1400" b="1" dirty="0" err="1">
                <a:latin typeface="Courier New" charset="0"/>
              </a:rPr>
              <a:t>sizevert</a:t>
            </a:r>
            <a:r>
              <a:rPr lang="en-US" sz="1400" b="1" dirty="0">
                <a:latin typeface="Courier New" charset="0"/>
              </a:rPr>
              <a:t>, </a:t>
            </a:r>
            <a:r>
              <a:rPr lang="en-US" sz="1400" b="1" dirty="0" err="1">
                <a:latin typeface="Courier New" charset="0"/>
              </a:rPr>
              <a:t>vert,GL_STATIC_DRAW</a:t>
            </a:r>
            <a:r>
              <a:rPr lang="en-US" sz="1400" b="1" dirty="0">
                <a:latin typeface="Courier New" charset="0"/>
              </a:rPr>
              <a:t>);</a:t>
            </a:r>
          </a:p>
          <a:p>
            <a:pPr>
              <a:lnSpc>
                <a:spcPct val="80000"/>
              </a:lnSpc>
              <a:buNone/>
            </a:pPr>
            <a:r>
              <a:rPr lang="en-US" sz="1400" b="1" dirty="0">
                <a:latin typeface="Courier New" charset="0"/>
              </a:rPr>
              <a:t>  // Use layout location 0 for the vertices</a:t>
            </a:r>
          </a:p>
          <a:p>
            <a:pPr>
              <a:lnSpc>
                <a:spcPct val="80000"/>
              </a:lnSpc>
              <a:buNone/>
            </a:pPr>
            <a:r>
              <a:rPr lang="en-US" sz="1400" b="1" dirty="0">
                <a:latin typeface="Courier New" charset="0"/>
              </a:rPr>
              <a:t>  </a:t>
            </a:r>
            <a:r>
              <a:rPr lang="en-US" sz="1400" b="1" dirty="0" err="1">
                <a:latin typeface="Courier New" charset="0"/>
              </a:rPr>
              <a:t>glEnableVertexAttribArray</a:t>
            </a:r>
            <a:r>
              <a:rPr lang="en-US" sz="1400" b="1" dirty="0">
                <a:latin typeface="Courier New" charset="0"/>
              </a:rPr>
              <a:t>(0);</a:t>
            </a:r>
          </a:p>
          <a:p>
            <a:pPr>
              <a:lnSpc>
                <a:spcPct val="80000"/>
              </a:lnSpc>
              <a:buNone/>
            </a:pPr>
            <a:r>
              <a:rPr lang="en-US" sz="1400" b="1" dirty="0">
                <a:latin typeface="Courier New" charset="0"/>
              </a:rPr>
              <a:t>  </a:t>
            </a:r>
            <a:r>
              <a:rPr lang="en-US" sz="1400" b="1" dirty="0" err="1">
                <a:latin typeface="Courier New" charset="0"/>
              </a:rPr>
              <a:t>glVertexAttribPointer</a:t>
            </a:r>
            <a:r>
              <a:rPr lang="en-US" sz="1400" b="1" dirty="0">
                <a:latin typeface="Courier New" charset="0"/>
              </a:rPr>
              <a:t>(0, 3, GL_FLOAT, GL_FALSE, 3 * </a:t>
            </a:r>
            <a:r>
              <a:rPr lang="en-US" sz="1400" b="1" dirty="0" err="1">
                <a:latin typeface="Courier New" charset="0"/>
              </a:rPr>
              <a:t>sizeof</a:t>
            </a:r>
            <a:r>
              <a:rPr lang="en-US" sz="1400" b="1" dirty="0">
                <a:latin typeface="Courier New" charset="0"/>
              </a:rPr>
              <a:t>(</a:t>
            </a:r>
            <a:r>
              <a:rPr lang="en-US" sz="1400" b="1" dirty="0" err="1">
                <a:latin typeface="Courier New" charset="0"/>
              </a:rPr>
              <a:t>GLfloat</a:t>
            </a:r>
            <a:r>
              <a:rPr lang="en-US" sz="1400" b="1" dirty="0">
                <a:latin typeface="Courier New" charset="0"/>
              </a:rPr>
              <a:t>), 0);</a:t>
            </a:r>
          </a:p>
          <a:p>
            <a:pPr>
              <a:lnSpc>
                <a:spcPct val="80000"/>
              </a:lnSpc>
              <a:buNone/>
            </a:pPr>
            <a:r>
              <a:rPr lang="en-US" sz="1400" b="1" dirty="0">
                <a:latin typeface="Courier New" charset="0"/>
              </a:rPr>
              <a:t>  </a:t>
            </a:r>
            <a:r>
              <a:rPr lang="en-US" sz="1400" b="1" dirty="0" err="1">
                <a:latin typeface="Courier New" charset="0"/>
              </a:rPr>
              <a:t>glBindBuffer</a:t>
            </a:r>
            <a:r>
              <a:rPr lang="en-US" sz="1400" b="1" dirty="0">
                <a:latin typeface="Courier New" charset="0"/>
              </a:rPr>
              <a:t>(GL_ARRAY_BUFFER, buffers[</a:t>
            </a:r>
            <a:r>
              <a:rPr lang="en-US" sz="1400" b="1" dirty="0" err="1">
                <a:latin typeface="Courier New" charset="0"/>
              </a:rPr>
              <a:t>Colors+offset</a:t>
            </a:r>
            <a:r>
              <a:rPr lang="en-US" sz="1400" b="1" dirty="0">
                <a:latin typeface="Courier New" charset="0"/>
              </a:rPr>
              <a:t>]) ; </a:t>
            </a:r>
          </a:p>
          <a:p>
            <a:pPr>
              <a:lnSpc>
                <a:spcPct val="80000"/>
              </a:lnSpc>
              <a:buNone/>
            </a:pPr>
            <a:r>
              <a:rPr lang="en-US" sz="1400" b="1" dirty="0">
                <a:latin typeface="Courier New" charset="0"/>
              </a:rPr>
              <a:t>  </a:t>
            </a:r>
            <a:r>
              <a:rPr lang="en-US" sz="1400" b="1" dirty="0" err="1">
                <a:latin typeface="Courier New" charset="0"/>
              </a:rPr>
              <a:t>glBufferData</a:t>
            </a:r>
            <a:r>
              <a:rPr lang="en-US" sz="1400" b="1" dirty="0">
                <a:latin typeface="Courier New" charset="0"/>
              </a:rPr>
              <a:t>(GL_ARRAY_BUFFER, </a:t>
            </a:r>
            <a:r>
              <a:rPr lang="en-US" sz="1400" b="1" dirty="0" err="1">
                <a:latin typeface="Courier New" charset="0"/>
              </a:rPr>
              <a:t>sizecol</a:t>
            </a:r>
            <a:r>
              <a:rPr lang="en-US" sz="1400" b="1" dirty="0">
                <a:latin typeface="Courier New" charset="0"/>
              </a:rPr>
              <a:t>, </a:t>
            </a:r>
            <a:r>
              <a:rPr lang="en-US" sz="1400" b="1" dirty="0" err="1">
                <a:latin typeface="Courier New" charset="0"/>
              </a:rPr>
              <a:t>col,GL_STATIC_DRAW</a:t>
            </a:r>
            <a:r>
              <a:rPr lang="en-US" sz="1400" b="1" dirty="0">
                <a:latin typeface="Courier New" charset="0"/>
              </a:rPr>
              <a:t>);</a:t>
            </a:r>
          </a:p>
          <a:p>
            <a:pPr>
              <a:lnSpc>
                <a:spcPct val="80000"/>
              </a:lnSpc>
              <a:buNone/>
            </a:pPr>
            <a:r>
              <a:rPr lang="en-US" sz="1400" b="1" dirty="0">
                <a:latin typeface="Courier New" charset="0"/>
              </a:rPr>
              <a:t>  // Use layout location 1 for the colors</a:t>
            </a:r>
          </a:p>
          <a:p>
            <a:pPr>
              <a:lnSpc>
                <a:spcPct val="80000"/>
              </a:lnSpc>
              <a:buNone/>
            </a:pPr>
            <a:r>
              <a:rPr lang="en-US" sz="1400" b="1" dirty="0">
                <a:latin typeface="Courier New" charset="0"/>
              </a:rPr>
              <a:t>  </a:t>
            </a:r>
            <a:r>
              <a:rPr lang="en-US" sz="1400" b="1" dirty="0" err="1">
                <a:latin typeface="Courier New" charset="0"/>
              </a:rPr>
              <a:t>glEnableVertexAttribArray</a:t>
            </a:r>
            <a:r>
              <a:rPr lang="en-US" sz="1400" b="1" dirty="0">
                <a:latin typeface="Courier New" charset="0"/>
              </a:rPr>
              <a:t>(1);</a:t>
            </a:r>
          </a:p>
          <a:p>
            <a:pPr>
              <a:lnSpc>
                <a:spcPct val="80000"/>
              </a:lnSpc>
              <a:buNone/>
            </a:pPr>
            <a:r>
              <a:rPr lang="en-US" sz="1400" b="1" dirty="0">
                <a:latin typeface="Courier New" charset="0"/>
              </a:rPr>
              <a:t>  </a:t>
            </a:r>
            <a:r>
              <a:rPr lang="en-US" sz="1400" b="1" dirty="0" err="1">
                <a:latin typeface="Courier New" charset="0"/>
              </a:rPr>
              <a:t>glVertexAttribPointer</a:t>
            </a:r>
            <a:r>
              <a:rPr lang="en-US" sz="1400" b="1" dirty="0">
                <a:latin typeface="Courier New" charset="0"/>
              </a:rPr>
              <a:t>(1, 3, GL_FLOAT, GL_FALSE, 3 * </a:t>
            </a:r>
            <a:r>
              <a:rPr lang="en-US" sz="1400" b="1" dirty="0" err="1">
                <a:latin typeface="Courier New" charset="0"/>
              </a:rPr>
              <a:t>sizeof</a:t>
            </a:r>
            <a:r>
              <a:rPr lang="en-US" sz="1400" b="1" dirty="0">
                <a:latin typeface="Courier New" charset="0"/>
              </a:rPr>
              <a:t>(</a:t>
            </a:r>
            <a:r>
              <a:rPr lang="en-US" sz="1400" b="1" dirty="0" err="1">
                <a:latin typeface="Courier New" charset="0"/>
              </a:rPr>
              <a:t>GLfloat</a:t>
            </a:r>
            <a:r>
              <a:rPr lang="en-US" sz="1400" b="1" dirty="0">
                <a:latin typeface="Courier New" charset="0"/>
              </a:rPr>
              <a:t>), 0);</a:t>
            </a:r>
          </a:p>
          <a:p>
            <a:pPr>
              <a:lnSpc>
                <a:spcPct val="80000"/>
              </a:lnSpc>
              <a:buNone/>
            </a:pPr>
            <a:r>
              <a:rPr lang="en-US" sz="1400" b="1" dirty="0">
                <a:latin typeface="Courier New" charset="0"/>
              </a:rPr>
              <a:t>  </a:t>
            </a:r>
            <a:r>
              <a:rPr lang="en-US" sz="1400" b="1" dirty="0" err="1">
                <a:latin typeface="Courier New" charset="0"/>
              </a:rPr>
              <a:t>glBindBuffer</a:t>
            </a:r>
            <a:r>
              <a:rPr lang="en-US" sz="1400" b="1" dirty="0">
                <a:latin typeface="Courier New" charset="0"/>
              </a:rPr>
              <a:t>(GL_ELEMENT_ARRAY_BUFFER, buffers[</a:t>
            </a:r>
            <a:r>
              <a:rPr lang="en-US" sz="1400" b="1" dirty="0" err="1">
                <a:latin typeface="Courier New" charset="0"/>
              </a:rPr>
              <a:t>Elements+offset</a:t>
            </a:r>
            <a:r>
              <a:rPr lang="en-US" sz="1400" b="1" dirty="0">
                <a:latin typeface="Courier New" charset="0"/>
              </a:rPr>
              <a:t>]) ; </a:t>
            </a:r>
          </a:p>
          <a:p>
            <a:pPr>
              <a:lnSpc>
                <a:spcPct val="80000"/>
              </a:lnSpc>
              <a:buNone/>
            </a:pPr>
            <a:r>
              <a:rPr lang="en-US" sz="1400" b="1" dirty="0">
                <a:latin typeface="Courier New" charset="0"/>
              </a:rPr>
              <a:t>  </a:t>
            </a:r>
            <a:r>
              <a:rPr lang="en-US" sz="1400" b="1" dirty="0" err="1">
                <a:latin typeface="Courier New" charset="0"/>
              </a:rPr>
              <a:t>glBufferData</a:t>
            </a:r>
            <a:r>
              <a:rPr lang="en-US" sz="1400" b="1" dirty="0">
                <a:latin typeface="Courier New" charset="0"/>
              </a:rPr>
              <a:t>(GL_ELEMENT_ARRAY_BUFFER, </a:t>
            </a:r>
            <a:r>
              <a:rPr lang="en-US" sz="1400" b="1" dirty="0" err="1">
                <a:latin typeface="Courier New" charset="0"/>
              </a:rPr>
              <a:t>sizeind</a:t>
            </a:r>
            <a:r>
              <a:rPr lang="en-US" sz="1400" b="1" dirty="0">
                <a:latin typeface="Courier New" charset="0"/>
              </a:rPr>
              <a:t>, </a:t>
            </a:r>
            <a:r>
              <a:rPr lang="en-US" sz="1400" b="1" dirty="0" err="1">
                <a:latin typeface="Courier New" charset="0"/>
              </a:rPr>
              <a:t>inds,GL_STATIC_DRAW</a:t>
            </a:r>
            <a:r>
              <a:rPr lang="en-US" sz="1400" b="1" dirty="0">
                <a:latin typeface="Courier New" charset="0"/>
              </a:rPr>
              <a:t>);</a:t>
            </a:r>
          </a:p>
          <a:p>
            <a:pPr>
              <a:lnSpc>
                <a:spcPct val="80000"/>
              </a:lnSpc>
              <a:buNone/>
            </a:pPr>
            <a:r>
              <a:rPr lang="en-US" sz="1400" b="1" dirty="0">
                <a:latin typeface="Courier New" charset="0"/>
              </a:rPr>
              <a:t>  </a:t>
            </a:r>
            <a:r>
              <a:rPr lang="en-US" sz="1400" b="1" dirty="0" err="1">
                <a:latin typeface="Courier New" charset="0"/>
              </a:rPr>
              <a:t>PrimType</a:t>
            </a:r>
            <a:r>
              <a:rPr lang="en-US" sz="1400" b="1" dirty="0">
                <a:latin typeface="Courier New" charset="0"/>
              </a:rPr>
              <a:t>[object] = type;</a:t>
            </a:r>
          </a:p>
          <a:p>
            <a:pPr>
              <a:lnSpc>
                <a:spcPct val="80000"/>
              </a:lnSpc>
              <a:buNone/>
            </a:pPr>
            <a:r>
              <a:rPr lang="en-US" sz="1400" b="1" dirty="0">
                <a:latin typeface="Courier New" charset="0"/>
              </a:rPr>
              <a:t>  </a:t>
            </a:r>
            <a:r>
              <a:rPr lang="en-US" sz="1400" b="1" dirty="0" err="1">
                <a:latin typeface="Courier New" charset="0"/>
              </a:rPr>
              <a:t>NumElems</a:t>
            </a:r>
            <a:r>
              <a:rPr lang="en-US" sz="1400" b="1" dirty="0">
                <a:latin typeface="Courier New" charset="0"/>
              </a:rPr>
              <a:t>[object] = </a:t>
            </a:r>
            <a:r>
              <a:rPr lang="en-US" sz="1400" b="1" dirty="0" err="1">
                <a:latin typeface="Courier New" charset="0"/>
              </a:rPr>
              <a:t>sizeind</a:t>
            </a:r>
            <a:r>
              <a:rPr lang="en-US" sz="1400" b="1" dirty="0">
                <a:latin typeface="Courier New" charset="0"/>
              </a:rPr>
              <a:t>;</a:t>
            </a:r>
          </a:p>
          <a:p>
            <a:pPr>
              <a:lnSpc>
                <a:spcPct val="80000"/>
              </a:lnSpc>
              <a:buNone/>
            </a:pPr>
            <a:r>
              <a:rPr lang="en-US" sz="1400" b="1" dirty="0">
                <a:latin typeface="Courier New" charset="0"/>
              </a:rPr>
              <a:t>  // Prevent further modification of this VAO by unbinding it</a:t>
            </a:r>
          </a:p>
          <a:p>
            <a:pPr>
              <a:lnSpc>
                <a:spcPct val="80000"/>
              </a:lnSpc>
              <a:buNone/>
            </a:pPr>
            <a:r>
              <a:rPr lang="en-US" sz="1400" b="1" dirty="0">
                <a:latin typeface="Courier New" charset="0"/>
              </a:rPr>
              <a:t>  </a:t>
            </a:r>
            <a:r>
              <a:rPr lang="en-US" sz="1400" b="1" dirty="0" err="1">
                <a:latin typeface="Courier New" charset="0"/>
              </a:rPr>
              <a:t>glBindVertexArray</a:t>
            </a:r>
            <a:r>
              <a:rPr lang="en-US" sz="1400" b="1" dirty="0">
                <a:latin typeface="Courier New" charset="0"/>
              </a:rPr>
              <a:t>(0);</a:t>
            </a:r>
            <a:endParaRPr lang="en-US" sz="1400" b="1" dirty="0">
              <a:latin typeface="Courier New" charset="0"/>
            </a:endParaRPr>
          </a:p>
          <a:p>
            <a:pPr>
              <a:lnSpc>
                <a:spcPct val="80000"/>
              </a:lnSpc>
              <a:buFont typeface="Wingdings" charset="0"/>
              <a:buNone/>
            </a:pPr>
            <a:r>
              <a:rPr lang="en-US" sz="1400" b="1" dirty="0" smtClean="0">
                <a:latin typeface="Courier New" charset="0"/>
              </a:rPr>
              <a:t>}</a:t>
            </a:r>
            <a:endParaRPr lang="en-US" sz="1400" b="1" dirty="0">
              <a:latin typeface="Courier New" charset="0"/>
            </a:endParaRPr>
          </a:p>
          <a:p>
            <a:pPr>
              <a:lnSpc>
                <a:spcPct val="80000"/>
              </a:lnSpc>
              <a:buFont typeface="Wingdings" charset="0"/>
              <a:buNone/>
            </a:pPr>
            <a:endParaRPr lang="en-US" sz="1400" b="1" dirty="0">
              <a:latin typeface="Courier New" charset="0"/>
            </a:endParaRP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8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Demo: Surreal </a:t>
            </a:r>
            <a:r>
              <a:rPr lang="en-US" dirty="0" smtClean="0"/>
              <a:t>(many years ago</a:t>
            </a:r>
            <a:r>
              <a:rPr lang="en-US" dirty="0" smtClean="0"/>
              <a:t>)</a:t>
            </a:r>
            <a:endParaRPr lang="en-US" dirty="0"/>
          </a:p>
        </p:txBody>
      </p:sp>
      <p:pic>
        <p:nvPicPr>
          <p:cNvPr id="1146883" name="Picture 3" descr="surreal_screenshot_0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1100" y="1433513"/>
            <a:ext cx="6929438" cy="5194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4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/>
              <a:t>Modern OpenGL: Draw Vertex Object</a:t>
            </a:r>
          </a:p>
        </p:txBody>
      </p:sp>
      <p:sp>
        <p:nvSpPr>
          <p:cNvPr id="11847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  <a:buFont typeface="Wingdings" charset="0"/>
              <a:buNone/>
            </a:pPr>
            <a:r>
              <a:rPr lang="en-US" sz="1600" b="1" dirty="0">
                <a:latin typeface="Courier New" charset="0"/>
              </a:rPr>
              <a:t>void </a:t>
            </a:r>
            <a:r>
              <a:rPr lang="en-US" sz="1600" b="1" dirty="0" err="1">
                <a:latin typeface="Courier New" charset="0"/>
              </a:rPr>
              <a:t>drawobject</a:t>
            </a:r>
            <a:r>
              <a:rPr lang="en-US" sz="1600" b="1" dirty="0">
                <a:latin typeface="Courier New" charset="0"/>
              </a:rPr>
              <a:t>(</a:t>
            </a:r>
            <a:r>
              <a:rPr lang="en-US" sz="1600" b="1" dirty="0" err="1">
                <a:latin typeface="Courier New" charset="0"/>
              </a:rPr>
              <a:t>GLuint</a:t>
            </a:r>
            <a:r>
              <a:rPr lang="en-US" sz="1600" b="1" dirty="0">
                <a:latin typeface="Courier New" charset="0"/>
              </a:rPr>
              <a:t> object) {</a:t>
            </a:r>
          </a:p>
          <a:p>
            <a:pPr>
              <a:lnSpc>
                <a:spcPct val="80000"/>
              </a:lnSpc>
              <a:buNone/>
            </a:pPr>
            <a:r>
              <a:rPr lang="en-US" sz="1600" b="1" dirty="0">
                <a:latin typeface="Courier New" charset="0"/>
              </a:rPr>
              <a:t>  </a:t>
            </a:r>
            <a:r>
              <a:rPr lang="en-US" sz="1600" b="1" dirty="0" err="1" smtClean="0">
                <a:latin typeface="Courier New" charset="0"/>
              </a:rPr>
              <a:t>glBindVertexArray</a:t>
            </a:r>
            <a:r>
              <a:rPr lang="en-US" sz="1600" b="1" dirty="0">
                <a:latin typeface="Courier New" charset="0"/>
              </a:rPr>
              <a:t>(VAOs[object]);</a:t>
            </a:r>
          </a:p>
          <a:p>
            <a:pPr>
              <a:lnSpc>
                <a:spcPct val="80000"/>
              </a:lnSpc>
              <a:buNone/>
            </a:pPr>
            <a:r>
              <a:rPr lang="en-US" sz="1600" b="1" dirty="0">
                <a:latin typeface="Courier New" charset="0"/>
              </a:rPr>
              <a:t>  </a:t>
            </a:r>
            <a:r>
              <a:rPr lang="en-US" sz="1600" b="1" dirty="0" err="1">
                <a:latin typeface="Courier New" charset="0"/>
              </a:rPr>
              <a:t>glDrawElements</a:t>
            </a:r>
            <a:r>
              <a:rPr lang="en-US" sz="1600" b="1" dirty="0">
                <a:latin typeface="Courier New" charset="0"/>
              </a:rPr>
              <a:t>(</a:t>
            </a:r>
            <a:r>
              <a:rPr lang="en-US" sz="1600" b="1" dirty="0" err="1">
                <a:latin typeface="Courier New" charset="0"/>
              </a:rPr>
              <a:t>PrimType</a:t>
            </a:r>
            <a:r>
              <a:rPr lang="en-US" sz="1600" b="1" dirty="0">
                <a:latin typeface="Courier New" charset="0"/>
              </a:rPr>
              <a:t>[object], </a:t>
            </a:r>
            <a:r>
              <a:rPr lang="en-US" sz="1600" b="1" dirty="0" err="1">
                <a:latin typeface="Courier New" charset="0"/>
              </a:rPr>
              <a:t>NumElems</a:t>
            </a:r>
            <a:r>
              <a:rPr lang="en-US" sz="1600" b="1" dirty="0">
                <a:latin typeface="Courier New" charset="0"/>
              </a:rPr>
              <a:t>[object</a:t>
            </a:r>
            <a:r>
              <a:rPr lang="en-US" sz="1600" b="1" dirty="0" smtClean="0">
                <a:latin typeface="Courier New" charset="0"/>
              </a:rPr>
              <a:t>], 			  GL_UNSIGNED_BYTE</a:t>
            </a:r>
            <a:r>
              <a:rPr lang="en-US" sz="1600" b="1" dirty="0">
                <a:latin typeface="Courier New" charset="0"/>
              </a:rPr>
              <a:t>, 0); </a:t>
            </a:r>
          </a:p>
          <a:p>
            <a:pPr>
              <a:lnSpc>
                <a:spcPct val="80000"/>
              </a:lnSpc>
              <a:buNone/>
            </a:pPr>
            <a:r>
              <a:rPr lang="en-US" sz="1600" b="1" dirty="0">
                <a:latin typeface="Courier New" charset="0"/>
              </a:rPr>
              <a:t>  </a:t>
            </a:r>
            <a:r>
              <a:rPr lang="en-US" sz="1600" b="1" dirty="0" err="1">
                <a:latin typeface="Courier New" charset="0"/>
              </a:rPr>
              <a:t>glBindVertexArray</a:t>
            </a:r>
            <a:r>
              <a:rPr lang="en-US" sz="1600" b="1" dirty="0">
                <a:latin typeface="Courier New" charset="0"/>
              </a:rPr>
              <a:t>(0)</a:t>
            </a:r>
            <a:r>
              <a:rPr lang="en-US" sz="1600" b="1" dirty="0" smtClean="0">
                <a:latin typeface="Courier New" charset="0"/>
              </a:rPr>
              <a:t>; //unbind</a:t>
            </a:r>
            <a:endParaRPr lang="en-US" sz="1600" b="1" dirty="0">
              <a:latin typeface="Courier New" charset="0"/>
            </a:endParaRPr>
          </a:p>
          <a:p>
            <a:pPr>
              <a:lnSpc>
                <a:spcPct val="80000"/>
              </a:lnSpc>
              <a:buFont typeface="Wingdings" charset="0"/>
              <a:buNone/>
            </a:pPr>
            <a:r>
              <a:rPr lang="en-US" sz="1600" b="1" dirty="0" smtClean="0">
                <a:latin typeface="Courier New" charset="0"/>
              </a:rPr>
              <a:t>}</a:t>
            </a:r>
            <a:endParaRPr lang="en-US" sz="1600" b="1" dirty="0">
              <a:latin typeface="Courier New" charset="0"/>
            </a:endParaRPr>
          </a:p>
          <a:p>
            <a:pPr>
              <a:lnSpc>
                <a:spcPct val="80000"/>
              </a:lnSpc>
              <a:buFont typeface="Wingdings" charset="0"/>
              <a:buNone/>
            </a:pPr>
            <a:endParaRPr lang="en-US" sz="1600" b="1" dirty="0" smtClean="0">
              <a:latin typeface="Courier New" charset="0"/>
            </a:endParaRPr>
          </a:p>
          <a:p>
            <a:pPr>
              <a:lnSpc>
                <a:spcPct val="80000"/>
              </a:lnSpc>
              <a:buFont typeface="Wingdings" charset="0"/>
              <a:buNone/>
            </a:pPr>
            <a:r>
              <a:rPr lang="en-US" sz="1600" b="1" dirty="0" smtClean="0">
                <a:latin typeface="Courier New" charset="0"/>
              </a:rPr>
              <a:t>void </a:t>
            </a:r>
            <a:r>
              <a:rPr lang="en-US" sz="1600" b="1" dirty="0">
                <a:latin typeface="Courier New" charset="0"/>
              </a:rPr>
              <a:t>display(void) {</a:t>
            </a:r>
          </a:p>
          <a:p>
            <a:pPr>
              <a:lnSpc>
                <a:spcPct val="80000"/>
              </a:lnSpc>
              <a:buFont typeface="Wingdings" charset="0"/>
              <a:buNone/>
            </a:pPr>
            <a:r>
              <a:rPr lang="en-US" sz="1600" b="1" dirty="0" smtClean="0">
                <a:latin typeface="Courier New" charset="0"/>
              </a:rPr>
              <a:t>   </a:t>
            </a:r>
            <a:r>
              <a:rPr lang="en-US" sz="1600" b="1" dirty="0" err="1" smtClean="0">
                <a:latin typeface="Courier New" charset="0"/>
              </a:rPr>
              <a:t>glClear</a:t>
            </a:r>
            <a:r>
              <a:rPr lang="en-US" sz="1600" b="1" dirty="0" smtClean="0">
                <a:latin typeface="Courier New" charset="0"/>
              </a:rPr>
              <a:t> </a:t>
            </a:r>
            <a:r>
              <a:rPr lang="en-US" sz="1600" b="1" dirty="0">
                <a:latin typeface="Courier New" charset="0"/>
              </a:rPr>
              <a:t>(GL_COLOR_BUFFER_BIT)</a:t>
            </a:r>
            <a:r>
              <a:rPr lang="en-US" sz="1600" b="1" dirty="0" smtClean="0">
                <a:latin typeface="Courier New" charset="0"/>
              </a:rPr>
              <a:t>; // clear all pixels</a:t>
            </a:r>
            <a:endParaRPr lang="en-US" sz="1600" b="1" dirty="0">
              <a:latin typeface="Courier New" charset="0"/>
            </a:endParaRPr>
          </a:p>
          <a:p>
            <a:pPr>
              <a:lnSpc>
                <a:spcPct val="80000"/>
              </a:lnSpc>
              <a:buFont typeface="Wingdings" charset="0"/>
              <a:buNone/>
            </a:pPr>
            <a:r>
              <a:rPr lang="en-US" sz="1600" b="1" dirty="0" smtClean="0">
                <a:latin typeface="Courier New" charset="0"/>
              </a:rPr>
              <a:t>   </a:t>
            </a:r>
            <a:r>
              <a:rPr lang="en-US" sz="1600" b="1" dirty="0" err="1" smtClean="0">
                <a:latin typeface="Courier New" charset="0"/>
              </a:rPr>
              <a:t>drawobject</a:t>
            </a:r>
            <a:r>
              <a:rPr lang="en-US" sz="1600" b="1" dirty="0">
                <a:latin typeface="Courier New" charset="0"/>
              </a:rPr>
              <a:t>(FLOOR) ;  </a:t>
            </a:r>
            <a:endParaRPr lang="en-US" sz="1600" b="1" dirty="0" smtClean="0">
              <a:latin typeface="Courier New" charset="0"/>
            </a:endParaRPr>
          </a:p>
          <a:p>
            <a:pPr>
              <a:lnSpc>
                <a:spcPct val="80000"/>
              </a:lnSpc>
              <a:buFont typeface="Wingdings" charset="0"/>
              <a:buNone/>
            </a:pPr>
            <a:r>
              <a:rPr lang="en-US" sz="1600" b="1" dirty="0">
                <a:latin typeface="Courier New" charset="0"/>
              </a:rPr>
              <a:t> </a:t>
            </a:r>
            <a:r>
              <a:rPr lang="en-US" sz="1600" b="1" dirty="0" smtClean="0">
                <a:latin typeface="Courier New" charset="0"/>
              </a:rPr>
              <a:t>  </a:t>
            </a:r>
            <a:r>
              <a:rPr lang="en-US" sz="1600" b="1" dirty="0" err="1" smtClean="0">
                <a:latin typeface="Courier New" charset="0"/>
              </a:rPr>
              <a:t>drawobject</a:t>
            </a:r>
            <a:r>
              <a:rPr lang="en-US" sz="1600" b="1" dirty="0">
                <a:latin typeface="Courier New" charset="0"/>
              </a:rPr>
              <a:t>(FLOOR2) </a:t>
            </a:r>
          </a:p>
          <a:p>
            <a:pPr>
              <a:lnSpc>
                <a:spcPct val="80000"/>
              </a:lnSpc>
              <a:buFont typeface="Wingdings" charset="0"/>
              <a:buNone/>
            </a:pPr>
            <a:r>
              <a:rPr lang="en-US" sz="1600" b="1" dirty="0" smtClean="0">
                <a:latin typeface="Courier New" charset="0"/>
              </a:rPr>
              <a:t>   </a:t>
            </a:r>
            <a:r>
              <a:rPr lang="en-US" sz="1600" b="1" dirty="0" err="1" smtClean="0">
                <a:latin typeface="Courier New" charset="0"/>
              </a:rPr>
              <a:t>glFlush</a:t>
            </a:r>
            <a:r>
              <a:rPr lang="en-US" sz="1600" b="1" dirty="0" smtClean="0">
                <a:latin typeface="Courier New" charset="0"/>
              </a:rPr>
              <a:t> </a:t>
            </a:r>
            <a:r>
              <a:rPr lang="en-US" sz="1600" b="1" dirty="0">
                <a:latin typeface="Courier New" charset="0"/>
              </a:rPr>
              <a:t>(); </a:t>
            </a:r>
            <a:r>
              <a:rPr lang="en-US" sz="1600" b="1" dirty="0" smtClean="0">
                <a:latin typeface="Courier New" charset="0"/>
              </a:rPr>
              <a:t>// start processing buffered OpenGL commands</a:t>
            </a:r>
          </a:p>
          <a:p>
            <a:pPr>
              <a:lnSpc>
                <a:spcPct val="80000"/>
              </a:lnSpc>
              <a:buFont typeface="Wingdings" charset="0"/>
              <a:buNone/>
            </a:pPr>
            <a:r>
              <a:rPr lang="en-US" sz="1600" b="1" dirty="0" smtClean="0">
                <a:latin typeface="Courier New" charset="0"/>
              </a:rPr>
              <a:t>}</a:t>
            </a:r>
            <a:endParaRPr lang="en-US" sz="1600" b="1" dirty="0">
              <a:latin typeface="Courier New" charset="0"/>
            </a:endParaRPr>
          </a:p>
          <a:p>
            <a:pPr>
              <a:lnSpc>
                <a:spcPct val="80000"/>
              </a:lnSpc>
            </a:pPr>
            <a:endParaRPr lang="en-US" sz="1600" b="1" dirty="0">
              <a:latin typeface="Courier New" charset="0"/>
            </a:endParaRP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5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Initialization for Drawing, Shading</a:t>
            </a:r>
          </a:p>
        </p:txBody>
      </p:sp>
      <p:sp>
        <p:nvSpPr>
          <p:cNvPr id="11857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293813"/>
            <a:ext cx="9144000" cy="5564187"/>
          </a:xfrm>
        </p:spPr>
        <p:txBody>
          <a:bodyPr/>
          <a:lstStyle/>
          <a:p>
            <a:pPr>
              <a:lnSpc>
                <a:spcPct val="80000"/>
              </a:lnSpc>
              <a:buFont typeface="Wingdings" charset="0"/>
              <a:buNone/>
            </a:pPr>
            <a:r>
              <a:rPr lang="en-US" sz="1600" b="1" dirty="0">
                <a:latin typeface="Courier New" charset="0"/>
              </a:rPr>
              <a:t>#include "</a:t>
            </a:r>
            <a:r>
              <a:rPr lang="en-US" sz="1600" b="1" dirty="0" err="1">
                <a:latin typeface="Courier New" charset="0"/>
              </a:rPr>
              <a:t>shaders.h</a:t>
            </a:r>
            <a:r>
              <a:rPr lang="en-US" sz="1600" b="1" dirty="0">
                <a:latin typeface="Courier New" charset="0"/>
              </a:rPr>
              <a:t>"</a:t>
            </a:r>
          </a:p>
          <a:p>
            <a:pPr>
              <a:lnSpc>
                <a:spcPct val="80000"/>
              </a:lnSpc>
              <a:buFont typeface="Wingdings" charset="0"/>
              <a:buNone/>
            </a:pPr>
            <a:r>
              <a:rPr lang="en-US" sz="1600" b="1" dirty="0" err="1">
                <a:latin typeface="Courier New" charset="0"/>
              </a:rPr>
              <a:t>GLuint</a:t>
            </a:r>
            <a:r>
              <a:rPr lang="en-US" sz="1600" b="1" dirty="0">
                <a:latin typeface="Courier New" charset="0"/>
              </a:rPr>
              <a:t> </a:t>
            </a:r>
            <a:r>
              <a:rPr lang="en-US" sz="1600" b="1" dirty="0" err="1">
                <a:latin typeface="Courier New" charset="0"/>
              </a:rPr>
              <a:t>vertexshader</a:t>
            </a:r>
            <a:r>
              <a:rPr lang="en-US" sz="1600" b="1" dirty="0">
                <a:latin typeface="Courier New" charset="0"/>
              </a:rPr>
              <a:t>, </a:t>
            </a:r>
            <a:r>
              <a:rPr lang="en-US" sz="1600" b="1" dirty="0" err="1">
                <a:latin typeface="Courier New" charset="0"/>
              </a:rPr>
              <a:t>fragmentshader</a:t>
            </a:r>
            <a:r>
              <a:rPr lang="en-US" sz="1600" b="1" dirty="0">
                <a:latin typeface="Courier New" charset="0"/>
              </a:rPr>
              <a:t>, </a:t>
            </a:r>
            <a:r>
              <a:rPr lang="en-US" sz="1600" b="1" dirty="0" err="1">
                <a:latin typeface="Courier New" charset="0"/>
              </a:rPr>
              <a:t>shaderprogram</a:t>
            </a:r>
            <a:r>
              <a:rPr lang="en-US" sz="1600" b="1" dirty="0">
                <a:latin typeface="Courier New" charset="0"/>
              </a:rPr>
              <a:t> ; // shaders</a:t>
            </a:r>
          </a:p>
          <a:p>
            <a:pPr>
              <a:lnSpc>
                <a:spcPct val="80000"/>
              </a:lnSpc>
              <a:buFont typeface="Wingdings" charset="0"/>
              <a:buNone/>
            </a:pPr>
            <a:r>
              <a:rPr lang="en-US" sz="1000" b="1" dirty="0">
                <a:latin typeface="Courier New" charset="0"/>
              </a:rPr>
              <a:t>   </a:t>
            </a:r>
          </a:p>
          <a:p>
            <a:pPr>
              <a:lnSpc>
                <a:spcPct val="80000"/>
              </a:lnSpc>
              <a:buFont typeface="Wingdings" charset="0"/>
              <a:buNone/>
            </a:pPr>
            <a:r>
              <a:rPr lang="en-US" sz="1600" b="1" dirty="0">
                <a:latin typeface="Courier New" charset="0"/>
              </a:rPr>
              <a:t>   // Initialization in </a:t>
            </a:r>
            <a:r>
              <a:rPr lang="en-US" sz="1600" b="1" dirty="0" err="1">
                <a:latin typeface="Courier New" charset="0"/>
              </a:rPr>
              <a:t>init</a:t>
            </a:r>
            <a:r>
              <a:rPr lang="en-US" sz="1600" b="1" dirty="0">
                <a:latin typeface="Courier New" charset="0"/>
              </a:rPr>
              <a:t>() for </a:t>
            </a:r>
            <a:r>
              <a:rPr lang="en-US" sz="1600" b="1" dirty="0" smtClean="0">
                <a:latin typeface="Courier New" charset="0"/>
              </a:rPr>
              <a:t>Drawing</a:t>
            </a:r>
          </a:p>
          <a:p>
            <a:pPr>
              <a:lnSpc>
                <a:spcPct val="80000"/>
              </a:lnSpc>
              <a:buFont typeface="Wingdings" charset="0"/>
              <a:buNone/>
            </a:pPr>
            <a:r>
              <a:rPr lang="en-US" sz="1600" b="1" dirty="0">
                <a:latin typeface="Courier New" charset="0"/>
              </a:rPr>
              <a:t>	</a:t>
            </a:r>
            <a:r>
              <a:rPr lang="en-US" sz="1600" b="1" dirty="0" err="1" smtClean="0">
                <a:latin typeface="Courier New" charset="0"/>
              </a:rPr>
              <a:t>glGenVertexArrays</a:t>
            </a:r>
            <a:r>
              <a:rPr lang="en-US" sz="1600" b="1" dirty="0" smtClean="0">
                <a:latin typeface="Courier New" charset="0"/>
              </a:rPr>
              <a:t>(</a:t>
            </a:r>
            <a:r>
              <a:rPr lang="en-US" sz="1600" b="1" dirty="0" err="1" smtClean="0">
                <a:latin typeface="Courier New" charset="0"/>
              </a:rPr>
              <a:t>numobjects</a:t>
            </a:r>
            <a:r>
              <a:rPr lang="en-US" sz="1600" b="1" dirty="0" smtClean="0">
                <a:latin typeface="Courier New" charset="0"/>
              </a:rPr>
              <a:t>, VAOs) ;</a:t>
            </a:r>
            <a:endParaRPr lang="en-US" sz="1600" b="1" dirty="0">
              <a:latin typeface="Courier New" charset="0"/>
            </a:endParaRPr>
          </a:p>
          <a:p>
            <a:pPr>
              <a:lnSpc>
                <a:spcPct val="80000"/>
              </a:lnSpc>
              <a:buFont typeface="Wingdings" charset="0"/>
              <a:buNone/>
            </a:pPr>
            <a:r>
              <a:rPr lang="en-US" sz="1600" b="1" dirty="0">
                <a:latin typeface="Courier New" charset="0"/>
              </a:rPr>
              <a:t>   </a:t>
            </a:r>
            <a:r>
              <a:rPr lang="en-US" sz="1600" b="1" dirty="0" err="1">
                <a:latin typeface="Courier New" charset="0"/>
              </a:rPr>
              <a:t>glGenBuffers</a:t>
            </a:r>
            <a:r>
              <a:rPr lang="en-US" sz="1600" b="1" dirty="0">
                <a:latin typeface="Courier New" charset="0"/>
              </a:rPr>
              <a:t>(</a:t>
            </a:r>
            <a:r>
              <a:rPr lang="en-US" sz="1600" b="1" dirty="0" err="1">
                <a:latin typeface="Courier New" charset="0"/>
              </a:rPr>
              <a:t>numperobj</a:t>
            </a:r>
            <a:r>
              <a:rPr lang="en-US" sz="1600" b="1" dirty="0">
                <a:latin typeface="Courier New" charset="0"/>
              </a:rPr>
              <a:t>*</a:t>
            </a:r>
            <a:r>
              <a:rPr lang="en-US" sz="1600" b="1" dirty="0" err="1">
                <a:latin typeface="Courier New" charset="0"/>
              </a:rPr>
              <a:t>numobjects</a:t>
            </a:r>
            <a:r>
              <a:rPr lang="en-US" sz="1600" b="1" dirty="0">
                <a:latin typeface="Courier New" charset="0"/>
              </a:rPr>
              <a:t>, buffers) ; </a:t>
            </a:r>
            <a:endParaRPr lang="en-US" sz="1600" b="1" dirty="0" smtClean="0">
              <a:latin typeface="Courier New" charset="0"/>
            </a:endParaRPr>
          </a:p>
          <a:p>
            <a:pPr>
              <a:lnSpc>
                <a:spcPct val="80000"/>
              </a:lnSpc>
              <a:buFont typeface="Wingdings" charset="0"/>
              <a:buNone/>
            </a:pPr>
            <a:endParaRPr lang="en-US" sz="1600" b="1" dirty="0">
              <a:latin typeface="Courier New" charset="0"/>
            </a:endParaRPr>
          </a:p>
          <a:p>
            <a:pPr>
              <a:lnSpc>
                <a:spcPct val="80000"/>
              </a:lnSpc>
              <a:buFont typeface="Wingdings" charset="0"/>
              <a:buNone/>
            </a:pPr>
            <a:r>
              <a:rPr lang="en-US" sz="1600" b="1" dirty="0">
                <a:latin typeface="Courier New" charset="0"/>
              </a:rPr>
              <a:t>   </a:t>
            </a:r>
            <a:r>
              <a:rPr lang="en-US" sz="1600" b="1" dirty="0" err="1">
                <a:latin typeface="Courier New" charset="0"/>
              </a:rPr>
              <a:t>initobject</a:t>
            </a:r>
            <a:r>
              <a:rPr lang="en-US" sz="1600" b="1" dirty="0">
                <a:latin typeface="Courier New" charset="0"/>
              </a:rPr>
              <a:t>(FLOOR, (</a:t>
            </a:r>
            <a:r>
              <a:rPr lang="en-US" sz="1600" b="1" dirty="0" err="1">
                <a:latin typeface="Courier New" charset="0"/>
              </a:rPr>
              <a:t>GLfloat</a:t>
            </a:r>
            <a:r>
              <a:rPr lang="en-US" sz="1600" b="1" dirty="0">
                <a:latin typeface="Courier New" charset="0"/>
              </a:rPr>
              <a:t> *) </a:t>
            </a:r>
            <a:r>
              <a:rPr lang="en-US" sz="1600" b="1" dirty="0" err="1">
                <a:latin typeface="Courier New" charset="0"/>
              </a:rPr>
              <a:t>floorverts</a:t>
            </a:r>
            <a:r>
              <a:rPr lang="en-US" sz="1600" b="1" dirty="0">
                <a:latin typeface="Courier New" charset="0"/>
              </a:rPr>
              <a:t>, </a:t>
            </a:r>
            <a:r>
              <a:rPr lang="en-US" sz="1600" b="1" dirty="0" err="1">
                <a:latin typeface="Courier New" charset="0"/>
              </a:rPr>
              <a:t>sizeof</a:t>
            </a:r>
            <a:r>
              <a:rPr lang="en-US" sz="1600" b="1" dirty="0">
                <a:latin typeface="Courier New" charset="0"/>
              </a:rPr>
              <a:t>(</a:t>
            </a:r>
            <a:r>
              <a:rPr lang="en-US" sz="1600" b="1" dirty="0" err="1">
                <a:latin typeface="Courier New" charset="0"/>
              </a:rPr>
              <a:t>floorverts</a:t>
            </a:r>
            <a:r>
              <a:rPr lang="en-US" sz="1600" b="1" dirty="0">
                <a:latin typeface="Courier New" charset="0"/>
              </a:rPr>
              <a:t>), (</a:t>
            </a:r>
            <a:r>
              <a:rPr lang="en-US" sz="1600" b="1" dirty="0" err="1">
                <a:latin typeface="Courier New" charset="0"/>
              </a:rPr>
              <a:t>GLfloat</a:t>
            </a:r>
            <a:r>
              <a:rPr lang="en-US" sz="1600" b="1" dirty="0">
                <a:latin typeface="Courier New" charset="0"/>
              </a:rPr>
              <a:t> *) </a:t>
            </a:r>
            <a:r>
              <a:rPr lang="en-US" sz="1600" b="1" dirty="0" err="1">
                <a:latin typeface="Courier New" charset="0"/>
              </a:rPr>
              <a:t>floorcol</a:t>
            </a:r>
            <a:r>
              <a:rPr lang="en-US" sz="1600" b="1" dirty="0">
                <a:latin typeface="Courier New" charset="0"/>
              </a:rPr>
              <a:t>, </a:t>
            </a:r>
            <a:r>
              <a:rPr lang="en-US" sz="1600" b="1" dirty="0" err="1">
                <a:latin typeface="Courier New" charset="0"/>
              </a:rPr>
              <a:t>sizeof</a:t>
            </a:r>
            <a:r>
              <a:rPr lang="en-US" sz="1600" b="1" dirty="0">
                <a:latin typeface="Courier New" charset="0"/>
              </a:rPr>
              <a:t> (</a:t>
            </a:r>
            <a:r>
              <a:rPr lang="en-US" sz="1600" b="1" dirty="0" err="1">
                <a:latin typeface="Courier New" charset="0"/>
              </a:rPr>
              <a:t>floorcol</a:t>
            </a:r>
            <a:r>
              <a:rPr lang="en-US" sz="1600" b="1" dirty="0">
                <a:latin typeface="Courier New" charset="0"/>
              </a:rPr>
              <a:t>), (</a:t>
            </a:r>
            <a:r>
              <a:rPr lang="en-US" sz="1600" b="1" dirty="0" err="1">
                <a:latin typeface="Courier New" charset="0"/>
              </a:rPr>
              <a:t>GLubyte</a:t>
            </a:r>
            <a:r>
              <a:rPr lang="en-US" sz="1600" b="1" dirty="0">
                <a:latin typeface="Courier New" charset="0"/>
              </a:rPr>
              <a:t> *) </a:t>
            </a:r>
            <a:r>
              <a:rPr lang="en-US" sz="1600" b="1" dirty="0" err="1">
                <a:latin typeface="Courier New" charset="0"/>
              </a:rPr>
              <a:t>floorinds</a:t>
            </a:r>
            <a:r>
              <a:rPr lang="en-US" sz="1600" b="1" dirty="0">
                <a:latin typeface="Courier New" charset="0"/>
              </a:rPr>
              <a:t>, </a:t>
            </a:r>
            <a:r>
              <a:rPr lang="en-US" sz="1600" b="1" dirty="0" err="1">
                <a:latin typeface="Courier New" charset="0"/>
              </a:rPr>
              <a:t>sizeof</a:t>
            </a:r>
            <a:r>
              <a:rPr lang="en-US" sz="1600" b="1" dirty="0">
                <a:latin typeface="Courier New" charset="0"/>
              </a:rPr>
              <a:t> (</a:t>
            </a:r>
            <a:r>
              <a:rPr lang="en-US" sz="1600" b="1" dirty="0" err="1">
                <a:latin typeface="Courier New" charset="0"/>
              </a:rPr>
              <a:t>floorinds</a:t>
            </a:r>
            <a:r>
              <a:rPr lang="en-US" sz="1600" b="1" dirty="0">
                <a:latin typeface="Courier New" charset="0"/>
              </a:rPr>
              <a:t>), </a:t>
            </a:r>
            <a:r>
              <a:rPr lang="en-US" sz="1600" b="1" dirty="0" smtClean="0">
                <a:latin typeface="Courier New" charset="0"/>
              </a:rPr>
              <a:t>GL_TRIANGLES) </a:t>
            </a:r>
            <a:r>
              <a:rPr lang="en-US" sz="1600" b="1" dirty="0">
                <a:latin typeface="Courier New" charset="0"/>
              </a:rPr>
              <a:t>; </a:t>
            </a:r>
          </a:p>
          <a:p>
            <a:pPr>
              <a:lnSpc>
                <a:spcPct val="80000"/>
              </a:lnSpc>
              <a:buFont typeface="Wingdings" charset="0"/>
              <a:buNone/>
            </a:pPr>
            <a:r>
              <a:rPr lang="en-US" sz="1600" b="1" dirty="0">
                <a:latin typeface="Courier New" charset="0"/>
              </a:rPr>
              <a:t>   </a:t>
            </a:r>
            <a:r>
              <a:rPr lang="en-US" sz="1600" b="1" dirty="0" err="1">
                <a:latin typeface="Courier New" charset="0"/>
              </a:rPr>
              <a:t>initobject</a:t>
            </a:r>
            <a:r>
              <a:rPr lang="en-US" sz="1600" b="1" dirty="0">
                <a:latin typeface="Courier New" charset="0"/>
              </a:rPr>
              <a:t>(FLOOR2, (</a:t>
            </a:r>
            <a:r>
              <a:rPr lang="en-US" sz="1600" b="1" dirty="0" err="1">
                <a:latin typeface="Courier New" charset="0"/>
              </a:rPr>
              <a:t>GLfloat</a:t>
            </a:r>
            <a:r>
              <a:rPr lang="en-US" sz="1600" b="1" dirty="0">
                <a:latin typeface="Courier New" charset="0"/>
              </a:rPr>
              <a:t> *) floorverts2, </a:t>
            </a:r>
            <a:r>
              <a:rPr lang="en-US" sz="1600" b="1" dirty="0" err="1">
                <a:latin typeface="Courier New" charset="0"/>
              </a:rPr>
              <a:t>sizeof</a:t>
            </a:r>
            <a:r>
              <a:rPr lang="en-US" sz="1600" b="1" dirty="0">
                <a:latin typeface="Courier New" charset="0"/>
              </a:rPr>
              <a:t>(floorverts2), (</a:t>
            </a:r>
            <a:r>
              <a:rPr lang="en-US" sz="1600" b="1" dirty="0" err="1">
                <a:latin typeface="Courier New" charset="0"/>
              </a:rPr>
              <a:t>GLfloat</a:t>
            </a:r>
            <a:r>
              <a:rPr lang="en-US" sz="1600" b="1" dirty="0">
                <a:latin typeface="Courier New" charset="0"/>
              </a:rPr>
              <a:t> *) floorcol2, </a:t>
            </a:r>
            <a:r>
              <a:rPr lang="en-US" sz="1600" b="1" dirty="0" err="1">
                <a:latin typeface="Courier New" charset="0"/>
              </a:rPr>
              <a:t>sizeof</a:t>
            </a:r>
            <a:r>
              <a:rPr lang="en-US" sz="1600" b="1" dirty="0">
                <a:latin typeface="Courier New" charset="0"/>
              </a:rPr>
              <a:t> (floorcol2), (</a:t>
            </a:r>
            <a:r>
              <a:rPr lang="en-US" sz="1600" b="1" dirty="0" err="1">
                <a:latin typeface="Courier New" charset="0"/>
              </a:rPr>
              <a:t>GLubyte</a:t>
            </a:r>
            <a:r>
              <a:rPr lang="en-US" sz="1600" b="1" dirty="0">
                <a:latin typeface="Courier New" charset="0"/>
              </a:rPr>
              <a:t> *) floorinds2, </a:t>
            </a:r>
            <a:r>
              <a:rPr lang="en-US" sz="1600" b="1" dirty="0" err="1">
                <a:latin typeface="Courier New" charset="0"/>
              </a:rPr>
              <a:t>sizeof</a:t>
            </a:r>
            <a:r>
              <a:rPr lang="en-US" sz="1600" b="1" dirty="0">
                <a:latin typeface="Courier New" charset="0"/>
              </a:rPr>
              <a:t> (floorinds2), </a:t>
            </a:r>
            <a:r>
              <a:rPr lang="en-US" sz="1600" b="1" dirty="0" smtClean="0">
                <a:latin typeface="Courier New" charset="0"/>
              </a:rPr>
              <a:t>GL_TRIANGLES) </a:t>
            </a:r>
            <a:r>
              <a:rPr lang="en-US" sz="1600" b="1" dirty="0">
                <a:latin typeface="Courier New" charset="0"/>
              </a:rPr>
              <a:t>; </a:t>
            </a:r>
          </a:p>
          <a:p>
            <a:pPr>
              <a:lnSpc>
                <a:spcPct val="80000"/>
              </a:lnSpc>
              <a:buFont typeface="Wingdings" charset="0"/>
              <a:buNone/>
            </a:pPr>
            <a:endParaRPr lang="en-US" sz="1600" b="1" dirty="0">
              <a:latin typeface="Courier New" charset="0"/>
            </a:endParaRPr>
          </a:p>
          <a:p>
            <a:pPr>
              <a:lnSpc>
                <a:spcPct val="80000"/>
              </a:lnSpc>
              <a:buFont typeface="Wingdings" charset="0"/>
              <a:buNone/>
            </a:pPr>
            <a:r>
              <a:rPr lang="en-US" sz="1600" b="1" dirty="0">
                <a:latin typeface="Courier New" charset="0"/>
              </a:rPr>
              <a:t>   // In </a:t>
            </a:r>
            <a:r>
              <a:rPr lang="en-US" sz="1600" b="1" dirty="0" err="1">
                <a:latin typeface="Courier New" charset="0"/>
              </a:rPr>
              <a:t>init</a:t>
            </a:r>
            <a:r>
              <a:rPr lang="en-US" sz="1600" b="1" dirty="0">
                <a:latin typeface="Courier New" charset="0"/>
              </a:rPr>
              <a:t>() for Shaders, discussed next </a:t>
            </a:r>
          </a:p>
          <a:p>
            <a:pPr>
              <a:lnSpc>
                <a:spcPct val="80000"/>
              </a:lnSpc>
              <a:buFont typeface="Wingdings" charset="0"/>
              <a:buNone/>
            </a:pPr>
            <a:r>
              <a:rPr lang="en-US" sz="1600" b="1" dirty="0">
                <a:latin typeface="Courier New" charset="0"/>
              </a:rPr>
              <a:t>   </a:t>
            </a:r>
            <a:r>
              <a:rPr lang="en-US" sz="1600" b="1" dirty="0" err="1">
                <a:latin typeface="Courier New" charset="0"/>
              </a:rPr>
              <a:t>vertexshader</a:t>
            </a:r>
            <a:r>
              <a:rPr lang="en-US" sz="1600" b="1" dirty="0">
                <a:latin typeface="Courier New" charset="0"/>
              </a:rPr>
              <a:t> = </a:t>
            </a:r>
            <a:r>
              <a:rPr lang="en-US" sz="1600" b="1" dirty="0" err="1">
                <a:latin typeface="Courier New" charset="0"/>
              </a:rPr>
              <a:t>initshaders</a:t>
            </a:r>
            <a:r>
              <a:rPr lang="en-US" sz="1600" b="1" dirty="0">
                <a:latin typeface="Courier New" charset="0"/>
              </a:rPr>
              <a:t>(GL_VERTEX_SHADER, "shaders/</a:t>
            </a:r>
            <a:r>
              <a:rPr lang="en-US" sz="1600" b="1" dirty="0" err="1">
                <a:latin typeface="Courier New" charset="0"/>
              </a:rPr>
              <a:t>nop.vert</a:t>
            </a:r>
            <a:r>
              <a:rPr lang="en-US" sz="1600" b="1" dirty="0">
                <a:latin typeface="Courier New" charset="0"/>
              </a:rPr>
              <a:t>") ;</a:t>
            </a:r>
          </a:p>
          <a:p>
            <a:pPr>
              <a:lnSpc>
                <a:spcPct val="80000"/>
              </a:lnSpc>
              <a:buFont typeface="Wingdings" charset="0"/>
              <a:buNone/>
            </a:pPr>
            <a:r>
              <a:rPr lang="en-US" sz="1600" b="1" dirty="0">
                <a:latin typeface="Courier New" charset="0"/>
              </a:rPr>
              <a:t>   </a:t>
            </a:r>
            <a:r>
              <a:rPr lang="en-US" sz="1600" b="1" dirty="0" err="1">
                <a:latin typeface="Courier New" charset="0"/>
              </a:rPr>
              <a:t>fragmentshader</a:t>
            </a:r>
            <a:r>
              <a:rPr lang="en-US" sz="1600" b="1" dirty="0">
                <a:latin typeface="Courier New" charset="0"/>
              </a:rPr>
              <a:t> = </a:t>
            </a:r>
            <a:r>
              <a:rPr lang="en-US" sz="1600" b="1" dirty="0" err="1">
                <a:latin typeface="Courier New" charset="0"/>
              </a:rPr>
              <a:t>initshaders</a:t>
            </a:r>
            <a:r>
              <a:rPr lang="en-US" sz="1600" b="1" dirty="0">
                <a:latin typeface="Courier New" charset="0"/>
              </a:rPr>
              <a:t>(GL_FRAGMENT_SHADER, "shaders/</a:t>
            </a:r>
            <a:r>
              <a:rPr lang="en-US" sz="1600" b="1" dirty="0" err="1">
                <a:latin typeface="Courier New" charset="0"/>
              </a:rPr>
              <a:t>nop.frag</a:t>
            </a:r>
            <a:r>
              <a:rPr lang="en-US" sz="1600" b="1" dirty="0">
                <a:latin typeface="Courier New" charset="0"/>
              </a:rPr>
              <a:t>") ;</a:t>
            </a:r>
          </a:p>
          <a:p>
            <a:pPr>
              <a:lnSpc>
                <a:spcPct val="80000"/>
              </a:lnSpc>
              <a:buFont typeface="Wingdings" charset="0"/>
              <a:buNone/>
            </a:pPr>
            <a:r>
              <a:rPr lang="en-US" sz="1600" b="1" dirty="0">
                <a:latin typeface="Courier New" charset="0"/>
              </a:rPr>
              <a:t>   </a:t>
            </a:r>
            <a:r>
              <a:rPr lang="en-US" sz="1600" b="1" dirty="0" err="1">
                <a:latin typeface="Courier New" charset="0"/>
              </a:rPr>
              <a:t>shaderprogram</a:t>
            </a:r>
            <a:r>
              <a:rPr lang="en-US" sz="1600" b="1" dirty="0">
                <a:latin typeface="Courier New" charset="0"/>
              </a:rPr>
              <a:t> = </a:t>
            </a:r>
            <a:r>
              <a:rPr lang="en-US" sz="1600" b="1" dirty="0" err="1">
                <a:latin typeface="Courier New" charset="0"/>
              </a:rPr>
              <a:t>initprogram</a:t>
            </a:r>
            <a:r>
              <a:rPr lang="en-US" sz="1600" b="1" dirty="0">
                <a:latin typeface="Courier New" charset="0"/>
              </a:rPr>
              <a:t>(</a:t>
            </a:r>
            <a:r>
              <a:rPr lang="en-US" sz="1600" b="1" dirty="0" err="1">
                <a:latin typeface="Courier New" charset="0"/>
              </a:rPr>
              <a:t>vertexshader</a:t>
            </a:r>
            <a:r>
              <a:rPr lang="en-US" sz="1600" b="1" dirty="0">
                <a:latin typeface="Courier New" charset="0"/>
              </a:rPr>
              <a:t>, </a:t>
            </a:r>
            <a:r>
              <a:rPr lang="en-US" sz="1600" b="1" dirty="0" err="1">
                <a:latin typeface="Courier New" charset="0"/>
              </a:rPr>
              <a:t>fragmentshader</a:t>
            </a:r>
            <a:r>
              <a:rPr lang="en-US" sz="1600" b="1" dirty="0">
                <a:latin typeface="Courier New" charset="0"/>
              </a:rPr>
              <a:t>) ;</a:t>
            </a:r>
            <a:r>
              <a:rPr lang="en-US" sz="1400" dirty="0"/>
              <a:t>  </a:t>
            </a:r>
          </a:p>
          <a:p>
            <a:pPr>
              <a:lnSpc>
                <a:spcPct val="80000"/>
              </a:lnSpc>
            </a:pPr>
            <a:endParaRPr lang="en-US" sz="1400" dirty="0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2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/>
              <a:t>Demo (change colors)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6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Outline</a:t>
            </a:r>
          </a:p>
        </p:txBody>
      </p:sp>
      <p:sp>
        <p:nvSpPr>
          <p:cNvPr id="11868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527175"/>
            <a:ext cx="8229600" cy="5897563"/>
          </a:xfrm>
        </p:spPr>
        <p:txBody>
          <a:bodyPr/>
          <a:lstStyle/>
          <a:p>
            <a:r>
              <a:rPr lang="en-US"/>
              <a:t>Basic idea about OpenGL</a:t>
            </a:r>
          </a:p>
          <a:p>
            <a:r>
              <a:rPr lang="en-US"/>
              <a:t>Basic setup and buffers</a:t>
            </a:r>
          </a:p>
          <a:p>
            <a:r>
              <a:rPr lang="en-US"/>
              <a:t>Matrix modes</a:t>
            </a:r>
          </a:p>
          <a:p>
            <a:r>
              <a:rPr lang="en-US"/>
              <a:t>Window system interaction and callbacks</a:t>
            </a:r>
          </a:p>
          <a:p>
            <a:r>
              <a:rPr lang="en-US"/>
              <a:t>Drawing basic OpenGL primitives </a:t>
            </a:r>
          </a:p>
          <a:p>
            <a:r>
              <a:rPr lang="en-US" i="1"/>
              <a:t>Initializing Shaders</a:t>
            </a:r>
          </a:p>
          <a:p>
            <a:endParaRPr lang="en-US" i="1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auto">
          <a:xfrm>
            <a:off x="1949193" y="1569810"/>
            <a:ext cx="1164222" cy="829002"/>
          </a:xfrm>
          <a:prstGeom prst="rect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800" b="0" i="1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charset="0"/>
              <a:ea typeface="ＭＳ Ｐゴシック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Full OpenGL Pipeline</a:t>
            </a:r>
            <a:endParaRPr lang="en-US" dirty="0"/>
          </a:p>
        </p:txBody>
      </p:sp>
      <p:sp>
        <p:nvSpPr>
          <p:cNvPr id="5" name="AutoShape 29"/>
          <p:cNvSpPr>
            <a:spLocks noChangeArrowheads="1"/>
          </p:cNvSpPr>
          <p:nvPr/>
        </p:nvSpPr>
        <p:spPr bwMode="auto">
          <a:xfrm>
            <a:off x="358610" y="1577148"/>
            <a:ext cx="393700" cy="533400"/>
          </a:xfrm>
          <a:prstGeom prst="triangle">
            <a:avLst>
              <a:gd name="adj" fmla="val 50000"/>
            </a:avLst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AutoShape 30"/>
          <p:cNvSpPr>
            <a:spLocks noChangeArrowheads="1"/>
          </p:cNvSpPr>
          <p:nvPr/>
        </p:nvSpPr>
        <p:spPr bwMode="auto">
          <a:xfrm rot="18611791">
            <a:off x="995991" y="1871629"/>
            <a:ext cx="266700" cy="468312"/>
          </a:xfrm>
          <a:prstGeom prst="triangle">
            <a:avLst>
              <a:gd name="adj" fmla="val 50000"/>
            </a:avLst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118641" y="2337077"/>
            <a:ext cx="155260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i="0" dirty="0" smtClean="0">
                <a:latin typeface="Arial"/>
                <a:cs typeface="Arial"/>
              </a:rPr>
              <a:t>Vertex Data</a:t>
            </a:r>
          </a:p>
          <a:p>
            <a:r>
              <a:rPr lang="en-US" sz="2000" i="0" dirty="0" smtClean="0">
                <a:latin typeface="Arial"/>
                <a:cs typeface="Arial"/>
              </a:rPr>
              <a:t>(Program)</a:t>
            </a:r>
            <a:endParaRPr lang="en-US" sz="2000" i="0" dirty="0">
              <a:latin typeface="Arial"/>
              <a:cs typeface="Arial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028785" y="1598742"/>
            <a:ext cx="103105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2000" i="0" dirty="0" smtClean="0">
                <a:latin typeface="Arial"/>
                <a:cs typeface="Arial"/>
              </a:rPr>
              <a:t>Vertex </a:t>
            </a:r>
          </a:p>
          <a:p>
            <a:pPr algn="l"/>
            <a:r>
              <a:rPr lang="en-US" sz="2000" i="0" dirty="0" smtClean="0">
                <a:latin typeface="Arial"/>
                <a:cs typeface="Arial"/>
              </a:rPr>
              <a:t>Shader</a:t>
            </a:r>
            <a:endParaRPr lang="en-US" sz="2000" i="0" dirty="0">
              <a:latin typeface="Arial"/>
              <a:cs typeface="Arial"/>
            </a:endParaRPr>
          </a:p>
        </p:txBody>
      </p:sp>
      <p:cxnSp>
        <p:nvCxnSpPr>
          <p:cNvPr id="11" name="Straight Arrow Connector 10"/>
          <p:cNvCxnSpPr/>
          <p:nvPr/>
        </p:nvCxnSpPr>
        <p:spPr bwMode="auto">
          <a:xfrm>
            <a:off x="1331801" y="1913758"/>
            <a:ext cx="582112" cy="17638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12" name="Rectangle 11"/>
          <p:cNvSpPr/>
          <p:nvPr/>
        </p:nvSpPr>
        <p:spPr bwMode="auto">
          <a:xfrm>
            <a:off x="3345195" y="1572284"/>
            <a:ext cx="1164222" cy="829002"/>
          </a:xfrm>
          <a:prstGeom prst="rect">
            <a:avLst/>
          </a:prstGeom>
          <a:solidFill>
            <a:schemeClr val="accent1">
              <a:alpha val="25000"/>
            </a:schemeClr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800" b="0" i="1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charset="0"/>
              <a:ea typeface="ＭＳ Ｐゴシック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424787" y="1601216"/>
            <a:ext cx="1122761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400" i="0" dirty="0" smtClean="0">
                <a:latin typeface="Arial"/>
                <a:cs typeface="Arial"/>
              </a:rPr>
              <a:t>Tessellation</a:t>
            </a:r>
          </a:p>
          <a:p>
            <a:pPr algn="l"/>
            <a:r>
              <a:rPr lang="en-US" sz="1400" i="0" dirty="0" smtClean="0">
                <a:latin typeface="Arial"/>
                <a:cs typeface="Arial"/>
              </a:rPr>
              <a:t>Control</a:t>
            </a:r>
          </a:p>
          <a:p>
            <a:pPr algn="l"/>
            <a:r>
              <a:rPr lang="en-US" sz="1400" i="0" dirty="0" smtClean="0">
                <a:latin typeface="Arial"/>
                <a:cs typeface="Arial"/>
              </a:rPr>
              <a:t>Shader</a:t>
            </a:r>
            <a:endParaRPr lang="en-US" sz="1400" i="0" dirty="0">
              <a:latin typeface="Arial"/>
              <a:cs typeface="Arial"/>
            </a:endParaRPr>
          </a:p>
        </p:txBody>
      </p:sp>
      <p:cxnSp>
        <p:nvCxnSpPr>
          <p:cNvPr id="14" name="Straight Arrow Connector 13"/>
          <p:cNvCxnSpPr>
            <a:stCxn id="4" idx="3"/>
            <a:endCxn id="12" idx="1"/>
          </p:cNvCxnSpPr>
          <p:nvPr/>
        </p:nvCxnSpPr>
        <p:spPr bwMode="auto">
          <a:xfrm>
            <a:off x="3113415" y="1984311"/>
            <a:ext cx="231780" cy="2474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22" name="Rectangle 21"/>
          <p:cNvSpPr/>
          <p:nvPr/>
        </p:nvSpPr>
        <p:spPr bwMode="auto">
          <a:xfrm>
            <a:off x="4758855" y="1565942"/>
            <a:ext cx="1164222" cy="829002"/>
          </a:xfrm>
          <a:prstGeom prst="rect">
            <a:avLst/>
          </a:prstGeom>
          <a:solidFill>
            <a:schemeClr val="accent1">
              <a:alpha val="25000"/>
            </a:schemeClr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800" b="0" i="1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charset="0"/>
              <a:ea typeface="ＭＳ Ｐゴシック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4838447" y="1594874"/>
            <a:ext cx="1122761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400" i="0" dirty="0" smtClean="0">
                <a:latin typeface="Arial"/>
                <a:cs typeface="Arial"/>
              </a:rPr>
              <a:t>Tessellation</a:t>
            </a:r>
          </a:p>
          <a:p>
            <a:pPr algn="l"/>
            <a:r>
              <a:rPr lang="en-US" sz="1400" i="0" dirty="0" smtClean="0">
                <a:latin typeface="Arial"/>
                <a:cs typeface="Arial"/>
              </a:rPr>
              <a:t>Evaluation</a:t>
            </a:r>
          </a:p>
          <a:p>
            <a:pPr algn="l"/>
            <a:r>
              <a:rPr lang="en-US" sz="1400" i="0" dirty="0" smtClean="0">
                <a:latin typeface="Arial"/>
                <a:cs typeface="Arial"/>
              </a:rPr>
              <a:t>Shader</a:t>
            </a:r>
            <a:endParaRPr lang="en-US" sz="1400" i="0" dirty="0">
              <a:latin typeface="Arial"/>
              <a:cs typeface="Arial"/>
            </a:endParaRPr>
          </a:p>
        </p:txBody>
      </p:sp>
      <p:cxnSp>
        <p:nvCxnSpPr>
          <p:cNvPr id="24" name="Straight Arrow Connector 23"/>
          <p:cNvCxnSpPr>
            <a:endCxn id="22" idx="1"/>
          </p:cNvCxnSpPr>
          <p:nvPr/>
        </p:nvCxnSpPr>
        <p:spPr bwMode="auto">
          <a:xfrm>
            <a:off x="4527075" y="1977969"/>
            <a:ext cx="231780" cy="2474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25" name="Rectangle 24"/>
          <p:cNvSpPr/>
          <p:nvPr/>
        </p:nvSpPr>
        <p:spPr bwMode="auto">
          <a:xfrm>
            <a:off x="6178875" y="1574761"/>
            <a:ext cx="1164222" cy="829002"/>
          </a:xfrm>
          <a:prstGeom prst="rect">
            <a:avLst/>
          </a:prstGeom>
          <a:solidFill>
            <a:schemeClr val="accent1">
              <a:alpha val="25000"/>
            </a:schemeClr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800" b="0" i="1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charset="0"/>
              <a:ea typeface="ＭＳ Ｐゴシック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6258467" y="1603693"/>
            <a:ext cx="979755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endParaRPr lang="en-US" sz="1400" i="0" dirty="0" smtClean="0">
              <a:latin typeface="Arial"/>
              <a:cs typeface="Arial"/>
            </a:endParaRPr>
          </a:p>
          <a:p>
            <a:pPr algn="l"/>
            <a:r>
              <a:rPr lang="en-US" sz="1400" i="0" dirty="0" smtClean="0">
                <a:latin typeface="Arial"/>
                <a:cs typeface="Arial"/>
              </a:rPr>
              <a:t>Geometry</a:t>
            </a:r>
          </a:p>
          <a:p>
            <a:pPr algn="l"/>
            <a:r>
              <a:rPr lang="en-US" sz="1400" i="0" dirty="0" smtClean="0">
                <a:latin typeface="Arial"/>
                <a:cs typeface="Arial"/>
              </a:rPr>
              <a:t>Shader</a:t>
            </a:r>
            <a:endParaRPr lang="en-US" sz="1400" i="0" dirty="0">
              <a:latin typeface="Arial"/>
              <a:cs typeface="Arial"/>
            </a:endParaRPr>
          </a:p>
        </p:txBody>
      </p:sp>
      <p:cxnSp>
        <p:nvCxnSpPr>
          <p:cNvPr id="27" name="Straight Arrow Connector 26"/>
          <p:cNvCxnSpPr>
            <a:endCxn id="25" idx="1"/>
          </p:cNvCxnSpPr>
          <p:nvPr/>
        </p:nvCxnSpPr>
        <p:spPr bwMode="auto">
          <a:xfrm>
            <a:off x="5947095" y="1986788"/>
            <a:ext cx="231780" cy="2474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28" name="Rectangle 27"/>
          <p:cNvSpPr/>
          <p:nvPr/>
        </p:nvSpPr>
        <p:spPr bwMode="auto">
          <a:xfrm>
            <a:off x="4335483" y="2791802"/>
            <a:ext cx="1423892" cy="829002"/>
          </a:xfrm>
          <a:prstGeom prst="rect">
            <a:avLst/>
          </a:prstGeom>
          <a:solidFill>
            <a:srgbClr val="0000FF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800" b="0" i="1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charset="0"/>
              <a:ea typeface="ＭＳ Ｐゴシック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4362155" y="2811915"/>
            <a:ext cx="1391978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400" i="0" dirty="0" smtClean="0">
                <a:latin typeface="Arial"/>
                <a:cs typeface="Arial"/>
              </a:rPr>
              <a:t>Primitive Setup</a:t>
            </a:r>
          </a:p>
          <a:p>
            <a:pPr algn="l"/>
            <a:r>
              <a:rPr lang="en-US" sz="1400" i="0" dirty="0" smtClean="0">
                <a:latin typeface="Arial"/>
                <a:cs typeface="Arial"/>
              </a:rPr>
              <a:t>Clipping</a:t>
            </a:r>
          </a:p>
          <a:p>
            <a:pPr algn="l"/>
            <a:r>
              <a:rPr lang="en-US" sz="1400" i="0" dirty="0" err="1" smtClean="0">
                <a:latin typeface="Arial"/>
                <a:cs typeface="Arial"/>
              </a:rPr>
              <a:t>Rasterization</a:t>
            </a:r>
            <a:endParaRPr lang="en-US" sz="1400" i="0" dirty="0">
              <a:latin typeface="Arial"/>
              <a:cs typeface="Arial"/>
            </a:endParaRPr>
          </a:p>
        </p:txBody>
      </p:sp>
      <p:cxnSp>
        <p:nvCxnSpPr>
          <p:cNvPr id="33" name="Straight Connector 32"/>
          <p:cNvCxnSpPr>
            <a:stCxn id="25" idx="2"/>
          </p:cNvCxnSpPr>
          <p:nvPr/>
        </p:nvCxnSpPr>
        <p:spPr bwMode="auto">
          <a:xfrm flipH="1">
            <a:off x="6756020" y="2403763"/>
            <a:ext cx="4966" cy="171432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35" name="Straight Connector 34"/>
          <p:cNvCxnSpPr/>
          <p:nvPr/>
        </p:nvCxnSpPr>
        <p:spPr bwMode="auto">
          <a:xfrm flipH="1">
            <a:off x="4956767" y="2566376"/>
            <a:ext cx="1808074" cy="0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0" name="Straight Connector 39"/>
          <p:cNvCxnSpPr/>
          <p:nvPr/>
        </p:nvCxnSpPr>
        <p:spPr bwMode="auto">
          <a:xfrm flipH="1">
            <a:off x="4968049" y="2582621"/>
            <a:ext cx="4966" cy="171432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1" name="Straight Connector 40"/>
          <p:cNvCxnSpPr/>
          <p:nvPr/>
        </p:nvCxnSpPr>
        <p:spPr bwMode="auto">
          <a:xfrm flipH="1">
            <a:off x="4970509" y="3625740"/>
            <a:ext cx="4966" cy="171432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42" name="Rectangle 41"/>
          <p:cNvSpPr/>
          <p:nvPr/>
        </p:nvSpPr>
        <p:spPr bwMode="auto">
          <a:xfrm>
            <a:off x="4394760" y="3803529"/>
            <a:ext cx="1164222" cy="829002"/>
          </a:xfrm>
          <a:prstGeom prst="rect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800" b="0" i="1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charset="0"/>
              <a:ea typeface="ＭＳ Ｐゴシック" charset="0"/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4350872" y="3832461"/>
            <a:ext cx="128222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2000" i="0" dirty="0" smtClean="0">
                <a:latin typeface="Arial"/>
                <a:cs typeface="Arial"/>
              </a:rPr>
              <a:t>Fragment </a:t>
            </a:r>
          </a:p>
          <a:p>
            <a:pPr algn="l"/>
            <a:r>
              <a:rPr lang="en-US" sz="2000" i="0" dirty="0" smtClean="0">
                <a:latin typeface="Arial"/>
                <a:cs typeface="Arial"/>
              </a:rPr>
              <a:t>Shader</a:t>
            </a:r>
            <a:endParaRPr lang="en-US" sz="2000" i="0" dirty="0">
              <a:latin typeface="Arial"/>
              <a:cs typeface="Arial"/>
            </a:endParaRPr>
          </a:p>
        </p:txBody>
      </p:sp>
      <p:pic>
        <p:nvPicPr>
          <p:cNvPr id="49" name="Picture 51" descr="roofs of building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79419" y="3808788"/>
            <a:ext cx="1143000" cy="857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0" name="TextBox 49"/>
          <p:cNvSpPr txBox="1"/>
          <p:nvPr/>
        </p:nvSpPr>
        <p:spPr>
          <a:xfrm>
            <a:off x="470940" y="3891724"/>
            <a:ext cx="242285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i="0" dirty="0" smtClean="0">
                <a:latin typeface="Arial"/>
                <a:cs typeface="Arial"/>
              </a:rPr>
              <a:t>Texture/Image Data</a:t>
            </a:r>
          </a:p>
          <a:p>
            <a:r>
              <a:rPr lang="en-US" sz="2000" i="0" dirty="0" smtClean="0">
                <a:latin typeface="Arial"/>
                <a:cs typeface="Arial"/>
              </a:rPr>
              <a:t>(Program)</a:t>
            </a:r>
            <a:endParaRPr lang="en-US" sz="2000" i="0" dirty="0">
              <a:latin typeface="Arial"/>
              <a:cs typeface="Arial"/>
            </a:endParaRPr>
          </a:p>
        </p:txBody>
      </p:sp>
      <p:cxnSp>
        <p:nvCxnSpPr>
          <p:cNvPr id="51" name="Straight Arrow Connector 50"/>
          <p:cNvCxnSpPr/>
          <p:nvPr/>
        </p:nvCxnSpPr>
        <p:spPr bwMode="auto">
          <a:xfrm flipV="1">
            <a:off x="4022420" y="4197921"/>
            <a:ext cx="343416" cy="4216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58" name="Straight Arrow Connector 57"/>
          <p:cNvCxnSpPr/>
          <p:nvPr/>
        </p:nvCxnSpPr>
        <p:spPr bwMode="auto">
          <a:xfrm flipV="1">
            <a:off x="5594819" y="4218033"/>
            <a:ext cx="343416" cy="4216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59" name="TextBox 58"/>
          <p:cNvSpPr txBox="1"/>
          <p:nvPr/>
        </p:nvSpPr>
        <p:spPr>
          <a:xfrm>
            <a:off x="5877705" y="3867741"/>
            <a:ext cx="205697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i="0" dirty="0" smtClean="0">
                <a:latin typeface="Arial"/>
                <a:cs typeface="Arial"/>
              </a:rPr>
              <a:t>Final Pixel Color</a:t>
            </a:r>
          </a:p>
          <a:p>
            <a:r>
              <a:rPr lang="en-US" sz="2000" i="0" dirty="0" smtClean="0">
                <a:latin typeface="Arial"/>
                <a:cs typeface="Arial"/>
              </a:rPr>
              <a:t>(Image)</a:t>
            </a:r>
            <a:endParaRPr lang="en-US" sz="2000" i="0" dirty="0">
              <a:latin typeface="Arial"/>
              <a:cs typeface="Arial"/>
            </a:endParaRPr>
          </a:p>
        </p:txBody>
      </p:sp>
      <p:sp>
        <p:nvSpPr>
          <p:cNvPr id="60" name="TextBox 59"/>
          <p:cNvSpPr txBox="1"/>
          <p:nvPr/>
        </p:nvSpPr>
        <p:spPr>
          <a:xfrm>
            <a:off x="55375" y="4850548"/>
            <a:ext cx="9068047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2400" i="0" dirty="0" smtClean="0">
                <a:latin typeface="+mn-lt"/>
              </a:rPr>
              <a:t>User/program generates original vertices, textures</a:t>
            </a:r>
          </a:p>
          <a:p>
            <a:pPr algn="l"/>
            <a:r>
              <a:rPr lang="en-US" sz="2400" dirty="0" smtClean="0">
                <a:latin typeface="+mn-lt"/>
              </a:rPr>
              <a:t>We cover programmable vertex and fragment shaders in course</a:t>
            </a:r>
          </a:p>
          <a:p>
            <a:pPr algn="l"/>
            <a:r>
              <a:rPr lang="en-US" sz="2400" i="0" dirty="0" smtClean="0">
                <a:latin typeface="+mn-lt"/>
              </a:rPr>
              <a:t>OpenGL primitive setup, clipping, </a:t>
            </a:r>
            <a:r>
              <a:rPr lang="en-US" sz="2400" i="0" dirty="0" err="1" smtClean="0">
                <a:latin typeface="+mn-lt"/>
              </a:rPr>
              <a:t>rasterization</a:t>
            </a:r>
            <a:r>
              <a:rPr lang="en-US" sz="2400" i="0" dirty="0" smtClean="0">
                <a:latin typeface="+mn-lt"/>
              </a:rPr>
              <a:t> not programmable</a:t>
            </a:r>
          </a:p>
          <a:p>
            <a:pPr algn="l"/>
            <a:r>
              <a:rPr lang="en-US" sz="2400" i="0" dirty="0" smtClean="0">
                <a:latin typeface="+mn-lt"/>
              </a:rPr>
              <a:t>Tessellation shaders take patches (splines) to output vertices</a:t>
            </a:r>
          </a:p>
          <a:p>
            <a:pPr algn="l"/>
            <a:r>
              <a:rPr lang="en-US" sz="2400" i="0" dirty="0" smtClean="0">
                <a:latin typeface="+mn-lt"/>
              </a:rPr>
              <a:t>Geometry shaders process primitives, can add/remove geometry</a:t>
            </a:r>
            <a:endParaRPr lang="en-US" sz="2400" i="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162714141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9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Simplified OpenGL Pipeline</a:t>
            </a:r>
          </a:p>
        </p:txBody>
      </p:sp>
      <p:sp>
        <p:nvSpPr>
          <p:cNvPr id="11898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79413" y="1460500"/>
            <a:ext cx="8686800" cy="5532438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dirty="0"/>
              <a:t>User specifies vertices </a:t>
            </a:r>
            <a:r>
              <a:rPr lang="en-US" dirty="0" smtClean="0"/>
              <a:t>(via vertex arrays)</a:t>
            </a:r>
            <a:endParaRPr lang="en-US" dirty="0"/>
          </a:p>
          <a:p>
            <a:pPr>
              <a:lnSpc>
                <a:spcPct val="90000"/>
              </a:lnSpc>
            </a:pPr>
            <a:r>
              <a:rPr lang="en-US" dirty="0"/>
              <a:t>For each vertex in parallel	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OpenGL calls user-specified vertex </a:t>
            </a:r>
            <a:r>
              <a:rPr lang="en-US" dirty="0" err="1"/>
              <a:t>shader</a:t>
            </a:r>
            <a:r>
              <a:rPr lang="en-US" dirty="0"/>
              <a:t>:        Transform vertex (</a:t>
            </a:r>
            <a:r>
              <a:rPr lang="en-US" dirty="0" err="1"/>
              <a:t>ModelView</a:t>
            </a:r>
            <a:r>
              <a:rPr lang="en-US" dirty="0"/>
              <a:t>, Projection), other ops</a:t>
            </a:r>
          </a:p>
          <a:p>
            <a:pPr>
              <a:lnSpc>
                <a:spcPct val="90000"/>
              </a:lnSpc>
            </a:pPr>
            <a:r>
              <a:rPr lang="en-US" dirty="0"/>
              <a:t>For each primitive, OpenGL rasterizes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Generates a </a:t>
            </a:r>
            <a:r>
              <a:rPr lang="en-US" i="1" dirty="0"/>
              <a:t>fragment </a:t>
            </a:r>
            <a:r>
              <a:rPr lang="en-US" dirty="0"/>
              <a:t>for each pixel the fragment covers</a:t>
            </a:r>
          </a:p>
          <a:p>
            <a:pPr>
              <a:lnSpc>
                <a:spcPct val="90000"/>
              </a:lnSpc>
            </a:pPr>
            <a:r>
              <a:rPr lang="en-US" dirty="0"/>
              <a:t>For each fragment in parallel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OpenGL calls user-specified fragment </a:t>
            </a:r>
            <a:r>
              <a:rPr lang="en-US" dirty="0" err="1"/>
              <a:t>shader</a:t>
            </a:r>
            <a:r>
              <a:rPr lang="en-US" dirty="0"/>
              <a:t>:     </a:t>
            </a:r>
            <a:r>
              <a:rPr lang="en-US" dirty="0" smtClean="0"/>
              <a:t>  Shading </a:t>
            </a:r>
            <a:r>
              <a:rPr lang="en-US" dirty="0"/>
              <a:t>and lighting calculations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OpenGL handles z-buffer depth test unless overwritten</a:t>
            </a:r>
          </a:p>
          <a:p>
            <a:pPr>
              <a:lnSpc>
                <a:spcPct val="90000"/>
              </a:lnSpc>
            </a:pPr>
            <a:r>
              <a:rPr lang="en-US" dirty="0"/>
              <a:t>Modern OpenGL is </a:t>
            </a:r>
            <a:r>
              <a:rPr lang="ja-JP" altLang="en-US" dirty="0">
                <a:latin typeface="Arial"/>
              </a:rPr>
              <a:t>“</a:t>
            </a:r>
            <a:r>
              <a:rPr lang="en-US" dirty="0"/>
              <a:t>lite</a:t>
            </a:r>
            <a:r>
              <a:rPr lang="ja-JP" altLang="en-US" dirty="0">
                <a:latin typeface="Arial"/>
              </a:rPr>
              <a:t>”</a:t>
            </a:r>
            <a:r>
              <a:rPr lang="en-US" dirty="0"/>
              <a:t> basically just a rasterizer</a:t>
            </a:r>
          </a:p>
          <a:p>
            <a:pPr lvl="1">
              <a:lnSpc>
                <a:spcPct val="90000"/>
              </a:lnSpc>
            </a:pPr>
            <a:r>
              <a:rPr lang="ja-JP" altLang="en-US" dirty="0">
                <a:latin typeface="Arial"/>
              </a:rPr>
              <a:t>“</a:t>
            </a:r>
            <a:r>
              <a:rPr lang="en-US" dirty="0"/>
              <a:t>Real</a:t>
            </a:r>
            <a:r>
              <a:rPr lang="ja-JP" altLang="en-US" dirty="0">
                <a:latin typeface="Arial"/>
              </a:rPr>
              <a:t>”</a:t>
            </a:r>
            <a:r>
              <a:rPr lang="en-US" dirty="0"/>
              <a:t> action in user-defined vertex, fragment </a:t>
            </a:r>
            <a:r>
              <a:rPr lang="en-US" dirty="0" err="1"/>
              <a:t>shaders</a:t>
            </a:r>
            <a:endParaRPr lang="en-US" dirty="0"/>
          </a:p>
          <a:p>
            <a:pPr lvl="1">
              <a:lnSpc>
                <a:spcPct val="90000"/>
              </a:lnSpc>
            </a:pPr>
            <a:endParaRPr lang="en-US" dirty="0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Shader Setup</a:t>
            </a:r>
          </a:p>
        </p:txBody>
      </p:sp>
      <p:sp>
        <p:nvSpPr>
          <p:cNvPr id="1187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533400" indent="-533400"/>
            <a:r>
              <a:rPr lang="en-US" dirty="0"/>
              <a:t>Initializing (</a:t>
            </a:r>
            <a:r>
              <a:rPr lang="en-US" dirty="0" err="1"/>
              <a:t>shader</a:t>
            </a:r>
            <a:r>
              <a:rPr lang="en-US" dirty="0"/>
              <a:t> itself discussed later)</a:t>
            </a:r>
          </a:p>
          <a:p>
            <a:pPr marL="533400" indent="-533400">
              <a:buFont typeface="Wingdings" charset="0"/>
              <a:buAutoNum type="arabicPeriod"/>
            </a:pPr>
            <a:r>
              <a:rPr lang="en-US" dirty="0"/>
              <a:t>Create </a:t>
            </a:r>
            <a:r>
              <a:rPr lang="en-US" dirty="0" err="1"/>
              <a:t>shader</a:t>
            </a:r>
            <a:r>
              <a:rPr lang="en-US" dirty="0"/>
              <a:t> (Vertex and Fragment)</a:t>
            </a:r>
          </a:p>
          <a:p>
            <a:pPr marL="533400" indent="-533400">
              <a:buFont typeface="Wingdings" charset="0"/>
              <a:buAutoNum type="arabicPeriod"/>
            </a:pPr>
            <a:r>
              <a:rPr lang="en-US" dirty="0"/>
              <a:t>Compile </a:t>
            </a:r>
            <a:r>
              <a:rPr lang="en-US" dirty="0" err="1"/>
              <a:t>shader</a:t>
            </a:r>
            <a:r>
              <a:rPr lang="en-US" dirty="0"/>
              <a:t> </a:t>
            </a:r>
          </a:p>
          <a:p>
            <a:pPr marL="533400" indent="-533400">
              <a:buFont typeface="Wingdings" charset="0"/>
              <a:buAutoNum type="arabicPeriod"/>
            </a:pPr>
            <a:r>
              <a:rPr lang="en-US" dirty="0"/>
              <a:t>Attach </a:t>
            </a:r>
            <a:r>
              <a:rPr lang="en-US" dirty="0" err="1"/>
              <a:t>shader</a:t>
            </a:r>
            <a:r>
              <a:rPr lang="en-US" dirty="0"/>
              <a:t> to program</a:t>
            </a:r>
          </a:p>
          <a:p>
            <a:pPr marL="533400" indent="-533400">
              <a:buFont typeface="Wingdings" charset="0"/>
              <a:buAutoNum type="arabicPeriod"/>
            </a:pPr>
            <a:r>
              <a:rPr lang="en-US" dirty="0"/>
              <a:t>Link program </a:t>
            </a:r>
          </a:p>
          <a:p>
            <a:pPr marL="533400" indent="-533400">
              <a:buFont typeface="Wingdings" charset="0"/>
              <a:buAutoNum type="arabicPeriod"/>
            </a:pPr>
            <a:r>
              <a:rPr lang="en-US" dirty="0"/>
              <a:t>Use program </a:t>
            </a:r>
          </a:p>
          <a:p>
            <a:pPr marL="533400" indent="-533400"/>
            <a:r>
              <a:rPr lang="en-US" dirty="0"/>
              <a:t>Shader source is just sequence of strings</a:t>
            </a:r>
          </a:p>
          <a:p>
            <a:pPr marL="533400" indent="-533400"/>
            <a:r>
              <a:rPr lang="en-US" dirty="0"/>
              <a:t>Similar steps to compile a normal program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0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Shader Initialization Code</a:t>
            </a:r>
          </a:p>
        </p:txBody>
      </p:sp>
      <p:sp>
        <p:nvSpPr>
          <p:cNvPr id="11909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  <a:buFont typeface="Wingdings" charset="0"/>
              <a:buNone/>
            </a:pPr>
            <a:r>
              <a:rPr lang="en-US" sz="1600" b="1" dirty="0" err="1">
                <a:latin typeface="Courier New" charset="0"/>
              </a:rPr>
              <a:t>GLuint</a:t>
            </a:r>
            <a:r>
              <a:rPr lang="en-US" sz="1600" b="1" dirty="0">
                <a:latin typeface="Courier New" charset="0"/>
              </a:rPr>
              <a:t> </a:t>
            </a:r>
            <a:r>
              <a:rPr lang="en-US" sz="1600" b="1" dirty="0" err="1">
                <a:latin typeface="Courier New" charset="0"/>
              </a:rPr>
              <a:t>initshaders</a:t>
            </a:r>
            <a:r>
              <a:rPr lang="en-US" sz="1600" b="1" dirty="0">
                <a:latin typeface="Courier New" charset="0"/>
              </a:rPr>
              <a:t> (</a:t>
            </a:r>
            <a:r>
              <a:rPr lang="en-US" sz="1600" b="1" dirty="0" err="1">
                <a:latin typeface="Courier New" charset="0"/>
              </a:rPr>
              <a:t>GLenum</a:t>
            </a:r>
            <a:r>
              <a:rPr lang="en-US" sz="1600" b="1" dirty="0">
                <a:latin typeface="Courier New" charset="0"/>
              </a:rPr>
              <a:t> type, </a:t>
            </a:r>
            <a:r>
              <a:rPr lang="en-US" sz="1600" b="1" dirty="0" err="1">
                <a:latin typeface="Courier New" charset="0"/>
              </a:rPr>
              <a:t>const</a:t>
            </a:r>
            <a:r>
              <a:rPr lang="en-US" sz="1600" b="1" dirty="0">
                <a:latin typeface="Courier New" charset="0"/>
              </a:rPr>
              <a:t> char *filename) {</a:t>
            </a:r>
          </a:p>
          <a:p>
            <a:pPr>
              <a:lnSpc>
                <a:spcPct val="80000"/>
              </a:lnSpc>
              <a:buFont typeface="Wingdings" charset="0"/>
              <a:buNone/>
            </a:pPr>
            <a:r>
              <a:rPr lang="en-US" sz="1600" b="1" dirty="0">
                <a:latin typeface="Courier New" charset="0"/>
              </a:rPr>
              <a:t>  // Using GLSL shaders, OpenGL book, page 679 </a:t>
            </a:r>
            <a:r>
              <a:rPr lang="en-US" sz="1600" b="1" dirty="0" smtClean="0">
                <a:latin typeface="Courier New" charset="0"/>
              </a:rPr>
              <a:t>of 7</a:t>
            </a:r>
            <a:r>
              <a:rPr lang="en-US" sz="1600" b="1" baseline="30000" dirty="0" smtClean="0">
                <a:latin typeface="Courier New" charset="0"/>
              </a:rPr>
              <a:t>th</a:t>
            </a:r>
            <a:r>
              <a:rPr lang="en-US" sz="1600" b="1" dirty="0" smtClean="0">
                <a:latin typeface="Courier New" charset="0"/>
              </a:rPr>
              <a:t> edition</a:t>
            </a:r>
            <a:endParaRPr lang="en-US" sz="1600" b="1" dirty="0">
              <a:latin typeface="Courier New" charset="0"/>
            </a:endParaRPr>
          </a:p>
          <a:p>
            <a:pPr>
              <a:lnSpc>
                <a:spcPct val="80000"/>
              </a:lnSpc>
              <a:buFont typeface="Wingdings" charset="0"/>
              <a:buNone/>
            </a:pPr>
            <a:r>
              <a:rPr lang="en-US" sz="1600" b="1" dirty="0">
                <a:latin typeface="Courier New" charset="0"/>
              </a:rPr>
              <a:t>  </a:t>
            </a:r>
            <a:r>
              <a:rPr lang="en-US" sz="1600" b="1" dirty="0" err="1">
                <a:latin typeface="Courier New" charset="0"/>
              </a:rPr>
              <a:t>GLuint</a:t>
            </a:r>
            <a:r>
              <a:rPr lang="en-US" sz="1600" b="1" dirty="0">
                <a:latin typeface="Courier New" charset="0"/>
              </a:rPr>
              <a:t> </a:t>
            </a:r>
            <a:r>
              <a:rPr lang="en-US" sz="1600" b="1" dirty="0" err="1">
                <a:latin typeface="Courier New" charset="0"/>
              </a:rPr>
              <a:t>shader</a:t>
            </a:r>
            <a:r>
              <a:rPr lang="en-US" sz="1600" b="1" dirty="0">
                <a:latin typeface="Courier New" charset="0"/>
              </a:rPr>
              <a:t> = </a:t>
            </a:r>
            <a:r>
              <a:rPr lang="en-US" sz="1600" b="1" dirty="0" err="1">
                <a:latin typeface="Courier New" charset="0"/>
              </a:rPr>
              <a:t>glCreateShader</a:t>
            </a:r>
            <a:r>
              <a:rPr lang="en-US" sz="1600" b="1" dirty="0">
                <a:latin typeface="Courier New" charset="0"/>
              </a:rPr>
              <a:t>(type) ; </a:t>
            </a:r>
          </a:p>
          <a:p>
            <a:pPr>
              <a:lnSpc>
                <a:spcPct val="80000"/>
              </a:lnSpc>
              <a:buFont typeface="Wingdings" charset="0"/>
              <a:buNone/>
            </a:pPr>
            <a:r>
              <a:rPr lang="en-US" sz="1600" b="1" dirty="0">
                <a:latin typeface="Courier New" charset="0"/>
              </a:rPr>
              <a:t>  </a:t>
            </a:r>
            <a:r>
              <a:rPr lang="en-US" sz="1600" b="1" dirty="0" err="1">
                <a:latin typeface="Courier New" charset="0"/>
              </a:rPr>
              <a:t>GLint</a:t>
            </a:r>
            <a:r>
              <a:rPr lang="en-US" sz="1600" b="1" dirty="0">
                <a:latin typeface="Courier New" charset="0"/>
              </a:rPr>
              <a:t> compiled ; </a:t>
            </a:r>
          </a:p>
          <a:p>
            <a:pPr>
              <a:lnSpc>
                <a:spcPct val="80000"/>
              </a:lnSpc>
              <a:buFont typeface="Wingdings" charset="0"/>
              <a:buNone/>
            </a:pPr>
            <a:r>
              <a:rPr lang="en-US" sz="1600" b="1" dirty="0">
                <a:latin typeface="Courier New" charset="0"/>
              </a:rPr>
              <a:t>  string </a:t>
            </a:r>
            <a:r>
              <a:rPr lang="en-US" sz="1600" b="1" dirty="0" err="1">
                <a:latin typeface="Courier New" charset="0"/>
              </a:rPr>
              <a:t>str</a:t>
            </a:r>
            <a:r>
              <a:rPr lang="en-US" sz="1600" b="1" dirty="0">
                <a:latin typeface="Courier New" charset="0"/>
              </a:rPr>
              <a:t> = </a:t>
            </a:r>
            <a:r>
              <a:rPr lang="en-US" sz="1600" b="1" dirty="0" err="1">
                <a:latin typeface="Courier New" charset="0"/>
              </a:rPr>
              <a:t>textFileRead</a:t>
            </a:r>
            <a:r>
              <a:rPr lang="en-US" sz="1600" b="1" dirty="0">
                <a:latin typeface="Courier New" charset="0"/>
              </a:rPr>
              <a:t> (filename) ; </a:t>
            </a:r>
          </a:p>
          <a:p>
            <a:pPr>
              <a:lnSpc>
                <a:spcPct val="80000"/>
              </a:lnSpc>
              <a:buFont typeface="Wingdings" charset="0"/>
              <a:buNone/>
            </a:pPr>
            <a:r>
              <a:rPr lang="en-US" sz="1600" b="1" dirty="0">
                <a:latin typeface="Courier New" charset="0"/>
              </a:rPr>
              <a:t>  </a:t>
            </a:r>
            <a:r>
              <a:rPr lang="en-US" sz="1600" b="1" dirty="0" err="1" smtClean="0">
                <a:latin typeface="Courier New" charset="0"/>
              </a:rPr>
              <a:t>const</a:t>
            </a:r>
            <a:r>
              <a:rPr lang="en-US" sz="1600" b="1" dirty="0" smtClean="0">
                <a:latin typeface="Courier New" charset="0"/>
              </a:rPr>
              <a:t> </a:t>
            </a:r>
            <a:r>
              <a:rPr lang="en-US" sz="1600" b="1" dirty="0" err="1" smtClean="0">
                <a:latin typeface="Courier New" charset="0"/>
              </a:rPr>
              <a:t>GLchar</a:t>
            </a:r>
            <a:r>
              <a:rPr lang="en-US" sz="1600" b="1" dirty="0" smtClean="0">
                <a:latin typeface="Courier New" charset="0"/>
              </a:rPr>
              <a:t> </a:t>
            </a:r>
            <a:r>
              <a:rPr lang="en-US" sz="1600" b="1" dirty="0">
                <a:latin typeface="Courier New" charset="0"/>
              </a:rPr>
              <a:t>* </a:t>
            </a:r>
            <a:r>
              <a:rPr lang="en-US" sz="1600" b="1" dirty="0" err="1">
                <a:latin typeface="Courier New" charset="0"/>
              </a:rPr>
              <a:t>cstr</a:t>
            </a:r>
            <a:r>
              <a:rPr lang="en-US" sz="1600" b="1" dirty="0">
                <a:latin typeface="Courier New" charset="0"/>
              </a:rPr>
              <a:t> = </a:t>
            </a:r>
            <a:r>
              <a:rPr lang="en-US" sz="1600" b="1" dirty="0" err="1" smtClean="0">
                <a:latin typeface="Courier New" charset="0"/>
              </a:rPr>
              <a:t>str.c_str</a:t>
            </a:r>
            <a:r>
              <a:rPr lang="en-US" sz="1600" b="1" dirty="0" smtClean="0">
                <a:latin typeface="Courier New" charset="0"/>
              </a:rPr>
              <a:t>()</a:t>
            </a:r>
            <a:r>
              <a:rPr lang="en-US" sz="1600" b="1" dirty="0" smtClean="0">
                <a:latin typeface="Courier New" charset="0"/>
              </a:rPr>
              <a:t> </a:t>
            </a:r>
            <a:r>
              <a:rPr lang="en-US" sz="1600" b="1" dirty="0">
                <a:latin typeface="Courier New" charset="0"/>
              </a:rPr>
              <a:t>; </a:t>
            </a:r>
          </a:p>
          <a:p>
            <a:pPr>
              <a:lnSpc>
                <a:spcPct val="80000"/>
              </a:lnSpc>
              <a:buFont typeface="Wingdings" charset="0"/>
              <a:buNone/>
            </a:pPr>
            <a:r>
              <a:rPr lang="en-US" sz="1600" b="1" dirty="0" smtClean="0">
                <a:latin typeface="Courier New" charset="0"/>
              </a:rPr>
              <a:t>  </a:t>
            </a:r>
            <a:r>
              <a:rPr lang="en-US" sz="1600" b="1" dirty="0" err="1" smtClean="0">
                <a:latin typeface="Courier New" charset="0"/>
              </a:rPr>
              <a:t>glShaderSource</a:t>
            </a:r>
            <a:r>
              <a:rPr lang="en-US" sz="1600" b="1" dirty="0" smtClean="0">
                <a:latin typeface="Courier New" charset="0"/>
              </a:rPr>
              <a:t> </a:t>
            </a:r>
            <a:r>
              <a:rPr lang="en-US" sz="1600" b="1" dirty="0">
                <a:latin typeface="Courier New" charset="0"/>
              </a:rPr>
              <a:t>(</a:t>
            </a:r>
            <a:r>
              <a:rPr lang="en-US" sz="1600" b="1" dirty="0" err="1">
                <a:latin typeface="Courier New" charset="0"/>
              </a:rPr>
              <a:t>shader</a:t>
            </a:r>
            <a:r>
              <a:rPr lang="en-US" sz="1600" b="1" dirty="0">
                <a:latin typeface="Courier New" charset="0"/>
              </a:rPr>
              <a:t>, 1, &amp;</a:t>
            </a:r>
            <a:r>
              <a:rPr lang="en-US" sz="1600" b="1" dirty="0" err="1" smtClean="0">
                <a:latin typeface="Courier New" charset="0"/>
              </a:rPr>
              <a:t>cstr</a:t>
            </a:r>
            <a:r>
              <a:rPr lang="en-US" sz="1600" b="1" dirty="0" smtClean="0">
                <a:latin typeface="Courier New" charset="0"/>
              </a:rPr>
              <a:t>, </a:t>
            </a:r>
            <a:r>
              <a:rPr lang="en-US" sz="1600" b="1" dirty="0">
                <a:latin typeface="Courier New" charset="0"/>
              </a:rPr>
              <a:t>NULL) ; </a:t>
            </a:r>
          </a:p>
          <a:p>
            <a:pPr>
              <a:lnSpc>
                <a:spcPct val="80000"/>
              </a:lnSpc>
              <a:buFont typeface="Wingdings" charset="0"/>
              <a:buNone/>
            </a:pPr>
            <a:r>
              <a:rPr lang="en-US" sz="1600" b="1" dirty="0">
                <a:latin typeface="Courier New" charset="0"/>
              </a:rPr>
              <a:t>  </a:t>
            </a:r>
            <a:r>
              <a:rPr lang="en-US" sz="1600" b="1" dirty="0" err="1">
                <a:latin typeface="Courier New" charset="0"/>
              </a:rPr>
              <a:t>glCompileShader</a:t>
            </a:r>
            <a:r>
              <a:rPr lang="en-US" sz="1600" b="1" dirty="0">
                <a:latin typeface="Courier New" charset="0"/>
              </a:rPr>
              <a:t> (</a:t>
            </a:r>
            <a:r>
              <a:rPr lang="en-US" sz="1600" b="1" dirty="0" err="1">
                <a:latin typeface="Courier New" charset="0"/>
              </a:rPr>
              <a:t>shader</a:t>
            </a:r>
            <a:r>
              <a:rPr lang="en-US" sz="1600" b="1" dirty="0">
                <a:latin typeface="Courier New" charset="0"/>
              </a:rPr>
              <a:t>) ; </a:t>
            </a:r>
          </a:p>
          <a:p>
            <a:pPr>
              <a:lnSpc>
                <a:spcPct val="80000"/>
              </a:lnSpc>
              <a:buFont typeface="Wingdings" charset="0"/>
              <a:buNone/>
            </a:pPr>
            <a:r>
              <a:rPr lang="en-US" sz="1600" b="1" dirty="0">
                <a:latin typeface="Courier New" charset="0"/>
              </a:rPr>
              <a:t>  </a:t>
            </a:r>
            <a:r>
              <a:rPr lang="en-US" sz="1600" b="1" dirty="0" err="1">
                <a:latin typeface="Courier New" charset="0"/>
              </a:rPr>
              <a:t>glGetShaderiv</a:t>
            </a:r>
            <a:r>
              <a:rPr lang="en-US" sz="1600" b="1" dirty="0">
                <a:latin typeface="Courier New" charset="0"/>
              </a:rPr>
              <a:t> (</a:t>
            </a:r>
            <a:r>
              <a:rPr lang="en-US" sz="1600" b="1" dirty="0" err="1">
                <a:latin typeface="Courier New" charset="0"/>
              </a:rPr>
              <a:t>shader</a:t>
            </a:r>
            <a:r>
              <a:rPr lang="en-US" sz="1600" b="1" dirty="0">
                <a:latin typeface="Courier New" charset="0"/>
              </a:rPr>
              <a:t>, GL_COMPILE_STATUS, &amp;compiled) ; </a:t>
            </a:r>
          </a:p>
          <a:p>
            <a:pPr>
              <a:lnSpc>
                <a:spcPct val="80000"/>
              </a:lnSpc>
              <a:buFont typeface="Wingdings" charset="0"/>
              <a:buNone/>
            </a:pPr>
            <a:r>
              <a:rPr lang="en-US" sz="1600" b="1" dirty="0">
                <a:latin typeface="Courier New" charset="0"/>
              </a:rPr>
              <a:t>  if (!compiled) { </a:t>
            </a:r>
          </a:p>
          <a:p>
            <a:pPr>
              <a:lnSpc>
                <a:spcPct val="80000"/>
              </a:lnSpc>
              <a:buFont typeface="Wingdings" charset="0"/>
              <a:buNone/>
            </a:pPr>
            <a:r>
              <a:rPr lang="en-US" sz="1600" b="1" dirty="0">
                <a:latin typeface="Courier New" charset="0"/>
              </a:rPr>
              <a:t>    </a:t>
            </a:r>
            <a:r>
              <a:rPr lang="en-US" sz="1600" b="1" dirty="0" err="1">
                <a:latin typeface="Courier New" charset="0"/>
              </a:rPr>
              <a:t>shadererrors</a:t>
            </a:r>
            <a:r>
              <a:rPr lang="en-US" sz="1600" b="1" dirty="0">
                <a:latin typeface="Courier New" charset="0"/>
              </a:rPr>
              <a:t> (</a:t>
            </a:r>
            <a:r>
              <a:rPr lang="en-US" sz="1600" b="1" dirty="0" err="1">
                <a:latin typeface="Courier New" charset="0"/>
              </a:rPr>
              <a:t>shader</a:t>
            </a:r>
            <a:r>
              <a:rPr lang="en-US" sz="1600" b="1" dirty="0">
                <a:latin typeface="Courier New" charset="0"/>
              </a:rPr>
              <a:t>) ; </a:t>
            </a:r>
          </a:p>
          <a:p>
            <a:pPr>
              <a:lnSpc>
                <a:spcPct val="80000"/>
              </a:lnSpc>
              <a:buFont typeface="Wingdings" charset="0"/>
              <a:buNone/>
            </a:pPr>
            <a:r>
              <a:rPr lang="en-US" sz="1600" b="1" dirty="0">
                <a:latin typeface="Courier New" charset="0"/>
              </a:rPr>
              <a:t>    throw 3 ; </a:t>
            </a:r>
          </a:p>
          <a:p>
            <a:pPr>
              <a:lnSpc>
                <a:spcPct val="80000"/>
              </a:lnSpc>
              <a:buFont typeface="Wingdings" charset="0"/>
              <a:buNone/>
            </a:pPr>
            <a:r>
              <a:rPr lang="en-US" sz="1600" b="1" dirty="0">
                <a:latin typeface="Courier New" charset="0"/>
              </a:rPr>
              <a:t>  </a:t>
            </a:r>
            <a:r>
              <a:rPr lang="en-US" sz="1600" b="1" dirty="0" smtClean="0">
                <a:latin typeface="Courier New" charset="0"/>
              </a:rPr>
              <a:t>}</a:t>
            </a:r>
          </a:p>
          <a:p>
            <a:pPr>
              <a:lnSpc>
                <a:spcPct val="80000"/>
              </a:lnSpc>
              <a:buNone/>
            </a:pPr>
            <a:r>
              <a:rPr lang="en-US" sz="1600" b="1" dirty="0" smtClean="0">
                <a:latin typeface="Courier New" charset="0"/>
              </a:rPr>
              <a:t> </a:t>
            </a:r>
            <a:r>
              <a:rPr lang="en-US" sz="1600" b="1" dirty="0" err="1" smtClean="0">
                <a:latin typeface="Courier New" charset="0"/>
              </a:rPr>
              <a:t>cout</a:t>
            </a:r>
            <a:r>
              <a:rPr lang="en-US" sz="1600" b="1" dirty="0" smtClean="0">
                <a:latin typeface="Courier New" charset="0"/>
              </a:rPr>
              <a:t>&lt;&lt;"</a:t>
            </a:r>
            <a:r>
              <a:rPr lang="en-US" sz="1600" b="1" dirty="0">
                <a:latin typeface="Courier New" charset="0"/>
              </a:rPr>
              <a:t>Shader file </a:t>
            </a:r>
            <a:r>
              <a:rPr lang="ru-RU" sz="1600" b="1" dirty="0">
                <a:latin typeface="Courier New" charset="0"/>
              </a:rPr>
              <a:t>"</a:t>
            </a:r>
            <a:r>
              <a:rPr lang="en-US" sz="1600" b="1" dirty="0" smtClean="0">
                <a:latin typeface="Courier New" charset="0"/>
              </a:rPr>
              <a:t> &lt;&lt;filename&lt;&lt;" </a:t>
            </a:r>
            <a:r>
              <a:rPr lang="en-US" sz="1600" b="1" dirty="0">
                <a:latin typeface="Courier New" charset="0"/>
              </a:rPr>
              <a:t>successfully compiled</a:t>
            </a:r>
            <a:r>
              <a:rPr lang="en-US" sz="1600" b="1" dirty="0" smtClean="0">
                <a:latin typeface="Courier New" charset="0"/>
              </a:rPr>
              <a:t>.”&lt;&lt;</a:t>
            </a:r>
            <a:r>
              <a:rPr lang="en-US" sz="1600" b="1" dirty="0" err="1" smtClean="0">
                <a:latin typeface="Courier New" charset="0"/>
              </a:rPr>
              <a:t>endl</a:t>
            </a:r>
            <a:r>
              <a:rPr lang="en-US" sz="1600" b="1" dirty="0">
                <a:latin typeface="Courier New" charset="0"/>
              </a:rPr>
              <a:t>;</a:t>
            </a:r>
            <a:endParaRPr lang="en-US" sz="1600" b="1" dirty="0">
              <a:latin typeface="Courier New" charset="0"/>
            </a:endParaRPr>
          </a:p>
          <a:p>
            <a:pPr>
              <a:lnSpc>
                <a:spcPct val="80000"/>
              </a:lnSpc>
              <a:buFont typeface="Wingdings" charset="0"/>
              <a:buNone/>
            </a:pPr>
            <a:r>
              <a:rPr lang="en-US" sz="1600" b="1" dirty="0">
                <a:latin typeface="Courier New" charset="0"/>
              </a:rPr>
              <a:t> </a:t>
            </a:r>
            <a:r>
              <a:rPr lang="en-US" sz="1600" b="1" dirty="0" smtClean="0">
                <a:latin typeface="Courier New" charset="0"/>
              </a:rPr>
              <a:t>return </a:t>
            </a:r>
            <a:r>
              <a:rPr lang="en-US" sz="1600" b="1" dirty="0" err="1">
                <a:latin typeface="Courier New" charset="0"/>
              </a:rPr>
              <a:t>shader</a:t>
            </a:r>
            <a:r>
              <a:rPr lang="en-US" sz="1600" b="1" dirty="0">
                <a:latin typeface="Courier New" charset="0"/>
              </a:rPr>
              <a:t> ; </a:t>
            </a:r>
          </a:p>
          <a:p>
            <a:pPr>
              <a:lnSpc>
                <a:spcPct val="80000"/>
              </a:lnSpc>
              <a:buFont typeface="Wingdings" charset="0"/>
              <a:buNone/>
            </a:pPr>
            <a:r>
              <a:rPr lang="en-US" sz="1600" b="1" dirty="0">
                <a:latin typeface="Courier New" charset="0"/>
              </a:rPr>
              <a:t>}</a:t>
            </a:r>
          </a:p>
          <a:p>
            <a:pPr>
              <a:lnSpc>
                <a:spcPct val="80000"/>
              </a:lnSpc>
              <a:buFont typeface="Wingdings" charset="0"/>
              <a:buNone/>
            </a:pPr>
            <a:endParaRPr lang="en-US" sz="1600" b="1" dirty="0">
              <a:latin typeface="Courier New" charset="0"/>
            </a:endParaRP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1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Linking Shader Program</a:t>
            </a:r>
          </a:p>
        </p:txBody>
      </p:sp>
      <p:sp>
        <p:nvSpPr>
          <p:cNvPr id="11919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  <a:buFont typeface="Wingdings" charset="0"/>
              <a:buNone/>
            </a:pPr>
            <a:r>
              <a:rPr lang="en-US" sz="1600" b="1" dirty="0" err="1">
                <a:latin typeface="Courier New" charset="0"/>
              </a:rPr>
              <a:t>GLuint</a:t>
            </a:r>
            <a:r>
              <a:rPr lang="en-US" sz="1600" b="1" dirty="0">
                <a:latin typeface="Courier New" charset="0"/>
              </a:rPr>
              <a:t> </a:t>
            </a:r>
            <a:r>
              <a:rPr lang="en-US" sz="1600" b="1" dirty="0" err="1">
                <a:latin typeface="Courier New" charset="0"/>
              </a:rPr>
              <a:t>initprogram</a:t>
            </a:r>
            <a:r>
              <a:rPr lang="en-US" sz="1600" b="1" dirty="0">
                <a:latin typeface="Courier New" charset="0"/>
              </a:rPr>
              <a:t> (</a:t>
            </a:r>
            <a:r>
              <a:rPr lang="en-US" sz="1600" b="1" dirty="0" err="1">
                <a:latin typeface="Courier New" charset="0"/>
              </a:rPr>
              <a:t>GLuint</a:t>
            </a:r>
            <a:r>
              <a:rPr lang="en-US" sz="1600" b="1" dirty="0">
                <a:latin typeface="Courier New" charset="0"/>
              </a:rPr>
              <a:t> </a:t>
            </a:r>
            <a:r>
              <a:rPr lang="en-US" sz="1600" b="1" dirty="0" err="1">
                <a:latin typeface="Courier New" charset="0"/>
              </a:rPr>
              <a:t>vertexshader</a:t>
            </a:r>
            <a:r>
              <a:rPr lang="en-US" sz="1600" b="1" dirty="0">
                <a:latin typeface="Courier New" charset="0"/>
              </a:rPr>
              <a:t>, </a:t>
            </a:r>
            <a:r>
              <a:rPr lang="en-US" sz="1600" b="1" dirty="0" err="1">
                <a:latin typeface="Courier New" charset="0"/>
              </a:rPr>
              <a:t>GLuint</a:t>
            </a:r>
            <a:r>
              <a:rPr lang="en-US" sz="1600" b="1" dirty="0">
                <a:latin typeface="Courier New" charset="0"/>
              </a:rPr>
              <a:t> </a:t>
            </a:r>
            <a:r>
              <a:rPr lang="en-US" sz="1600" b="1" dirty="0" err="1">
                <a:latin typeface="Courier New" charset="0"/>
              </a:rPr>
              <a:t>fragmentshader</a:t>
            </a:r>
            <a:r>
              <a:rPr lang="en-US" sz="1600" b="1" dirty="0">
                <a:latin typeface="Courier New" charset="0"/>
              </a:rPr>
              <a:t>) </a:t>
            </a:r>
          </a:p>
          <a:p>
            <a:pPr>
              <a:lnSpc>
                <a:spcPct val="80000"/>
              </a:lnSpc>
              <a:buFont typeface="Wingdings" charset="0"/>
              <a:buNone/>
            </a:pPr>
            <a:r>
              <a:rPr lang="en-US" sz="1600" b="1" dirty="0">
                <a:latin typeface="Courier New" charset="0"/>
              </a:rPr>
              <a:t>{</a:t>
            </a:r>
          </a:p>
          <a:p>
            <a:pPr>
              <a:lnSpc>
                <a:spcPct val="80000"/>
              </a:lnSpc>
              <a:buFont typeface="Wingdings" charset="0"/>
              <a:buNone/>
            </a:pPr>
            <a:r>
              <a:rPr lang="en-US" sz="1600" b="1" dirty="0">
                <a:latin typeface="Courier New" charset="0"/>
              </a:rPr>
              <a:t>  </a:t>
            </a:r>
            <a:r>
              <a:rPr lang="en-US" sz="1600" b="1" dirty="0" err="1">
                <a:latin typeface="Courier New" charset="0"/>
              </a:rPr>
              <a:t>GLuint</a:t>
            </a:r>
            <a:r>
              <a:rPr lang="en-US" sz="1600" b="1" dirty="0">
                <a:latin typeface="Courier New" charset="0"/>
              </a:rPr>
              <a:t> program = </a:t>
            </a:r>
            <a:r>
              <a:rPr lang="en-US" sz="1600" b="1" dirty="0" err="1">
                <a:latin typeface="Courier New" charset="0"/>
              </a:rPr>
              <a:t>glCreateProgram</a:t>
            </a:r>
            <a:r>
              <a:rPr lang="en-US" sz="1600" b="1" dirty="0">
                <a:latin typeface="Courier New" charset="0"/>
              </a:rPr>
              <a:t>() ; </a:t>
            </a:r>
          </a:p>
          <a:p>
            <a:pPr>
              <a:lnSpc>
                <a:spcPct val="80000"/>
              </a:lnSpc>
              <a:buFont typeface="Wingdings" charset="0"/>
              <a:buNone/>
            </a:pPr>
            <a:r>
              <a:rPr lang="en-US" sz="1600" b="1" dirty="0">
                <a:latin typeface="Courier New" charset="0"/>
              </a:rPr>
              <a:t>  </a:t>
            </a:r>
            <a:r>
              <a:rPr lang="en-US" sz="1600" b="1" dirty="0" err="1">
                <a:latin typeface="Courier New" charset="0"/>
              </a:rPr>
              <a:t>GLint</a:t>
            </a:r>
            <a:r>
              <a:rPr lang="en-US" sz="1600" b="1" dirty="0">
                <a:latin typeface="Courier New" charset="0"/>
              </a:rPr>
              <a:t> linked ; </a:t>
            </a:r>
          </a:p>
          <a:p>
            <a:pPr>
              <a:lnSpc>
                <a:spcPct val="80000"/>
              </a:lnSpc>
              <a:buFont typeface="Wingdings" charset="0"/>
              <a:buNone/>
            </a:pPr>
            <a:r>
              <a:rPr lang="en-US" sz="1600" b="1" dirty="0">
                <a:latin typeface="Courier New" charset="0"/>
              </a:rPr>
              <a:t>  </a:t>
            </a:r>
            <a:r>
              <a:rPr lang="en-US" sz="1600" b="1" dirty="0" err="1">
                <a:latin typeface="Courier New" charset="0"/>
              </a:rPr>
              <a:t>glAttachShader</a:t>
            </a:r>
            <a:r>
              <a:rPr lang="en-US" sz="1600" b="1" dirty="0">
                <a:latin typeface="Courier New" charset="0"/>
              </a:rPr>
              <a:t>(program, </a:t>
            </a:r>
            <a:r>
              <a:rPr lang="en-US" sz="1600" b="1" dirty="0" err="1">
                <a:latin typeface="Courier New" charset="0"/>
              </a:rPr>
              <a:t>vertexshader</a:t>
            </a:r>
            <a:r>
              <a:rPr lang="en-US" sz="1600" b="1" dirty="0">
                <a:latin typeface="Courier New" charset="0"/>
              </a:rPr>
              <a:t>) ; </a:t>
            </a:r>
          </a:p>
          <a:p>
            <a:pPr>
              <a:lnSpc>
                <a:spcPct val="80000"/>
              </a:lnSpc>
              <a:buFont typeface="Wingdings" charset="0"/>
              <a:buNone/>
            </a:pPr>
            <a:r>
              <a:rPr lang="en-US" sz="1600" b="1" dirty="0">
                <a:latin typeface="Courier New" charset="0"/>
              </a:rPr>
              <a:t>  </a:t>
            </a:r>
            <a:r>
              <a:rPr lang="en-US" sz="1600" b="1" dirty="0" err="1">
                <a:latin typeface="Courier New" charset="0"/>
              </a:rPr>
              <a:t>glAttachShader</a:t>
            </a:r>
            <a:r>
              <a:rPr lang="en-US" sz="1600" b="1" dirty="0">
                <a:latin typeface="Courier New" charset="0"/>
              </a:rPr>
              <a:t>(program, </a:t>
            </a:r>
            <a:r>
              <a:rPr lang="en-US" sz="1600" b="1" dirty="0" err="1">
                <a:latin typeface="Courier New" charset="0"/>
              </a:rPr>
              <a:t>fragmentshader</a:t>
            </a:r>
            <a:r>
              <a:rPr lang="en-US" sz="1600" b="1" dirty="0">
                <a:latin typeface="Courier New" charset="0"/>
              </a:rPr>
              <a:t>) ; </a:t>
            </a:r>
          </a:p>
          <a:p>
            <a:pPr>
              <a:lnSpc>
                <a:spcPct val="80000"/>
              </a:lnSpc>
              <a:buFont typeface="Wingdings" charset="0"/>
              <a:buNone/>
            </a:pPr>
            <a:r>
              <a:rPr lang="en-US" sz="1600" b="1" dirty="0">
                <a:latin typeface="Courier New" charset="0"/>
              </a:rPr>
              <a:t>  </a:t>
            </a:r>
            <a:r>
              <a:rPr lang="en-US" sz="1600" b="1" dirty="0" err="1">
                <a:latin typeface="Courier New" charset="0"/>
              </a:rPr>
              <a:t>glLinkProgram</a:t>
            </a:r>
            <a:r>
              <a:rPr lang="en-US" sz="1600" b="1" dirty="0">
                <a:latin typeface="Courier New" charset="0"/>
              </a:rPr>
              <a:t>(program) ; </a:t>
            </a:r>
          </a:p>
          <a:p>
            <a:pPr>
              <a:lnSpc>
                <a:spcPct val="80000"/>
              </a:lnSpc>
              <a:buFont typeface="Wingdings" charset="0"/>
              <a:buNone/>
            </a:pPr>
            <a:r>
              <a:rPr lang="en-US" sz="1600" b="1" dirty="0">
                <a:latin typeface="Courier New" charset="0"/>
              </a:rPr>
              <a:t>  </a:t>
            </a:r>
            <a:r>
              <a:rPr lang="en-US" sz="1600" b="1" dirty="0" err="1">
                <a:latin typeface="Courier New" charset="0"/>
              </a:rPr>
              <a:t>glGetProgramiv</a:t>
            </a:r>
            <a:r>
              <a:rPr lang="en-US" sz="1600" b="1" dirty="0">
                <a:latin typeface="Courier New" charset="0"/>
              </a:rPr>
              <a:t>(program, GL_LINK_STATUS, &amp;linked) ; </a:t>
            </a:r>
          </a:p>
          <a:p>
            <a:pPr>
              <a:lnSpc>
                <a:spcPct val="80000"/>
              </a:lnSpc>
              <a:buFont typeface="Wingdings" charset="0"/>
              <a:buNone/>
            </a:pPr>
            <a:r>
              <a:rPr lang="en-US" sz="1600" b="1" dirty="0">
                <a:latin typeface="Courier New" charset="0"/>
              </a:rPr>
              <a:t>  if (linked) </a:t>
            </a:r>
            <a:r>
              <a:rPr lang="en-US" sz="1600" b="1" dirty="0" err="1">
                <a:latin typeface="Courier New" charset="0"/>
              </a:rPr>
              <a:t>glUseProgram</a:t>
            </a:r>
            <a:r>
              <a:rPr lang="en-US" sz="1600" b="1" dirty="0">
                <a:latin typeface="Courier New" charset="0"/>
              </a:rPr>
              <a:t>(program) ; </a:t>
            </a:r>
          </a:p>
          <a:p>
            <a:pPr>
              <a:lnSpc>
                <a:spcPct val="80000"/>
              </a:lnSpc>
              <a:buFont typeface="Wingdings" charset="0"/>
              <a:buNone/>
            </a:pPr>
            <a:r>
              <a:rPr lang="en-US" sz="1600" b="1" dirty="0">
                <a:latin typeface="Courier New" charset="0"/>
              </a:rPr>
              <a:t>  else { </a:t>
            </a:r>
          </a:p>
          <a:p>
            <a:pPr>
              <a:lnSpc>
                <a:spcPct val="80000"/>
              </a:lnSpc>
              <a:buFont typeface="Wingdings" charset="0"/>
              <a:buNone/>
            </a:pPr>
            <a:r>
              <a:rPr lang="en-US" sz="1600" b="1" dirty="0">
                <a:latin typeface="Courier New" charset="0"/>
              </a:rPr>
              <a:t>    </a:t>
            </a:r>
            <a:r>
              <a:rPr lang="en-US" sz="1600" b="1" dirty="0" err="1">
                <a:latin typeface="Courier New" charset="0"/>
              </a:rPr>
              <a:t>programerrors</a:t>
            </a:r>
            <a:r>
              <a:rPr lang="en-US" sz="1600" b="1" dirty="0">
                <a:latin typeface="Courier New" charset="0"/>
              </a:rPr>
              <a:t>(program) ; </a:t>
            </a:r>
          </a:p>
          <a:p>
            <a:pPr>
              <a:lnSpc>
                <a:spcPct val="80000"/>
              </a:lnSpc>
              <a:buFont typeface="Wingdings" charset="0"/>
              <a:buNone/>
            </a:pPr>
            <a:r>
              <a:rPr lang="en-US" sz="1600" b="1" dirty="0">
                <a:latin typeface="Courier New" charset="0"/>
              </a:rPr>
              <a:t>    throw 4 ; </a:t>
            </a:r>
          </a:p>
          <a:p>
            <a:pPr>
              <a:lnSpc>
                <a:spcPct val="80000"/>
              </a:lnSpc>
              <a:buFont typeface="Wingdings" charset="0"/>
              <a:buNone/>
            </a:pPr>
            <a:r>
              <a:rPr lang="en-US" sz="1600" b="1" dirty="0">
                <a:latin typeface="Courier New" charset="0"/>
              </a:rPr>
              <a:t>  </a:t>
            </a:r>
            <a:r>
              <a:rPr lang="en-US" sz="1600" b="1" dirty="0" smtClean="0">
                <a:latin typeface="Courier New" charset="0"/>
              </a:rPr>
              <a:t>}</a:t>
            </a:r>
          </a:p>
          <a:p>
            <a:pPr>
              <a:lnSpc>
                <a:spcPct val="80000"/>
              </a:lnSpc>
              <a:buNone/>
            </a:pPr>
            <a:r>
              <a:rPr lang="en-US" sz="1600" b="1" dirty="0">
                <a:latin typeface="Courier New" charset="0"/>
              </a:rPr>
              <a:t> </a:t>
            </a:r>
            <a:r>
              <a:rPr lang="en-US" sz="1600" b="1" dirty="0" err="1" smtClean="0">
                <a:latin typeface="Courier New" charset="0"/>
              </a:rPr>
              <a:t>cout</a:t>
            </a:r>
            <a:r>
              <a:rPr lang="en-US" sz="1600" b="1" dirty="0" smtClean="0">
                <a:latin typeface="Courier New" charset="0"/>
              </a:rPr>
              <a:t>&lt;&lt;"</a:t>
            </a:r>
            <a:r>
              <a:rPr lang="en-US" sz="1600" b="1" dirty="0">
                <a:latin typeface="Courier New" charset="0"/>
              </a:rPr>
              <a:t>Shader program successfully attached and linked." &lt;&lt; </a:t>
            </a:r>
            <a:r>
              <a:rPr lang="en-US" sz="1600" b="1" dirty="0" err="1">
                <a:latin typeface="Courier New" charset="0"/>
              </a:rPr>
              <a:t>endl</a:t>
            </a:r>
            <a:r>
              <a:rPr lang="en-US" sz="1600" b="1" dirty="0">
                <a:latin typeface="Courier New" charset="0"/>
              </a:rPr>
              <a:t>;</a:t>
            </a:r>
            <a:endParaRPr lang="en-US" sz="1600" b="1" dirty="0">
              <a:latin typeface="Courier New" charset="0"/>
            </a:endParaRPr>
          </a:p>
          <a:p>
            <a:pPr>
              <a:lnSpc>
                <a:spcPct val="80000"/>
              </a:lnSpc>
              <a:buFont typeface="Wingdings" charset="0"/>
              <a:buNone/>
            </a:pPr>
            <a:r>
              <a:rPr lang="en-US" sz="1600" b="1" dirty="0">
                <a:latin typeface="Courier New" charset="0"/>
              </a:rPr>
              <a:t> </a:t>
            </a:r>
            <a:r>
              <a:rPr lang="en-US" sz="1600" b="1" dirty="0" smtClean="0">
                <a:latin typeface="Courier New" charset="0"/>
              </a:rPr>
              <a:t>return </a:t>
            </a:r>
            <a:r>
              <a:rPr lang="en-US" sz="1600" b="1" dirty="0">
                <a:latin typeface="Courier New" charset="0"/>
              </a:rPr>
              <a:t>program ; </a:t>
            </a:r>
          </a:p>
          <a:p>
            <a:pPr>
              <a:lnSpc>
                <a:spcPct val="80000"/>
              </a:lnSpc>
              <a:buFont typeface="Wingdings" charset="0"/>
              <a:buNone/>
            </a:pPr>
            <a:r>
              <a:rPr lang="en-US" sz="1600" b="1" dirty="0">
                <a:latin typeface="Courier New" charset="0"/>
              </a:rPr>
              <a:t>}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2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Basic (</a:t>
            </a:r>
            <a:r>
              <a:rPr lang="en-US" dirty="0" err="1"/>
              <a:t>nop</a:t>
            </a:r>
            <a:r>
              <a:rPr lang="en-US" dirty="0"/>
              <a:t>) vertex </a:t>
            </a:r>
            <a:r>
              <a:rPr lang="en-US" dirty="0" err="1"/>
              <a:t>shader</a:t>
            </a:r>
            <a:endParaRPr lang="en-US" dirty="0"/>
          </a:p>
        </p:txBody>
      </p:sp>
      <p:sp>
        <p:nvSpPr>
          <p:cNvPr id="11929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324338"/>
            <a:ext cx="8686800" cy="5330825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2400" dirty="0"/>
              <a:t>In shaders/  </a:t>
            </a:r>
            <a:r>
              <a:rPr lang="en-US" sz="2400" dirty="0" err="1"/>
              <a:t>nop.vert.glsl</a:t>
            </a:r>
            <a:r>
              <a:rPr lang="en-US" sz="2400" dirty="0"/>
              <a:t>  </a:t>
            </a:r>
            <a:r>
              <a:rPr lang="en-US" sz="2400" dirty="0" err="1"/>
              <a:t>nop.frag.glsl</a:t>
            </a:r>
            <a:endParaRPr lang="en-US" sz="2400" dirty="0"/>
          </a:p>
          <a:p>
            <a:pPr lvl="1">
              <a:lnSpc>
                <a:spcPct val="80000"/>
              </a:lnSpc>
            </a:pPr>
            <a:r>
              <a:rPr lang="en-US" sz="2000" dirty="0"/>
              <a:t>Written in GLSL (GL Shading Language)</a:t>
            </a:r>
          </a:p>
          <a:p>
            <a:pPr lvl="1">
              <a:lnSpc>
                <a:spcPct val="80000"/>
              </a:lnSpc>
            </a:pPr>
            <a:r>
              <a:rPr lang="en-US" sz="2000" dirty="0"/>
              <a:t>Vertex Shader (out values interpolated to fragment</a:t>
            </a:r>
            <a:r>
              <a:rPr lang="en-US" sz="2000" dirty="0" smtClean="0"/>
              <a:t>)</a:t>
            </a:r>
            <a:endParaRPr lang="en-US" sz="1400" b="1" dirty="0">
              <a:latin typeface="Courier New" charset="0"/>
            </a:endParaRPr>
          </a:p>
          <a:p>
            <a:pPr>
              <a:lnSpc>
                <a:spcPct val="80000"/>
              </a:lnSpc>
              <a:buFont typeface="Wingdings" charset="0"/>
              <a:buNone/>
            </a:pPr>
            <a:endParaRPr lang="en-US" sz="1400" b="1" dirty="0" smtClean="0">
              <a:latin typeface="Courier New" charset="0"/>
            </a:endParaRPr>
          </a:p>
          <a:p>
            <a:pPr>
              <a:lnSpc>
                <a:spcPct val="80000"/>
              </a:lnSpc>
              <a:buFont typeface="Wingdings" charset="0"/>
              <a:buNone/>
            </a:pPr>
            <a:r>
              <a:rPr lang="en-US" sz="1400" b="1" dirty="0" smtClean="0">
                <a:latin typeface="Courier New" charset="0"/>
              </a:rPr>
              <a:t># </a:t>
            </a:r>
            <a:r>
              <a:rPr lang="en-US" sz="1400" b="1" dirty="0">
                <a:latin typeface="Courier New" charset="0"/>
              </a:rPr>
              <a:t>version </a:t>
            </a:r>
            <a:r>
              <a:rPr lang="en-US" sz="1400" b="1" dirty="0" smtClean="0">
                <a:latin typeface="Courier New" charset="0"/>
              </a:rPr>
              <a:t>33</a:t>
            </a:r>
            <a:r>
              <a:rPr lang="en-US" sz="1400" b="1" dirty="0" smtClean="0">
                <a:latin typeface="Courier New" charset="0"/>
              </a:rPr>
              <a:t>0 core</a:t>
            </a:r>
            <a:endParaRPr lang="en-US" sz="1400" b="1" dirty="0">
              <a:latin typeface="Courier New" charset="0"/>
            </a:endParaRPr>
          </a:p>
          <a:p>
            <a:pPr>
              <a:lnSpc>
                <a:spcPct val="80000"/>
              </a:lnSpc>
              <a:buFont typeface="Wingdings" charset="0"/>
              <a:buNone/>
            </a:pPr>
            <a:r>
              <a:rPr lang="en-US" sz="1400" b="1" dirty="0">
                <a:latin typeface="Courier New" charset="0"/>
              </a:rPr>
              <a:t>/</a:t>
            </a:r>
            <a:r>
              <a:rPr lang="en-US" sz="1400" b="1" dirty="0" smtClean="0">
                <a:latin typeface="Courier New" charset="0"/>
              </a:rPr>
              <a:t>/ Do not modify the above version directive to anything older.</a:t>
            </a:r>
          </a:p>
          <a:p>
            <a:pPr>
              <a:lnSpc>
                <a:spcPct val="80000"/>
              </a:lnSpc>
              <a:buFont typeface="Wingdings" charset="0"/>
              <a:buNone/>
            </a:pPr>
            <a:endParaRPr lang="en-US" sz="1400" b="1" dirty="0" smtClean="0">
              <a:latin typeface="Courier New" charset="0"/>
            </a:endParaRPr>
          </a:p>
          <a:p>
            <a:pPr>
              <a:lnSpc>
                <a:spcPct val="80000"/>
              </a:lnSpc>
              <a:buFont typeface="Wingdings" charset="0"/>
              <a:buNone/>
            </a:pPr>
            <a:r>
              <a:rPr lang="en-US" sz="1400" b="1" dirty="0" smtClean="0">
                <a:latin typeface="Courier New" charset="0"/>
              </a:rPr>
              <a:t>// Shader inputs</a:t>
            </a:r>
            <a:endParaRPr lang="en-US" sz="1400" b="1" dirty="0">
              <a:latin typeface="Courier New" charset="0"/>
            </a:endParaRPr>
          </a:p>
          <a:p>
            <a:pPr>
              <a:lnSpc>
                <a:spcPct val="80000"/>
              </a:lnSpc>
              <a:buNone/>
            </a:pPr>
            <a:r>
              <a:rPr lang="en-US" sz="1400" b="1" dirty="0">
                <a:latin typeface="Courier New" charset="0"/>
              </a:rPr>
              <a:t>layout (location = 0) in vec3 position;</a:t>
            </a:r>
          </a:p>
          <a:p>
            <a:pPr>
              <a:lnSpc>
                <a:spcPct val="80000"/>
              </a:lnSpc>
              <a:buNone/>
            </a:pPr>
            <a:r>
              <a:rPr lang="en-US" sz="1400" b="1" dirty="0">
                <a:latin typeface="Courier New" charset="0"/>
              </a:rPr>
              <a:t>layout (location = 1) in vec3 color</a:t>
            </a:r>
            <a:r>
              <a:rPr lang="en-US" sz="1400" b="1" dirty="0" smtClean="0">
                <a:latin typeface="Courier New" charset="0"/>
              </a:rPr>
              <a:t>;</a:t>
            </a:r>
            <a:endParaRPr lang="en-US" sz="1400" b="1" dirty="0">
              <a:latin typeface="Courier New" charset="0"/>
            </a:endParaRPr>
          </a:p>
          <a:p>
            <a:pPr>
              <a:lnSpc>
                <a:spcPct val="80000"/>
              </a:lnSpc>
              <a:buNone/>
            </a:pPr>
            <a:r>
              <a:rPr lang="en-US" sz="1400" b="1" dirty="0">
                <a:latin typeface="Courier New" charset="0"/>
              </a:rPr>
              <a:t>// Shader outputs, if any</a:t>
            </a:r>
          </a:p>
          <a:p>
            <a:pPr>
              <a:lnSpc>
                <a:spcPct val="80000"/>
              </a:lnSpc>
              <a:buNone/>
            </a:pPr>
            <a:r>
              <a:rPr lang="en-US" sz="1400" b="1" dirty="0">
                <a:latin typeface="Courier New" charset="0"/>
              </a:rPr>
              <a:t>out vec3 Color</a:t>
            </a:r>
            <a:r>
              <a:rPr lang="en-US" sz="1400" b="1" dirty="0" smtClean="0">
                <a:latin typeface="Courier New" charset="0"/>
              </a:rPr>
              <a:t>;</a:t>
            </a:r>
            <a:endParaRPr lang="en-US" sz="1400" b="1" dirty="0">
              <a:latin typeface="Courier New" charset="0"/>
            </a:endParaRPr>
          </a:p>
          <a:p>
            <a:pPr>
              <a:lnSpc>
                <a:spcPct val="80000"/>
              </a:lnSpc>
              <a:buNone/>
            </a:pPr>
            <a:r>
              <a:rPr lang="en-US" sz="1400" b="1" dirty="0">
                <a:latin typeface="Courier New" charset="0"/>
              </a:rPr>
              <a:t>// Uniform variables</a:t>
            </a:r>
          </a:p>
          <a:p>
            <a:pPr>
              <a:lnSpc>
                <a:spcPct val="80000"/>
              </a:lnSpc>
              <a:buNone/>
            </a:pPr>
            <a:r>
              <a:rPr lang="en-US" sz="1400" b="1" dirty="0">
                <a:latin typeface="Courier New" charset="0"/>
              </a:rPr>
              <a:t>uniform mat4 </a:t>
            </a:r>
            <a:r>
              <a:rPr lang="en-US" sz="1400" b="1" dirty="0" err="1">
                <a:latin typeface="Courier New" charset="0"/>
              </a:rPr>
              <a:t>modelview</a:t>
            </a:r>
            <a:r>
              <a:rPr lang="en-US" sz="1400" b="1" dirty="0">
                <a:latin typeface="Courier New" charset="0"/>
              </a:rPr>
              <a:t>;</a:t>
            </a:r>
          </a:p>
          <a:p>
            <a:pPr>
              <a:lnSpc>
                <a:spcPct val="80000"/>
              </a:lnSpc>
              <a:buNone/>
            </a:pPr>
            <a:r>
              <a:rPr lang="en-US" sz="1400" b="1" dirty="0">
                <a:latin typeface="Courier New" charset="0"/>
              </a:rPr>
              <a:t>uniform mat4 projection;</a:t>
            </a:r>
          </a:p>
          <a:p>
            <a:pPr>
              <a:lnSpc>
                <a:spcPct val="80000"/>
              </a:lnSpc>
              <a:buNone/>
            </a:pPr>
            <a:endParaRPr lang="en-US" sz="1400" b="1" dirty="0">
              <a:latin typeface="Courier New" charset="0"/>
            </a:endParaRPr>
          </a:p>
          <a:p>
            <a:pPr>
              <a:lnSpc>
                <a:spcPct val="80000"/>
              </a:lnSpc>
              <a:buNone/>
            </a:pPr>
            <a:r>
              <a:rPr lang="en-US" sz="1400" b="1" dirty="0">
                <a:latin typeface="Courier New" charset="0"/>
              </a:rPr>
              <a:t>void main() {</a:t>
            </a:r>
          </a:p>
          <a:p>
            <a:pPr>
              <a:lnSpc>
                <a:spcPct val="80000"/>
              </a:lnSpc>
              <a:buNone/>
            </a:pPr>
            <a:r>
              <a:rPr lang="en-US" sz="1400" b="1" dirty="0">
                <a:latin typeface="Courier New" charset="0"/>
              </a:rPr>
              <a:t>    </a:t>
            </a:r>
            <a:r>
              <a:rPr lang="en-US" sz="1400" b="1" dirty="0" err="1">
                <a:latin typeface="Courier New" charset="0"/>
              </a:rPr>
              <a:t>gl_Position</a:t>
            </a:r>
            <a:r>
              <a:rPr lang="en-US" sz="1400" b="1" dirty="0">
                <a:latin typeface="Courier New" charset="0"/>
              </a:rPr>
              <a:t> = projection * </a:t>
            </a:r>
            <a:r>
              <a:rPr lang="en-US" sz="1400" b="1" dirty="0" err="1">
                <a:latin typeface="Courier New" charset="0"/>
              </a:rPr>
              <a:t>modelview</a:t>
            </a:r>
            <a:r>
              <a:rPr lang="en-US" sz="1400" b="1" dirty="0">
                <a:latin typeface="Courier New" charset="0"/>
              </a:rPr>
              <a:t> * vec4(position, 1.0f);</a:t>
            </a:r>
          </a:p>
          <a:p>
            <a:pPr>
              <a:lnSpc>
                <a:spcPct val="80000"/>
              </a:lnSpc>
              <a:buNone/>
            </a:pPr>
            <a:r>
              <a:rPr lang="en-US" sz="1400" b="1" dirty="0">
                <a:latin typeface="Courier New" charset="0"/>
              </a:rPr>
              <a:t>	</a:t>
            </a:r>
            <a:r>
              <a:rPr lang="en-US" sz="1400" b="1" dirty="0" smtClean="0">
                <a:latin typeface="Courier New" charset="0"/>
              </a:rPr>
              <a:t> Color </a:t>
            </a:r>
            <a:r>
              <a:rPr lang="en-US" sz="1400" b="1" dirty="0">
                <a:latin typeface="Courier New" charset="0"/>
              </a:rPr>
              <a:t>= color; // Just forward this color to the fragment </a:t>
            </a:r>
            <a:r>
              <a:rPr lang="en-US" sz="1400" b="1" dirty="0" err="1">
                <a:latin typeface="Courier New" charset="0"/>
              </a:rPr>
              <a:t>shader</a:t>
            </a:r>
            <a:endParaRPr lang="en-US" sz="1400" b="1" dirty="0">
              <a:latin typeface="Courier New" charset="0"/>
            </a:endParaRPr>
          </a:p>
          <a:p>
            <a:pPr>
              <a:lnSpc>
                <a:spcPct val="80000"/>
              </a:lnSpc>
              <a:buNone/>
            </a:pPr>
            <a:r>
              <a:rPr lang="en-US" sz="1400" b="1" dirty="0" smtClean="0">
                <a:latin typeface="Courier New" charset="0"/>
              </a:rPr>
              <a:t>}</a:t>
            </a:r>
            <a:endParaRPr lang="en-US" sz="1400" b="1" dirty="0">
              <a:latin typeface="Courier New" charset="0"/>
            </a:endParaRP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79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This Lecture</a:t>
            </a:r>
          </a:p>
        </p:txBody>
      </p:sp>
      <p:sp>
        <p:nvSpPr>
          <p:cNvPr id="11479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560513"/>
            <a:ext cx="8799513" cy="5897562"/>
          </a:xfrm>
        </p:spPr>
        <p:txBody>
          <a:bodyPr/>
          <a:lstStyle/>
          <a:p>
            <a:r>
              <a:rPr lang="en-US" dirty="0"/>
              <a:t>Introduction to OpenGL and simple demo code</a:t>
            </a:r>
          </a:p>
          <a:p>
            <a:pPr lvl="1"/>
            <a:r>
              <a:rPr lang="en-US" dirty="0"/>
              <a:t>mytest1.cpp ; you compiled mytest3.cpp for HW </a:t>
            </a:r>
            <a:r>
              <a:rPr lang="en-US" dirty="0" smtClean="0"/>
              <a:t>0</a:t>
            </a:r>
          </a:p>
          <a:p>
            <a:pPr lvl="1"/>
            <a:r>
              <a:rPr lang="en-US" dirty="0" smtClean="0"/>
              <a:t>Include </a:t>
            </a:r>
            <a:r>
              <a:rPr lang="en-US" dirty="0" smtClean="0"/>
              <a:t>skeleton code on all platforms </a:t>
            </a:r>
            <a:r>
              <a:rPr lang="en-US" dirty="0" smtClean="0"/>
              <a:t>for programs</a:t>
            </a:r>
            <a:endParaRPr lang="en-US" dirty="0"/>
          </a:p>
          <a:p>
            <a:r>
              <a:rPr lang="en-US" dirty="0"/>
              <a:t>I am going to show (maybe write) actual code </a:t>
            </a:r>
          </a:p>
          <a:p>
            <a:pPr lvl="1"/>
            <a:r>
              <a:rPr lang="en-US" dirty="0"/>
              <a:t>Online code helps you understand HW </a:t>
            </a:r>
            <a:r>
              <a:rPr lang="en-US" dirty="0" smtClean="0"/>
              <a:t>2</a:t>
            </a:r>
            <a:r>
              <a:rPr lang="en-US" dirty="0"/>
              <a:t> </a:t>
            </a:r>
            <a:r>
              <a:rPr lang="en-US" dirty="0" smtClean="0"/>
              <a:t>better  </a:t>
            </a:r>
            <a:endParaRPr lang="en-US" dirty="0"/>
          </a:p>
          <a:p>
            <a:pPr lvl="1"/>
            <a:r>
              <a:rPr lang="en-US" dirty="0"/>
              <a:t>ASK QUESTIONS if confused!!</a:t>
            </a:r>
          </a:p>
          <a:p>
            <a:r>
              <a:rPr lang="en-US" dirty="0"/>
              <a:t>Simple demo  of </a:t>
            </a:r>
            <a:r>
              <a:rPr lang="en-US" dirty="0" smtClean="0"/>
              <a:t>mytest1 (and maybe hw2)</a:t>
            </a:r>
            <a:endParaRPr lang="en-US" dirty="0"/>
          </a:p>
          <a:p>
            <a:r>
              <a:rPr lang="en-US" dirty="0"/>
              <a:t>This lecture deals with very basic OpenGL setup.  Next 2 lectures will likely be more interesting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3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Basic (</a:t>
            </a:r>
            <a:r>
              <a:rPr lang="en-US" dirty="0" err="1"/>
              <a:t>nop</a:t>
            </a:r>
            <a:r>
              <a:rPr lang="en-US" dirty="0"/>
              <a:t>) fragment </a:t>
            </a:r>
            <a:r>
              <a:rPr lang="en-US" dirty="0" err="1"/>
              <a:t>shader</a:t>
            </a:r>
            <a:endParaRPr lang="en-US" dirty="0"/>
          </a:p>
        </p:txBody>
      </p:sp>
      <p:sp>
        <p:nvSpPr>
          <p:cNvPr id="11939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4658" y="1527175"/>
            <a:ext cx="9029342" cy="5029200"/>
          </a:xfrm>
        </p:spPr>
        <p:txBody>
          <a:bodyPr/>
          <a:lstStyle/>
          <a:p>
            <a:pPr>
              <a:lnSpc>
                <a:spcPct val="80000"/>
              </a:lnSpc>
              <a:buNone/>
            </a:pPr>
            <a:r>
              <a:rPr lang="en-US" sz="1600" b="1" dirty="0">
                <a:latin typeface="Courier New" charset="0"/>
              </a:rPr>
              <a:t># version 330 core</a:t>
            </a:r>
          </a:p>
          <a:p>
            <a:pPr>
              <a:lnSpc>
                <a:spcPct val="80000"/>
              </a:lnSpc>
              <a:buNone/>
            </a:pPr>
            <a:r>
              <a:rPr lang="en-US" sz="1600" b="1" dirty="0">
                <a:latin typeface="Courier New" charset="0"/>
              </a:rPr>
              <a:t>// Do not modify the version directive to anything older than 330.</a:t>
            </a:r>
          </a:p>
          <a:p>
            <a:pPr>
              <a:lnSpc>
                <a:spcPct val="80000"/>
              </a:lnSpc>
              <a:buNone/>
            </a:pPr>
            <a:endParaRPr lang="en-US" sz="1600" b="1" dirty="0">
              <a:latin typeface="Courier New" charset="0"/>
            </a:endParaRPr>
          </a:p>
          <a:p>
            <a:pPr>
              <a:lnSpc>
                <a:spcPct val="80000"/>
              </a:lnSpc>
              <a:buNone/>
            </a:pPr>
            <a:r>
              <a:rPr lang="en-US" sz="1600" b="1" dirty="0">
                <a:latin typeface="Courier New" charset="0"/>
              </a:rPr>
              <a:t>// Fragment </a:t>
            </a:r>
            <a:r>
              <a:rPr lang="en-US" sz="1600" b="1" dirty="0" err="1">
                <a:latin typeface="Courier New" charset="0"/>
              </a:rPr>
              <a:t>shader</a:t>
            </a:r>
            <a:r>
              <a:rPr lang="en-US" sz="1600" b="1" dirty="0">
                <a:latin typeface="Courier New" charset="0"/>
              </a:rPr>
              <a:t> inputs are outputs of </a:t>
            </a:r>
            <a:r>
              <a:rPr lang="en-US" sz="1600" b="1" dirty="0" smtClean="0">
                <a:latin typeface="Courier New" charset="0"/>
              </a:rPr>
              <a:t>same </a:t>
            </a:r>
            <a:r>
              <a:rPr lang="en-US" sz="1600" b="1" dirty="0">
                <a:latin typeface="Courier New" charset="0"/>
              </a:rPr>
              <a:t>name from vertex </a:t>
            </a:r>
            <a:r>
              <a:rPr lang="en-US" sz="1600" b="1" dirty="0" err="1">
                <a:latin typeface="Courier New" charset="0"/>
              </a:rPr>
              <a:t>shader</a:t>
            </a:r>
            <a:endParaRPr lang="en-US" sz="1600" b="1" dirty="0">
              <a:latin typeface="Courier New" charset="0"/>
            </a:endParaRPr>
          </a:p>
          <a:p>
            <a:pPr>
              <a:lnSpc>
                <a:spcPct val="80000"/>
              </a:lnSpc>
              <a:buNone/>
            </a:pPr>
            <a:r>
              <a:rPr lang="en-US" sz="1600" b="1" dirty="0">
                <a:latin typeface="Courier New" charset="0"/>
              </a:rPr>
              <a:t>in vec3 Color;</a:t>
            </a:r>
          </a:p>
          <a:p>
            <a:pPr>
              <a:lnSpc>
                <a:spcPct val="80000"/>
              </a:lnSpc>
              <a:buNone/>
            </a:pPr>
            <a:endParaRPr lang="en-US" sz="1600" b="1" dirty="0">
              <a:latin typeface="Courier New" charset="0"/>
            </a:endParaRPr>
          </a:p>
          <a:p>
            <a:pPr>
              <a:lnSpc>
                <a:spcPct val="80000"/>
              </a:lnSpc>
              <a:buNone/>
            </a:pPr>
            <a:r>
              <a:rPr lang="en-US" sz="1600" b="1" dirty="0">
                <a:latin typeface="Courier New" charset="0"/>
              </a:rPr>
              <a:t>// Uniform </a:t>
            </a:r>
            <a:r>
              <a:rPr lang="en-US" sz="1600" b="1" dirty="0" smtClean="0">
                <a:latin typeface="Courier New" charset="0"/>
              </a:rPr>
              <a:t>variables (none)</a:t>
            </a:r>
            <a:endParaRPr lang="en-US" sz="1600" b="1" dirty="0">
              <a:latin typeface="Courier New" charset="0"/>
            </a:endParaRPr>
          </a:p>
          <a:p>
            <a:pPr>
              <a:lnSpc>
                <a:spcPct val="80000"/>
              </a:lnSpc>
              <a:buNone/>
            </a:pPr>
            <a:endParaRPr lang="en-US" sz="1600" b="1" dirty="0">
              <a:latin typeface="Courier New" charset="0"/>
            </a:endParaRPr>
          </a:p>
          <a:p>
            <a:pPr>
              <a:lnSpc>
                <a:spcPct val="80000"/>
              </a:lnSpc>
              <a:buNone/>
            </a:pPr>
            <a:r>
              <a:rPr lang="en-US" sz="1600" b="1" dirty="0">
                <a:latin typeface="Courier New" charset="0"/>
              </a:rPr>
              <a:t>// Output</a:t>
            </a:r>
          </a:p>
          <a:p>
            <a:pPr>
              <a:lnSpc>
                <a:spcPct val="80000"/>
              </a:lnSpc>
              <a:buNone/>
            </a:pPr>
            <a:r>
              <a:rPr lang="en-US" sz="1600" b="1" dirty="0">
                <a:latin typeface="Courier New" charset="0"/>
              </a:rPr>
              <a:t>out vec4 </a:t>
            </a:r>
            <a:r>
              <a:rPr lang="en-US" sz="1600" b="1" dirty="0" err="1">
                <a:latin typeface="Courier New" charset="0"/>
              </a:rPr>
              <a:t>fragColor</a:t>
            </a:r>
            <a:r>
              <a:rPr lang="en-US" sz="1600" b="1" dirty="0">
                <a:latin typeface="Courier New" charset="0"/>
              </a:rPr>
              <a:t>;</a:t>
            </a:r>
          </a:p>
          <a:p>
            <a:pPr>
              <a:lnSpc>
                <a:spcPct val="80000"/>
              </a:lnSpc>
              <a:buNone/>
            </a:pPr>
            <a:endParaRPr lang="en-US" sz="1600" b="1" dirty="0">
              <a:latin typeface="Courier New" charset="0"/>
            </a:endParaRPr>
          </a:p>
          <a:p>
            <a:pPr>
              <a:lnSpc>
                <a:spcPct val="80000"/>
              </a:lnSpc>
              <a:buNone/>
            </a:pPr>
            <a:r>
              <a:rPr lang="en-US" sz="1600" b="1" dirty="0">
                <a:latin typeface="Courier New" charset="0"/>
              </a:rPr>
              <a:t>void main (void) </a:t>
            </a:r>
          </a:p>
          <a:p>
            <a:pPr>
              <a:lnSpc>
                <a:spcPct val="80000"/>
              </a:lnSpc>
              <a:buNone/>
            </a:pPr>
            <a:r>
              <a:rPr lang="en-US" sz="1600" b="1" dirty="0">
                <a:latin typeface="Courier New" charset="0"/>
              </a:rPr>
              <a:t>{        </a:t>
            </a:r>
          </a:p>
          <a:p>
            <a:pPr>
              <a:lnSpc>
                <a:spcPct val="80000"/>
              </a:lnSpc>
              <a:buNone/>
            </a:pPr>
            <a:r>
              <a:rPr lang="en-US" sz="1600" b="1" dirty="0">
                <a:latin typeface="Courier New" charset="0"/>
              </a:rPr>
              <a:t>	</a:t>
            </a:r>
            <a:r>
              <a:rPr lang="en-US" sz="1600" b="1" dirty="0" err="1">
                <a:latin typeface="Courier New" charset="0"/>
              </a:rPr>
              <a:t>fragColor</a:t>
            </a:r>
            <a:r>
              <a:rPr lang="en-US" sz="1600" b="1" dirty="0">
                <a:latin typeface="Courier New" charset="0"/>
              </a:rPr>
              <a:t> = vec4(Color, 1.0f);</a:t>
            </a:r>
          </a:p>
          <a:p>
            <a:pPr>
              <a:lnSpc>
                <a:spcPct val="80000"/>
              </a:lnSpc>
              <a:buNone/>
            </a:pPr>
            <a:r>
              <a:rPr lang="en-US" sz="1600" b="1" dirty="0">
                <a:latin typeface="Courier New" charset="0"/>
              </a:rPr>
              <a:t>}</a:t>
            </a:r>
          </a:p>
          <a:p>
            <a:pPr>
              <a:lnSpc>
                <a:spcPct val="80000"/>
              </a:lnSpc>
              <a:buFont typeface="Wingdings" charset="0"/>
              <a:buNone/>
            </a:pPr>
            <a:endParaRPr lang="en-US" sz="1600" b="1" dirty="0">
              <a:latin typeface="Courier New" charset="0"/>
            </a:endParaRP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82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Outline</a:t>
            </a:r>
          </a:p>
        </p:txBody>
      </p:sp>
      <p:sp>
        <p:nvSpPr>
          <p:cNvPr id="11182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527175"/>
            <a:ext cx="8229600" cy="5897563"/>
          </a:xfrm>
        </p:spPr>
        <p:txBody>
          <a:bodyPr/>
          <a:lstStyle/>
          <a:p>
            <a:r>
              <a:rPr lang="en-US" i="1"/>
              <a:t>Basic idea about OpenGL</a:t>
            </a:r>
          </a:p>
          <a:p>
            <a:r>
              <a:rPr lang="en-US"/>
              <a:t>Basic setup and buffers</a:t>
            </a:r>
          </a:p>
          <a:p>
            <a:r>
              <a:rPr lang="en-US"/>
              <a:t>Matrix modes</a:t>
            </a:r>
          </a:p>
          <a:p>
            <a:r>
              <a:rPr lang="en-US"/>
              <a:t>Window system interaction and callbacks</a:t>
            </a:r>
          </a:p>
          <a:p>
            <a:r>
              <a:rPr lang="en-US"/>
              <a:t>Drawing basic OpenGL primitives </a:t>
            </a:r>
          </a:p>
          <a:p>
            <a:r>
              <a:rPr lang="en-US"/>
              <a:t>Initializing Shaders</a:t>
            </a:r>
          </a:p>
          <a:p>
            <a:pPr>
              <a:buFont typeface="Wingdings" charset="0"/>
              <a:buNone/>
            </a:pPr>
            <a:r>
              <a:rPr lang="en-US" sz="2000"/>
              <a:t>     Best source for OpenGL is the redbook.  Of course, this is more a reference manual than a textbook, and you are better off implementing rather reading end to end.  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89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Introduction to OpenGL</a:t>
            </a:r>
          </a:p>
        </p:txBody>
      </p:sp>
      <p:sp>
        <p:nvSpPr>
          <p:cNvPr id="11489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/>
              <a:t>OpenGL is a graphics</a:t>
            </a:r>
            <a:r>
              <a:rPr lang="en-US" i="1"/>
              <a:t> API</a:t>
            </a:r>
            <a:endParaRPr lang="en-US"/>
          </a:p>
          <a:p>
            <a:pPr lvl="1">
              <a:lnSpc>
                <a:spcPct val="90000"/>
              </a:lnSpc>
            </a:pPr>
            <a:r>
              <a:rPr lang="en-US"/>
              <a:t>Portable software library (platform-independent)</a:t>
            </a:r>
          </a:p>
          <a:p>
            <a:pPr lvl="1">
              <a:lnSpc>
                <a:spcPct val="90000"/>
              </a:lnSpc>
            </a:pPr>
            <a:r>
              <a:rPr lang="en-US"/>
              <a:t>Layer between programmer and graphics hardware </a:t>
            </a:r>
          </a:p>
          <a:p>
            <a:pPr lvl="1">
              <a:lnSpc>
                <a:spcPct val="90000"/>
              </a:lnSpc>
            </a:pPr>
            <a:r>
              <a:rPr lang="en-US"/>
              <a:t>Uniform instruction set (hides different capabilities)</a:t>
            </a:r>
          </a:p>
          <a:p>
            <a:pPr>
              <a:lnSpc>
                <a:spcPct val="90000"/>
              </a:lnSpc>
            </a:pPr>
            <a:r>
              <a:rPr lang="en-US"/>
              <a:t>OpenGL can fit in many places</a:t>
            </a:r>
          </a:p>
          <a:p>
            <a:pPr lvl="1">
              <a:lnSpc>
                <a:spcPct val="90000"/>
              </a:lnSpc>
            </a:pPr>
            <a:r>
              <a:rPr lang="en-US"/>
              <a:t>Between application and graphics system</a:t>
            </a:r>
          </a:p>
          <a:p>
            <a:pPr lvl="1">
              <a:lnSpc>
                <a:spcPct val="90000"/>
              </a:lnSpc>
            </a:pPr>
            <a:r>
              <a:rPr lang="en-US"/>
              <a:t>Between higher level API and graphics system</a:t>
            </a:r>
          </a:p>
          <a:p>
            <a:pPr>
              <a:lnSpc>
                <a:spcPct val="90000"/>
              </a:lnSpc>
            </a:pPr>
            <a:r>
              <a:rPr lang="en-US"/>
              <a:t>Why do we need OpenGL or an API?</a:t>
            </a:r>
          </a:p>
          <a:p>
            <a:pPr lvl="1">
              <a:lnSpc>
                <a:spcPct val="90000"/>
              </a:lnSpc>
            </a:pPr>
            <a:r>
              <a:rPr lang="en-US"/>
              <a:t>Encapsulates many basic functions of 2D/3D graphics</a:t>
            </a:r>
          </a:p>
          <a:p>
            <a:pPr lvl="1">
              <a:lnSpc>
                <a:spcPct val="90000"/>
              </a:lnSpc>
            </a:pPr>
            <a:r>
              <a:rPr lang="en-US"/>
              <a:t>Think of it as high-level language (C++) for graphics</a:t>
            </a:r>
          </a:p>
          <a:p>
            <a:pPr lvl="1">
              <a:lnSpc>
                <a:spcPct val="90000"/>
              </a:lnSpc>
            </a:pPr>
            <a:r>
              <a:rPr lang="en-US"/>
              <a:t>History: Introduced  SGI in 92, maintained by Khronos</a:t>
            </a:r>
          </a:p>
          <a:p>
            <a:pPr lvl="1">
              <a:lnSpc>
                <a:spcPct val="90000"/>
              </a:lnSpc>
            </a:pPr>
            <a:r>
              <a:rPr lang="en-US"/>
              <a:t>Precursor for DirectX, WebGL, Java3D etc.  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99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Programmer</a:t>
            </a:r>
            <a:r>
              <a:rPr lang="ja-JP" altLang="en-US">
                <a:latin typeface="Arial"/>
              </a:rPr>
              <a:t>’</a:t>
            </a:r>
            <a:r>
              <a:rPr lang="en-US"/>
              <a:t>s View</a:t>
            </a:r>
          </a:p>
        </p:txBody>
      </p:sp>
      <p:sp>
        <p:nvSpPr>
          <p:cNvPr id="1149955" name="Text Box 3"/>
          <p:cNvSpPr txBox="1">
            <a:spLocks noChangeArrowheads="1"/>
          </p:cNvSpPr>
          <p:nvPr/>
        </p:nvSpPr>
        <p:spPr bwMode="auto">
          <a:xfrm>
            <a:off x="5457825" y="1903413"/>
            <a:ext cx="1687513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i="0">
                <a:latin typeface="Arial" charset="0"/>
              </a:rPr>
              <a:t>Application</a:t>
            </a:r>
          </a:p>
        </p:txBody>
      </p:sp>
      <p:sp>
        <p:nvSpPr>
          <p:cNvPr id="1149956" name="Text Box 4"/>
          <p:cNvSpPr txBox="1">
            <a:spLocks noChangeArrowheads="1"/>
          </p:cNvSpPr>
          <p:nvPr/>
        </p:nvSpPr>
        <p:spPr bwMode="auto">
          <a:xfrm>
            <a:off x="4954588" y="2960688"/>
            <a:ext cx="2686050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i="0">
                <a:latin typeface="Arial" charset="0"/>
              </a:rPr>
              <a:t>Graphics Package</a:t>
            </a:r>
          </a:p>
        </p:txBody>
      </p:sp>
      <p:sp>
        <p:nvSpPr>
          <p:cNvPr id="1149957" name="Text Box 5"/>
          <p:cNvSpPr txBox="1">
            <a:spLocks noChangeArrowheads="1"/>
          </p:cNvSpPr>
          <p:nvPr/>
        </p:nvSpPr>
        <p:spPr bwMode="auto">
          <a:xfrm>
            <a:off x="1952625" y="2960688"/>
            <a:ext cx="1687513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i="0">
                <a:latin typeface="Arial" charset="0"/>
              </a:rPr>
              <a:t>Application</a:t>
            </a:r>
          </a:p>
        </p:txBody>
      </p:sp>
      <p:sp>
        <p:nvSpPr>
          <p:cNvPr id="1149958" name="Text Box 6"/>
          <p:cNvSpPr txBox="1">
            <a:spLocks noChangeArrowheads="1"/>
          </p:cNvSpPr>
          <p:nvPr/>
        </p:nvSpPr>
        <p:spPr bwMode="auto">
          <a:xfrm>
            <a:off x="1516063" y="3960813"/>
            <a:ext cx="6110287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i="0">
                <a:latin typeface="Arial" charset="0"/>
              </a:rPr>
              <a:t>OpenGL Application Programming Interface</a:t>
            </a:r>
          </a:p>
        </p:txBody>
      </p:sp>
      <p:sp>
        <p:nvSpPr>
          <p:cNvPr id="1149959" name="Text Box 7"/>
          <p:cNvSpPr txBox="1">
            <a:spLocks noChangeArrowheads="1"/>
          </p:cNvSpPr>
          <p:nvPr/>
        </p:nvSpPr>
        <p:spPr bwMode="auto">
          <a:xfrm>
            <a:off x="1844675" y="4875213"/>
            <a:ext cx="5467350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i="0">
                <a:latin typeface="Arial" charset="0"/>
              </a:rPr>
              <a:t>Hardware and software (graphics card)</a:t>
            </a:r>
          </a:p>
        </p:txBody>
      </p:sp>
      <p:sp>
        <p:nvSpPr>
          <p:cNvPr id="1149960" name="Text Box 8"/>
          <p:cNvSpPr txBox="1">
            <a:spLocks noChangeArrowheads="1"/>
          </p:cNvSpPr>
          <p:nvPr/>
        </p:nvSpPr>
        <p:spPr bwMode="auto">
          <a:xfrm>
            <a:off x="1298575" y="5789613"/>
            <a:ext cx="2125663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i="0">
                <a:latin typeface="Arial" charset="0"/>
              </a:rPr>
              <a:t>Output Device</a:t>
            </a:r>
          </a:p>
        </p:txBody>
      </p:sp>
      <p:sp>
        <p:nvSpPr>
          <p:cNvPr id="1149961" name="Text Box 9"/>
          <p:cNvSpPr txBox="1">
            <a:spLocks noChangeArrowheads="1"/>
          </p:cNvSpPr>
          <p:nvPr/>
        </p:nvSpPr>
        <p:spPr bwMode="auto">
          <a:xfrm>
            <a:off x="3632200" y="5810250"/>
            <a:ext cx="1889125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i="0">
                <a:latin typeface="Arial" charset="0"/>
              </a:rPr>
              <a:t>Input Device</a:t>
            </a:r>
          </a:p>
        </p:txBody>
      </p:sp>
      <p:sp>
        <p:nvSpPr>
          <p:cNvPr id="1149962" name="Text Box 10"/>
          <p:cNvSpPr txBox="1">
            <a:spLocks noChangeArrowheads="1"/>
          </p:cNvSpPr>
          <p:nvPr/>
        </p:nvSpPr>
        <p:spPr bwMode="auto">
          <a:xfrm>
            <a:off x="5734050" y="5789613"/>
            <a:ext cx="1889125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i="0">
                <a:latin typeface="Arial" charset="0"/>
              </a:rPr>
              <a:t>Input Device</a:t>
            </a:r>
          </a:p>
        </p:txBody>
      </p:sp>
      <p:sp>
        <p:nvSpPr>
          <p:cNvPr id="1149963" name="Line 11"/>
          <p:cNvSpPr>
            <a:spLocks noChangeShapeType="1"/>
          </p:cNvSpPr>
          <p:nvPr/>
        </p:nvSpPr>
        <p:spPr bwMode="auto">
          <a:xfrm>
            <a:off x="6248400" y="23622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49964" name="Line 12"/>
          <p:cNvSpPr>
            <a:spLocks noChangeShapeType="1"/>
          </p:cNvSpPr>
          <p:nvPr/>
        </p:nvSpPr>
        <p:spPr bwMode="auto">
          <a:xfrm>
            <a:off x="2743200" y="34290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49965" name="Line 13"/>
          <p:cNvSpPr>
            <a:spLocks noChangeShapeType="1"/>
          </p:cNvSpPr>
          <p:nvPr/>
        </p:nvSpPr>
        <p:spPr bwMode="auto">
          <a:xfrm>
            <a:off x="6248400" y="34290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49966" name="Line 14"/>
          <p:cNvSpPr>
            <a:spLocks noChangeShapeType="1"/>
          </p:cNvSpPr>
          <p:nvPr/>
        </p:nvSpPr>
        <p:spPr bwMode="auto">
          <a:xfrm>
            <a:off x="4572000" y="4419600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49967" name="Line 15"/>
          <p:cNvSpPr>
            <a:spLocks noChangeShapeType="1"/>
          </p:cNvSpPr>
          <p:nvPr/>
        </p:nvSpPr>
        <p:spPr bwMode="auto">
          <a:xfrm>
            <a:off x="4572000" y="5334000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49968" name="Line 16"/>
          <p:cNvSpPr>
            <a:spLocks noChangeShapeType="1"/>
          </p:cNvSpPr>
          <p:nvPr/>
        </p:nvSpPr>
        <p:spPr bwMode="auto">
          <a:xfrm>
            <a:off x="5943600" y="5334000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49969" name="Line 17"/>
          <p:cNvSpPr>
            <a:spLocks noChangeShapeType="1"/>
          </p:cNvSpPr>
          <p:nvPr/>
        </p:nvSpPr>
        <p:spPr bwMode="auto">
          <a:xfrm>
            <a:off x="3200400" y="5334000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" name="TextBox 17"/>
          <p:cNvSpPr txBox="1"/>
          <p:nvPr/>
        </p:nvSpPr>
        <p:spPr>
          <a:xfrm>
            <a:off x="5467504" y="6441636"/>
            <a:ext cx="37000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i="0" dirty="0" smtClean="0">
                <a:latin typeface="+mn-lt"/>
              </a:rPr>
              <a:t>Slide inspired by Greg Humphreys</a:t>
            </a:r>
            <a:endParaRPr lang="en-US" sz="1800" i="0" dirty="0">
              <a:latin typeface="+mn-lt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5578" name="Rectangle 26"/>
          <p:cNvSpPr>
            <a:spLocks noChangeArrowheads="1"/>
          </p:cNvSpPr>
          <p:nvPr/>
        </p:nvSpPr>
        <p:spPr bwMode="auto">
          <a:xfrm>
            <a:off x="6015038" y="1838325"/>
            <a:ext cx="1995487" cy="23495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i="0"/>
          </a:p>
        </p:txBody>
      </p:sp>
      <p:sp>
        <p:nvSpPr>
          <p:cNvPr id="1175574" name="Rectangle 22"/>
          <p:cNvSpPr>
            <a:spLocks noChangeArrowheads="1"/>
          </p:cNvSpPr>
          <p:nvPr/>
        </p:nvSpPr>
        <p:spPr bwMode="auto">
          <a:xfrm>
            <a:off x="1133475" y="1374775"/>
            <a:ext cx="1995488" cy="223202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i="0"/>
          </a:p>
        </p:txBody>
      </p:sp>
      <p:sp>
        <p:nvSpPr>
          <p:cNvPr id="1175554" name="Rectangle 2"/>
          <p:cNvSpPr>
            <a:spLocks noGrp="1" noChangeArrowheads="1"/>
          </p:cNvSpPr>
          <p:nvPr>
            <p:ph type="title"/>
          </p:nvPr>
        </p:nvSpPr>
        <p:spPr>
          <a:xfrm>
            <a:off x="211677" y="533400"/>
            <a:ext cx="8696391" cy="685800"/>
          </a:xfrm>
        </p:spPr>
        <p:txBody>
          <a:bodyPr/>
          <a:lstStyle/>
          <a:p>
            <a:r>
              <a:rPr lang="en-US" dirty="0"/>
              <a:t>OpenGL Rendering </a:t>
            </a:r>
            <a:r>
              <a:rPr lang="en-US" dirty="0" smtClean="0"/>
              <a:t>Pipeline (simple)</a:t>
            </a:r>
            <a:endParaRPr lang="en-US" dirty="0"/>
          </a:p>
        </p:txBody>
      </p:sp>
      <p:sp>
        <p:nvSpPr>
          <p:cNvPr id="1175555" name="AutoShape 3"/>
          <p:cNvSpPr>
            <a:spLocks noChangeArrowheads="1"/>
          </p:cNvSpPr>
          <p:nvPr/>
        </p:nvSpPr>
        <p:spPr bwMode="auto">
          <a:xfrm>
            <a:off x="1295400" y="2424113"/>
            <a:ext cx="1676400" cy="1066800"/>
          </a:xfrm>
          <a:prstGeom prst="roundRect">
            <a:avLst>
              <a:gd name="adj" fmla="val 16667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l"/>
            <a:r>
              <a:rPr lang="en-US" sz="2000" i="0">
                <a:latin typeface="Arial" charset="0"/>
              </a:rPr>
              <a:t>Geometry </a:t>
            </a:r>
          </a:p>
          <a:p>
            <a:pPr algn="l"/>
            <a:r>
              <a:rPr lang="en-US" sz="2000" i="0">
                <a:latin typeface="Arial" charset="0"/>
              </a:rPr>
              <a:t>Primitive </a:t>
            </a:r>
          </a:p>
          <a:p>
            <a:pPr algn="l"/>
            <a:r>
              <a:rPr lang="en-US" sz="2000" i="0">
                <a:latin typeface="Arial" charset="0"/>
              </a:rPr>
              <a:t>Operations</a:t>
            </a:r>
          </a:p>
        </p:txBody>
      </p:sp>
      <p:sp>
        <p:nvSpPr>
          <p:cNvPr id="1175556" name="AutoShape 4"/>
          <p:cNvSpPr>
            <a:spLocks noChangeArrowheads="1"/>
          </p:cNvSpPr>
          <p:nvPr/>
        </p:nvSpPr>
        <p:spPr bwMode="auto">
          <a:xfrm>
            <a:off x="1447800" y="4481513"/>
            <a:ext cx="1447800" cy="838200"/>
          </a:xfrm>
          <a:prstGeom prst="roundRect">
            <a:avLst>
              <a:gd name="adj" fmla="val 16667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l"/>
            <a:r>
              <a:rPr lang="en-US" sz="2000" i="0">
                <a:latin typeface="Arial" charset="0"/>
              </a:rPr>
              <a:t>Pixel</a:t>
            </a:r>
          </a:p>
          <a:p>
            <a:pPr algn="l"/>
            <a:r>
              <a:rPr lang="en-US" sz="2000" i="0">
                <a:latin typeface="Arial" charset="0"/>
              </a:rPr>
              <a:t>Operations</a:t>
            </a:r>
          </a:p>
        </p:txBody>
      </p:sp>
      <p:sp>
        <p:nvSpPr>
          <p:cNvPr id="1175557" name="AutoShape 5"/>
          <p:cNvSpPr>
            <a:spLocks noChangeArrowheads="1"/>
          </p:cNvSpPr>
          <p:nvPr/>
        </p:nvSpPr>
        <p:spPr bwMode="auto">
          <a:xfrm>
            <a:off x="3962400" y="2962275"/>
            <a:ext cx="1608138" cy="985838"/>
          </a:xfrm>
          <a:prstGeom prst="roundRect">
            <a:avLst>
              <a:gd name="adj" fmla="val 16667"/>
            </a:avLst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l"/>
            <a:r>
              <a:rPr lang="en-US" sz="2000" b="1" i="0">
                <a:latin typeface="Arial" charset="0"/>
              </a:rPr>
              <a:t>Scan </a:t>
            </a:r>
          </a:p>
          <a:p>
            <a:pPr algn="l"/>
            <a:r>
              <a:rPr lang="en-US" sz="2000" b="1" i="0">
                <a:latin typeface="Arial" charset="0"/>
              </a:rPr>
              <a:t>Conversion</a:t>
            </a:r>
          </a:p>
          <a:p>
            <a:pPr algn="l"/>
            <a:r>
              <a:rPr lang="en-US" sz="2000" b="1" i="0">
                <a:latin typeface="Arial" charset="0"/>
              </a:rPr>
              <a:t>(Rasterize)</a:t>
            </a:r>
          </a:p>
        </p:txBody>
      </p:sp>
      <p:sp>
        <p:nvSpPr>
          <p:cNvPr id="1175558" name="Rectangle 6"/>
          <p:cNvSpPr>
            <a:spLocks noChangeArrowheads="1"/>
          </p:cNvSpPr>
          <p:nvPr/>
        </p:nvSpPr>
        <p:spPr bwMode="auto">
          <a:xfrm>
            <a:off x="3962400" y="4481513"/>
            <a:ext cx="1524000" cy="838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sz="2000" i="0">
                <a:latin typeface="Arial" charset="0"/>
              </a:rPr>
              <a:t>Texture</a:t>
            </a:r>
          </a:p>
          <a:p>
            <a:r>
              <a:rPr lang="en-US" sz="2000" i="0">
                <a:latin typeface="Arial" charset="0"/>
              </a:rPr>
              <a:t>Memory</a:t>
            </a:r>
          </a:p>
        </p:txBody>
      </p:sp>
      <p:sp>
        <p:nvSpPr>
          <p:cNvPr id="1175559" name="AutoShape 7"/>
          <p:cNvSpPr>
            <a:spLocks noChangeArrowheads="1"/>
          </p:cNvSpPr>
          <p:nvPr/>
        </p:nvSpPr>
        <p:spPr bwMode="auto">
          <a:xfrm>
            <a:off x="6248400" y="3109913"/>
            <a:ext cx="1600200" cy="762000"/>
          </a:xfrm>
          <a:prstGeom prst="roundRect">
            <a:avLst>
              <a:gd name="adj" fmla="val 16667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l"/>
            <a:r>
              <a:rPr lang="en-US" sz="2000" i="0">
                <a:latin typeface="Arial" charset="0"/>
              </a:rPr>
              <a:t>Fragment</a:t>
            </a:r>
          </a:p>
          <a:p>
            <a:pPr algn="l"/>
            <a:r>
              <a:rPr lang="en-US" sz="2000" i="0">
                <a:latin typeface="Arial" charset="0"/>
              </a:rPr>
              <a:t>Operations</a:t>
            </a:r>
          </a:p>
        </p:txBody>
      </p:sp>
      <p:sp>
        <p:nvSpPr>
          <p:cNvPr id="1175560" name="Rectangle 8"/>
          <p:cNvSpPr>
            <a:spLocks noChangeArrowheads="1"/>
          </p:cNvSpPr>
          <p:nvPr/>
        </p:nvSpPr>
        <p:spPr bwMode="auto">
          <a:xfrm rot="5400000">
            <a:off x="7696200" y="3719513"/>
            <a:ext cx="1905000" cy="533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sz="2000" i="0">
                <a:latin typeface="Arial" charset="0"/>
              </a:rPr>
              <a:t>Framebuffer</a:t>
            </a:r>
          </a:p>
        </p:txBody>
      </p:sp>
      <p:sp>
        <p:nvSpPr>
          <p:cNvPr id="1175561" name="Text Box 9"/>
          <p:cNvSpPr txBox="1">
            <a:spLocks noChangeArrowheads="1"/>
          </p:cNvSpPr>
          <p:nvPr/>
        </p:nvSpPr>
        <p:spPr bwMode="auto">
          <a:xfrm>
            <a:off x="-36513" y="2714625"/>
            <a:ext cx="1101726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000" i="0" dirty="0">
                <a:latin typeface="Arial" charset="0"/>
              </a:rPr>
              <a:t>Vertices</a:t>
            </a:r>
          </a:p>
        </p:txBody>
      </p:sp>
      <p:sp>
        <p:nvSpPr>
          <p:cNvPr id="1175562" name="Line 10"/>
          <p:cNvSpPr>
            <a:spLocks noChangeShapeType="1"/>
          </p:cNvSpPr>
          <p:nvPr/>
        </p:nvSpPr>
        <p:spPr bwMode="auto">
          <a:xfrm>
            <a:off x="990600" y="2957513"/>
            <a:ext cx="30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75563" name="Freeform 11"/>
          <p:cNvSpPr>
            <a:spLocks/>
          </p:cNvSpPr>
          <p:nvPr/>
        </p:nvSpPr>
        <p:spPr bwMode="auto">
          <a:xfrm>
            <a:off x="2971800" y="2957513"/>
            <a:ext cx="990600" cy="457200"/>
          </a:xfrm>
          <a:custGeom>
            <a:avLst/>
            <a:gdLst>
              <a:gd name="T0" fmla="*/ 0 w 624"/>
              <a:gd name="T1" fmla="*/ 0 h 288"/>
              <a:gd name="T2" fmla="*/ 240 w 624"/>
              <a:gd name="T3" fmla="*/ 0 h 288"/>
              <a:gd name="T4" fmla="*/ 240 w 624"/>
              <a:gd name="T5" fmla="*/ 288 h 288"/>
              <a:gd name="T6" fmla="*/ 624 w 624"/>
              <a:gd name="T7" fmla="*/ 288 h 28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624" h="288">
                <a:moveTo>
                  <a:pt x="0" y="0"/>
                </a:moveTo>
                <a:lnTo>
                  <a:pt x="240" y="0"/>
                </a:lnTo>
                <a:lnTo>
                  <a:pt x="240" y="288"/>
                </a:lnTo>
                <a:lnTo>
                  <a:pt x="624" y="288"/>
                </a:ln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75564" name="Text Box 12"/>
          <p:cNvSpPr txBox="1">
            <a:spLocks noChangeArrowheads="1"/>
          </p:cNvSpPr>
          <p:nvPr/>
        </p:nvSpPr>
        <p:spPr bwMode="auto">
          <a:xfrm>
            <a:off x="-49213" y="4706938"/>
            <a:ext cx="1016001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000" i="0" dirty="0">
                <a:latin typeface="Arial" charset="0"/>
              </a:rPr>
              <a:t>Images</a:t>
            </a:r>
          </a:p>
        </p:txBody>
      </p:sp>
      <p:sp>
        <p:nvSpPr>
          <p:cNvPr id="1175565" name="Line 13"/>
          <p:cNvSpPr>
            <a:spLocks noChangeShapeType="1"/>
          </p:cNvSpPr>
          <p:nvPr/>
        </p:nvSpPr>
        <p:spPr bwMode="auto">
          <a:xfrm>
            <a:off x="914400" y="4938713"/>
            <a:ext cx="533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75566" name="Freeform 14"/>
          <p:cNvSpPr>
            <a:spLocks/>
          </p:cNvSpPr>
          <p:nvPr/>
        </p:nvSpPr>
        <p:spPr bwMode="auto">
          <a:xfrm>
            <a:off x="2895600" y="3643313"/>
            <a:ext cx="1066800" cy="1295400"/>
          </a:xfrm>
          <a:custGeom>
            <a:avLst/>
            <a:gdLst>
              <a:gd name="T0" fmla="*/ 0 w 672"/>
              <a:gd name="T1" fmla="*/ 816 h 816"/>
              <a:gd name="T2" fmla="*/ 288 w 672"/>
              <a:gd name="T3" fmla="*/ 816 h 816"/>
              <a:gd name="T4" fmla="*/ 288 w 672"/>
              <a:gd name="T5" fmla="*/ 0 h 816"/>
              <a:gd name="T6" fmla="*/ 672 w 672"/>
              <a:gd name="T7" fmla="*/ 0 h 81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672" h="816">
                <a:moveTo>
                  <a:pt x="0" y="816"/>
                </a:moveTo>
                <a:lnTo>
                  <a:pt x="288" y="816"/>
                </a:lnTo>
                <a:lnTo>
                  <a:pt x="288" y="0"/>
                </a:lnTo>
                <a:lnTo>
                  <a:pt x="672" y="0"/>
                </a:ln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75567" name="Line 15"/>
          <p:cNvSpPr>
            <a:spLocks noChangeShapeType="1"/>
          </p:cNvSpPr>
          <p:nvPr/>
        </p:nvSpPr>
        <p:spPr bwMode="auto">
          <a:xfrm>
            <a:off x="3352800" y="4938713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75568" name="Line 16"/>
          <p:cNvSpPr>
            <a:spLocks noChangeShapeType="1"/>
          </p:cNvSpPr>
          <p:nvPr/>
        </p:nvSpPr>
        <p:spPr bwMode="auto">
          <a:xfrm flipV="1">
            <a:off x="4648200" y="3948113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75569" name="Line 17"/>
          <p:cNvSpPr>
            <a:spLocks noChangeShapeType="1"/>
          </p:cNvSpPr>
          <p:nvPr/>
        </p:nvSpPr>
        <p:spPr bwMode="auto">
          <a:xfrm>
            <a:off x="5581650" y="3490913"/>
            <a:ext cx="6667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75570" name="Line 18"/>
          <p:cNvSpPr>
            <a:spLocks noChangeShapeType="1"/>
          </p:cNvSpPr>
          <p:nvPr/>
        </p:nvSpPr>
        <p:spPr bwMode="auto">
          <a:xfrm>
            <a:off x="7848600" y="3490913"/>
            <a:ext cx="533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75571" name="Freeform 19"/>
          <p:cNvSpPr>
            <a:spLocks/>
          </p:cNvSpPr>
          <p:nvPr/>
        </p:nvSpPr>
        <p:spPr bwMode="auto">
          <a:xfrm>
            <a:off x="2133600" y="4938713"/>
            <a:ext cx="6477000" cy="685800"/>
          </a:xfrm>
          <a:custGeom>
            <a:avLst/>
            <a:gdLst>
              <a:gd name="T0" fmla="*/ 4080 w 4080"/>
              <a:gd name="T1" fmla="*/ 0 h 432"/>
              <a:gd name="T2" fmla="*/ 4080 w 4080"/>
              <a:gd name="T3" fmla="*/ 432 h 432"/>
              <a:gd name="T4" fmla="*/ 0 w 4080"/>
              <a:gd name="T5" fmla="*/ 432 h 432"/>
              <a:gd name="T6" fmla="*/ 0 w 4080"/>
              <a:gd name="T7" fmla="*/ 240 h 4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4080" h="432">
                <a:moveTo>
                  <a:pt x="4080" y="0"/>
                </a:moveTo>
                <a:lnTo>
                  <a:pt x="4080" y="432"/>
                </a:lnTo>
                <a:lnTo>
                  <a:pt x="0" y="432"/>
                </a:lnTo>
                <a:lnTo>
                  <a:pt x="0" y="240"/>
                </a:ln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75572" name="Text Box 20"/>
          <p:cNvSpPr txBox="1">
            <a:spLocks noChangeArrowheads="1"/>
          </p:cNvSpPr>
          <p:nvPr/>
        </p:nvSpPr>
        <p:spPr bwMode="auto">
          <a:xfrm>
            <a:off x="661988" y="5721350"/>
            <a:ext cx="8391525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sz="2400" i="0">
                <a:latin typeface="Arial" charset="0"/>
              </a:rPr>
              <a:t>Traditional Approach: Fixed function pipeline (state machine)</a:t>
            </a:r>
          </a:p>
          <a:p>
            <a:pPr algn="l"/>
            <a:r>
              <a:rPr lang="en-US" sz="2400" i="0">
                <a:latin typeface="Arial" charset="0"/>
              </a:rPr>
              <a:t>New Development (2003-): Programmable pipeline</a:t>
            </a:r>
          </a:p>
        </p:txBody>
      </p:sp>
      <p:sp>
        <p:nvSpPr>
          <p:cNvPr id="1175577" name="Text Box 25"/>
          <p:cNvSpPr txBox="1">
            <a:spLocks noChangeArrowheads="1"/>
          </p:cNvSpPr>
          <p:nvPr/>
        </p:nvSpPr>
        <p:spPr bwMode="auto">
          <a:xfrm>
            <a:off x="1076325" y="1354138"/>
            <a:ext cx="2187575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sz="2000" i="0" dirty="0">
                <a:solidFill>
                  <a:srgbClr val="99FFCC"/>
                </a:solidFill>
                <a:latin typeface="Arial" charset="0"/>
              </a:rPr>
              <a:t>Programmable in </a:t>
            </a:r>
          </a:p>
          <a:p>
            <a:pPr algn="l"/>
            <a:r>
              <a:rPr lang="en-US" sz="2000" i="0" dirty="0">
                <a:solidFill>
                  <a:srgbClr val="99FFCC"/>
                </a:solidFill>
                <a:latin typeface="Arial" charset="0"/>
              </a:rPr>
              <a:t>Modern GPUs </a:t>
            </a:r>
          </a:p>
          <a:p>
            <a:pPr algn="l"/>
            <a:r>
              <a:rPr lang="en-US" sz="2000" i="0" dirty="0">
                <a:solidFill>
                  <a:srgbClr val="99FFCC"/>
                </a:solidFill>
                <a:latin typeface="Arial" charset="0"/>
              </a:rPr>
              <a:t>(</a:t>
            </a:r>
            <a:r>
              <a:rPr lang="en-US" sz="2000" b="1" i="0" dirty="0">
                <a:solidFill>
                  <a:srgbClr val="99FFCC"/>
                </a:solidFill>
                <a:latin typeface="Arial" charset="0"/>
              </a:rPr>
              <a:t>Vertex Shader</a:t>
            </a:r>
            <a:r>
              <a:rPr lang="en-US" sz="2000" i="0" dirty="0">
                <a:solidFill>
                  <a:srgbClr val="99FFCC"/>
                </a:solidFill>
                <a:latin typeface="Arial" charset="0"/>
              </a:rPr>
              <a:t>)</a:t>
            </a:r>
          </a:p>
        </p:txBody>
      </p:sp>
      <p:sp>
        <p:nvSpPr>
          <p:cNvPr id="1175579" name="Text Box 27"/>
          <p:cNvSpPr txBox="1">
            <a:spLocks noChangeArrowheads="1"/>
          </p:cNvSpPr>
          <p:nvPr/>
        </p:nvSpPr>
        <p:spPr bwMode="auto">
          <a:xfrm>
            <a:off x="5954713" y="1771650"/>
            <a:ext cx="2187575" cy="1311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sz="2000" i="0" dirty="0">
                <a:solidFill>
                  <a:srgbClr val="99FFCC"/>
                </a:solidFill>
                <a:latin typeface="Arial" charset="0"/>
              </a:rPr>
              <a:t>Programmable in </a:t>
            </a:r>
          </a:p>
          <a:p>
            <a:pPr algn="l"/>
            <a:r>
              <a:rPr lang="en-US" sz="2000" i="0" dirty="0">
                <a:solidFill>
                  <a:srgbClr val="99FFCC"/>
                </a:solidFill>
                <a:latin typeface="Arial" charset="0"/>
              </a:rPr>
              <a:t>Modern GPUs</a:t>
            </a:r>
          </a:p>
          <a:p>
            <a:pPr algn="l"/>
            <a:r>
              <a:rPr lang="en-US" sz="2000" i="0" dirty="0">
                <a:solidFill>
                  <a:srgbClr val="99FFCC"/>
                </a:solidFill>
                <a:latin typeface="Arial" charset="0"/>
              </a:rPr>
              <a:t>(</a:t>
            </a:r>
            <a:r>
              <a:rPr lang="en-US" sz="2000" b="1" i="0" dirty="0">
                <a:solidFill>
                  <a:srgbClr val="99FFCC"/>
                </a:solidFill>
                <a:latin typeface="Arial" charset="0"/>
              </a:rPr>
              <a:t>Fragment </a:t>
            </a:r>
          </a:p>
          <a:p>
            <a:pPr algn="l"/>
            <a:r>
              <a:rPr lang="en-US" sz="2000" b="1" i="0" dirty="0">
                <a:solidFill>
                  <a:srgbClr val="99FFCC"/>
                </a:solidFill>
                <a:latin typeface="Arial" charset="0"/>
              </a:rPr>
              <a:t> Shader</a:t>
            </a:r>
            <a:r>
              <a:rPr lang="en-US" sz="2000" i="0" dirty="0">
                <a:solidFill>
                  <a:srgbClr val="99FFCC"/>
                </a:solidFill>
                <a:latin typeface="Arial" charset="0"/>
              </a:rPr>
              <a:t>)</a:t>
            </a:r>
          </a:p>
        </p:txBody>
      </p:sp>
      <p:sp>
        <p:nvSpPr>
          <p:cNvPr id="1175581" name="AutoShape 29"/>
          <p:cNvSpPr>
            <a:spLocks noChangeArrowheads="1"/>
          </p:cNvSpPr>
          <p:nvPr/>
        </p:nvSpPr>
        <p:spPr bwMode="auto">
          <a:xfrm>
            <a:off x="138113" y="3252788"/>
            <a:ext cx="393700" cy="533400"/>
          </a:xfrm>
          <a:prstGeom prst="triangle">
            <a:avLst>
              <a:gd name="adj" fmla="val 50000"/>
            </a:avLst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75582" name="AutoShape 30"/>
          <p:cNvSpPr>
            <a:spLocks noChangeArrowheads="1"/>
          </p:cNvSpPr>
          <p:nvPr/>
        </p:nvSpPr>
        <p:spPr bwMode="auto">
          <a:xfrm rot="-2988209">
            <a:off x="775494" y="3547269"/>
            <a:ext cx="266700" cy="468312"/>
          </a:xfrm>
          <a:prstGeom prst="triangle">
            <a:avLst>
              <a:gd name="adj" fmla="val 50000"/>
            </a:avLst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75583" name="AutoShape 31"/>
          <p:cNvSpPr>
            <a:spLocks noChangeArrowheads="1"/>
          </p:cNvSpPr>
          <p:nvPr/>
        </p:nvSpPr>
        <p:spPr bwMode="auto">
          <a:xfrm>
            <a:off x="4181475" y="2022475"/>
            <a:ext cx="393700" cy="533400"/>
          </a:xfrm>
          <a:prstGeom prst="triangle">
            <a:avLst>
              <a:gd name="adj" fmla="val 50000"/>
            </a:avLst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75584" name="AutoShape 32"/>
          <p:cNvSpPr>
            <a:spLocks noChangeArrowheads="1"/>
          </p:cNvSpPr>
          <p:nvPr/>
        </p:nvSpPr>
        <p:spPr bwMode="auto">
          <a:xfrm rot="-2988209">
            <a:off x="4818857" y="2239168"/>
            <a:ext cx="266700" cy="468313"/>
          </a:xfrm>
          <a:prstGeom prst="triangle">
            <a:avLst>
              <a:gd name="adj" fmla="val 50000"/>
            </a:avLst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75585" name="Rectangle 33"/>
          <p:cNvSpPr>
            <a:spLocks noChangeArrowheads="1"/>
          </p:cNvSpPr>
          <p:nvPr/>
        </p:nvSpPr>
        <p:spPr bwMode="auto">
          <a:xfrm>
            <a:off x="4008438" y="2000250"/>
            <a:ext cx="1360487" cy="8270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75586" name="Line 34"/>
          <p:cNvSpPr>
            <a:spLocks noChangeShapeType="1"/>
          </p:cNvSpPr>
          <p:nvPr/>
        </p:nvSpPr>
        <p:spPr bwMode="auto">
          <a:xfrm flipV="1">
            <a:off x="3997325" y="2159000"/>
            <a:ext cx="13620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75588" name="Line 36"/>
          <p:cNvSpPr>
            <a:spLocks noChangeShapeType="1"/>
          </p:cNvSpPr>
          <p:nvPr/>
        </p:nvSpPr>
        <p:spPr bwMode="auto">
          <a:xfrm flipV="1">
            <a:off x="4005263" y="2355850"/>
            <a:ext cx="13620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75589" name="Line 37"/>
          <p:cNvSpPr>
            <a:spLocks noChangeShapeType="1"/>
          </p:cNvSpPr>
          <p:nvPr/>
        </p:nvSpPr>
        <p:spPr bwMode="auto">
          <a:xfrm flipV="1">
            <a:off x="3994150" y="2522538"/>
            <a:ext cx="13620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75590" name="Line 38"/>
          <p:cNvSpPr>
            <a:spLocks noChangeShapeType="1"/>
          </p:cNvSpPr>
          <p:nvPr/>
        </p:nvSpPr>
        <p:spPr bwMode="auto">
          <a:xfrm flipV="1">
            <a:off x="3994150" y="2678113"/>
            <a:ext cx="13620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75591" name="Line 39"/>
          <p:cNvSpPr>
            <a:spLocks noChangeShapeType="1"/>
          </p:cNvSpPr>
          <p:nvPr/>
        </p:nvSpPr>
        <p:spPr bwMode="auto">
          <a:xfrm>
            <a:off x="4135438" y="1998663"/>
            <a:ext cx="0" cy="8302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75592" name="Line 40"/>
          <p:cNvSpPr>
            <a:spLocks noChangeShapeType="1"/>
          </p:cNvSpPr>
          <p:nvPr/>
        </p:nvSpPr>
        <p:spPr bwMode="auto">
          <a:xfrm>
            <a:off x="4287838" y="1995488"/>
            <a:ext cx="0" cy="8302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75593" name="Line 41"/>
          <p:cNvSpPr>
            <a:spLocks noChangeShapeType="1"/>
          </p:cNvSpPr>
          <p:nvPr/>
        </p:nvSpPr>
        <p:spPr bwMode="auto">
          <a:xfrm>
            <a:off x="4465638" y="1995488"/>
            <a:ext cx="0" cy="8302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75594" name="Line 42"/>
          <p:cNvSpPr>
            <a:spLocks noChangeShapeType="1"/>
          </p:cNvSpPr>
          <p:nvPr/>
        </p:nvSpPr>
        <p:spPr bwMode="auto">
          <a:xfrm>
            <a:off x="4610100" y="2006600"/>
            <a:ext cx="0" cy="8302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75595" name="Line 43"/>
          <p:cNvSpPr>
            <a:spLocks noChangeShapeType="1"/>
          </p:cNvSpPr>
          <p:nvPr/>
        </p:nvSpPr>
        <p:spPr bwMode="auto">
          <a:xfrm>
            <a:off x="4754563" y="2006600"/>
            <a:ext cx="0" cy="8302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75596" name="Line 44"/>
          <p:cNvSpPr>
            <a:spLocks noChangeShapeType="1"/>
          </p:cNvSpPr>
          <p:nvPr/>
        </p:nvSpPr>
        <p:spPr bwMode="auto">
          <a:xfrm>
            <a:off x="4899025" y="2006600"/>
            <a:ext cx="0" cy="8302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75597" name="Line 45"/>
          <p:cNvSpPr>
            <a:spLocks noChangeShapeType="1"/>
          </p:cNvSpPr>
          <p:nvPr/>
        </p:nvSpPr>
        <p:spPr bwMode="auto">
          <a:xfrm>
            <a:off x="5021263" y="2006600"/>
            <a:ext cx="0" cy="8302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75598" name="Line 46"/>
          <p:cNvSpPr>
            <a:spLocks noChangeShapeType="1"/>
          </p:cNvSpPr>
          <p:nvPr/>
        </p:nvSpPr>
        <p:spPr bwMode="auto">
          <a:xfrm>
            <a:off x="5154613" y="1984375"/>
            <a:ext cx="0" cy="8302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75599" name="Line 47"/>
          <p:cNvSpPr>
            <a:spLocks noChangeShapeType="1"/>
          </p:cNvSpPr>
          <p:nvPr/>
        </p:nvSpPr>
        <p:spPr bwMode="auto">
          <a:xfrm>
            <a:off x="5265738" y="1984375"/>
            <a:ext cx="0" cy="8302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1175603" name="Picture 51" descr="roofs of building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95938" y="4487863"/>
            <a:ext cx="1143000" cy="857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6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GPUs and Programmability</a:t>
            </a:r>
          </a:p>
        </p:txBody>
      </p:sp>
      <p:sp>
        <p:nvSpPr>
          <p:cNvPr id="1176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03200" y="1527175"/>
            <a:ext cx="9324975" cy="5029200"/>
          </a:xfrm>
        </p:spPr>
        <p:txBody>
          <a:bodyPr/>
          <a:lstStyle/>
          <a:p>
            <a:r>
              <a:rPr lang="en-US" dirty="0"/>
              <a:t>Since 2003, can write vertex/pixel shaders</a:t>
            </a:r>
          </a:p>
          <a:p>
            <a:r>
              <a:rPr lang="en-US" i="1" dirty="0" smtClean="0"/>
              <a:t>Older fixed function pipeline deprecated, not taught</a:t>
            </a:r>
          </a:p>
          <a:p>
            <a:r>
              <a:rPr lang="en-US" dirty="0" smtClean="0"/>
              <a:t>Like </a:t>
            </a:r>
            <a:r>
              <a:rPr lang="en-US" dirty="0"/>
              <a:t>writing C programs (see </a:t>
            </a:r>
            <a:r>
              <a:rPr lang="en-US" dirty="0" smtClean="0"/>
              <a:t>OpenGL</a:t>
            </a:r>
            <a:r>
              <a:rPr lang="en-US" dirty="0" smtClean="0"/>
              <a:t> </a:t>
            </a:r>
            <a:r>
              <a:rPr lang="en-US" dirty="0"/>
              <a:t>book)</a:t>
            </a:r>
          </a:p>
          <a:p>
            <a:r>
              <a:rPr lang="en-US" dirty="0"/>
              <a:t>Performance &gt;&gt; CPU (even used for non-graphics)</a:t>
            </a:r>
          </a:p>
          <a:p>
            <a:r>
              <a:rPr lang="en-US" dirty="0"/>
              <a:t>Operate </a:t>
            </a:r>
            <a:r>
              <a:rPr lang="en-US" i="1" dirty="0"/>
              <a:t>in parallel</a:t>
            </a:r>
            <a:r>
              <a:rPr lang="en-US" dirty="0"/>
              <a:t> on all vertices or fragments </a:t>
            </a:r>
          </a:p>
          <a:p>
            <a:endParaRPr lang="en-US" dirty="0"/>
          </a:p>
          <a:p>
            <a:r>
              <a:rPr lang="en-US" dirty="0"/>
              <a:t>Are teaching </a:t>
            </a:r>
            <a:r>
              <a:rPr lang="en-US" dirty="0" smtClean="0"/>
              <a:t>CSE 167 </a:t>
            </a:r>
            <a:r>
              <a:rPr lang="en-US" dirty="0"/>
              <a:t>with programmable </a:t>
            </a:r>
            <a:r>
              <a:rPr lang="en-US" dirty="0" smtClean="0"/>
              <a:t>shaders</a:t>
            </a:r>
          </a:p>
          <a:p>
            <a:pPr lvl="1"/>
            <a:r>
              <a:rPr lang="en-US" dirty="0" smtClean="0"/>
              <a:t>And modern OpenGL (3.1+)!</a:t>
            </a:r>
            <a:endParaRPr lang="en-US" dirty="0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8">
      <a:dk1>
        <a:srgbClr val="292929"/>
      </a:dk1>
      <a:lt1>
        <a:srgbClr val="FFFFFF"/>
      </a:lt1>
      <a:dk2>
        <a:srgbClr val="333333"/>
      </a:dk2>
      <a:lt2>
        <a:srgbClr val="FFFFFF"/>
      </a:lt2>
      <a:accent1>
        <a:srgbClr val="A50021"/>
      </a:accent1>
      <a:accent2>
        <a:srgbClr val="666633"/>
      </a:accent2>
      <a:accent3>
        <a:srgbClr val="ADADAD"/>
      </a:accent3>
      <a:accent4>
        <a:srgbClr val="DADADA"/>
      </a:accent4>
      <a:accent5>
        <a:srgbClr val="CFAAAB"/>
      </a:accent5>
      <a:accent6>
        <a:srgbClr val="5C5C2D"/>
      </a:accent6>
      <a:hlink>
        <a:srgbClr val="0033CC"/>
      </a:hlink>
      <a:folHlink>
        <a:srgbClr val="FFCC66"/>
      </a:folHlink>
    </a:clrScheme>
    <a:fontScheme name="Default Design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800" b="0" i="1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 New Roman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800" b="0" i="1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 New Roman" charset="0"/>
            <a:ea typeface="ＭＳ Ｐゴシック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292929"/>
        </a:dk1>
        <a:lt1>
          <a:srgbClr val="FFFFFF"/>
        </a:lt1>
        <a:dk2>
          <a:srgbClr val="333333"/>
        </a:dk2>
        <a:lt2>
          <a:srgbClr val="FFFFFF"/>
        </a:lt2>
        <a:accent1>
          <a:srgbClr val="A50021"/>
        </a:accent1>
        <a:accent2>
          <a:srgbClr val="666633"/>
        </a:accent2>
        <a:accent3>
          <a:srgbClr val="ADADAD"/>
        </a:accent3>
        <a:accent4>
          <a:srgbClr val="DADADA"/>
        </a:accent4>
        <a:accent5>
          <a:srgbClr val="CFAAAB"/>
        </a:accent5>
        <a:accent6>
          <a:srgbClr val="5C5C2D"/>
        </a:accent6>
        <a:hlink>
          <a:srgbClr val="0033CC"/>
        </a:hlink>
        <a:folHlink>
          <a:srgbClr val="FFCC66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Default Design">
  <a:themeElements>
    <a:clrScheme name="Default Design 8">
      <a:dk1>
        <a:srgbClr val="292929"/>
      </a:dk1>
      <a:lt1>
        <a:srgbClr val="FFFFFF"/>
      </a:lt1>
      <a:dk2>
        <a:srgbClr val="333333"/>
      </a:dk2>
      <a:lt2>
        <a:srgbClr val="FFFFFF"/>
      </a:lt2>
      <a:accent1>
        <a:srgbClr val="A50021"/>
      </a:accent1>
      <a:accent2>
        <a:srgbClr val="666633"/>
      </a:accent2>
      <a:accent3>
        <a:srgbClr val="ADADAD"/>
      </a:accent3>
      <a:accent4>
        <a:srgbClr val="DADADA"/>
      </a:accent4>
      <a:accent5>
        <a:srgbClr val="CFAAAB"/>
      </a:accent5>
      <a:accent6>
        <a:srgbClr val="5C5C2D"/>
      </a:accent6>
      <a:hlink>
        <a:srgbClr val="0033CC"/>
      </a:hlink>
      <a:folHlink>
        <a:srgbClr val="FFCC66"/>
      </a:folHlink>
    </a:clrScheme>
    <a:fontScheme name="Default Design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292929"/>
        </a:dk1>
        <a:lt1>
          <a:srgbClr val="FFFFFF"/>
        </a:lt1>
        <a:dk2>
          <a:srgbClr val="333333"/>
        </a:dk2>
        <a:lt2>
          <a:srgbClr val="FFFFFF"/>
        </a:lt2>
        <a:accent1>
          <a:srgbClr val="A50021"/>
        </a:accent1>
        <a:accent2>
          <a:srgbClr val="666633"/>
        </a:accent2>
        <a:accent3>
          <a:srgbClr val="ADADAD"/>
        </a:accent3>
        <a:accent4>
          <a:srgbClr val="DADADA"/>
        </a:accent4>
        <a:accent5>
          <a:srgbClr val="CFAAAB"/>
        </a:accent5>
        <a:accent6>
          <a:srgbClr val="5C5C2D"/>
        </a:accent6>
        <a:hlink>
          <a:srgbClr val="0033CC"/>
        </a:hlink>
        <a:folHlink>
          <a:srgbClr val="FFCC66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26363</TotalTime>
  <Words>3468</Words>
  <Application>Microsoft Macintosh PowerPoint</Application>
  <PresentationFormat>Letter Paper (8.5x11 in)</PresentationFormat>
  <Paragraphs>550</Paragraphs>
  <Slides>40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40</vt:i4>
      </vt:variant>
    </vt:vector>
  </HeadingPairs>
  <TitlesOfParts>
    <vt:vector size="42" baseType="lpstr">
      <vt:lpstr>Default Design</vt:lpstr>
      <vt:lpstr>1_Default Design</vt:lpstr>
      <vt:lpstr>Computer Graphics</vt:lpstr>
      <vt:lpstr>To Do</vt:lpstr>
      <vt:lpstr>Demo: Surreal (many years ago)</vt:lpstr>
      <vt:lpstr>This Lecture</vt:lpstr>
      <vt:lpstr>Outline</vt:lpstr>
      <vt:lpstr>Introduction to OpenGL</vt:lpstr>
      <vt:lpstr>Programmer’s View</vt:lpstr>
      <vt:lpstr>OpenGL Rendering Pipeline (simple)</vt:lpstr>
      <vt:lpstr>GPUs and Programmability</vt:lpstr>
      <vt:lpstr>Full OpenGL Pipeline</vt:lpstr>
      <vt:lpstr>Outline</vt:lpstr>
      <vt:lpstr>Buffers and Window Interactions</vt:lpstr>
      <vt:lpstr>Basic Setup (can copy; slight OS diffs)</vt:lpstr>
      <vt:lpstr>Outline</vt:lpstr>
      <vt:lpstr>Viewing in OpenGL</vt:lpstr>
      <vt:lpstr>Basic initialization code for viewing</vt:lpstr>
      <vt:lpstr>Outline</vt:lpstr>
      <vt:lpstr>Window System Interaction</vt:lpstr>
      <vt:lpstr>Basic window interaction code</vt:lpstr>
      <vt:lpstr>Mouse motion (demo)</vt:lpstr>
      <vt:lpstr>Mouse drag (demo)</vt:lpstr>
      <vt:lpstr>Outline</vt:lpstr>
      <vt:lpstr>New OpenGL Primitives (fewer)</vt:lpstr>
      <vt:lpstr>Geometry </vt:lpstr>
      <vt:lpstr>Old OpenGL: Drawing</vt:lpstr>
      <vt:lpstr>Old OpenGL: Drawing (not used)</vt:lpstr>
      <vt:lpstr>Modern OpenGL: Floor Specification</vt:lpstr>
      <vt:lpstr>Modern OpenGL: Vertex Array Objects</vt:lpstr>
      <vt:lpstr>Modern OpenGL: Initialize Buffers</vt:lpstr>
      <vt:lpstr>Modern OpenGL: Draw Vertex Object</vt:lpstr>
      <vt:lpstr>Initialization for Drawing, Shading</vt:lpstr>
      <vt:lpstr>Demo (change colors)</vt:lpstr>
      <vt:lpstr>Outline</vt:lpstr>
      <vt:lpstr>Full OpenGL Pipeline</vt:lpstr>
      <vt:lpstr>Simplified OpenGL Pipeline</vt:lpstr>
      <vt:lpstr>Shader Setup</vt:lpstr>
      <vt:lpstr>Shader Initialization Code</vt:lpstr>
      <vt:lpstr>Linking Shader Program</vt:lpstr>
      <vt:lpstr>Basic (nop) vertex shader</vt:lpstr>
      <vt:lpstr>Basic (nop) fragment shader</vt:lpstr>
    </vt:vector>
  </TitlesOfParts>
  <Company>Columbia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Signal-Theoretic Representations of Appearance</dc:title>
  <dc:creator>Ravi Ramamoorthi</dc:creator>
  <cp:lastModifiedBy>Ravi Ramamoorthi</cp:lastModifiedBy>
  <cp:revision>699</cp:revision>
  <cp:lastPrinted>2016-09-26T21:57:01Z</cp:lastPrinted>
  <dcterms:created xsi:type="dcterms:W3CDTF">1999-02-11T00:43:51Z</dcterms:created>
  <dcterms:modified xsi:type="dcterms:W3CDTF">2016-09-26T23:06:29Z</dcterms:modified>
</cp:coreProperties>
</file>