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vml" ContentType="application/vnd.openxmlformats-officedocument.vmlDrawi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embeddings/oleObject9.bin" ContentType="application/vnd.openxmlformats-officedocument.oleObject"/>
  <Override PartName="/ppt/embeddings/oleObject10.bin" ContentType="application/vnd.openxmlformats-officedocument.oleObject"/>
  <Override PartName="/ppt/embeddings/oleObject11.bin" ContentType="application/vnd.openxmlformats-officedocument.oleObject"/>
  <Override PartName="/ppt/embeddings/oleObject12.bin" ContentType="application/vnd.openxmlformats-officedocument.oleObject"/>
  <Override PartName="/ppt/embeddings/oleObject13.bin" ContentType="application/vnd.openxmlformats-officedocument.oleObject"/>
  <Override PartName="/ppt/embeddings/oleObject14.bin" ContentType="application/vnd.openxmlformats-officedocument.oleObject"/>
  <Override PartName="/ppt/embeddings/oleObject15.bin" ContentType="application/vnd.openxmlformats-officedocument.oleObject"/>
  <Override PartName="/ppt/embeddings/oleObject16.bin" ContentType="application/vnd.openxmlformats-officedocument.oleObject"/>
  <Override PartName="/ppt/embeddings/oleObject17.bin" ContentType="application/vnd.openxmlformats-officedocument.oleObject"/>
  <Override PartName="/ppt/embeddings/oleObject18.bin" ContentType="application/vnd.openxmlformats-officedocument.oleObject"/>
  <Override PartName="/ppt/embeddings/oleObject19.bin" ContentType="application/vnd.openxmlformats-officedocument.oleObject"/>
  <Override PartName="/ppt/embeddings/oleObject20.bin" ContentType="application/vnd.openxmlformats-officedocument.oleObject"/>
  <Override PartName="/ppt/embeddings/oleObject21.bin" ContentType="application/vnd.openxmlformats-officedocument.oleObject"/>
  <Override PartName="/ppt/embeddings/oleObject22.bin" ContentType="application/vnd.openxmlformats-officedocument.oleObject"/>
  <Override PartName="/ppt/embeddings/oleObject23.bin" ContentType="application/vnd.openxmlformats-officedocument.oleObject"/>
  <Override PartName="/ppt/embeddings/oleObject24.bin" ContentType="application/vnd.openxmlformats-officedocument.oleObject"/>
  <Override PartName="/ppt/embeddings/oleObject25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53" r:id="rId1"/>
  </p:sldMasterIdLst>
  <p:notesMasterIdLst>
    <p:notesMasterId r:id="rId33"/>
  </p:notesMasterIdLst>
  <p:handoutMasterIdLst>
    <p:handoutMasterId r:id="rId34"/>
  </p:handoutMasterIdLst>
  <p:sldIdLst>
    <p:sldId id="860" r:id="rId2"/>
    <p:sldId id="760" r:id="rId3"/>
    <p:sldId id="786" r:id="rId4"/>
    <p:sldId id="843" r:id="rId5"/>
    <p:sldId id="785" r:id="rId6"/>
    <p:sldId id="788" r:id="rId7"/>
    <p:sldId id="831" r:id="rId8"/>
    <p:sldId id="832" r:id="rId9"/>
    <p:sldId id="833" r:id="rId10"/>
    <p:sldId id="787" r:id="rId11"/>
    <p:sldId id="834" r:id="rId12"/>
    <p:sldId id="789" r:id="rId13"/>
    <p:sldId id="835" r:id="rId14"/>
    <p:sldId id="836" r:id="rId15"/>
    <p:sldId id="837" r:id="rId16"/>
    <p:sldId id="838" r:id="rId17"/>
    <p:sldId id="858" r:id="rId18"/>
    <p:sldId id="840" r:id="rId19"/>
    <p:sldId id="841" r:id="rId20"/>
    <p:sldId id="842" r:id="rId21"/>
    <p:sldId id="844" r:id="rId22"/>
    <p:sldId id="845" r:id="rId23"/>
    <p:sldId id="846" r:id="rId24"/>
    <p:sldId id="847" r:id="rId25"/>
    <p:sldId id="859" r:id="rId26"/>
    <p:sldId id="851" r:id="rId27"/>
    <p:sldId id="852" r:id="rId28"/>
    <p:sldId id="853" r:id="rId29"/>
    <p:sldId id="855" r:id="rId30"/>
    <p:sldId id="856" r:id="rId31"/>
    <p:sldId id="857" r:id="rId32"/>
  </p:sldIdLst>
  <p:sldSz cx="9144000" cy="6858000" type="letter"/>
  <p:notesSz cx="7315200" cy="96012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8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>
    <p:browse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8867"/>
    <a:srgbClr val="FF9966"/>
    <a:srgbClr val="FFDD4B"/>
    <a:srgbClr val="0033CC"/>
    <a:srgbClr val="B4C753"/>
    <a:srgbClr val="2AABA8"/>
    <a:srgbClr val="FFFFFF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5620" autoAdjust="0"/>
    <p:restoredTop sz="94660"/>
  </p:normalViewPr>
  <p:slideViewPr>
    <p:cSldViewPr snapToGrid="0">
      <p:cViewPr varScale="1">
        <p:scale>
          <a:sx n="129" d="100"/>
          <a:sy n="129" d="100"/>
        </p:scale>
        <p:origin x="-12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-2220" y="-90"/>
      </p:cViewPr>
      <p:guideLst>
        <p:guide orient="horz" pos="3023"/>
        <p:guide pos="2303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handoutMaster" Target="handoutMasters/handoutMaster1.xml"/><Relationship Id="rId35" Type="http://schemas.openxmlformats.org/officeDocument/2006/relationships/printerSettings" Target="printerSettings/printerSettings1.bin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viewProps" Target="viewProps.xml"/><Relationship Id="rId38" Type="http://schemas.openxmlformats.org/officeDocument/2006/relationships/theme" Target="theme/theme1.xml"/><Relationship Id="rId3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Relationship Id="rId2" Type="http://schemas.openxmlformats.org/officeDocument/2006/relationships/image" Target="../media/image5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4" Type="http://schemas.openxmlformats.org/officeDocument/2006/relationships/image" Target="../media/image9.emf"/><Relationship Id="rId5" Type="http://schemas.openxmlformats.org/officeDocument/2006/relationships/image" Target="../media/image10.emf"/><Relationship Id="rId6" Type="http://schemas.openxmlformats.org/officeDocument/2006/relationships/image" Target="../media/image11.emf"/><Relationship Id="rId1" Type="http://schemas.openxmlformats.org/officeDocument/2006/relationships/image" Target="../media/image6.emf"/><Relationship Id="rId2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Relationship Id="rId2" Type="http://schemas.openxmlformats.org/officeDocument/2006/relationships/image" Target="../media/image14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4" Type="http://schemas.openxmlformats.org/officeDocument/2006/relationships/image" Target="../media/image10.emf"/><Relationship Id="rId5" Type="http://schemas.openxmlformats.org/officeDocument/2006/relationships/image" Target="../media/image11.emf"/><Relationship Id="rId6" Type="http://schemas.openxmlformats.org/officeDocument/2006/relationships/image" Target="../media/image16.emf"/><Relationship Id="rId1" Type="http://schemas.openxmlformats.org/officeDocument/2006/relationships/image" Target="../media/image15.emf"/><Relationship Id="rId2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e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4" Type="http://schemas.openxmlformats.org/officeDocument/2006/relationships/image" Target="../media/image22.emf"/><Relationship Id="rId1" Type="http://schemas.openxmlformats.org/officeDocument/2006/relationships/image" Target="../media/image19.emf"/><Relationship Id="rId2" Type="http://schemas.openxmlformats.org/officeDocument/2006/relationships/image" Target="../media/image2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t" anchorCtr="0" compatLnSpc="1">
            <a:prstTxWarp prst="textNoShape">
              <a:avLst/>
            </a:prstTxWarp>
          </a:bodyPr>
          <a:lstStyle>
            <a:lvl1pPr algn="l" defTabSz="969963">
              <a:defRPr sz="1300"/>
            </a:lvl1pPr>
          </a:lstStyle>
          <a:p>
            <a:endParaRPr lang="en-US"/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6713" y="0"/>
            <a:ext cx="3130550" cy="481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/>
            </a:lvl1pPr>
          </a:lstStyle>
          <a:p>
            <a:endParaRPr lang="en-US"/>
          </a:p>
        </p:txBody>
      </p:sp>
      <p:sp>
        <p:nvSpPr>
          <p:cNvPr id="1566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45588"/>
            <a:ext cx="31305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b" anchorCtr="0" compatLnSpc="1">
            <a:prstTxWarp prst="textNoShape">
              <a:avLst/>
            </a:prstTxWarp>
          </a:bodyPr>
          <a:lstStyle>
            <a:lvl1pPr algn="l" defTabSz="969963">
              <a:defRPr sz="1300"/>
            </a:lvl1pPr>
          </a:lstStyle>
          <a:p>
            <a:endParaRPr lang="en-US"/>
          </a:p>
        </p:txBody>
      </p:sp>
      <p:sp>
        <p:nvSpPr>
          <p:cNvPr id="1566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6713" y="9145588"/>
            <a:ext cx="31305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/>
            </a:lvl1pPr>
          </a:lstStyle>
          <a:p>
            <a:fld id="{FB1BDAA4-9DA5-8D4F-A45F-8FC1D66234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8890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t" anchorCtr="0" compatLnSpc="1">
            <a:prstTxWarp prst="textNoShape">
              <a:avLst/>
            </a:prstTxWarp>
          </a:bodyPr>
          <a:lstStyle>
            <a:lvl1pPr algn="l" defTabSz="969963">
              <a:defRPr sz="1300"/>
            </a:lvl1pPr>
          </a:lstStyle>
          <a:p>
            <a:endParaRPr lang="en-US"/>
          </a:p>
        </p:txBody>
      </p:sp>
      <p:sp>
        <p:nvSpPr>
          <p:cNvPr id="4608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6550" y="0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t" anchorCtr="0" compatLnSpc="1">
            <a:prstTxWarp prst="textNoShape">
              <a:avLst/>
            </a:prstTxWarp>
          </a:bodyPr>
          <a:lstStyle>
            <a:lvl1pPr algn="r" defTabSz="969963">
              <a:defRPr sz="1300"/>
            </a:lvl1pPr>
          </a:lstStyle>
          <a:p>
            <a:endParaRPr lang="en-US"/>
          </a:p>
        </p:txBody>
      </p:sp>
      <p:sp>
        <p:nvSpPr>
          <p:cNvPr id="460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8888" y="720725"/>
            <a:ext cx="4799012" cy="35988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608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3138" y="4559300"/>
            <a:ext cx="5368925" cy="432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b" anchorCtr="0" compatLnSpc="1">
            <a:prstTxWarp prst="textNoShape">
              <a:avLst/>
            </a:prstTxWarp>
          </a:bodyPr>
          <a:lstStyle>
            <a:lvl1pPr algn="l" defTabSz="969963">
              <a:defRPr sz="1300"/>
            </a:lvl1pPr>
          </a:lstStyle>
          <a:p>
            <a:endParaRPr lang="en-US"/>
          </a:p>
        </p:txBody>
      </p:sp>
      <p:sp>
        <p:nvSpPr>
          <p:cNvPr id="4608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6550" y="9121775"/>
            <a:ext cx="3168650" cy="47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6862" tIns="48431" rIns="96862" bIns="48431" numCol="1" anchor="b" anchorCtr="0" compatLnSpc="1">
            <a:prstTxWarp prst="textNoShape">
              <a:avLst/>
            </a:prstTxWarp>
          </a:bodyPr>
          <a:lstStyle>
            <a:lvl1pPr algn="r" defTabSz="969963">
              <a:defRPr sz="1300"/>
            </a:lvl1pPr>
          </a:lstStyle>
          <a:p>
            <a:fld id="{720DE7A3-F83D-6242-8882-30BEF19C7D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60132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2286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4572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6858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914400" algn="l" rtl="0" eaLnBrk="0" fontAlgn="base" hangingPunct="0">
      <a:spcBef>
        <a:spcPct val="30000"/>
      </a:spcBef>
      <a:spcAft>
        <a:spcPct val="0"/>
      </a:spcAft>
      <a:buChar char="•"/>
      <a:defRPr sz="1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8288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77863" y="3581400"/>
            <a:ext cx="7721600" cy="1752600"/>
          </a:xfrm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marL="0" indent="0" algn="ctr">
              <a:buFont typeface="Wingdings" charset="0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524281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3"/>
            <a:ext cx="2057400" cy="60229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3"/>
            <a:ext cx="6019800" cy="60229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41185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123757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58105147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7175"/>
            <a:ext cx="4038600" cy="5029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5378587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556498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1861292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8638940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4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4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1870817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3615932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9450" y="533400"/>
            <a:ext cx="7748588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89803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7175"/>
            <a:ext cx="82296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53882" dir="81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1380" name="Rectangle 4"/>
          <p:cNvSpPr>
            <a:spLocks noChangeArrowheads="1"/>
          </p:cNvSpPr>
          <p:nvPr/>
        </p:nvSpPr>
        <p:spPr bwMode="auto">
          <a:xfrm>
            <a:off x="227017" y="12334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1389" name="Rectangle 13"/>
          <p:cNvSpPr>
            <a:spLocks noChangeArrowheads="1"/>
          </p:cNvSpPr>
          <p:nvPr/>
        </p:nvSpPr>
        <p:spPr bwMode="auto">
          <a:xfrm>
            <a:off x="227017" y="484188"/>
            <a:ext cx="8683625" cy="4603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ransition xmlns:p14="http://schemas.microsoft.com/office/powerpoint/2010/main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50000"/>
        </a:spcBef>
        <a:spcAft>
          <a:spcPct val="0"/>
        </a:spcAft>
        <a:buClr>
          <a:srgbClr val="2AABA8"/>
        </a:buClr>
        <a:buFont typeface="Wingdings" charset="0"/>
        <a:buChar char="§"/>
        <a:defRPr sz="28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400">
          <a:solidFill>
            <a:srgbClr val="FFFFFF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 sz="2000">
          <a:solidFill>
            <a:srgbClr val="FFFFFF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0"/>
        </a:spcBef>
        <a:spcAft>
          <a:spcPct val="0"/>
        </a:spcAft>
        <a:buClr>
          <a:srgbClr val="2AABA8"/>
        </a:buClr>
        <a:buFont typeface="Wingdings" charset="0"/>
        <a:buChar char="§"/>
        <a:defRPr>
          <a:solidFill>
            <a:srgbClr val="FFFFFF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3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4.emf"/><Relationship Id="rId5" Type="http://schemas.openxmlformats.org/officeDocument/2006/relationships/oleObject" Target="../embeddings/oleObject3.bin"/><Relationship Id="rId6" Type="http://schemas.openxmlformats.org/officeDocument/2006/relationships/image" Target="../media/image5.e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8.bin"/><Relationship Id="rId12" Type="http://schemas.openxmlformats.org/officeDocument/2006/relationships/image" Target="../media/image10.emf"/><Relationship Id="rId13" Type="http://schemas.openxmlformats.org/officeDocument/2006/relationships/oleObject" Target="../embeddings/oleObject9.bin"/><Relationship Id="rId14" Type="http://schemas.openxmlformats.org/officeDocument/2006/relationships/image" Target="../media/image11.emf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4.bin"/><Relationship Id="rId4" Type="http://schemas.openxmlformats.org/officeDocument/2006/relationships/image" Target="../media/image6.emf"/><Relationship Id="rId5" Type="http://schemas.openxmlformats.org/officeDocument/2006/relationships/oleObject" Target="../embeddings/oleObject5.bin"/><Relationship Id="rId6" Type="http://schemas.openxmlformats.org/officeDocument/2006/relationships/image" Target="../media/image7.emf"/><Relationship Id="rId7" Type="http://schemas.openxmlformats.org/officeDocument/2006/relationships/oleObject" Target="../embeddings/oleObject6.bin"/><Relationship Id="rId8" Type="http://schemas.openxmlformats.org/officeDocument/2006/relationships/image" Target="../media/image8.emf"/><Relationship Id="rId9" Type="http://schemas.openxmlformats.org/officeDocument/2006/relationships/oleObject" Target="../embeddings/oleObject7.bin"/><Relationship Id="rId10" Type="http://schemas.openxmlformats.org/officeDocument/2006/relationships/image" Target="../media/image9.e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4" Type="http://schemas.openxmlformats.org/officeDocument/2006/relationships/image" Target="../media/image12.emf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4" Type="http://schemas.openxmlformats.org/officeDocument/2006/relationships/image" Target="../media/image13.emf"/><Relationship Id="rId5" Type="http://schemas.openxmlformats.org/officeDocument/2006/relationships/oleObject" Target="../embeddings/oleObject12.bin"/><Relationship Id="rId6" Type="http://schemas.openxmlformats.org/officeDocument/2006/relationships/image" Target="../media/image14.emf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1" Type="http://schemas.openxmlformats.org/officeDocument/2006/relationships/oleObject" Target="../embeddings/oleObject17.bin"/><Relationship Id="rId12" Type="http://schemas.openxmlformats.org/officeDocument/2006/relationships/image" Target="../media/image11.emf"/><Relationship Id="rId13" Type="http://schemas.openxmlformats.org/officeDocument/2006/relationships/oleObject" Target="../embeddings/oleObject18.bin"/><Relationship Id="rId14" Type="http://schemas.openxmlformats.org/officeDocument/2006/relationships/image" Target="../media/image16.emf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3.bin"/><Relationship Id="rId4" Type="http://schemas.openxmlformats.org/officeDocument/2006/relationships/image" Target="../media/image15.emf"/><Relationship Id="rId5" Type="http://schemas.openxmlformats.org/officeDocument/2006/relationships/oleObject" Target="../embeddings/oleObject14.bin"/><Relationship Id="rId6" Type="http://schemas.openxmlformats.org/officeDocument/2006/relationships/image" Target="../media/image8.emf"/><Relationship Id="rId7" Type="http://schemas.openxmlformats.org/officeDocument/2006/relationships/oleObject" Target="../embeddings/oleObject15.bin"/><Relationship Id="rId8" Type="http://schemas.openxmlformats.org/officeDocument/2006/relationships/image" Target="../media/image9.emf"/><Relationship Id="rId9" Type="http://schemas.openxmlformats.org/officeDocument/2006/relationships/oleObject" Target="../embeddings/oleObject16.bin"/><Relationship Id="rId10" Type="http://schemas.openxmlformats.org/officeDocument/2006/relationships/image" Target="../media/image10.e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4" Type="http://schemas.openxmlformats.org/officeDocument/2006/relationships/image" Target="../media/image17.emf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4" Type="http://schemas.openxmlformats.org/officeDocument/2006/relationships/image" Target="../media/image18.emf"/><Relationship Id="rId1" Type="http://schemas.openxmlformats.org/officeDocument/2006/relationships/vmlDrawing" Target="../drawings/vmlDrawing8.vml"/><Relationship Id="rId2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4" Type="http://schemas.openxmlformats.org/officeDocument/2006/relationships/image" Target="../media/image19.emf"/><Relationship Id="rId5" Type="http://schemas.openxmlformats.org/officeDocument/2006/relationships/oleObject" Target="../embeddings/oleObject22.bin"/><Relationship Id="rId6" Type="http://schemas.openxmlformats.org/officeDocument/2006/relationships/image" Target="../media/image20.emf"/><Relationship Id="rId7" Type="http://schemas.openxmlformats.org/officeDocument/2006/relationships/oleObject" Target="../embeddings/oleObject23.bin"/><Relationship Id="rId8" Type="http://schemas.openxmlformats.org/officeDocument/2006/relationships/image" Target="../media/image21.emf"/><Relationship Id="rId9" Type="http://schemas.openxmlformats.org/officeDocument/2006/relationships/oleObject" Target="../embeddings/oleObject24.bin"/><Relationship Id="rId10" Type="http://schemas.openxmlformats.org/officeDocument/2006/relationships/image" Target="../media/image22.emf"/><Relationship Id="rId1" Type="http://schemas.openxmlformats.org/officeDocument/2006/relationships/vmlDrawing" Target="../drawings/vmlDrawing9.vml"/><Relationship Id="rId2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4" Type="http://schemas.openxmlformats.org/officeDocument/2006/relationships/image" Target="../media/image23.emf"/><Relationship Id="rId1" Type="http://schemas.openxmlformats.org/officeDocument/2006/relationships/vmlDrawing" Target="../drawings/vmlDrawing10.vml"/><Relationship Id="rId2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5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066800"/>
            <a:ext cx="7772400" cy="1143000"/>
          </a:xfrm>
        </p:spPr>
        <p:txBody>
          <a:bodyPr/>
          <a:lstStyle/>
          <a:p>
            <a:r>
              <a:rPr lang="en-US" sz="3200" dirty="0" smtClean="0"/>
              <a:t>Computer Graphics</a:t>
            </a:r>
            <a:endParaRPr lang="en-US" sz="3200" dirty="0"/>
          </a:p>
        </p:txBody>
      </p:sp>
      <p:sp>
        <p:nvSpPr>
          <p:cNvPr id="104550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1107" y="2295525"/>
            <a:ext cx="8849195" cy="1752600"/>
          </a:xfrm>
        </p:spPr>
        <p:txBody>
          <a:bodyPr/>
          <a:lstStyle/>
          <a:p>
            <a:r>
              <a:rPr lang="en-US" dirty="0" smtClean="0"/>
              <a:t>CSE 167 [Win 17], </a:t>
            </a:r>
            <a:r>
              <a:rPr lang="en-US" dirty="0"/>
              <a:t>Lecture </a:t>
            </a:r>
            <a:r>
              <a:rPr lang="en-US" dirty="0"/>
              <a:t>5</a:t>
            </a:r>
            <a:r>
              <a:rPr lang="en-US" dirty="0" smtClean="0"/>
              <a:t>: Viewing</a:t>
            </a:r>
            <a:endParaRPr lang="en-US" dirty="0"/>
          </a:p>
          <a:p>
            <a:r>
              <a:rPr lang="en-US" dirty="0"/>
              <a:t>Ravi Ramamoorthi</a:t>
            </a:r>
          </a:p>
        </p:txBody>
      </p:sp>
      <p:sp>
        <p:nvSpPr>
          <p:cNvPr id="1045508" name="Rectangle 4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09" name="Rectangle 5"/>
          <p:cNvSpPr>
            <a:spLocks noChangeArrowheads="1"/>
          </p:cNvSpPr>
          <p:nvPr/>
        </p:nvSpPr>
        <p:spPr bwMode="auto">
          <a:xfrm>
            <a:off x="1238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0" name="Rectangle 6"/>
          <p:cNvSpPr>
            <a:spLocks noChangeArrowheads="1"/>
          </p:cNvSpPr>
          <p:nvPr/>
        </p:nvSpPr>
        <p:spPr bwMode="auto">
          <a:xfrm>
            <a:off x="111125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1" name="Rectangle 7"/>
          <p:cNvSpPr>
            <a:spLocks noChangeArrowheads="1"/>
          </p:cNvSpPr>
          <p:nvPr/>
        </p:nvSpPr>
        <p:spPr bwMode="auto">
          <a:xfrm>
            <a:off x="133350" y="2525716"/>
            <a:ext cx="91440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 sz="2400">
              <a:solidFill>
                <a:srgbClr val="FFFFFF"/>
              </a:solidFill>
              <a:latin typeface="Arial" charset="0"/>
            </a:endParaRPr>
          </a:p>
        </p:txBody>
      </p:sp>
      <p:sp>
        <p:nvSpPr>
          <p:cNvPr id="1045516" name="Text Box 12"/>
          <p:cNvSpPr txBox="1">
            <a:spLocks noChangeArrowheads="1"/>
          </p:cNvSpPr>
          <p:nvPr/>
        </p:nvSpPr>
        <p:spPr bwMode="auto">
          <a:xfrm>
            <a:off x="1553454" y="3575051"/>
            <a:ext cx="63262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2400" dirty="0">
                <a:solidFill>
                  <a:srgbClr val="FFFFFF"/>
                </a:solidFill>
                <a:latin typeface="Arial" charset="0"/>
              </a:rPr>
              <a:t>http:/</a:t>
            </a:r>
            <a:r>
              <a:rPr lang="en-US" sz="2400" dirty="0" smtClean="0">
                <a:solidFill>
                  <a:srgbClr val="FFFFFF"/>
                </a:solidFill>
                <a:latin typeface="Arial" charset="0"/>
              </a:rPr>
              <a:t>/viscomp.ucsd.edu/classes/cse167/wi17</a:t>
            </a:r>
            <a:endParaRPr lang="en-US" sz="2400" dirty="0">
              <a:solidFill>
                <a:srgbClr val="FFFFFF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04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general</a:t>
            </a:r>
          </a:p>
        </p:txBody>
      </p:sp>
      <p:sp>
        <p:nvSpPr>
          <p:cNvPr id="11274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04925"/>
            <a:ext cx="8686800" cy="5911851"/>
          </a:xfrm>
        </p:spPr>
        <p:txBody>
          <a:bodyPr/>
          <a:lstStyle/>
          <a:p>
            <a:r>
              <a:rPr lang="en-US"/>
              <a:t>We have a cuboid that we want to map to the normalized or square cube from [-1, +1] in all axes</a:t>
            </a:r>
          </a:p>
          <a:p>
            <a:r>
              <a:rPr lang="en-US"/>
              <a:t>We have parameters of cuboid (l,r ; t,b; n,f)</a:t>
            </a:r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1081257" y="4571396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" name="Straight Connector 5"/>
          <p:cNvCxnSpPr/>
          <p:nvPr/>
        </p:nvCxnSpPr>
        <p:spPr bwMode="auto">
          <a:xfrm flipH="1">
            <a:off x="1727251" y="3881314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 flipV="1">
            <a:off x="1184029" y="398409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2374267" y="435115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53956" y="499365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57393" y="3319850"/>
            <a:ext cx="1326020" cy="1283184"/>
            <a:chOff x="440573" y="2529214"/>
            <a:chExt cx="1326020" cy="1283184"/>
          </a:xfrm>
        </p:grpSpPr>
        <p:sp>
          <p:nvSpPr>
            <p:cNvPr id="11" name="TextBox 10"/>
            <p:cNvSpPr txBox="1"/>
            <p:nvPr/>
          </p:nvSpPr>
          <p:spPr>
            <a:xfrm>
              <a:off x="1453687" y="283930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y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3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8" name="TextBox 17"/>
            <p:cNvSpPr txBox="1"/>
            <p:nvPr/>
          </p:nvSpPr>
          <p:spPr>
            <a:xfrm>
              <a:off x="554288" y="3443066"/>
              <a:ext cx="2359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l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28767" y="3419278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r</a:t>
              </a: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TextBox 22"/>
            <p:cNvSpPr txBox="1"/>
            <p:nvPr/>
          </p:nvSpPr>
          <p:spPr>
            <a:xfrm>
              <a:off x="632437" y="2529214"/>
              <a:ext cx="2487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t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41782" y="3327648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b</a:t>
              </a:r>
            </a:p>
          </p:txBody>
        </p:sp>
        <p:cxnSp>
          <p:nvCxnSpPr>
            <p:cNvPr id="25" name="Straight Connector 24"/>
            <p:cNvCxnSpPr>
              <a:stCxn id="24" idx="3"/>
            </p:cNvCxnSpPr>
            <p:nvPr/>
          </p:nvCxnSpPr>
          <p:spPr bwMode="auto">
            <a:xfrm flipH="1" flipV="1">
              <a:off x="1159862" y="3310931"/>
              <a:ext cx="294964" cy="2013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/>
            <p:nvPr/>
          </p:nvCxnSpPr>
          <p:spPr bwMode="auto">
            <a:xfrm>
              <a:off x="836434" y="2725026"/>
              <a:ext cx="242678" cy="1380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TextBox 26"/>
            <p:cNvSpPr txBox="1"/>
            <p:nvPr/>
          </p:nvSpPr>
          <p:spPr>
            <a:xfrm>
              <a:off x="440573" y="3000819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n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345437" y="2580602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f</a:t>
              </a: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 flipV="1">
              <a:off x="614448" y="3266880"/>
              <a:ext cx="273800" cy="5102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cxnSp>
        <p:nvCxnSpPr>
          <p:cNvPr id="30" name="Straight Connector 29"/>
          <p:cNvCxnSpPr/>
          <p:nvPr/>
        </p:nvCxnSpPr>
        <p:spPr bwMode="auto">
          <a:xfrm flipV="1">
            <a:off x="3736905" y="4525585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4382899" y="3835503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" name="Straight Connector 31"/>
          <p:cNvCxnSpPr/>
          <p:nvPr/>
        </p:nvCxnSpPr>
        <p:spPr bwMode="auto">
          <a:xfrm flipV="1">
            <a:off x="3839677" y="393828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3" name="TextBox 32"/>
          <p:cNvSpPr txBox="1"/>
          <p:nvPr/>
        </p:nvSpPr>
        <p:spPr>
          <a:xfrm>
            <a:off x="5029915" y="430534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09604" y="494784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4140645" y="4061318"/>
            <a:ext cx="686526" cy="787287"/>
            <a:chOff x="697385" y="2743873"/>
            <a:chExt cx="686526" cy="787287"/>
          </a:xfrm>
        </p:grpSpPr>
        <p:sp>
          <p:nvSpPr>
            <p:cNvPr id="36" name="Rectangle 35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8" name="Straight Connector 37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9" name="Straight Connector 38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0" name="Straight Connector 39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1" name="Straight Connector 40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2" name="Straight Connector 41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4" name="Straight Connector 43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45" name="TextBox 44"/>
          <p:cNvSpPr txBox="1"/>
          <p:nvPr/>
        </p:nvSpPr>
        <p:spPr>
          <a:xfrm>
            <a:off x="2623178" y="4050173"/>
            <a:ext cx="1138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Translate</a:t>
            </a:r>
            <a:endParaRPr lang="en-US" sz="1800" dirty="0">
              <a:latin typeface="+mn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144659" y="353655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y</a:t>
            </a:r>
            <a:endParaRPr lang="en-US" sz="1800" dirty="0">
              <a:latin typeface="+mn-lt"/>
            </a:endParaRPr>
          </a:p>
        </p:txBody>
      </p:sp>
      <p:cxnSp>
        <p:nvCxnSpPr>
          <p:cNvPr id="47" name="Straight Connector 46"/>
          <p:cNvCxnSpPr/>
          <p:nvPr/>
        </p:nvCxnSpPr>
        <p:spPr bwMode="auto">
          <a:xfrm flipV="1">
            <a:off x="6840347" y="4531161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7486341" y="3841079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" name="Straight Connector 48"/>
          <p:cNvCxnSpPr/>
          <p:nvPr/>
        </p:nvCxnSpPr>
        <p:spPr bwMode="auto">
          <a:xfrm flipV="1">
            <a:off x="6943119" y="3943858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0" name="TextBox 49"/>
          <p:cNvSpPr txBox="1"/>
          <p:nvPr/>
        </p:nvSpPr>
        <p:spPr>
          <a:xfrm>
            <a:off x="8133357" y="431092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713046" y="495342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248101" y="35421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y</a:t>
            </a:r>
            <a:endParaRPr lang="en-US" sz="1800" dirty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247604" y="4347629"/>
            <a:ext cx="433111" cy="407311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 flipV="1">
            <a:off x="7254945" y="4160292"/>
            <a:ext cx="242249" cy="18353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" name="Straight Connector 54"/>
          <p:cNvCxnSpPr/>
          <p:nvPr/>
        </p:nvCxnSpPr>
        <p:spPr bwMode="auto">
          <a:xfrm flipH="1" flipV="1">
            <a:off x="7482509" y="4167633"/>
            <a:ext cx="367044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" name="Straight Connector 55"/>
          <p:cNvCxnSpPr/>
          <p:nvPr/>
        </p:nvCxnSpPr>
        <p:spPr bwMode="auto">
          <a:xfrm flipV="1">
            <a:off x="7688057" y="4125622"/>
            <a:ext cx="207611" cy="24022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" name="Straight Connector 56"/>
          <p:cNvCxnSpPr/>
          <p:nvPr/>
        </p:nvCxnSpPr>
        <p:spPr bwMode="auto">
          <a:xfrm flipV="1">
            <a:off x="7688053" y="4608112"/>
            <a:ext cx="161500" cy="14682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" name="Straight Connector 57"/>
          <p:cNvCxnSpPr/>
          <p:nvPr/>
        </p:nvCxnSpPr>
        <p:spPr bwMode="auto">
          <a:xfrm>
            <a:off x="7842216" y="4189660"/>
            <a:ext cx="7341" cy="43313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9" name="TextBox 58"/>
          <p:cNvSpPr txBox="1"/>
          <p:nvPr/>
        </p:nvSpPr>
        <p:spPr>
          <a:xfrm>
            <a:off x="5753232" y="4099795"/>
            <a:ext cx="762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Scale</a:t>
            </a:r>
            <a:endParaRPr lang="en-US" sz="1800" dirty="0">
              <a:latin typeface="+mn-lt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Orthographic Matrix</a:t>
            </a:r>
          </a:p>
        </p:txBody>
      </p:sp>
      <p:sp>
        <p:nvSpPr>
          <p:cNvPr id="1177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04925"/>
            <a:ext cx="8229600" cy="5911851"/>
          </a:xfrm>
        </p:spPr>
        <p:txBody>
          <a:bodyPr/>
          <a:lstStyle/>
          <a:p>
            <a:r>
              <a:rPr lang="en-US"/>
              <a:t>First center cuboid by translating</a:t>
            </a:r>
          </a:p>
          <a:p>
            <a:r>
              <a:rPr lang="en-US"/>
              <a:t>Then scale into unit cube</a:t>
            </a:r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1081257" y="4571396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" name="Straight Connector 5"/>
          <p:cNvCxnSpPr/>
          <p:nvPr/>
        </p:nvCxnSpPr>
        <p:spPr bwMode="auto">
          <a:xfrm flipH="1">
            <a:off x="1727251" y="3881314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 flipV="1">
            <a:off x="1184029" y="398409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2374267" y="435115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53956" y="499365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57393" y="3319850"/>
            <a:ext cx="1326020" cy="1283184"/>
            <a:chOff x="440573" y="2529214"/>
            <a:chExt cx="1326020" cy="1283184"/>
          </a:xfrm>
        </p:grpSpPr>
        <p:sp>
          <p:nvSpPr>
            <p:cNvPr id="11" name="TextBox 10"/>
            <p:cNvSpPr txBox="1"/>
            <p:nvPr/>
          </p:nvSpPr>
          <p:spPr>
            <a:xfrm>
              <a:off x="1453687" y="283930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y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3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8" name="TextBox 17"/>
            <p:cNvSpPr txBox="1"/>
            <p:nvPr/>
          </p:nvSpPr>
          <p:spPr>
            <a:xfrm>
              <a:off x="554288" y="3443066"/>
              <a:ext cx="2359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l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28767" y="3419278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r</a:t>
              </a: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TextBox 22"/>
            <p:cNvSpPr txBox="1"/>
            <p:nvPr/>
          </p:nvSpPr>
          <p:spPr>
            <a:xfrm>
              <a:off x="632437" y="2529214"/>
              <a:ext cx="2487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t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41782" y="3327648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b</a:t>
              </a:r>
            </a:p>
          </p:txBody>
        </p:sp>
        <p:cxnSp>
          <p:nvCxnSpPr>
            <p:cNvPr id="25" name="Straight Connector 24"/>
            <p:cNvCxnSpPr>
              <a:stCxn id="24" idx="3"/>
            </p:cNvCxnSpPr>
            <p:nvPr/>
          </p:nvCxnSpPr>
          <p:spPr bwMode="auto">
            <a:xfrm flipH="1" flipV="1">
              <a:off x="1159862" y="3310931"/>
              <a:ext cx="294964" cy="2013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/>
            <p:nvPr/>
          </p:nvCxnSpPr>
          <p:spPr bwMode="auto">
            <a:xfrm>
              <a:off x="836434" y="2725026"/>
              <a:ext cx="242678" cy="1380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TextBox 26"/>
            <p:cNvSpPr txBox="1"/>
            <p:nvPr/>
          </p:nvSpPr>
          <p:spPr>
            <a:xfrm>
              <a:off x="440573" y="3000819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n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345437" y="2580602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f</a:t>
              </a: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 flipV="1">
              <a:off x="614448" y="3266880"/>
              <a:ext cx="273800" cy="5102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cxnSp>
        <p:nvCxnSpPr>
          <p:cNvPr id="30" name="Straight Connector 29"/>
          <p:cNvCxnSpPr/>
          <p:nvPr/>
        </p:nvCxnSpPr>
        <p:spPr bwMode="auto">
          <a:xfrm flipV="1">
            <a:off x="3736905" y="4525585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4382899" y="3835503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" name="Straight Connector 31"/>
          <p:cNvCxnSpPr/>
          <p:nvPr/>
        </p:nvCxnSpPr>
        <p:spPr bwMode="auto">
          <a:xfrm flipV="1">
            <a:off x="3839677" y="393828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3" name="TextBox 32"/>
          <p:cNvSpPr txBox="1"/>
          <p:nvPr/>
        </p:nvSpPr>
        <p:spPr>
          <a:xfrm>
            <a:off x="5029915" y="430534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09604" y="494784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4140645" y="4061318"/>
            <a:ext cx="686526" cy="787287"/>
            <a:chOff x="697385" y="2743873"/>
            <a:chExt cx="686526" cy="787287"/>
          </a:xfrm>
        </p:grpSpPr>
        <p:sp>
          <p:nvSpPr>
            <p:cNvPr id="36" name="Rectangle 35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8" name="Straight Connector 37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9" name="Straight Connector 38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0" name="Straight Connector 39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1" name="Straight Connector 40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2" name="Straight Connector 41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4" name="Straight Connector 43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45" name="TextBox 44"/>
          <p:cNvSpPr txBox="1"/>
          <p:nvPr/>
        </p:nvSpPr>
        <p:spPr>
          <a:xfrm>
            <a:off x="2623178" y="4050173"/>
            <a:ext cx="1138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Translate</a:t>
            </a:r>
            <a:endParaRPr lang="en-US" sz="1800" dirty="0">
              <a:latin typeface="+mn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144659" y="353655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y</a:t>
            </a:r>
            <a:endParaRPr lang="en-US" sz="1800" dirty="0">
              <a:latin typeface="+mn-lt"/>
            </a:endParaRPr>
          </a:p>
        </p:txBody>
      </p:sp>
      <p:cxnSp>
        <p:nvCxnSpPr>
          <p:cNvPr id="47" name="Straight Connector 46"/>
          <p:cNvCxnSpPr/>
          <p:nvPr/>
        </p:nvCxnSpPr>
        <p:spPr bwMode="auto">
          <a:xfrm flipV="1">
            <a:off x="6840347" y="4531161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7486341" y="3841079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" name="Straight Connector 48"/>
          <p:cNvCxnSpPr/>
          <p:nvPr/>
        </p:nvCxnSpPr>
        <p:spPr bwMode="auto">
          <a:xfrm flipV="1">
            <a:off x="6943119" y="3943858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0" name="TextBox 49"/>
          <p:cNvSpPr txBox="1"/>
          <p:nvPr/>
        </p:nvSpPr>
        <p:spPr>
          <a:xfrm>
            <a:off x="8133357" y="431092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713046" y="495342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248101" y="35421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y</a:t>
            </a:r>
            <a:endParaRPr lang="en-US" sz="1800" dirty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247604" y="4347629"/>
            <a:ext cx="433111" cy="407311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 flipV="1">
            <a:off x="7254945" y="4160292"/>
            <a:ext cx="242249" cy="18353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" name="Straight Connector 54"/>
          <p:cNvCxnSpPr/>
          <p:nvPr/>
        </p:nvCxnSpPr>
        <p:spPr bwMode="auto">
          <a:xfrm flipH="1" flipV="1">
            <a:off x="7482509" y="4167633"/>
            <a:ext cx="367044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" name="Straight Connector 55"/>
          <p:cNvCxnSpPr/>
          <p:nvPr/>
        </p:nvCxnSpPr>
        <p:spPr bwMode="auto">
          <a:xfrm flipV="1">
            <a:off x="7688057" y="4125622"/>
            <a:ext cx="207611" cy="24022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" name="Straight Connector 56"/>
          <p:cNvCxnSpPr/>
          <p:nvPr/>
        </p:nvCxnSpPr>
        <p:spPr bwMode="auto">
          <a:xfrm flipV="1">
            <a:off x="7688053" y="4608112"/>
            <a:ext cx="161500" cy="14682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" name="Straight Connector 57"/>
          <p:cNvCxnSpPr/>
          <p:nvPr/>
        </p:nvCxnSpPr>
        <p:spPr bwMode="auto">
          <a:xfrm>
            <a:off x="7842216" y="4189660"/>
            <a:ext cx="7341" cy="43313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9" name="TextBox 58"/>
          <p:cNvSpPr txBox="1"/>
          <p:nvPr/>
        </p:nvSpPr>
        <p:spPr>
          <a:xfrm>
            <a:off x="5753232" y="4099795"/>
            <a:ext cx="762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Scale</a:t>
            </a:r>
            <a:endParaRPr lang="en-US" sz="1800" dirty="0">
              <a:latin typeface="+mn-lt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9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Transformation Matrix</a:t>
            </a:r>
          </a:p>
        </p:txBody>
      </p:sp>
      <p:sp>
        <p:nvSpPr>
          <p:cNvPr id="11294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04925"/>
            <a:ext cx="8229600" cy="5911851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graphicFrame>
        <p:nvGraphicFramePr>
          <p:cNvPr id="1129478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5807854"/>
              </p:ext>
            </p:extLst>
          </p:nvPr>
        </p:nvGraphicFramePr>
        <p:xfrm>
          <a:off x="-25608" y="2262188"/>
          <a:ext cx="9182101" cy="3973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508" name="Equation" r:id="rId3" imgW="3581400" imgH="1549400" progId="Equation.DSMT4">
                  <p:embed/>
                </p:oleObj>
              </mc:Choice>
              <mc:Fallback>
                <p:oleObj name="Equation" r:id="rId3" imgW="3581400" imgH="15494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-25608" y="2262188"/>
                        <a:ext cx="9182101" cy="3973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9482" name="Text Box 10"/>
          <p:cNvSpPr txBox="1">
            <a:spLocks noChangeArrowheads="1"/>
          </p:cNvSpPr>
          <p:nvPr/>
        </p:nvSpPr>
        <p:spPr bwMode="auto">
          <a:xfrm>
            <a:off x="2469257" y="1771651"/>
            <a:ext cx="1082874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Scale</a:t>
            </a:r>
          </a:p>
        </p:txBody>
      </p:sp>
      <p:sp>
        <p:nvSpPr>
          <p:cNvPr id="1129483" name="Text Box 11"/>
          <p:cNvSpPr txBox="1">
            <a:spLocks noChangeArrowheads="1"/>
          </p:cNvSpPr>
          <p:nvPr/>
        </p:nvSpPr>
        <p:spPr bwMode="auto">
          <a:xfrm>
            <a:off x="5032538" y="1771651"/>
            <a:ext cx="376364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Translation (centering)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8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Caveats</a:t>
            </a:r>
          </a:p>
        </p:txBody>
      </p:sp>
      <p:sp>
        <p:nvSpPr>
          <p:cNvPr id="1178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4" y="1304925"/>
            <a:ext cx="8512175" cy="5911851"/>
          </a:xfrm>
        </p:spPr>
        <p:txBody>
          <a:bodyPr/>
          <a:lstStyle/>
          <a:p>
            <a:r>
              <a:rPr lang="en-US"/>
              <a:t>Looking down –z, f and n are negative (n &gt; f)</a:t>
            </a:r>
          </a:p>
          <a:p>
            <a:r>
              <a:rPr lang="en-US"/>
              <a:t>OpenGL convention: positive n, f, negate internally</a:t>
            </a:r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cxnSp>
        <p:nvCxnSpPr>
          <p:cNvPr id="5" name="Straight Connector 4"/>
          <p:cNvCxnSpPr/>
          <p:nvPr/>
        </p:nvCxnSpPr>
        <p:spPr bwMode="auto">
          <a:xfrm flipV="1">
            <a:off x="1081257" y="4571396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6" name="Straight Connector 5"/>
          <p:cNvCxnSpPr/>
          <p:nvPr/>
        </p:nvCxnSpPr>
        <p:spPr bwMode="auto">
          <a:xfrm flipH="1">
            <a:off x="1727251" y="3881314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 flipV="1">
            <a:off x="1184029" y="398409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2374267" y="435115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53956" y="499365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10" name="Group 9"/>
          <p:cNvGrpSpPr/>
          <p:nvPr/>
        </p:nvGrpSpPr>
        <p:grpSpPr>
          <a:xfrm>
            <a:off x="457393" y="3319850"/>
            <a:ext cx="1326020" cy="1283184"/>
            <a:chOff x="440573" y="2529214"/>
            <a:chExt cx="1326020" cy="1283184"/>
          </a:xfrm>
        </p:grpSpPr>
        <p:sp>
          <p:nvSpPr>
            <p:cNvPr id="11" name="TextBox 10"/>
            <p:cNvSpPr txBox="1"/>
            <p:nvPr/>
          </p:nvSpPr>
          <p:spPr>
            <a:xfrm>
              <a:off x="1453687" y="2839309"/>
              <a:ext cx="31290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y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4" name="Straight Connector 13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5" name="Straight Connector 14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6" name="Straight Connector 15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17" name="Straight Connector 16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18" name="TextBox 17"/>
            <p:cNvSpPr txBox="1"/>
            <p:nvPr/>
          </p:nvSpPr>
          <p:spPr>
            <a:xfrm>
              <a:off x="554288" y="3443066"/>
              <a:ext cx="2359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l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928767" y="3419278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r</a:t>
              </a:r>
            </a:p>
          </p:txBody>
        </p:sp>
        <p:cxnSp>
          <p:nvCxnSpPr>
            <p:cNvPr id="20" name="Straight Connector 19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1" name="Straight Connector 20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2" name="Straight Connector 21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3" name="TextBox 22"/>
            <p:cNvSpPr txBox="1"/>
            <p:nvPr/>
          </p:nvSpPr>
          <p:spPr>
            <a:xfrm>
              <a:off x="632437" y="2529214"/>
              <a:ext cx="24879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t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141782" y="3327648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b</a:t>
              </a:r>
            </a:p>
          </p:txBody>
        </p:sp>
        <p:cxnSp>
          <p:nvCxnSpPr>
            <p:cNvPr id="25" name="Straight Connector 24"/>
            <p:cNvCxnSpPr>
              <a:stCxn id="24" idx="3"/>
            </p:cNvCxnSpPr>
            <p:nvPr/>
          </p:nvCxnSpPr>
          <p:spPr bwMode="auto">
            <a:xfrm flipH="1" flipV="1">
              <a:off x="1159862" y="3310931"/>
              <a:ext cx="294964" cy="2013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26" name="Straight Connector 25"/>
            <p:cNvCxnSpPr/>
            <p:nvPr/>
          </p:nvCxnSpPr>
          <p:spPr bwMode="auto">
            <a:xfrm>
              <a:off x="836434" y="2725026"/>
              <a:ext cx="242678" cy="1380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sp>
          <p:nvSpPr>
            <p:cNvPr id="27" name="TextBox 26"/>
            <p:cNvSpPr txBox="1"/>
            <p:nvPr/>
          </p:nvSpPr>
          <p:spPr>
            <a:xfrm>
              <a:off x="440573" y="3000819"/>
              <a:ext cx="3130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 smtClean="0">
                  <a:latin typeface="+mn-lt"/>
                </a:rPr>
                <a:t>n</a:t>
              </a:r>
              <a:endParaRPr lang="en-US" sz="1800" dirty="0">
                <a:latin typeface="+mn-lt"/>
              </a:endParaRP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345437" y="2580602"/>
              <a:ext cx="261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n-lt"/>
                </a:rPr>
                <a:t>f</a:t>
              </a:r>
            </a:p>
          </p:txBody>
        </p:sp>
        <p:cxnSp>
          <p:nvCxnSpPr>
            <p:cNvPr id="29" name="Straight Connector 28"/>
            <p:cNvCxnSpPr/>
            <p:nvPr/>
          </p:nvCxnSpPr>
          <p:spPr bwMode="auto">
            <a:xfrm flipV="1">
              <a:off x="614448" y="3266880"/>
              <a:ext cx="273800" cy="5102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cxnSp>
        <p:nvCxnSpPr>
          <p:cNvPr id="30" name="Straight Connector 29"/>
          <p:cNvCxnSpPr/>
          <p:nvPr/>
        </p:nvCxnSpPr>
        <p:spPr bwMode="auto">
          <a:xfrm flipV="1">
            <a:off x="3736905" y="4525585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1" name="Straight Connector 30"/>
          <p:cNvCxnSpPr/>
          <p:nvPr/>
        </p:nvCxnSpPr>
        <p:spPr bwMode="auto">
          <a:xfrm flipH="1">
            <a:off x="4382899" y="3835503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" name="Straight Connector 31"/>
          <p:cNvCxnSpPr/>
          <p:nvPr/>
        </p:nvCxnSpPr>
        <p:spPr bwMode="auto">
          <a:xfrm flipV="1">
            <a:off x="3839677" y="3938283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3" name="TextBox 32"/>
          <p:cNvSpPr txBox="1"/>
          <p:nvPr/>
        </p:nvSpPr>
        <p:spPr>
          <a:xfrm>
            <a:off x="5029915" y="4305347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609604" y="4947848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4140645" y="4061318"/>
            <a:ext cx="686526" cy="787287"/>
            <a:chOff x="697385" y="2743873"/>
            <a:chExt cx="686526" cy="787287"/>
          </a:xfrm>
        </p:grpSpPr>
        <p:sp>
          <p:nvSpPr>
            <p:cNvPr id="36" name="Rectangle 35"/>
            <p:cNvSpPr/>
            <p:nvPr/>
          </p:nvSpPr>
          <p:spPr bwMode="auto">
            <a:xfrm>
              <a:off x="712067" y="2958538"/>
              <a:ext cx="345022" cy="572622"/>
            </a:xfrm>
            <a:prstGeom prst="rect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 New Roman" charset="0"/>
                <a:ea typeface="ＭＳ Ｐゴシック" charset="0"/>
              </a:endParaRPr>
            </a:p>
          </p:txBody>
        </p:sp>
        <p:cxnSp>
          <p:nvCxnSpPr>
            <p:cNvPr id="37" name="Straight Connector 36"/>
            <p:cNvCxnSpPr/>
            <p:nvPr/>
          </p:nvCxnSpPr>
          <p:spPr bwMode="auto">
            <a:xfrm flipV="1">
              <a:off x="697385" y="2745640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8" name="Straight Connector 37"/>
            <p:cNvCxnSpPr/>
            <p:nvPr/>
          </p:nvCxnSpPr>
          <p:spPr bwMode="auto">
            <a:xfrm flipH="1">
              <a:off x="998362" y="2751216"/>
              <a:ext cx="369525" cy="1765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39" name="Straight Connector 38"/>
            <p:cNvCxnSpPr/>
            <p:nvPr/>
          </p:nvCxnSpPr>
          <p:spPr bwMode="auto">
            <a:xfrm flipV="1">
              <a:off x="1055330" y="2743873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0" name="Straight Connector 39"/>
            <p:cNvCxnSpPr/>
            <p:nvPr/>
          </p:nvCxnSpPr>
          <p:spPr bwMode="auto">
            <a:xfrm flipV="1">
              <a:off x="1068253" y="3307386"/>
              <a:ext cx="315658" cy="22024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1" name="Straight Connector 40"/>
            <p:cNvCxnSpPr/>
            <p:nvPr/>
          </p:nvCxnSpPr>
          <p:spPr bwMode="auto">
            <a:xfrm>
              <a:off x="1365406" y="2760323"/>
              <a:ext cx="7341" cy="557939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2" name="Straight Connector 41"/>
            <p:cNvCxnSpPr/>
            <p:nvPr/>
          </p:nvCxnSpPr>
          <p:spPr bwMode="auto">
            <a:xfrm flipV="1">
              <a:off x="716309" y="3252197"/>
              <a:ext cx="289393" cy="26428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3" name="Straight Connector 42"/>
            <p:cNvCxnSpPr/>
            <p:nvPr/>
          </p:nvCxnSpPr>
          <p:spPr bwMode="auto">
            <a:xfrm>
              <a:off x="1013043" y="3259538"/>
              <a:ext cx="352363" cy="146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  <p:cxnSp>
          <p:nvCxnSpPr>
            <p:cNvPr id="44" name="Straight Connector 43"/>
            <p:cNvCxnSpPr/>
            <p:nvPr/>
          </p:nvCxnSpPr>
          <p:spPr bwMode="auto">
            <a:xfrm flipH="1">
              <a:off x="1013043" y="2752989"/>
              <a:ext cx="1" cy="513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45" name="TextBox 44"/>
          <p:cNvSpPr txBox="1"/>
          <p:nvPr/>
        </p:nvSpPr>
        <p:spPr>
          <a:xfrm>
            <a:off x="2623178" y="4050173"/>
            <a:ext cx="11383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Translate</a:t>
            </a:r>
            <a:endParaRPr lang="en-US" sz="1800" dirty="0">
              <a:latin typeface="+mn-lt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144659" y="3536551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y</a:t>
            </a:r>
            <a:endParaRPr lang="en-US" sz="1800" dirty="0">
              <a:latin typeface="+mn-lt"/>
            </a:endParaRPr>
          </a:p>
        </p:txBody>
      </p:sp>
      <p:cxnSp>
        <p:nvCxnSpPr>
          <p:cNvPr id="47" name="Straight Connector 46"/>
          <p:cNvCxnSpPr/>
          <p:nvPr/>
        </p:nvCxnSpPr>
        <p:spPr bwMode="auto">
          <a:xfrm flipV="1">
            <a:off x="6840347" y="4531161"/>
            <a:ext cx="1343383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8" name="Straight Connector 47"/>
          <p:cNvCxnSpPr/>
          <p:nvPr/>
        </p:nvCxnSpPr>
        <p:spPr bwMode="auto">
          <a:xfrm flipH="1">
            <a:off x="7486341" y="3841079"/>
            <a:ext cx="14682" cy="146826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9" name="Straight Connector 48"/>
          <p:cNvCxnSpPr/>
          <p:nvPr/>
        </p:nvCxnSpPr>
        <p:spPr bwMode="auto">
          <a:xfrm flipV="1">
            <a:off x="6943119" y="3943858"/>
            <a:ext cx="1137839" cy="113790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triangl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0" name="TextBox 49"/>
          <p:cNvSpPr txBox="1"/>
          <p:nvPr/>
        </p:nvSpPr>
        <p:spPr>
          <a:xfrm>
            <a:off x="8133357" y="4310921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x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713046" y="495342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z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248101" y="3542125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y</a:t>
            </a:r>
            <a:endParaRPr lang="en-US" sz="1800" dirty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7247604" y="4347629"/>
            <a:ext cx="433111" cy="407311"/>
          </a:xfrm>
          <a:prstGeom prst="rect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charset="0"/>
              <a:ea typeface="ＭＳ Ｐゴシック" charset="0"/>
            </a:endParaRPr>
          </a:p>
        </p:txBody>
      </p:sp>
      <p:cxnSp>
        <p:nvCxnSpPr>
          <p:cNvPr id="54" name="Straight Connector 53"/>
          <p:cNvCxnSpPr/>
          <p:nvPr/>
        </p:nvCxnSpPr>
        <p:spPr bwMode="auto">
          <a:xfrm flipV="1">
            <a:off x="7254945" y="4160292"/>
            <a:ext cx="242249" cy="18353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" name="Straight Connector 54"/>
          <p:cNvCxnSpPr/>
          <p:nvPr/>
        </p:nvCxnSpPr>
        <p:spPr bwMode="auto">
          <a:xfrm flipH="1" flipV="1">
            <a:off x="7482509" y="4167633"/>
            <a:ext cx="367044" cy="1468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6" name="Straight Connector 55"/>
          <p:cNvCxnSpPr/>
          <p:nvPr/>
        </p:nvCxnSpPr>
        <p:spPr bwMode="auto">
          <a:xfrm flipV="1">
            <a:off x="7688057" y="4125622"/>
            <a:ext cx="207611" cy="240228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" name="Straight Connector 56"/>
          <p:cNvCxnSpPr/>
          <p:nvPr/>
        </p:nvCxnSpPr>
        <p:spPr bwMode="auto">
          <a:xfrm flipV="1">
            <a:off x="7688053" y="4608112"/>
            <a:ext cx="161500" cy="14682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8" name="Straight Connector 57"/>
          <p:cNvCxnSpPr/>
          <p:nvPr/>
        </p:nvCxnSpPr>
        <p:spPr bwMode="auto">
          <a:xfrm>
            <a:off x="7842216" y="4189660"/>
            <a:ext cx="7341" cy="433137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9" name="TextBox 58"/>
          <p:cNvSpPr txBox="1"/>
          <p:nvPr/>
        </p:nvSpPr>
        <p:spPr>
          <a:xfrm>
            <a:off x="5753232" y="4099795"/>
            <a:ext cx="762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Scale</a:t>
            </a:r>
            <a:endParaRPr lang="en-US" sz="1800" dirty="0">
              <a:latin typeface="+mn-lt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9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Final Result</a:t>
            </a:r>
          </a:p>
        </p:txBody>
      </p:sp>
      <p:sp>
        <p:nvSpPr>
          <p:cNvPr id="1179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04925"/>
            <a:ext cx="8229600" cy="5911851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graphicFrame>
        <p:nvGraphicFramePr>
          <p:cNvPr id="11796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6113148"/>
              </p:ext>
            </p:extLst>
          </p:nvPr>
        </p:nvGraphicFramePr>
        <p:xfrm>
          <a:off x="56923" y="2336800"/>
          <a:ext cx="4127500" cy="2681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9704" name="Equation" r:id="rId3" imgW="2387600" imgH="1549400" progId="Equation.DSMT4">
                  <p:embed/>
                </p:oleObj>
              </mc:Choice>
              <mc:Fallback>
                <p:oleObj name="Equation" r:id="rId3" imgW="2387600" imgH="1549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923" y="2336800"/>
                        <a:ext cx="4127500" cy="2681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9655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0893205"/>
              </p:ext>
            </p:extLst>
          </p:nvPr>
        </p:nvGraphicFramePr>
        <p:xfrm>
          <a:off x="4360863" y="2339975"/>
          <a:ext cx="4741862" cy="2681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79705" name="Equation" r:id="rId5" imgW="2743200" imgH="1549400" progId="Equation.DSMT4">
                  <p:embed/>
                </p:oleObj>
              </mc:Choice>
              <mc:Fallback>
                <p:oleObj name="Equation" r:id="rId5" imgW="2743200" imgH="15494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60863" y="2339975"/>
                        <a:ext cx="4741862" cy="2681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79656" name="Rectangle 8"/>
          <p:cNvSpPr>
            <a:spLocks noChangeArrowheads="1"/>
          </p:cNvSpPr>
          <p:nvPr/>
        </p:nvSpPr>
        <p:spPr bwMode="auto">
          <a:xfrm>
            <a:off x="7109434" y="3823010"/>
            <a:ext cx="862013" cy="827087"/>
          </a:xfrm>
          <a:prstGeom prst="rect">
            <a:avLst/>
          </a:prstGeom>
          <a:noFill/>
          <a:ln w="38100">
            <a:solidFill>
              <a:schemeClr val="accent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0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180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4" y="1162049"/>
            <a:ext cx="8850313" cy="5911851"/>
          </a:xfrm>
        </p:spPr>
        <p:txBody>
          <a:bodyPr/>
          <a:lstStyle/>
          <a:p>
            <a:endParaRPr lang="en-US"/>
          </a:p>
          <a:p>
            <a:r>
              <a:rPr lang="en-US"/>
              <a:t>Orthographic projection (simpler)</a:t>
            </a:r>
          </a:p>
          <a:p>
            <a:r>
              <a:rPr lang="en-US" i="1"/>
              <a:t>Perspective projection, basic idea</a:t>
            </a:r>
            <a:r>
              <a:rPr lang="en-US"/>
              <a:t> </a:t>
            </a:r>
          </a:p>
          <a:p>
            <a:r>
              <a:rPr lang="en-US"/>
              <a:t>Derivation of gluPerspective (handout: glFrustum)</a:t>
            </a:r>
          </a:p>
          <a:p>
            <a:r>
              <a:rPr lang="en-US"/>
              <a:t>Brief discussion of nonlinear mapping in z</a:t>
            </a:r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1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Perspective Projection</a:t>
            </a:r>
          </a:p>
        </p:txBody>
      </p:sp>
      <p:sp>
        <p:nvSpPr>
          <p:cNvPr id="1181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90589"/>
            <a:ext cx="8942388" cy="5911851"/>
          </a:xfrm>
        </p:spPr>
        <p:txBody>
          <a:bodyPr/>
          <a:lstStyle/>
          <a:p>
            <a:endParaRPr lang="en-US"/>
          </a:p>
          <a:p>
            <a:r>
              <a:rPr lang="en-US"/>
              <a:t>Most common computer graphics, art, visual system</a:t>
            </a:r>
          </a:p>
          <a:p>
            <a:r>
              <a:rPr lang="en-US"/>
              <a:t>Further objects are smaller (size, inverse distance)</a:t>
            </a:r>
          </a:p>
          <a:p>
            <a:r>
              <a:rPr lang="en-US"/>
              <a:t>Parallel lines not parallel; converge to single point</a:t>
            </a:r>
          </a:p>
          <a:p>
            <a:pPr>
              <a:buFont typeface="Wingdings" charset="0"/>
              <a:buNone/>
            </a:pPr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sp>
        <p:nvSpPr>
          <p:cNvPr id="1181701" name="AutoShape 5"/>
          <p:cNvSpPr>
            <a:spLocks noChangeArrowheads="1"/>
          </p:cNvSpPr>
          <p:nvPr/>
        </p:nvSpPr>
        <p:spPr bwMode="ltGray">
          <a:xfrm rot="5400000">
            <a:off x="3638550" y="4381500"/>
            <a:ext cx="1600200" cy="1524000"/>
          </a:xfrm>
          <a:prstGeom prst="parallelogram">
            <a:avLst>
              <a:gd name="adj" fmla="val 2393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rot="10800000" vert="eaVert" wrap="none" anchor="ctr"/>
          <a:lstStyle/>
          <a:p>
            <a:endParaRPr lang="en-US" sz="2400"/>
          </a:p>
        </p:txBody>
      </p:sp>
      <p:sp>
        <p:nvSpPr>
          <p:cNvPr id="1181702" name="Line 6"/>
          <p:cNvSpPr>
            <a:spLocks noChangeShapeType="1"/>
          </p:cNvSpPr>
          <p:nvPr/>
        </p:nvSpPr>
        <p:spPr bwMode="auto">
          <a:xfrm>
            <a:off x="4972053" y="3810000"/>
            <a:ext cx="747713" cy="1295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1703" name="Line 7"/>
          <p:cNvSpPr>
            <a:spLocks noChangeShapeType="1"/>
          </p:cNvSpPr>
          <p:nvPr/>
        </p:nvSpPr>
        <p:spPr bwMode="auto">
          <a:xfrm flipH="1">
            <a:off x="2914650" y="3810000"/>
            <a:ext cx="2057400" cy="1981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1704" name="Line 8"/>
          <p:cNvSpPr>
            <a:spLocks noChangeShapeType="1"/>
          </p:cNvSpPr>
          <p:nvPr/>
        </p:nvSpPr>
        <p:spPr bwMode="auto">
          <a:xfrm flipH="1">
            <a:off x="2914650" y="5105400"/>
            <a:ext cx="28194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1705" name="Line 9"/>
          <p:cNvSpPr>
            <a:spLocks noChangeShapeType="1"/>
          </p:cNvSpPr>
          <p:nvPr/>
        </p:nvSpPr>
        <p:spPr bwMode="auto">
          <a:xfrm>
            <a:off x="3981450" y="4724400"/>
            <a:ext cx="609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1706" name="Text Box 10"/>
          <p:cNvSpPr txBox="1">
            <a:spLocks noChangeArrowheads="1"/>
          </p:cNvSpPr>
          <p:nvPr/>
        </p:nvSpPr>
        <p:spPr bwMode="auto">
          <a:xfrm>
            <a:off x="5648918" y="4951721"/>
            <a:ext cx="38995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+mn-lt"/>
              </a:rPr>
              <a:t>B</a:t>
            </a:r>
          </a:p>
        </p:txBody>
      </p:sp>
      <p:sp>
        <p:nvSpPr>
          <p:cNvPr id="1181707" name="Text Box 11"/>
          <p:cNvSpPr txBox="1">
            <a:spLocks noChangeArrowheads="1"/>
          </p:cNvSpPr>
          <p:nvPr/>
        </p:nvSpPr>
        <p:spPr bwMode="auto">
          <a:xfrm>
            <a:off x="3651529" y="4341816"/>
            <a:ext cx="55666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A</a:t>
            </a:r>
            <a:r>
              <a:rPr lang="ja-JP" altLang="en-US" sz="2400">
                <a:latin typeface="Arial"/>
              </a:rPr>
              <a:t>’</a:t>
            </a:r>
            <a:endParaRPr lang="en-US" sz="2400">
              <a:latin typeface="Arial" charset="0"/>
            </a:endParaRPr>
          </a:p>
        </p:txBody>
      </p:sp>
      <p:sp>
        <p:nvSpPr>
          <p:cNvPr id="1181708" name="Text Box 12"/>
          <p:cNvSpPr txBox="1">
            <a:spLocks noChangeArrowheads="1"/>
          </p:cNvSpPr>
          <p:nvPr/>
        </p:nvSpPr>
        <p:spPr bwMode="auto">
          <a:xfrm>
            <a:off x="4486616" y="5332416"/>
            <a:ext cx="54383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B</a:t>
            </a:r>
            <a:r>
              <a:rPr lang="ja-JP" altLang="en-US" sz="2400">
                <a:latin typeface="Arial"/>
              </a:rPr>
              <a:t>’</a:t>
            </a:r>
            <a:endParaRPr lang="en-US" sz="2400">
              <a:latin typeface="Arial" charset="0"/>
            </a:endParaRPr>
          </a:p>
        </p:txBody>
      </p:sp>
      <p:sp>
        <p:nvSpPr>
          <p:cNvPr id="1181709" name="Text Box 13"/>
          <p:cNvSpPr txBox="1">
            <a:spLocks noChangeArrowheads="1"/>
          </p:cNvSpPr>
          <p:nvPr/>
        </p:nvSpPr>
        <p:spPr bwMode="auto">
          <a:xfrm>
            <a:off x="1391858" y="5789615"/>
            <a:ext cx="314401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Center of projection</a:t>
            </a:r>
          </a:p>
          <a:p>
            <a:r>
              <a:rPr lang="en-US" sz="2400">
                <a:latin typeface="Arial" charset="0"/>
              </a:rPr>
              <a:t>(camera/eye location)</a:t>
            </a:r>
          </a:p>
        </p:txBody>
      </p:sp>
      <p:sp>
        <p:nvSpPr>
          <p:cNvPr id="1181710" name="Text Box 14"/>
          <p:cNvSpPr txBox="1">
            <a:spLocks noChangeArrowheads="1"/>
          </p:cNvSpPr>
          <p:nvPr/>
        </p:nvSpPr>
        <p:spPr bwMode="auto">
          <a:xfrm>
            <a:off x="4744520" y="3429002"/>
            <a:ext cx="40267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>
                <a:latin typeface="+mn-lt"/>
              </a:rPr>
              <a:t>A</a:t>
            </a:r>
          </a:p>
        </p:txBody>
      </p:sp>
      <p:sp>
        <p:nvSpPr>
          <p:cNvPr id="1181711" name="Text Box 15"/>
          <p:cNvSpPr txBox="1">
            <a:spLocks noChangeArrowheads="1"/>
          </p:cNvSpPr>
          <p:nvPr/>
        </p:nvSpPr>
        <p:spPr bwMode="auto">
          <a:xfrm rot="669137">
            <a:off x="2634680" y="3958584"/>
            <a:ext cx="276815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Plane of Projection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328570" y="6488668"/>
            <a:ext cx="3815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Slides inspired by Greg Humphreys </a:t>
            </a:r>
            <a:endParaRPr lang="en-US" sz="1800" dirty="0">
              <a:latin typeface="+mn-lt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2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Overhead View of Our Screen</a:t>
            </a:r>
          </a:p>
        </p:txBody>
      </p:sp>
      <p:sp>
        <p:nvSpPr>
          <p:cNvPr id="1182732" name="Text Box 12"/>
          <p:cNvSpPr txBox="1">
            <a:spLocks noChangeArrowheads="1"/>
          </p:cNvSpPr>
          <p:nvPr/>
        </p:nvSpPr>
        <p:spPr bwMode="auto">
          <a:xfrm>
            <a:off x="1236663" y="4605741"/>
            <a:ext cx="760887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2400" dirty="0">
                <a:latin typeface="Arial" charset="0"/>
              </a:rPr>
              <a:t>Looks like we</a:t>
            </a:r>
            <a:r>
              <a:rPr lang="ja-JP" altLang="en-US" sz="2400" dirty="0">
                <a:latin typeface="Arial"/>
              </a:rPr>
              <a:t>’</a:t>
            </a:r>
            <a:r>
              <a:rPr lang="en-US" sz="2400" dirty="0" err="1">
                <a:latin typeface="Arial" charset="0"/>
              </a:rPr>
              <a:t>ve</a:t>
            </a:r>
            <a:r>
              <a:rPr lang="en-US" sz="2400" dirty="0">
                <a:latin typeface="Arial" charset="0"/>
              </a:rPr>
              <a:t> got some nice similar triangles here?</a:t>
            </a:r>
          </a:p>
        </p:txBody>
      </p:sp>
      <p:grpSp>
        <p:nvGrpSpPr>
          <p:cNvPr id="1182741" name="Group 21"/>
          <p:cNvGrpSpPr>
            <a:grpSpLocks/>
          </p:cNvGrpSpPr>
          <p:nvPr/>
        </p:nvGrpSpPr>
        <p:grpSpPr bwMode="auto">
          <a:xfrm>
            <a:off x="1466269" y="5230812"/>
            <a:ext cx="6540498" cy="1133473"/>
            <a:chOff x="770" y="3295"/>
            <a:chExt cx="4120" cy="714"/>
          </a:xfrm>
        </p:grpSpPr>
        <p:graphicFrame>
          <p:nvGraphicFramePr>
            <p:cNvPr id="1182733" name="Object 13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33326317"/>
                </p:ext>
              </p:extLst>
            </p:nvPr>
          </p:nvGraphicFramePr>
          <p:xfrm>
            <a:off x="770" y="3295"/>
            <a:ext cx="1884" cy="7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6370" name="Equation" r:id="rId3" imgW="1282700" imgH="419100" progId="Equation.DSMT4">
                    <p:embed/>
                  </p:oleObj>
                </mc:Choice>
                <mc:Fallback>
                  <p:oleObj name="Equation" r:id="rId3" imgW="1282700" imgH="4191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770" y="3295"/>
                          <a:ext cx="1884" cy="7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82734" name="Object 14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339589619"/>
                </p:ext>
              </p:extLst>
            </p:nvPr>
          </p:nvGraphicFramePr>
          <p:xfrm>
            <a:off x="3012" y="3305"/>
            <a:ext cx="1878" cy="7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6371" name="Equation" r:id="rId5" imgW="1320800" imgH="419100" progId="Equation.DSMT4">
                    <p:embed/>
                  </p:oleObj>
                </mc:Choice>
                <mc:Fallback>
                  <p:oleObj name="Equation" r:id="rId5" imgW="1320800" imgH="4191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3012" y="3305"/>
                          <a:ext cx="1878" cy="70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82742" name="Group 22"/>
          <p:cNvGrpSpPr>
            <a:grpSpLocks/>
          </p:cNvGrpSpPr>
          <p:nvPr/>
        </p:nvGrpSpPr>
        <p:grpSpPr bwMode="auto">
          <a:xfrm>
            <a:off x="2146303" y="1354142"/>
            <a:ext cx="4841875" cy="3273425"/>
            <a:chOff x="1352" y="853"/>
            <a:chExt cx="3050" cy="2062"/>
          </a:xfrm>
        </p:grpSpPr>
        <p:sp>
          <p:nvSpPr>
            <p:cNvPr id="1182723" name="Line 3"/>
            <p:cNvSpPr>
              <a:spLocks noChangeShapeType="1"/>
            </p:cNvSpPr>
            <p:nvPr/>
          </p:nvSpPr>
          <p:spPr bwMode="auto">
            <a:xfrm>
              <a:off x="2999" y="853"/>
              <a:ext cx="0" cy="2062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4" name="Oval 4"/>
            <p:cNvSpPr>
              <a:spLocks noChangeArrowheads="1"/>
            </p:cNvSpPr>
            <p:nvPr/>
          </p:nvSpPr>
          <p:spPr bwMode="auto">
            <a:xfrm>
              <a:off x="1624" y="1777"/>
              <a:ext cx="75" cy="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5" name="Oval 5"/>
            <p:cNvSpPr>
              <a:spLocks noChangeArrowheads="1"/>
            </p:cNvSpPr>
            <p:nvPr/>
          </p:nvSpPr>
          <p:spPr bwMode="auto">
            <a:xfrm>
              <a:off x="3787" y="1252"/>
              <a:ext cx="75" cy="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6" name="Line 6"/>
            <p:cNvSpPr>
              <a:spLocks noChangeShapeType="1"/>
            </p:cNvSpPr>
            <p:nvPr/>
          </p:nvSpPr>
          <p:spPr bwMode="auto">
            <a:xfrm flipV="1">
              <a:off x="1658" y="1287"/>
              <a:ext cx="2171" cy="5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7" name="Oval 7"/>
            <p:cNvSpPr>
              <a:spLocks noChangeArrowheads="1"/>
            </p:cNvSpPr>
            <p:nvPr/>
          </p:nvSpPr>
          <p:spPr bwMode="auto">
            <a:xfrm>
              <a:off x="2967" y="1455"/>
              <a:ext cx="75" cy="75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8" name="Line 8"/>
            <p:cNvSpPr>
              <a:spLocks noChangeShapeType="1"/>
            </p:cNvSpPr>
            <p:nvPr/>
          </p:nvSpPr>
          <p:spPr bwMode="auto">
            <a:xfrm>
              <a:off x="1658" y="1832"/>
              <a:ext cx="2179" cy="0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29" name="Line 9"/>
            <p:cNvSpPr>
              <a:spLocks noChangeShapeType="1"/>
            </p:cNvSpPr>
            <p:nvPr/>
          </p:nvSpPr>
          <p:spPr bwMode="auto">
            <a:xfrm>
              <a:off x="3821" y="1287"/>
              <a:ext cx="0" cy="537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30" name="Line 10"/>
            <p:cNvSpPr>
              <a:spLocks noChangeShapeType="1"/>
            </p:cNvSpPr>
            <p:nvPr/>
          </p:nvSpPr>
          <p:spPr bwMode="auto">
            <a:xfrm>
              <a:off x="2463" y="1998"/>
              <a:ext cx="51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82731" name="Line 11"/>
            <p:cNvSpPr>
              <a:spLocks noChangeShapeType="1"/>
            </p:cNvSpPr>
            <p:nvPr/>
          </p:nvSpPr>
          <p:spPr bwMode="auto">
            <a:xfrm flipH="1">
              <a:off x="1666" y="1998"/>
              <a:ext cx="6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1182735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5940842"/>
                </p:ext>
              </p:extLst>
            </p:nvPr>
          </p:nvGraphicFramePr>
          <p:xfrm>
            <a:off x="2256" y="1232"/>
            <a:ext cx="617" cy="2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6372" name="Equation" r:id="rId7" imgW="596900" imgH="279400" progId="Equation.DSMT4">
                    <p:embed/>
                  </p:oleObj>
                </mc:Choice>
                <mc:Fallback>
                  <p:oleObj name="Equation" r:id="rId7" imgW="5969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2256" y="1232"/>
                          <a:ext cx="617" cy="2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82736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47199044"/>
                </p:ext>
              </p:extLst>
            </p:nvPr>
          </p:nvGraphicFramePr>
          <p:xfrm>
            <a:off x="3890" y="1067"/>
            <a:ext cx="512" cy="3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6373" name="Equation" r:id="rId9" imgW="495300" imgH="279400" progId="Equation.DSMT4">
                    <p:embed/>
                  </p:oleObj>
                </mc:Choice>
                <mc:Fallback>
                  <p:oleObj name="Equation" r:id="rId9" imgW="4953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3890" y="1067"/>
                          <a:ext cx="512" cy="3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82737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967743074"/>
                </p:ext>
              </p:extLst>
            </p:nvPr>
          </p:nvGraphicFramePr>
          <p:xfrm>
            <a:off x="2281" y="1877"/>
            <a:ext cx="188" cy="2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6374" name="Equation" r:id="rId11" imgW="139700" imgH="177800" progId="Equation.DSMT4">
                    <p:embed/>
                  </p:oleObj>
                </mc:Choice>
                <mc:Fallback>
                  <p:oleObj name="Equation" r:id="rId11" imgW="139700" imgH="177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2281" y="1877"/>
                          <a:ext cx="188" cy="2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82738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817782019"/>
                </p:ext>
              </p:extLst>
            </p:nvPr>
          </p:nvGraphicFramePr>
          <p:xfrm>
            <a:off x="1352" y="1483"/>
            <a:ext cx="499" cy="32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6375" name="Equation" r:id="rId13" imgW="482600" imgH="279400" progId="Equation.DSMT4">
                    <p:embed/>
                  </p:oleObj>
                </mc:Choice>
                <mc:Fallback>
                  <p:oleObj name="Equation" r:id="rId13" imgW="4826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1352" y="1483"/>
                          <a:ext cx="499" cy="32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/>
                      </p:spPr>
                    </p:pic>
                  </p:oleObj>
                </mc:Fallback>
              </mc:AlternateContent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2359858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2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Matrices</a:t>
            </a:r>
          </a:p>
        </p:txBody>
      </p:sp>
      <p:sp>
        <p:nvSpPr>
          <p:cNvPr id="1183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19237"/>
            <a:ext cx="8229600" cy="5911851"/>
          </a:xfrm>
        </p:spPr>
        <p:txBody>
          <a:bodyPr/>
          <a:lstStyle/>
          <a:p>
            <a:r>
              <a:rPr lang="en-US"/>
              <a:t>Note negation of z coord (focal plane –d)</a:t>
            </a:r>
          </a:p>
          <a:p>
            <a:r>
              <a:rPr lang="en-US"/>
              <a:t>(Only) last row affected (no longer 0 0 0 1)</a:t>
            </a:r>
          </a:p>
          <a:p>
            <a:r>
              <a:rPr lang="en-US"/>
              <a:t>w coord will no longer = 1.  Must divide at end </a:t>
            </a:r>
          </a:p>
          <a:p>
            <a:pPr lvl="1"/>
            <a:endParaRPr lang="en-US"/>
          </a:p>
          <a:p>
            <a:endParaRPr lang="en-US"/>
          </a:p>
        </p:txBody>
      </p:sp>
      <p:graphicFrame>
        <p:nvGraphicFramePr>
          <p:cNvPr id="118374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611114"/>
              </p:ext>
            </p:extLst>
          </p:nvPr>
        </p:nvGraphicFramePr>
        <p:xfrm>
          <a:off x="2425700" y="3571875"/>
          <a:ext cx="3798888" cy="279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3775" name="Equation" r:id="rId3" imgW="1536700" imgH="1130300" progId="Equation.DSMT4">
                  <p:embed/>
                </p:oleObj>
              </mc:Choice>
              <mc:Fallback>
                <p:oleObj name="Equation" r:id="rId3" imgW="1536700" imgH="1130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3571875"/>
                        <a:ext cx="3798888" cy="2794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4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Verify</a:t>
            </a:r>
          </a:p>
        </p:txBody>
      </p:sp>
      <p:graphicFrame>
        <p:nvGraphicFramePr>
          <p:cNvPr id="118477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1530425"/>
              </p:ext>
            </p:extLst>
          </p:nvPr>
        </p:nvGraphicFramePr>
        <p:xfrm>
          <a:off x="304970" y="2385176"/>
          <a:ext cx="4715926" cy="2727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4822" name="Equation" r:id="rId3" imgW="1955800" imgH="1130300" progId="Equation.DSMT4">
                  <p:embed/>
                </p:oleObj>
              </mc:Choice>
              <mc:Fallback>
                <p:oleObj name="Equation" r:id="rId3" imgW="1955800" imgH="11303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970" y="2385176"/>
                        <a:ext cx="4715926" cy="27273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47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8796765"/>
              </p:ext>
            </p:extLst>
          </p:nvPr>
        </p:nvGraphicFramePr>
        <p:xfrm>
          <a:off x="5415832" y="2119536"/>
          <a:ext cx="3514395" cy="3160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4823" name="Equation" r:id="rId5" imgW="1498600" imgH="1346200" progId="Equation.DSMT4">
                  <p:embed/>
                </p:oleObj>
              </mc:Choice>
              <mc:Fallback>
                <p:oleObj name="Equation" r:id="rId5" imgW="1498600" imgH="13462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5832" y="2119536"/>
                        <a:ext cx="3514395" cy="3160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4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 Do</a:t>
            </a:r>
          </a:p>
        </p:txBody>
      </p:sp>
      <p:sp>
        <p:nvSpPr>
          <p:cNvPr id="1092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4" y="1527175"/>
            <a:ext cx="8494713" cy="5029200"/>
          </a:xfrm>
        </p:spPr>
        <p:txBody>
          <a:bodyPr/>
          <a:lstStyle/>
          <a:p>
            <a:r>
              <a:rPr lang="en-US" sz="2400" dirty="0"/>
              <a:t>Questions/concerns about assignment 1?</a:t>
            </a:r>
          </a:p>
          <a:p>
            <a:r>
              <a:rPr lang="en-US" sz="2400" dirty="0"/>
              <a:t>Remember it is </a:t>
            </a:r>
            <a:r>
              <a:rPr lang="en-US" sz="2400" dirty="0" smtClean="0"/>
              <a:t>due Jan 30.  </a:t>
            </a:r>
            <a:r>
              <a:rPr lang="en-US" sz="2400" dirty="0"/>
              <a:t>Ask me or TAs re problems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5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185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62049"/>
            <a:ext cx="8686800" cy="5911851"/>
          </a:xfrm>
        </p:spPr>
        <p:txBody>
          <a:bodyPr/>
          <a:lstStyle/>
          <a:p>
            <a:endParaRPr lang="en-US"/>
          </a:p>
          <a:p>
            <a:r>
              <a:rPr lang="en-US"/>
              <a:t>Orthographic projection (simpler)</a:t>
            </a:r>
          </a:p>
          <a:p>
            <a:r>
              <a:rPr lang="en-US"/>
              <a:t>Perspective projection, basic idea </a:t>
            </a:r>
          </a:p>
          <a:p>
            <a:r>
              <a:rPr lang="en-US" i="1"/>
              <a:t>Derivation of gluPerspective (handout: glFrustum)</a:t>
            </a:r>
          </a:p>
          <a:p>
            <a:r>
              <a:rPr lang="en-US"/>
              <a:t>Brief discussion of nonlinear mapping in z</a:t>
            </a:r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Remember projection tutorial</a:t>
            </a:r>
          </a:p>
        </p:txBody>
      </p:sp>
      <p:pic>
        <p:nvPicPr>
          <p:cNvPr id="1187843" name="Picture 3" descr="proje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967" y="1485900"/>
            <a:ext cx="5272087" cy="5272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Viewing Frustum</a:t>
            </a:r>
          </a:p>
        </p:txBody>
      </p:sp>
      <p:sp>
        <p:nvSpPr>
          <p:cNvPr id="1188870" name="AutoShape 6"/>
          <p:cNvSpPr>
            <a:spLocks noChangeArrowheads="1"/>
          </p:cNvSpPr>
          <p:nvPr/>
        </p:nvSpPr>
        <p:spPr bwMode="auto">
          <a:xfrm rot="5400000">
            <a:off x="4877596" y="2324897"/>
            <a:ext cx="4251325" cy="3074987"/>
          </a:xfrm>
          <a:custGeom>
            <a:avLst/>
            <a:gdLst>
              <a:gd name="G0" fmla="+- 2306 0 0"/>
              <a:gd name="G1" fmla="+- 21600 0 2306"/>
              <a:gd name="G2" fmla="*/ 2306 1 2"/>
              <a:gd name="G3" fmla="+- 21600 0 G2"/>
              <a:gd name="G4" fmla="+/ 2306 21600 2"/>
              <a:gd name="G5" fmla="+/ G1 0 2"/>
              <a:gd name="G6" fmla="*/ 21600 21600 2306"/>
              <a:gd name="G7" fmla="*/ G6 1 2"/>
              <a:gd name="G8" fmla="+- 21600 0 G7"/>
              <a:gd name="G9" fmla="*/ 21600 1 2"/>
              <a:gd name="G10" fmla="+- 2306 0 G9"/>
              <a:gd name="G11" fmla="?: G10 G8 0"/>
              <a:gd name="G12" fmla="?: G10 G7 21600"/>
              <a:gd name="T0" fmla="*/ 20447 w 21600"/>
              <a:gd name="T1" fmla="*/ 10800 h 21600"/>
              <a:gd name="T2" fmla="*/ 10800 w 21600"/>
              <a:gd name="T3" fmla="*/ 21600 h 21600"/>
              <a:gd name="T4" fmla="*/ 1153 w 21600"/>
              <a:gd name="T5" fmla="*/ 10800 h 21600"/>
              <a:gd name="T6" fmla="*/ 10800 w 21600"/>
              <a:gd name="T7" fmla="*/ 0 h 21600"/>
              <a:gd name="T8" fmla="*/ 2953 w 21600"/>
              <a:gd name="T9" fmla="*/ 2953 h 21600"/>
              <a:gd name="T10" fmla="*/ 18647 w 21600"/>
              <a:gd name="T11" fmla="*/ 186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306" y="21600"/>
                </a:lnTo>
                <a:lnTo>
                  <a:pt x="19294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8080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8871" name="AutoShape 7"/>
          <p:cNvSpPr>
            <a:spLocks noChangeArrowheads="1"/>
          </p:cNvSpPr>
          <p:nvPr/>
        </p:nvSpPr>
        <p:spPr bwMode="auto">
          <a:xfrm rot="5400000">
            <a:off x="2309021" y="3761582"/>
            <a:ext cx="1595437" cy="984250"/>
          </a:xfrm>
          <a:custGeom>
            <a:avLst/>
            <a:gdLst>
              <a:gd name="G0" fmla="+- 2466 0 0"/>
              <a:gd name="G1" fmla="+- 21600 0 2466"/>
              <a:gd name="G2" fmla="*/ 2466 1 2"/>
              <a:gd name="G3" fmla="+- 21600 0 G2"/>
              <a:gd name="G4" fmla="+/ 2466 21600 2"/>
              <a:gd name="G5" fmla="+/ G1 0 2"/>
              <a:gd name="G6" fmla="*/ 21600 21600 2466"/>
              <a:gd name="G7" fmla="*/ G6 1 2"/>
              <a:gd name="G8" fmla="+- 21600 0 G7"/>
              <a:gd name="G9" fmla="*/ 21600 1 2"/>
              <a:gd name="G10" fmla="+- 2466 0 G9"/>
              <a:gd name="G11" fmla="?: G10 G8 0"/>
              <a:gd name="G12" fmla="?: G10 G7 21600"/>
              <a:gd name="T0" fmla="*/ 20367 w 21600"/>
              <a:gd name="T1" fmla="*/ 10800 h 21600"/>
              <a:gd name="T2" fmla="*/ 10800 w 21600"/>
              <a:gd name="T3" fmla="*/ 21600 h 21600"/>
              <a:gd name="T4" fmla="*/ 1233 w 21600"/>
              <a:gd name="T5" fmla="*/ 10800 h 21600"/>
              <a:gd name="T6" fmla="*/ 10800 w 21600"/>
              <a:gd name="T7" fmla="*/ 0 h 21600"/>
              <a:gd name="T8" fmla="*/ 3033 w 21600"/>
              <a:gd name="T9" fmla="*/ 3033 h 21600"/>
              <a:gd name="T10" fmla="*/ 18567 w 21600"/>
              <a:gd name="T11" fmla="*/ 1856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466" y="21600"/>
                </a:lnTo>
                <a:lnTo>
                  <a:pt x="19134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8872" name="Line 8"/>
          <p:cNvSpPr>
            <a:spLocks noChangeShapeType="1"/>
          </p:cNvSpPr>
          <p:nvPr/>
        </p:nvSpPr>
        <p:spPr bwMode="auto">
          <a:xfrm flipV="1">
            <a:off x="3584579" y="1770066"/>
            <a:ext cx="4949825" cy="16843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873" name="Line 9"/>
          <p:cNvSpPr>
            <a:spLocks noChangeShapeType="1"/>
          </p:cNvSpPr>
          <p:nvPr/>
        </p:nvSpPr>
        <p:spPr bwMode="auto">
          <a:xfrm flipV="1">
            <a:off x="2614613" y="2212978"/>
            <a:ext cx="2860675" cy="13938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874" name="Line 10"/>
          <p:cNvSpPr>
            <a:spLocks noChangeShapeType="1"/>
          </p:cNvSpPr>
          <p:nvPr/>
        </p:nvSpPr>
        <p:spPr bwMode="auto">
          <a:xfrm>
            <a:off x="3605217" y="5049841"/>
            <a:ext cx="4891087" cy="9429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875" name="Line 11"/>
          <p:cNvSpPr>
            <a:spLocks noChangeShapeType="1"/>
          </p:cNvSpPr>
          <p:nvPr/>
        </p:nvSpPr>
        <p:spPr bwMode="auto">
          <a:xfrm>
            <a:off x="2586038" y="4911727"/>
            <a:ext cx="2843212" cy="638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8880" name="Text Box 16"/>
          <p:cNvSpPr txBox="1">
            <a:spLocks noChangeArrowheads="1"/>
          </p:cNvSpPr>
          <p:nvPr/>
        </p:nvSpPr>
        <p:spPr bwMode="auto">
          <a:xfrm>
            <a:off x="1412992" y="2771776"/>
            <a:ext cx="194128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Near plane</a:t>
            </a:r>
          </a:p>
        </p:txBody>
      </p:sp>
      <p:sp>
        <p:nvSpPr>
          <p:cNvPr id="1188881" name="Text Box 17"/>
          <p:cNvSpPr txBox="1">
            <a:spLocks noChangeArrowheads="1"/>
          </p:cNvSpPr>
          <p:nvPr/>
        </p:nvSpPr>
        <p:spPr bwMode="auto">
          <a:xfrm>
            <a:off x="5372990" y="1408113"/>
            <a:ext cx="170160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Far plane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9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Screen (Projection Plane)</a:t>
            </a:r>
          </a:p>
        </p:txBody>
      </p:sp>
      <p:sp>
        <p:nvSpPr>
          <p:cNvPr id="1189901" name="AutoShape 13"/>
          <p:cNvSpPr>
            <a:spLocks noChangeArrowheads="1"/>
          </p:cNvSpPr>
          <p:nvPr/>
        </p:nvSpPr>
        <p:spPr bwMode="auto">
          <a:xfrm rot="5400000">
            <a:off x="2974975" y="2278063"/>
            <a:ext cx="3657600" cy="3568700"/>
          </a:xfrm>
          <a:custGeom>
            <a:avLst/>
            <a:gdLst>
              <a:gd name="G0" fmla="+- 2466 0 0"/>
              <a:gd name="G1" fmla="+- 21600 0 2466"/>
              <a:gd name="G2" fmla="*/ 2466 1 2"/>
              <a:gd name="G3" fmla="+- 21600 0 G2"/>
              <a:gd name="G4" fmla="+/ 2466 21600 2"/>
              <a:gd name="G5" fmla="+/ G1 0 2"/>
              <a:gd name="G6" fmla="*/ 21600 21600 2466"/>
              <a:gd name="G7" fmla="*/ G6 1 2"/>
              <a:gd name="G8" fmla="+- 21600 0 G7"/>
              <a:gd name="G9" fmla="*/ 21600 1 2"/>
              <a:gd name="G10" fmla="+- 2466 0 G9"/>
              <a:gd name="G11" fmla="?: G10 G8 0"/>
              <a:gd name="G12" fmla="?: G10 G7 21600"/>
              <a:gd name="T0" fmla="*/ 20367 w 21600"/>
              <a:gd name="T1" fmla="*/ 10800 h 21600"/>
              <a:gd name="T2" fmla="*/ 10800 w 21600"/>
              <a:gd name="T3" fmla="*/ 21600 h 21600"/>
              <a:gd name="T4" fmla="*/ 1233 w 21600"/>
              <a:gd name="T5" fmla="*/ 10800 h 21600"/>
              <a:gd name="T6" fmla="*/ 10800 w 21600"/>
              <a:gd name="T7" fmla="*/ 0 h 21600"/>
              <a:gd name="T8" fmla="*/ 3033 w 21600"/>
              <a:gd name="T9" fmla="*/ 3033 h 21600"/>
              <a:gd name="T10" fmla="*/ 18567 w 21600"/>
              <a:gd name="T11" fmla="*/ 1856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2466" y="21600"/>
                </a:lnTo>
                <a:lnTo>
                  <a:pt x="19134" y="21600"/>
                </a:lnTo>
                <a:lnTo>
                  <a:pt x="21600" y="0"/>
                </a:lnTo>
                <a:close/>
              </a:path>
            </a:pathLst>
          </a:cu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9902" name="Line 14"/>
          <p:cNvSpPr>
            <a:spLocks noChangeShapeType="1"/>
          </p:cNvSpPr>
          <p:nvPr/>
        </p:nvSpPr>
        <p:spPr bwMode="auto">
          <a:xfrm flipV="1">
            <a:off x="1190625" y="2278064"/>
            <a:ext cx="5384800" cy="26717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03" name="Line 15"/>
          <p:cNvSpPr>
            <a:spLocks noChangeShapeType="1"/>
          </p:cNvSpPr>
          <p:nvPr/>
        </p:nvSpPr>
        <p:spPr bwMode="auto">
          <a:xfrm flipV="1">
            <a:off x="1190625" y="4092576"/>
            <a:ext cx="3570288" cy="8731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04" name="Line 16"/>
          <p:cNvSpPr>
            <a:spLocks noChangeShapeType="1"/>
          </p:cNvSpPr>
          <p:nvPr/>
        </p:nvSpPr>
        <p:spPr bwMode="auto">
          <a:xfrm flipV="1">
            <a:off x="1198567" y="2662240"/>
            <a:ext cx="1843087" cy="2236787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05" name="Line 17"/>
          <p:cNvSpPr>
            <a:spLocks noChangeShapeType="1"/>
          </p:cNvSpPr>
          <p:nvPr/>
        </p:nvSpPr>
        <p:spPr bwMode="auto">
          <a:xfrm>
            <a:off x="1162050" y="4935540"/>
            <a:ext cx="1873250" cy="579437"/>
          </a:xfrm>
          <a:prstGeom prst="line">
            <a:avLst/>
          </a:prstGeom>
          <a:noFill/>
          <a:ln w="38100">
            <a:solidFill>
              <a:schemeClr val="folHlink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06" name="Line 18"/>
          <p:cNvSpPr>
            <a:spLocks noChangeShapeType="1"/>
          </p:cNvSpPr>
          <p:nvPr/>
        </p:nvSpPr>
        <p:spPr bwMode="auto">
          <a:xfrm>
            <a:off x="1182692" y="4913315"/>
            <a:ext cx="5299075" cy="9572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08" name="AutoShape 20"/>
          <p:cNvSpPr>
            <a:spLocks noChangeArrowheads="1"/>
          </p:cNvSpPr>
          <p:nvPr/>
        </p:nvSpPr>
        <p:spPr bwMode="auto">
          <a:xfrm rot="4634298">
            <a:off x="1357316" y="4376739"/>
            <a:ext cx="960439" cy="652463"/>
          </a:xfrm>
          <a:custGeom>
            <a:avLst/>
            <a:gdLst>
              <a:gd name="G0" fmla="+- 5400 0 0"/>
              <a:gd name="G1" fmla="+- 11796480 0 0"/>
              <a:gd name="G2" fmla="+- 0 0 11796480"/>
              <a:gd name="T0" fmla="*/ 0 256 1"/>
              <a:gd name="T1" fmla="*/ 180 256 1"/>
              <a:gd name="G3" fmla="+- 11796480 T0 T1"/>
              <a:gd name="T2" fmla="*/ 0 256 1"/>
              <a:gd name="T3" fmla="*/ 90 256 1"/>
              <a:gd name="G4" fmla="+- 11796480 T2 T3"/>
              <a:gd name="G5" fmla="*/ G4 2 1"/>
              <a:gd name="T4" fmla="*/ 90 256 1"/>
              <a:gd name="T5" fmla="*/ 0 256 1"/>
              <a:gd name="G6" fmla="+- 11796480 T4 T5"/>
              <a:gd name="G7" fmla="*/ G6 2 1"/>
              <a:gd name="G8" fmla="abs 11796480"/>
              <a:gd name="T6" fmla="*/ 0 256 1"/>
              <a:gd name="T7" fmla="*/ 90 256 1"/>
              <a:gd name="G9" fmla="+- G8 T6 T7"/>
              <a:gd name="G10" fmla="?: G9 G7 G5"/>
              <a:gd name="T8" fmla="*/ 0 256 1"/>
              <a:gd name="T9" fmla="*/ 360 256 1"/>
              <a:gd name="G11" fmla="+- G10 T8 T9"/>
              <a:gd name="G12" fmla="?: G10 G11 G10"/>
              <a:gd name="T10" fmla="*/ 0 256 1"/>
              <a:gd name="T11" fmla="*/ 360 256 1"/>
              <a:gd name="G13" fmla="+- G12 T10 T11"/>
              <a:gd name="G14" fmla="?: G12 G13 G12"/>
              <a:gd name="G15" fmla="+- 0 0 G14"/>
              <a:gd name="G16" fmla="+- 10800 0 0"/>
              <a:gd name="G17" fmla="+- 10800 0 5400"/>
              <a:gd name="G18" fmla="*/ 5400 1 2"/>
              <a:gd name="G19" fmla="+- G18 5400 0"/>
              <a:gd name="G20" fmla="cos G19 11796480"/>
              <a:gd name="G21" fmla="sin G19 11796480"/>
              <a:gd name="G22" fmla="+- G20 10800 0"/>
              <a:gd name="G23" fmla="+- G21 10800 0"/>
              <a:gd name="G24" fmla="+- 10800 0 G20"/>
              <a:gd name="G25" fmla="+- 5400 10800 0"/>
              <a:gd name="G26" fmla="?: G9 G17 G25"/>
              <a:gd name="G27" fmla="?: G9 0 21600"/>
              <a:gd name="G28" fmla="cos 10800 11796480"/>
              <a:gd name="G29" fmla="sin 10800 11796480"/>
              <a:gd name="G30" fmla="sin 5400 11796480"/>
              <a:gd name="G31" fmla="+- G28 10800 0"/>
              <a:gd name="G32" fmla="+- G29 10800 0"/>
              <a:gd name="G33" fmla="+- G30 10800 0"/>
              <a:gd name="G34" fmla="?: G4 0 G31"/>
              <a:gd name="G35" fmla="?: 11796480 G34 0"/>
              <a:gd name="G36" fmla="?: G6 G35 G31"/>
              <a:gd name="G37" fmla="+- 21600 0 G36"/>
              <a:gd name="G38" fmla="?: G4 0 G33"/>
              <a:gd name="G39" fmla="?: 11796480 G38 G32"/>
              <a:gd name="G40" fmla="?: G6 G39 0"/>
              <a:gd name="G41" fmla="?: G4 G32 21600"/>
              <a:gd name="G42" fmla="?: G6 G41 G33"/>
              <a:gd name="T12" fmla="*/ 10800 w 21600"/>
              <a:gd name="T13" fmla="*/ 0 h 21600"/>
              <a:gd name="T14" fmla="*/ 2700 w 21600"/>
              <a:gd name="T15" fmla="*/ 10800 h 21600"/>
              <a:gd name="T16" fmla="*/ 10800 w 21600"/>
              <a:gd name="T17" fmla="*/ 5400 h 21600"/>
              <a:gd name="T18" fmla="*/ 18900 w 21600"/>
              <a:gd name="T19" fmla="*/ 10800 h 21600"/>
              <a:gd name="T20" fmla="*/ G36 w 21600"/>
              <a:gd name="T21" fmla="*/ G40 h 21600"/>
              <a:gd name="T22" fmla="*/ G37 w 21600"/>
              <a:gd name="T23" fmla="*/ G42 h 21600"/>
            </a:gdLst>
            <a:ahLst/>
            <a:cxnLst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>
                <a:moveTo>
                  <a:pt x="5400" y="10800"/>
                </a:moveTo>
                <a:cubicBezTo>
                  <a:pt x="5400" y="7817"/>
                  <a:pt x="7817" y="5400"/>
                  <a:pt x="10800" y="5400"/>
                </a:cubicBezTo>
                <a:cubicBezTo>
                  <a:pt x="13782" y="5400"/>
                  <a:pt x="16199" y="7817"/>
                  <a:pt x="16199" y="10799"/>
                </a:cubicBezTo>
                <a:lnTo>
                  <a:pt x="21600" y="10800"/>
                </a:ln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lose/>
              </a:path>
            </a:pathLst>
          </a:cu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189909" name="Text Box 21"/>
          <p:cNvSpPr txBox="1">
            <a:spLocks noChangeArrowheads="1"/>
          </p:cNvSpPr>
          <p:nvPr/>
        </p:nvSpPr>
        <p:spPr bwMode="auto">
          <a:xfrm>
            <a:off x="64781" y="3236915"/>
            <a:ext cx="218025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folHlink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chemeClr val="folHlink"/>
                </a:solidFill>
                <a:latin typeface="Arial" charset="0"/>
              </a:rPr>
              <a:t>Field of view</a:t>
            </a:r>
          </a:p>
          <a:p>
            <a:r>
              <a:rPr lang="en-US">
                <a:solidFill>
                  <a:schemeClr val="folHlink"/>
                </a:solidFill>
                <a:latin typeface="Arial" charset="0"/>
              </a:rPr>
              <a:t>(fovy)</a:t>
            </a:r>
          </a:p>
        </p:txBody>
      </p:sp>
      <p:sp>
        <p:nvSpPr>
          <p:cNvPr id="1189910" name="Line 22"/>
          <p:cNvSpPr>
            <a:spLocks noChangeShapeType="1"/>
          </p:cNvSpPr>
          <p:nvPr/>
        </p:nvSpPr>
        <p:spPr bwMode="auto">
          <a:xfrm>
            <a:off x="3005138" y="1871663"/>
            <a:ext cx="3598862" cy="0"/>
          </a:xfrm>
          <a:prstGeom prst="line">
            <a:avLst/>
          </a:prstGeom>
          <a:noFill/>
          <a:ln w="38100">
            <a:solidFill>
              <a:srgbClr val="C0C0C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11" name="Line 23"/>
          <p:cNvSpPr>
            <a:spLocks noChangeShapeType="1"/>
          </p:cNvSpPr>
          <p:nvPr/>
        </p:nvSpPr>
        <p:spPr bwMode="auto">
          <a:xfrm flipV="1">
            <a:off x="7067550" y="2209803"/>
            <a:ext cx="12700" cy="3802063"/>
          </a:xfrm>
          <a:prstGeom prst="line">
            <a:avLst/>
          </a:prstGeom>
          <a:noFill/>
          <a:ln w="38100">
            <a:solidFill>
              <a:srgbClr val="C0C0C0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89912" name="Text Box 24"/>
          <p:cNvSpPr txBox="1">
            <a:spLocks noChangeArrowheads="1"/>
          </p:cNvSpPr>
          <p:nvPr/>
        </p:nvSpPr>
        <p:spPr bwMode="auto">
          <a:xfrm>
            <a:off x="4228761" y="1847851"/>
            <a:ext cx="103573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C0C0"/>
                </a:solidFill>
                <a:latin typeface="Arial" charset="0"/>
              </a:rPr>
              <a:t>width</a:t>
            </a:r>
          </a:p>
        </p:txBody>
      </p:sp>
      <p:sp>
        <p:nvSpPr>
          <p:cNvPr id="1189913" name="Text Box 25"/>
          <p:cNvSpPr txBox="1">
            <a:spLocks noChangeArrowheads="1"/>
          </p:cNvSpPr>
          <p:nvPr/>
        </p:nvSpPr>
        <p:spPr bwMode="auto">
          <a:xfrm>
            <a:off x="7125817" y="3763962"/>
            <a:ext cx="116299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solidFill>
                  <a:srgbClr val="C0C0C0"/>
                </a:solidFill>
                <a:latin typeface="Arial" charset="0"/>
              </a:rPr>
              <a:t>height</a:t>
            </a:r>
          </a:p>
        </p:txBody>
      </p:sp>
      <p:sp>
        <p:nvSpPr>
          <p:cNvPr id="1189914" name="Text Box 26"/>
          <p:cNvSpPr txBox="1">
            <a:spLocks noChangeArrowheads="1"/>
          </p:cNvSpPr>
          <p:nvPr/>
        </p:nvSpPr>
        <p:spPr bwMode="auto">
          <a:xfrm>
            <a:off x="2479470" y="6110288"/>
            <a:ext cx="4605748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Aspect ratio = width / height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0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gluPerspective</a:t>
            </a:r>
          </a:p>
        </p:txBody>
      </p:sp>
      <p:sp>
        <p:nvSpPr>
          <p:cNvPr id="1190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4" y="1162049"/>
            <a:ext cx="8550275" cy="5911851"/>
          </a:xfrm>
        </p:spPr>
        <p:txBody>
          <a:bodyPr/>
          <a:lstStyle/>
          <a:p>
            <a:endParaRPr lang="en-US"/>
          </a:p>
          <a:p>
            <a:r>
              <a:rPr lang="en-US"/>
              <a:t>gluPerspective(fovy, aspect, zNear &gt; 0, zFar &gt; 0)</a:t>
            </a:r>
          </a:p>
          <a:p>
            <a:r>
              <a:rPr lang="en-US"/>
              <a:t>Fovy, aspect control fov in x, y directions</a:t>
            </a:r>
          </a:p>
          <a:p>
            <a:r>
              <a:rPr lang="en-US"/>
              <a:t>zNear, zFar control viewing frustum</a:t>
            </a:r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2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Overhead View of Our Screen</a:t>
            </a:r>
          </a:p>
        </p:txBody>
      </p:sp>
      <p:graphicFrame>
        <p:nvGraphicFramePr>
          <p:cNvPr id="1192983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141789"/>
              </p:ext>
            </p:extLst>
          </p:nvPr>
        </p:nvGraphicFramePr>
        <p:xfrm>
          <a:off x="1431925" y="3840747"/>
          <a:ext cx="2705898" cy="569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7370" name="Equation" r:id="rId3" imgW="965200" imgH="203200" progId="Equation.DSMT4">
                  <p:embed/>
                </p:oleObj>
              </mc:Choice>
              <mc:Fallback>
                <p:oleObj name="Equation" r:id="rId3" imgW="965200" imgH="203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1925" y="3840747"/>
                        <a:ext cx="2705898" cy="569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1" name="Group 22"/>
          <p:cNvGrpSpPr>
            <a:grpSpLocks/>
          </p:cNvGrpSpPr>
          <p:nvPr/>
        </p:nvGrpSpPr>
        <p:grpSpPr bwMode="auto">
          <a:xfrm>
            <a:off x="1498715" y="1387785"/>
            <a:ext cx="6450251" cy="2649538"/>
            <a:chOff x="1352" y="853"/>
            <a:chExt cx="3055" cy="1669"/>
          </a:xfrm>
        </p:grpSpPr>
        <p:sp>
          <p:nvSpPr>
            <p:cNvPr id="22" name="Line 3"/>
            <p:cNvSpPr>
              <a:spLocks noChangeShapeType="1"/>
            </p:cNvSpPr>
            <p:nvPr/>
          </p:nvSpPr>
          <p:spPr bwMode="auto">
            <a:xfrm>
              <a:off x="2999" y="853"/>
              <a:ext cx="1" cy="1669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" name="Oval 4"/>
            <p:cNvSpPr>
              <a:spLocks noChangeArrowheads="1"/>
            </p:cNvSpPr>
            <p:nvPr/>
          </p:nvSpPr>
          <p:spPr bwMode="auto">
            <a:xfrm>
              <a:off x="1624" y="1777"/>
              <a:ext cx="78" cy="104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Oval 5"/>
            <p:cNvSpPr>
              <a:spLocks noChangeArrowheads="1"/>
            </p:cNvSpPr>
            <p:nvPr/>
          </p:nvSpPr>
          <p:spPr bwMode="auto">
            <a:xfrm>
              <a:off x="3787" y="1247"/>
              <a:ext cx="78" cy="88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" name="Line 6"/>
            <p:cNvSpPr>
              <a:spLocks noChangeShapeType="1"/>
            </p:cNvSpPr>
            <p:nvPr/>
          </p:nvSpPr>
          <p:spPr bwMode="auto">
            <a:xfrm flipV="1">
              <a:off x="1658" y="1287"/>
              <a:ext cx="2171" cy="53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Oval 7"/>
            <p:cNvSpPr>
              <a:spLocks noChangeArrowheads="1"/>
            </p:cNvSpPr>
            <p:nvPr/>
          </p:nvSpPr>
          <p:spPr bwMode="auto">
            <a:xfrm>
              <a:off x="2967" y="1450"/>
              <a:ext cx="85" cy="97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" name="Line 8"/>
            <p:cNvSpPr>
              <a:spLocks noChangeShapeType="1"/>
            </p:cNvSpPr>
            <p:nvPr/>
          </p:nvSpPr>
          <p:spPr bwMode="auto">
            <a:xfrm>
              <a:off x="1658" y="1832"/>
              <a:ext cx="2179" cy="0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" name="Line 9"/>
            <p:cNvSpPr>
              <a:spLocks noChangeShapeType="1"/>
            </p:cNvSpPr>
            <p:nvPr/>
          </p:nvSpPr>
          <p:spPr bwMode="auto">
            <a:xfrm>
              <a:off x="3821" y="1287"/>
              <a:ext cx="0" cy="537"/>
            </a:xfrm>
            <a:prstGeom prst="line">
              <a:avLst/>
            </a:prstGeom>
            <a:noFill/>
            <a:ln w="38100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" name="Line 10"/>
            <p:cNvSpPr>
              <a:spLocks noChangeShapeType="1"/>
            </p:cNvSpPr>
            <p:nvPr/>
          </p:nvSpPr>
          <p:spPr bwMode="auto">
            <a:xfrm>
              <a:off x="2463" y="1998"/>
              <a:ext cx="51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" name="Line 11"/>
            <p:cNvSpPr>
              <a:spLocks noChangeShapeType="1"/>
            </p:cNvSpPr>
            <p:nvPr/>
          </p:nvSpPr>
          <p:spPr bwMode="auto">
            <a:xfrm flipH="1">
              <a:off x="1666" y="1998"/>
              <a:ext cx="60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aphicFrame>
          <p:nvGraphicFramePr>
            <p:cNvPr id="31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232279559"/>
                </p:ext>
              </p:extLst>
            </p:nvPr>
          </p:nvGraphicFramePr>
          <p:xfrm>
            <a:off x="2256" y="1212"/>
            <a:ext cx="617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7371" name="Equation" r:id="rId5" imgW="596900" imgH="279400" progId="Equation.DSMT4">
                    <p:embed/>
                  </p:oleObj>
                </mc:Choice>
                <mc:Fallback>
                  <p:oleObj name="Equation" r:id="rId5" imgW="5969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2256" y="1212"/>
                          <a:ext cx="617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2" name="Object 16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603010307"/>
                </p:ext>
              </p:extLst>
            </p:nvPr>
          </p:nvGraphicFramePr>
          <p:xfrm>
            <a:off x="3895" y="1067"/>
            <a:ext cx="512" cy="3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7372" name="Equation" r:id="rId7" imgW="495300" imgH="279400" progId="Equation.DSMT4">
                    <p:embed/>
                  </p:oleObj>
                </mc:Choice>
                <mc:Fallback>
                  <p:oleObj name="Equation" r:id="rId7" imgW="4953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3895" y="1067"/>
                          <a:ext cx="512" cy="3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3" name="Object 1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934401648"/>
                </p:ext>
              </p:extLst>
            </p:nvPr>
          </p:nvGraphicFramePr>
          <p:xfrm>
            <a:off x="2281" y="1877"/>
            <a:ext cx="144" cy="2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7373" name="Equation" r:id="rId9" imgW="139700" imgH="177800" progId="Equation.DSMT4">
                    <p:embed/>
                  </p:oleObj>
                </mc:Choice>
                <mc:Fallback>
                  <p:oleObj name="Equation" r:id="rId9" imgW="139700" imgH="1778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2281" y="1877"/>
                          <a:ext cx="144" cy="24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34" name="Object 18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730393882"/>
                </p:ext>
              </p:extLst>
            </p:nvPr>
          </p:nvGraphicFramePr>
          <p:xfrm>
            <a:off x="1352" y="1411"/>
            <a:ext cx="499" cy="3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07374" name="Equation" r:id="rId11" imgW="482600" imgH="279400" progId="Equation.DSMT4">
                    <p:embed/>
                  </p:oleObj>
                </mc:Choice>
                <mc:Fallback>
                  <p:oleObj name="Equation" r:id="rId11" imgW="482600" imgH="2794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/>
                        <a:srcRect/>
                        <a:stretch>
                          <a:fillRect/>
                        </a:stretch>
                      </p:blipFill>
                      <p:spPr bwMode="black">
                        <a:xfrm>
                          <a:off x="1352" y="1411"/>
                          <a:ext cx="499" cy="38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rgbClr val="000000">
                                    <a:alpha val="74998"/>
                                  </a:srgb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8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5615101"/>
              </p:ext>
            </p:extLst>
          </p:nvPr>
        </p:nvGraphicFramePr>
        <p:xfrm>
          <a:off x="1492252" y="4933952"/>
          <a:ext cx="3858414" cy="11470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7375" name="Equation" r:id="rId13" imgW="1409700" imgH="419100" progId="Equation.DSMT4">
                  <p:embed/>
                </p:oleObj>
              </mc:Choice>
              <mc:Fallback>
                <p:oleObj name="Equation" r:id="rId13" imgW="1409700" imgH="4191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2252" y="4933952"/>
                        <a:ext cx="3858414" cy="114709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158346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5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Matrices</a:t>
            </a:r>
          </a:p>
        </p:txBody>
      </p:sp>
      <p:sp>
        <p:nvSpPr>
          <p:cNvPr id="1195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19237"/>
            <a:ext cx="8686800" cy="5911851"/>
          </a:xfrm>
        </p:spPr>
        <p:txBody>
          <a:bodyPr/>
          <a:lstStyle/>
          <a:p>
            <a:r>
              <a:rPr lang="en-US"/>
              <a:t>Simplest form: 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Aspect ratio taken into account</a:t>
            </a:r>
          </a:p>
          <a:p>
            <a:r>
              <a:rPr lang="en-US"/>
              <a:t>Homogeneous, simpler to multiply through by d</a:t>
            </a:r>
          </a:p>
          <a:p>
            <a:r>
              <a:rPr lang="en-US"/>
              <a:t>Must map z vals based on near, far planes (not yet)</a:t>
            </a:r>
          </a:p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8249269"/>
              </p:ext>
            </p:extLst>
          </p:nvPr>
        </p:nvGraphicFramePr>
        <p:xfrm>
          <a:off x="3173179" y="1512913"/>
          <a:ext cx="4381338" cy="3113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5037" name="Equation" r:id="rId3" imgW="1930400" imgH="1371600" progId="Equation.DSMT4">
                  <p:embed/>
                </p:oleObj>
              </mc:Choice>
              <mc:Fallback>
                <p:oleObj name="Equation" r:id="rId3" imgW="1930400" imgH="1371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3179" y="1512913"/>
                        <a:ext cx="4381338" cy="3113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6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 Matrices</a:t>
            </a:r>
          </a:p>
        </p:txBody>
      </p:sp>
      <p:sp>
        <p:nvSpPr>
          <p:cNvPr id="1196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675" y="1519237"/>
            <a:ext cx="9163050" cy="5911851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A and B selected to map n and f to -1, +1 respectively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6805684"/>
              </p:ext>
            </p:extLst>
          </p:nvPr>
        </p:nvGraphicFramePr>
        <p:xfrm>
          <a:off x="670823" y="1611917"/>
          <a:ext cx="7734300" cy="2880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6061" name="Equation" r:id="rId3" imgW="3683000" imgH="1371600" progId="Equation.DSMT4">
                  <p:embed/>
                </p:oleObj>
              </mc:Choice>
              <mc:Fallback>
                <p:oleObj name="Equation" r:id="rId3" imgW="3683000" imgH="1371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0823" y="1611917"/>
                        <a:ext cx="7734300" cy="28803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7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Z mapping derivation</a:t>
            </a:r>
          </a:p>
        </p:txBody>
      </p:sp>
      <p:sp>
        <p:nvSpPr>
          <p:cNvPr id="1197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519237"/>
            <a:ext cx="8229600" cy="5911851"/>
          </a:xfrm>
        </p:spPr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Simultaneous equations?</a:t>
            </a:r>
          </a:p>
          <a:p>
            <a:endParaRPr lang="en-US"/>
          </a:p>
          <a:p>
            <a:endParaRPr lang="en-US"/>
          </a:p>
          <a:p>
            <a:pPr>
              <a:buFont typeface="Wingdings" charset="0"/>
              <a:buNone/>
            </a:pPr>
            <a:endParaRPr lang="en-US"/>
          </a:p>
        </p:txBody>
      </p:sp>
      <p:graphicFrame>
        <p:nvGraphicFramePr>
          <p:cNvPr id="119706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0692013"/>
              </p:ext>
            </p:extLst>
          </p:nvPr>
        </p:nvGraphicFramePr>
        <p:xfrm>
          <a:off x="711200" y="2009775"/>
          <a:ext cx="3486150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157" name="Equation" r:id="rId3" imgW="1409700" imgH="508000" progId="Equation.DSMT4">
                  <p:embed/>
                </p:oleObj>
              </mc:Choice>
              <mc:Fallback>
                <p:oleObj name="Equation" r:id="rId3" imgW="1409700" imgH="508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1200" y="2009775"/>
                        <a:ext cx="3486150" cy="125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70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8411892"/>
              </p:ext>
            </p:extLst>
          </p:nvPr>
        </p:nvGraphicFramePr>
        <p:xfrm>
          <a:off x="4791493" y="1993900"/>
          <a:ext cx="3486150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158" name="Equation" r:id="rId5" imgW="1409700" imgH="508000" progId="Equation.DSMT4">
                  <p:embed/>
                </p:oleObj>
              </mc:Choice>
              <mc:Fallback>
                <p:oleObj name="Equation" r:id="rId5" imgW="1409700" imgH="5080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1493" y="1993900"/>
                        <a:ext cx="3486150" cy="125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70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2172311"/>
              </p:ext>
            </p:extLst>
          </p:nvPr>
        </p:nvGraphicFramePr>
        <p:xfrm>
          <a:off x="1404938" y="4249738"/>
          <a:ext cx="2009775" cy="204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159" name="Equation" r:id="rId7" imgW="812800" imgH="825500" progId="Equation.DSMT4">
                  <p:embed/>
                </p:oleObj>
              </mc:Choice>
              <mc:Fallback>
                <p:oleObj name="Equation" r:id="rId7" imgW="812800" imgH="82550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4938" y="4249738"/>
                        <a:ext cx="2009775" cy="204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9706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4548395"/>
              </p:ext>
            </p:extLst>
          </p:nvPr>
        </p:nvGraphicFramePr>
        <p:xfrm>
          <a:off x="5324475" y="4237038"/>
          <a:ext cx="1787525" cy="203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7160" name="Equation" r:id="rId9" imgW="723900" imgH="825500" progId="Equation.DSMT4">
                  <p:embed/>
                </p:oleObj>
              </mc:Choice>
              <mc:Fallback>
                <p:oleObj name="Equation" r:id="rId9" imgW="723900" imgH="8255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4475" y="4237038"/>
                        <a:ext cx="1787525" cy="2039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7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70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7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7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97059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0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200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62049"/>
            <a:ext cx="8686800" cy="5911851"/>
          </a:xfrm>
        </p:spPr>
        <p:txBody>
          <a:bodyPr/>
          <a:lstStyle/>
          <a:p>
            <a:endParaRPr lang="en-US"/>
          </a:p>
          <a:p>
            <a:r>
              <a:rPr lang="en-US"/>
              <a:t>Orthographic projection (simpler)</a:t>
            </a:r>
          </a:p>
          <a:p>
            <a:r>
              <a:rPr lang="en-US"/>
              <a:t>Perspective projection, basic idea </a:t>
            </a:r>
          </a:p>
          <a:p>
            <a:r>
              <a:rPr lang="en-US"/>
              <a:t>Derivation of gluPerspective (handout: glFrustum)</a:t>
            </a:r>
          </a:p>
          <a:p>
            <a:r>
              <a:rPr lang="en-US" i="1"/>
              <a:t>Brief discussion of nonlinear mapping in z</a:t>
            </a:r>
          </a:p>
          <a:p>
            <a:endParaRPr lang="en-US" i="1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Motivation</a:t>
            </a:r>
          </a:p>
        </p:txBody>
      </p:sp>
      <p:sp>
        <p:nvSpPr>
          <p:cNvPr id="1126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800225"/>
            <a:ext cx="8686800" cy="5911851"/>
          </a:xfrm>
        </p:spPr>
        <p:txBody>
          <a:bodyPr/>
          <a:lstStyle/>
          <a:p>
            <a:r>
              <a:rPr lang="en-US"/>
              <a:t>We have seen transforms (between coord systems)</a:t>
            </a:r>
          </a:p>
          <a:p>
            <a:r>
              <a:rPr lang="en-US"/>
              <a:t>But all that is in 3D</a:t>
            </a:r>
          </a:p>
          <a:p>
            <a:r>
              <a:rPr lang="en-US"/>
              <a:t>We still need to make a 2D picture</a:t>
            </a:r>
          </a:p>
          <a:p>
            <a:r>
              <a:rPr lang="en-US"/>
              <a:t>Project 3D to 2D.  How do we do this?</a:t>
            </a:r>
          </a:p>
          <a:p>
            <a:r>
              <a:rPr lang="en-US"/>
              <a:t>This lecture is about viewing transformations</a:t>
            </a:r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1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Mapping of Z is nonlinear</a:t>
            </a:r>
          </a:p>
        </p:txBody>
      </p:sp>
      <p:sp>
        <p:nvSpPr>
          <p:cNvPr id="1201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4" y="1162049"/>
            <a:ext cx="8888413" cy="5911851"/>
          </a:xfrm>
        </p:spPr>
        <p:txBody>
          <a:bodyPr/>
          <a:lstStyle/>
          <a:p>
            <a:endParaRPr lang="en-US" i="1"/>
          </a:p>
          <a:p>
            <a:endParaRPr lang="en-US" i="1"/>
          </a:p>
          <a:p>
            <a:r>
              <a:rPr lang="en-US"/>
              <a:t>Many mappings proposed: all have nonlinearities</a:t>
            </a:r>
          </a:p>
          <a:p>
            <a:r>
              <a:rPr lang="en-US"/>
              <a:t>Advantage: handles range of depths (10cm – 100m)</a:t>
            </a:r>
          </a:p>
          <a:p>
            <a:r>
              <a:rPr lang="en-US"/>
              <a:t>Disadvantage: depth resolution not uniform</a:t>
            </a:r>
          </a:p>
          <a:p>
            <a:r>
              <a:rPr lang="en-US"/>
              <a:t>More close to near plane, less further away</a:t>
            </a:r>
          </a:p>
          <a:p>
            <a:r>
              <a:rPr lang="en-US"/>
              <a:t>Common mistake: set near = 0, far = infty.  Don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do this.  Can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set near = 0; lose depth resolution.</a:t>
            </a:r>
          </a:p>
          <a:p>
            <a:r>
              <a:rPr lang="en-US"/>
              <a:t>We discuss this more in review session</a:t>
            </a:r>
          </a:p>
          <a:p>
            <a:endParaRPr lang="en-US"/>
          </a:p>
          <a:p>
            <a:endParaRPr lang="en-US" i="1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  <p:graphicFrame>
        <p:nvGraphicFramePr>
          <p:cNvPr id="120115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63916148"/>
              </p:ext>
            </p:extLst>
          </p:nvPr>
        </p:nvGraphicFramePr>
        <p:xfrm>
          <a:off x="2738438" y="1300970"/>
          <a:ext cx="3486150" cy="1255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01181" name="Equation" r:id="rId3" imgW="1409700" imgH="508000" progId="Equation.DSMT4">
                  <p:embed/>
                </p:oleObj>
              </mc:Choice>
              <mc:Fallback>
                <p:oleObj name="Equation" r:id="rId3" imgW="1409700" imgH="5080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38438" y="1300970"/>
                        <a:ext cx="3486150" cy="1255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8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2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Summary: The Whole Viewing Pipeline</a:t>
            </a:r>
          </a:p>
        </p:txBody>
      </p:sp>
      <p:sp>
        <p:nvSpPr>
          <p:cNvPr id="1202179" name="Text Box 3"/>
          <p:cNvSpPr txBox="1">
            <a:spLocks noChangeArrowheads="1"/>
          </p:cNvSpPr>
          <p:nvPr/>
        </p:nvSpPr>
        <p:spPr bwMode="auto">
          <a:xfrm>
            <a:off x="822727" y="2878141"/>
            <a:ext cx="2151851" cy="83099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Model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</p:txBody>
      </p:sp>
      <p:sp>
        <p:nvSpPr>
          <p:cNvPr id="1202180" name="Text Box 4"/>
          <p:cNvSpPr txBox="1">
            <a:spLocks noChangeArrowheads="1"/>
          </p:cNvSpPr>
          <p:nvPr/>
        </p:nvSpPr>
        <p:spPr bwMode="auto">
          <a:xfrm>
            <a:off x="829577" y="4584700"/>
            <a:ext cx="2242922" cy="1200328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Camera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  <a:p>
            <a:r>
              <a:rPr lang="en-US" sz="2400">
                <a:latin typeface="Arial" charset="0"/>
              </a:rPr>
              <a:t>(gluLookAt)</a:t>
            </a:r>
          </a:p>
        </p:txBody>
      </p:sp>
      <p:sp>
        <p:nvSpPr>
          <p:cNvPr id="1202181" name="Text Box 5"/>
          <p:cNvSpPr txBox="1">
            <a:spLocks noChangeArrowheads="1"/>
          </p:cNvSpPr>
          <p:nvPr/>
        </p:nvSpPr>
        <p:spPr bwMode="auto">
          <a:xfrm>
            <a:off x="4791003" y="1965327"/>
            <a:ext cx="2408382" cy="1200328"/>
          </a:xfrm>
          <a:prstGeom prst="rect">
            <a:avLst/>
          </a:prstGeom>
          <a:solidFill>
            <a:schemeClr val="accent1">
              <a:alpha val="50000"/>
            </a:schemeClr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Perspective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  <a:p>
            <a:r>
              <a:rPr lang="en-US" sz="2400">
                <a:latin typeface="Arial" charset="0"/>
              </a:rPr>
              <a:t>(gluPerspective)</a:t>
            </a:r>
          </a:p>
        </p:txBody>
      </p:sp>
      <p:sp>
        <p:nvSpPr>
          <p:cNvPr id="1202182" name="Text Box 6"/>
          <p:cNvSpPr txBox="1">
            <a:spLocks noChangeArrowheads="1"/>
          </p:cNvSpPr>
          <p:nvPr/>
        </p:nvSpPr>
        <p:spPr bwMode="auto">
          <a:xfrm>
            <a:off x="4889902" y="3948115"/>
            <a:ext cx="2151851" cy="83099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Viewport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</p:txBody>
      </p:sp>
      <p:sp>
        <p:nvSpPr>
          <p:cNvPr id="1202183" name="Text Box 7"/>
          <p:cNvSpPr txBox="1">
            <a:spLocks noChangeArrowheads="1"/>
          </p:cNvSpPr>
          <p:nvPr/>
        </p:nvSpPr>
        <p:spPr bwMode="auto">
          <a:xfrm>
            <a:off x="4953402" y="5681666"/>
            <a:ext cx="2151851" cy="830997"/>
          </a:xfrm>
          <a:prstGeom prst="rect">
            <a:avLst/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>
                <a:latin typeface="Arial" charset="0"/>
              </a:rPr>
              <a:t>Raster</a:t>
            </a:r>
          </a:p>
          <a:p>
            <a:r>
              <a:rPr lang="en-US" sz="2400">
                <a:latin typeface="Arial" charset="0"/>
              </a:rPr>
              <a:t>transformation</a:t>
            </a:r>
          </a:p>
        </p:txBody>
      </p:sp>
      <p:sp>
        <p:nvSpPr>
          <p:cNvPr id="1202184" name="Line 8"/>
          <p:cNvSpPr>
            <a:spLocks noChangeShapeType="1"/>
          </p:cNvSpPr>
          <p:nvPr/>
        </p:nvSpPr>
        <p:spPr bwMode="auto">
          <a:xfrm>
            <a:off x="1892300" y="1579564"/>
            <a:ext cx="0" cy="12906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5" name="Line 9"/>
          <p:cNvSpPr>
            <a:spLocks noChangeShapeType="1"/>
          </p:cNvSpPr>
          <p:nvPr/>
        </p:nvSpPr>
        <p:spPr bwMode="auto">
          <a:xfrm>
            <a:off x="1892300" y="3810003"/>
            <a:ext cx="0" cy="765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6" name="Line 10"/>
          <p:cNvSpPr>
            <a:spLocks noChangeShapeType="1"/>
          </p:cNvSpPr>
          <p:nvPr/>
        </p:nvSpPr>
        <p:spPr bwMode="auto">
          <a:xfrm>
            <a:off x="5972179" y="3171825"/>
            <a:ext cx="17463" cy="7254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7" name="Line 11"/>
          <p:cNvSpPr>
            <a:spLocks noChangeShapeType="1"/>
          </p:cNvSpPr>
          <p:nvPr/>
        </p:nvSpPr>
        <p:spPr bwMode="auto">
          <a:xfrm>
            <a:off x="5976938" y="4862513"/>
            <a:ext cx="0" cy="8032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88" name="Text Box 12"/>
          <p:cNvSpPr txBox="1">
            <a:spLocks noChangeArrowheads="1"/>
          </p:cNvSpPr>
          <p:nvPr/>
        </p:nvSpPr>
        <p:spPr bwMode="auto">
          <a:xfrm>
            <a:off x="101603" y="1974850"/>
            <a:ext cx="186130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Model coordinates</a:t>
            </a:r>
          </a:p>
        </p:txBody>
      </p:sp>
      <p:sp>
        <p:nvSpPr>
          <p:cNvPr id="1202189" name="Text Box 13"/>
          <p:cNvSpPr txBox="1">
            <a:spLocks noChangeArrowheads="1"/>
          </p:cNvSpPr>
          <p:nvPr/>
        </p:nvSpPr>
        <p:spPr bwMode="auto">
          <a:xfrm>
            <a:off x="107954" y="3994150"/>
            <a:ext cx="183455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World coordinates</a:t>
            </a:r>
          </a:p>
        </p:txBody>
      </p:sp>
      <p:sp>
        <p:nvSpPr>
          <p:cNvPr id="1202190" name="Text Box 14"/>
          <p:cNvSpPr txBox="1">
            <a:spLocks noChangeArrowheads="1"/>
          </p:cNvSpPr>
          <p:nvPr/>
        </p:nvSpPr>
        <p:spPr bwMode="auto">
          <a:xfrm>
            <a:off x="6022975" y="1577975"/>
            <a:ext cx="165602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Eye coordinates</a:t>
            </a:r>
          </a:p>
        </p:txBody>
      </p:sp>
      <p:sp>
        <p:nvSpPr>
          <p:cNvPr id="1202191" name="Text Box 15"/>
          <p:cNvSpPr txBox="1">
            <a:spLocks noChangeArrowheads="1"/>
          </p:cNvSpPr>
          <p:nvPr/>
        </p:nvSpPr>
        <p:spPr bwMode="auto">
          <a:xfrm>
            <a:off x="5948364" y="3360738"/>
            <a:ext cx="1952578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Screen coordinates</a:t>
            </a:r>
          </a:p>
        </p:txBody>
      </p:sp>
      <p:sp>
        <p:nvSpPr>
          <p:cNvPr id="1202192" name="Text Box 16"/>
          <p:cNvSpPr txBox="1">
            <a:spLocks noChangeArrowheads="1"/>
          </p:cNvSpPr>
          <p:nvPr/>
        </p:nvSpPr>
        <p:spPr bwMode="auto">
          <a:xfrm>
            <a:off x="5934079" y="5105400"/>
            <a:ext cx="203222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Window coordinates</a:t>
            </a:r>
          </a:p>
        </p:txBody>
      </p:sp>
      <p:sp>
        <p:nvSpPr>
          <p:cNvPr id="1202193" name="Line 17"/>
          <p:cNvSpPr>
            <a:spLocks noChangeShapeType="1"/>
          </p:cNvSpPr>
          <p:nvPr/>
        </p:nvSpPr>
        <p:spPr bwMode="auto">
          <a:xfrm>
            <a:off x="7124704" y="6142039"/>
            <a:ext cx="162877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202194" name="Text Box 18"/>
          <p:cNvSpPr txBox="1">
            <a:spLocks noChangeArrowheads="1"/>
          </p:cNvSpPr>
          <p:nvPr/>
        </p:nvSpPr>
        <p:spPr bwMode="auto">
          <a:xfrm>
            <a:off x="7269166" y="5757863"/>
            <a:ext cx="192963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/>
            <a:r>
              <a:rPr lang="en-US" sz="1600">
                <a:latin typeface="Arial" charset="0"/>
              </a:rPr>
              <a:t>Device coordinates</a:t>
            </a:r>
          </a:p>
        </p:txBody>
      </p:sp>
      <p:sp>
        <p:nvSpPr>
          <p:cNvPr id="1202195" name="Text Box 19"/>
          <p:cNvSpPr txBox="1">
            <a:spLocks noChangeArrowheads="1"/>
          </p:cNvSpPr>
          <p:nvPr/>
        </p:nvSpPr>
        <p:spPr bwMode="auto">
          <a:xfrm>
            <a:off x="76203" y="6475413"/>
            <a:ext cx="345610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l" eaLnBrk="1" hangingPunct="1"/>
            <a:r>
              <a:rPr lang="en-US" sz="1800">
                <a:latin typeface="Arial" charset="0"/>
              </a:rPr>
              <a:t>Slide courtesy Greg Humphreys</a:t>
            </a:r>
          </a:p>
        </p:txBody>
      </p:sp>
      <p:sp>
        <p:nvSpPr>
          <p:cNvPr id="1202196" name="Line 20"/>
          <p:cNvSpPr>
            <a:spLocks noChangeShapeType="1"/>
          </p:cNvSpPr>
          <p:nvPr/>
        </p:nvSpPr>
        <p:spPr bwMode="auto">
          <a:xfrm>
            <a:off x="3074992" y="5262563"/>
            <a:ext cx="7207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2197" name="Line 21"/>
          <p:cNvSpPr>
            <a:spLocks noChangeShapeType="1"/>
          </p:cNvSpPr>
          <p:nvPr/>
        </p:nvSpPr>
        <p:spPr bwMode="auto">
          <a:xfrm flipV="1">
            <a:off x="3778250" y="2484440"/>
            <a:ext cx="0" cy="27955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02198" name="Line 22"/>
          <p:cNvSpPr>
            <a:spLocks noChangeShapeType="1"/>
          </p:cNvSpPr>
          <p:nvPr/>
        </p:nvSpPr>
        <p:spPr bwMode="auto">
          <a:xfrm>
            <a:off x="3763963" y="2463800"/>
            <a:ext cx="9969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6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Demo (Projection Tutorial)</a:t>
            </a:r>
          </a:p>
        </p:txBody>
      </p:sp>
      <p:pic>
        <p:nvPicPr>
          <p:cNvPr id="1186822" name="Picture 6" descr="projec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0313" y="1439866"/>
            <a:ext cx="5272087" cy="52720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86823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000" dirty="0"/>
              <a:t>Nate Robbins OpenGL                                                                      tutors</a:t>
            </a:r>
          </a:p>
          <a:p>
            <a:r>
              <a:rPr lang="en-US" sz="2000" dirty="0" smtClean="0"/>
              <a:t>Projection tutorial</a:t>
            </a:r>
            <a:endParaRPr lang="en-US" sz="2000" dirty="0"/>
          </a:p>
          <a:p>
            <a:r>
              <a:rPr lang="en-US" sz="2000" dirty="0"/>
              <a:t>Download others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5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we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ve seen so far</a:t>
            </a:r>
          </a:p>
        </p:txBody>
      </p:sp>
      <p:sp>
        <p:nvSpPr>
          <p:cNvPr id="1125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3828" y="1304925"/>
            <a:ext cx="9020175" cy="5911851"/>
          </a:xfrm>
        </p:spPr>
        <p:txBody>
          <a:bodyPr/>
          <a:lstStyle/>
          <a:p>
            <a:r>
              <a:rPr lang="en-US"/>
              <a:t>Transforms (translation, rotation, scale) as 4x4 homogeneous matrices</a:t>
            </a:r>
          </a:p>
          <a:p>
            <a:r>
              <a:rPr lang="en-US"/>
              <a:t>Last row always 0 0 0 1.  Last w component always 1</a:t>
            </a:r>
          </a:p>
          <a:p>
            <a:endParaRPr lang="en-US"/>
          </a:p>
          <a:p>
            <a:r>
              <a:rPr lang="en-US"/>
              <a:t>For viewing (perspective), we will use that last row and w component no longer 1 (must divide by it)</a:t>
            </a:r>
          </a:p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Outline</a:t>
            </a:r>
          </a:p>
        </p:txBody>
      </p:sp>
      <p:sp>
        <p:nvSpPr>
          <p:cNvPr id="1128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62049"/>
            <a:ext cx="8686800" cy="5911851"/>
          </a:xfrm>
        </p:spPr>
        <p:txBody>
          <a:bodyPr/>
          <a:lstStyle/>
          <a:p>
            <a:endParaRPr lang="en-US"/>
          </a:p>
          <a:p>
            <a:r>
              <a:rPr lang="en-US" i="1"/>
              <a:t>Orthographic projection (simpler)</a:t>
            </a:r>
          </a:p>
          <a:p>
            <a:r>
              <a:rPr lang="en-US"/>
              <a:t>Perspective projection, basic idea </a:t>
            </a:r>
          </a:p>
          <a:p>
            <a:r>
              <a:rPr lang="en-US"/>
              <a:t>Derivation of gluPerspective (handout: glFrustum)</a:t>
            </a:r>
          </a:p>
          <a:p>
            <a:r>
              <a:rPr lang="en-US"/>
              <a:t>Brief discussion of nonlinear mapping in z</a:t>
            </a:r>
          </a:p>
          <a:p>
            <a:endParaRPr lang="en-US"/>
          </a:p>
          <a:p>
            <a:endParaRPr lang="en-US"/>
          </a:p>
          <a:p>
            <a:pPr lvl="1"/>
            <a:endParaRPr lang="en-US"/>
          </a:p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4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Projections</a:t>
            </a:r>
          </a:p>
        </p:txBody>
      </p:sp>
      <p:sp>
        <p:nvSpPr>
          <p:cNvPr id="1174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9075" y="1527175"/>
            <a:ext cx="8896350" cy="5029200"/>
          </a:xfrm>
        </p:spPr>
        <p:txBody>
          <a:bodyPr/>
          <a:lstStyle/>
          <a:p>
            <a:r>
              <a:rPr lang="en-US"/>
              <a:t>To lower dimensional space (here 3D -&gt; 2D)</a:t>
            </a:r>
          </a:p>
          <a:p>
            <a:r>
              <a:rPr lang="en-US"/>
              <a:t>Preserve straight lines</a:t>
            </a:r>
          </a:p>
          <a:p>
            <a:r>
              <a:rPr lang="en-US"/>
              <a:t>Trivial example: Drop one coordinate (Orthographic)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5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Orthographic Projection</a:t>
            </a:r>
          </a:p>
        </p:txBody>
      </p:sp>
      <p:sp>
        <p:nvSpPr>
          <p:cNvPr id="1175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Characteristic: Parallel lines remain parallel</a:t>
            </a:r>
          </a:p>
          <a:p>
            <a:r>
              <a:rPr lang="en-US"/>
              <a:t>Useful for technical drawings etc.</a:t>
            </a:r>
          </a:p>
          <a:p>
            <a:pPr>
              <a:buFont typeface="Wingdings" charset="0"/>
              <a:buNone/>
            </a:pPr>
            <a:endParaRPr lang="en-US"/>
          </a:p>
        </p:txBody>
      </p:sp>
      <p:sp>
        <p:nvSpPr>
          <p:cNvPr id="1175556" name="Line 4"/>
          <p:cNvSpPr>
            <a:spLocks noChangeShapeType="1"/>
          </p:cNvSpPr>
          <p:nvPr/>
        </p:nvSpPr>
        <p:spPr bwMode="auto">
          <a:xfrm>
            <a:off x="1189042" y="3657600"/>
            <a:ext cx="1874837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57" name="Line 5"/>
          <p:cNvSpPr>
            <a:spLocks noChangeShapeType="1"/>
          </p:cNvSpPr>
          <p:nvPr/>
        </p:nvSpPr>
        <p:spPr bwMode="auto">
          <a:xfrm flipH="1">
            <a:off x="1165229" y="3657601"/>
            <a:ext cx="23813" cy="2149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58" name="Line 6"/>
          <p:cNvSpPr>
            <a:spLocks noChangeShapeType="1"/>
          </p:cNvSpPr>
          <p:nvPr/>
        </p:nvSpPr>
        <p:spPr bwMode="auto">
          <a:xfrm>
            <a:off x="1189042" y="5761039"/>
            <a:ext cx="1851025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59" name="Line 7"/>
          <p:cNvSpPr>
            <a:spLocks noChangeShapeType="1"/>
          </p:cNvSpPr>
          <p:nvPr/>
        </p:nvSpPr>
        <p:spPr bwMode="auto">
          <a:xfrm>
            <a:off x="3016250" y="4070352"/>
            <a:ext cx="0" cy="2193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0" name="Line 8"/>
          <p:cNvSpPr>
            <a:spLocks noChangeShapeType="1"/>
          </p:cNvSpPr>
          <p:nvPr/>
        </p:nvSpPr>
        <p:spPr bwMode="auto">
          <a:xfrm flipV="1">
            <a:off x="1189038" y="2903539"/>
            <a:ext cx="10287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1" name="Line 9"/>
          <p:cNvSpPr>
            <a:spLocks noChangeShapeType="1"/>
          </p:cNvSpPr>
          <p:nvPr/>
        </p:nvSpPr>
        <p:spPr bwMode="auto">
          <a:xfrm>
            <a:off x="2217738" y="2881315"/>
            <a:ext cx="1738312" cy="455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2" name="Line 10"/>
          <p:cNvSpPr>
            <a:spLocks noChangeShapeType="1"/>
          </p:cNvSpPr>
          <p:nvPr/>
        </p:nvSpPr>
        <p:spPr bwMode="auto">
          <a:xfrm flipV="1">
            <a:off x="2994025" y="3405190"/>
            <a:ext cx="960438" cy="7096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3" name="Line 11"/>
          <p:cNvSpPr>
            <a:spLocks noChangeShapeType="1"/>
          </p:cNvSpPr>
          <p:nvPr/>
        </p:nvSpPr>
        <p:spPr bwMode="auto">
          <a:xfrm flipH="1">
            <a:off x="2216154" y="2857503"/>
            <a:ext cx="23813" cy="22637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4" name="Line 12"/>
          <p:cNvSpPr>
            <a:spLocks noChangeShapeType="1"/>
          </p:cNvSpPr>
          <p:nvPr/>
        </p:nvSpPr>
        <p:spPr bwMode="auto">
          <a:xfrm flipV="1">
            <a:off x="1189038" y="5051428"/>
            <a:ext cx="1052512" cy="595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5" name="Line 13"/>
          <p:cNvSpPr>
            <a:spLocks noChangeShapeType="1"/>
          </p:cNvSpPr>
          <p:nvPr/>
        </p:nvSpPr>
        <p:spPr bwMode="auto">
          <a:xfrm flipH="1">
            <a:off x="3976692" y="3429001"/>
            <a:ext cx="1587" cy="2036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6" name="Line 14"/>
          <p:cNvSpPr>
            <a:spLocks noChangeShapeType="1"/>
          </p:cNvSpPr>
          <p:nvPr/>
        </p:nvSpPr>
        <p:spPr bwMode="auto">
          <a:xfrm flipV="1">
            <a:off x="3017842" y="5464178"/>
            <a:ext cx="960437" cy="7080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7" name="Line 15"/>
          <p:cNvSpPr>
            <a:spLocks noChangeShapeType="1"/>
          </p:cNvSpPr>
          <p:nvPr/>
        </p:nvSpPr>
        <p:spPr bwMode="auto">
          <a:xfrm>
            <a:off x="2262192" y="5053015"/>
            <a:ext cx="1760537" cy="342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8" name="Line 16"/>
          <p:cNvSpPr>
            <a:spLocks noChangeShapeType="1"/>
          </p:cNvSpPr>
          <p:nvPr/>
        </p:nvSpPr>
        <p:spPr bwMode="auto">
          <a:xfrm>
            <a:off x="5440363" y="3749676"/>
            <a:ext cx="2424112" cy="593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69" name="Line 17"/>
          <p:cNvSpPr>
            <a:spLocks noChangeShapeType="1"/>
          </p:cNvSpPr>
          <p:nvPr/>
        </p:nvSpPr>
        <p:spPr bwMode="auto">
          <a:xfrm flipV="1">
            <a:off x="7840667" y="3451225"/>
            <a:ext cx="617537" cy="8461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0" name="Line 18"/>
          <p:cNvSpPr>
            <a:spLocks noChangeShapeType="1"/>
          </p:cNvSpPr>
          <p:nvPr/>
        </p:nvSpPr>
        <p:spPr bwMode="auto">
          <a:xfrm flipV="1">
            <a:off x="5440363" y="3200403"/>
            <a:ext cx="1485900" cy="525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1" name="Line 19"/>
          <p:cNvSpPr>
            <a:spLocks noChangeShapeType="1"/>
          </p:cNvSpPr>
          <p:nvPr/>
        </p:nvSpPr>
        <p:spPr bwMode="auto">
          <a:xfrm>
            <a:off x="6950075" y="3200403"/>
            <a:ext cx="1462088" cy="296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2" name="Line 20"/>
          <p:cNvSpPr>
            <a:spLocks noChangeShapeType="1"/>
          </p:cNvSpPr>
          <p:nvPr/>
        </p:nvSpPr>
        <p:spPr bwMode="auto">
          <a:xfrm>
            <a:off x="5440367" y="3725863"/>
            <a:ext cx="663575" cy="1966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3" name="Line 21"/>
          <p:cNvSpPr>
            <a:spLocks noChangeShapeType="1"/>
          </p:cNvSpPr>
          <p:nvPr/>
        </p:nvSpPr>
        <p:spPr bwMode="auto">
          <a:xfrm flipV="1">
            <a:off x="6103942" y="5097463"/>
            <a:ext cx="1074737" cy="571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4" name="Line 22"/>
          <p:cNvSpPr>
            <a:spLocks noChangeShapeType="1"/>
          </p:cNvSpPr>
          <p:nvPr/>
        </p:nvSpPr>
        <p:spPr bwMode="auto">
          <a:xfrm>
            <a:off x="6994525" y="3154363"/>
            <a:ext cx="115888" cy="1966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5" name="Line 23"/>
          <p:cNvSpPr>
            <a:spLocks noChangeShapeType="1"/>
          </p:cNvSpPr>
          <p:nvPr/>
        </p:nvSpPr>
        <p:spPr bwMode="auto">
          <a:xfrm>
            <a:off x="6080125" y="5646739"/>
            <a:ext cx="1760538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6" name="Line 24"/>
          <p:cNvSpPr>
            <a:spLocks noChangeShapeType="1"/>
          </p:cNvSpPr>
          <p:nvPr/>
        </p:nvSpPr>
        <p:spPr bwMode="auto">
          <a:xfrm>
            <a:off x="7818438" y="4343401"/>
            <a:ext cx="0" cy="1782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7" name="Line 25"/>
          <p:cNvSpPr>
            <a:spLocks noChangeShapeType="1"/>
          </p:cNvSpPr>
          <p:nvPr/>
        </p:nvSpPr>
        <p:spPr bwMode="auto">
          <a:xfrm flipV="1">
            <a:off x="7132638" y="5051427"/>
            <a:ext cx="1143000" cy="238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8" name="Line 26"/>
          <p:cNvSpPr>
            <a:spLocks noChangeShapeType="1"/>
          </p:cNvSpPr>
          <p:nvPr/>
        </p:nvSpPr>
        <p:spPr bwMode="auto">
          <a:xfrm flipH="1">
            <a:off x="8321675" y="3475040"/>
            <a:ext cx="114300" cy="1576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79" name="Line 27"/>
          <p:cNvSpPr>
            <a:spLocks noChangeShapeType="1"/>
          </p:cNvSpPr>
          <p:nvPr/>
        </p:nvSpPr>
        <p:spPr bwMode="auto">
          <a:xfrm flipH="1">
            <a:off x="7864475" y="5051425"/>
            <a:ext cx="433388" cy="10747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75580" name="Text Box 28"/>
          <p:cNvSpPr txBox="1">
            <a:spLocks noChangeArrowheads="1"/>
          </p:cNvSpPr>
          <p:nvPr/>
        </p:nvSpPr>
        <p:spPr bwMode="auto">
          <a:xfrm>
            <a:off x="1509827" y="6243639"/>
            <a:ext cx="2260379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Orthographic</a:t>
            </a:r>
          </a:p>
        </p:txBody>
      </p:sp>
      <p:sp>
        <p:nvSpPr>
          <p:cNvPr id="1175581" name="Text Box 29"/>
          <p:cNvSpPr txBox="1">
            <a:spLocks noChangeArrowheads="1"/>
          </p:cNvSpPr>
          <p:nvPr/>
        </p:nvSpPr>
        <p:spPr bwMode="auto">
          <a:xfrm>
            <a:off x="6368998" y="6218239"/>
            <a:ext cx="206068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>
                <a:latin typeface="Arial" charset="0"/>
              </a:rPr>
              <a:t>Perspective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6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117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Simply project onto xy plane, drop z coordinate</a:t>
            </a:r>
          </a:p>
        </p:txBody>
      </p:sp>
      <p:pic>
        <p:nvPicPr>
          <p:cNvPr id="1176607" name="Picture 31" descr="figure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625" y="2344737"/>
            <a:ext cx="7613650" cy="4083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292929"/>
      </a:dk1>
      <a:lt1>
        <a:srgbClr val="FFFFFF"/>
      </a:lt1>
      <a:dk2>
        <a:srgbClr val="333333"/>
      </a:dk2>
      <a:lt2>
        <a:srgbClr val="FFFFFF"/>
      </a:lt2>
      <a:accent1>
        <a:srgbClr val="A50021"/>
      </a:accent1>
      <a:accent2>
        <a:srgbClr val="666633"/>
      </a:accent2>
      <a:accent3>
        <a:srgbClr val="ADADAD"/>
      </a:accent3>
      <a:accent4>
        <a:srgbClr val="DADADA"/>
      </a:accent4>
      <a:accent5>
        <a:srgbClr val="CFAAAB"/>
      </a:accent5>
      <a:accent6>
        <a:srgbClr val="5C5C2D"/>
      </a:accent6>
      <a:hlink>
        <a:srgbClr val="0033CC"/>
      </a:hlink>
      <a:folHlink>
        <a:srgbClr val="FFCC66"/>
      </a:folHlink>
    </a:clrScheme>
    <a:fontScheme name="Default Desig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292929"/>
        </a:dk1>
        <a:lt1>
          <a:srgbClr val="FFFFFF"/>
        </a:lt1>
        <a:dk2>
          <a:srgbClr val="333333"/>
        </a:dk2>
        <a:lt2>
          <a:srgbClr val="FFFFFF"/>
        </a:lt2>
        <a:accent1>
          <a:srgbClr val="A50021"/>
        </a:accent1>
        <a:accent2>
          <a:srgbClr val="666633"/>
        </a:accent2>
        <a:accent3>
          <a:srgbClr val="ADADAD"/>
        </a:accent3>
        <a:accent4>
          <a:srgbClr val="DADADA"/>
        </a:accent4>
        <a:accent5>
          <a:srgbClr val="CFAAAB"/>
        </a:accent5>
        <a:accent6>
          <a:srgbClr val="5C5C2D"/>
        </a:accent6>
        <a:hlink>
          <a:srgbClr val="0033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28444</TotalTime>
  <Words>791</Words>
  <Application>Microsoft Macintosh PowerPoint</Application>
  <PresentationFormat>Letter Paper (8.5x11 in)</PresentationFormat>
  <Paragraphs>231</Paragraphs>
  <Slides>31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3" baseType="lpstr">
      <vt:lpstr>Default Design</vt:lpstr>
      <vt:lpstr>Equation</vt:lpstr>
      <vt:lpstr>Computer Graphics</vt:lpstr>
      <vt:lpstr>To Do</vt:lpstr>
      <vt:lpstr>Motivation</vt:lpstr>
      <vt:lpstr>Demo (Projection Tutorial)</vt:lpstr>
      <vt:lpstr>What we’ve seen so far</vt:lpstr>
      <vt:lpstr>Outline</vt:lpstr>
      <vt:lpstr>Projections</vt:lpstr>
      <vt:lpstr>Orthographic Projection</vt:lpstr>
      <vt:lpstr>Example</vt:lpstr>
      <vt:lpstr>In general</vt:lpstr>
      <vt:lpstr>Orthographic Matrix</vt:lpstr>
      <vt:lpstr>Transformation Matrix</vt:lpstr>
      <vt:lpstr>Caveats</vt:lpstr>
      <vt:lpstr>Final Result</vt:lpstr>
      <vt:lpstr>Outline</vt:lpstr>
      <vt:lpstr>Perspective Projection</vt:lpstr>
      <vt:lpstr>Overhead View of Our Screen</vt:lpstr>
      <vt:lpstr>In Matrices</vt:lpstr>
      <vt:lpstr>Verify</vt:lpstr>
      <vt:lpstr>Outline</vt:lpstr>
      <vt:lpstr>Remember projection tutorial</vt:lpstr>
      <vt:lpstr>Viewing Frustum</vt:lpstr>
      <vt:lpstr>Screen (Projection Plane)</vt:lpstr>
      <vt:lpstr>gluPerspective</vt:lpstr>
      <vt:lpstr>Overhead View of Our Screen</vt:lpstr>
      <vt:lpstr>In Matrices</vt:lpstr>
      <vt:lpstr>In Matrices</vt:lpstr>
      <vt:lpstr>Z mapping derivation</vt:lpstr>
      <vt:lpstr>Outline</vt:lpstr>
      <vt:lpstr>Mapping of Z is nonlinear</vt:lpstr>
      <vt:lpstr>Summary: The Whole Viewing Pipeline</vt:lpstr>
    </vt:vector>
  </TitlesOfParts>
  <Company>Columbia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Signal-Theoretic Representations of Appearance</dc:title>
  <dc:creator>Ravi Ramamoorthi</dc:creator>
  <cp:lastModifiedBy>Ravi Ramamoorthi</cp:lastModifiedBy>
  <cp:revision>668</cp:revision>
  <cp:lastPrinted>2012-08-25T22:29:44Z</cp:lastPrinted>
  <dcterms:created xsi:type="dcterms:W3CDTF">1999-02-11T00:43:51Z</dcterms:created>
  <dcterms:modified xsi:type="dcterms:W3CDTF">2016-09-19T20:34:46Z</dcterms:modified>
</cp:coreProperties>
</file>