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813" r:id="rId2"/>
    <p:sldId id="760" r:id="rId3"/>
    <p:sldId id="810" r:id="rId4"/>
    <p:sldId id="811" r:id="rId5"/>
    <p:sldId id="786" r:id="rId6"/>
    <p:sldId id="812" r:id="rId7"/>
    <p:sldId id="788" r:id="rId8"/>
    <p:sldId id="787" r:id="rId9"/>
    <p:sldId id="789" r:id="rId10"/>
    <p:sldId id="790" r:id="rId11"/>
    <p:sldId id="791" r:id="rId12"/>
    <p:sldId id="792" r:id="rId13"/>
    <p:sldId id="793" r:id="rId14"/>
    <p:sldId id="794" r:id="rId15"/>
    <p:sldId id="799" r:id="rId16"/>
    <p:sldId id="795" r:id="rId17"/>
    <p:sldId id="796" r:id="rId18"/>
    <p:sldId id="797" r:id="rId19"/>
    <p:sldId id="800" r:id="rId20"/>
    <p:sldId id="801" r:id="rId21"/>
    <p:sldId id="798" r:id="rId22"/>
    <p:sldId id="802" r:id="rId23"/>
    <p:sldId id="803" r:id="rId24"/>
    <p:sldId id="807" r:id="rId25"/>
    <p:sldId id="808" r:id="rId26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-9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146D7CDE-F58B-0C4B-9ECC-2A9DA3E23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6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565B9C46-D746-A442-AAC3-464D42C66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554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464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15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60952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181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2137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968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51264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61422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6611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5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5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cs.brown.edu/research/exploratory/freeSoftware/catalogs/repositoryApplet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17], </a:t>
            </a:r>
            <a:r>
              <a:rPr lang="en-US" dirty="0"/>
              <a:t>Lecture </a:t>
            </a:r>
            <a:r>
              <a:rPr lang="en-US" dirty="0"/>
              <a:t>3</a:t>
            </a:r>
            <a:r>
              <a:rPr lang="en-US" dirty="0" smtClean="0"/>
              <a:t>: Transformations 1</a:t>
            </a:r>
            <a:endParaRPr lang="en-US" dirty="0"/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/viscomp.ucsd.edu/classes/cse167/wi17</a:t>
            </a: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2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Shear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0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60322"/>
              </p:ext>
            </p:extLst>
          </p:nvPr>
        </p:nvGraphicFramePr>
        <p:xfrm>
          <a:off x="536575" y="1573213"/>
          <a:ext cx="8037513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27" name="Equation" r:id="rId3" imgW="2667000" imgH="508000" progId="Equation.DSMT4">
                  <p:embed/>
                </p:oleObj>
              </mc:Choice>
              <mc:Fallback>
                <p:oleObj name="Equation" r:id="rId3" imgW="2667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573213"/>
                        <a:ext cx="8037513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07" name="Rectangle 11"/>
          <p:cNvSpPr>
            <a:spLocks noChangeArrowheads="1"/>
          </p:cNvSpPr>
          <p:nvPr/>
        </p:nvSpPr>
        <p:spPr bwMode="auto">
          <a:xfrm>
            <a:off x="758825" y="3898900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Line 12"/>
          <p:cNvSpPr>
            <a:spLocks noChangeShapeType="1"/>
          </p:cNvSpPr>
          <p:nvPr/>
        </p:nvSpPr>
        <p:spPr bwMode="auto">
          <a:xfrm>
            <a:off x="3743327" y="4708526"/>
            <a:ext cx="1476375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9" name="AutoShape 13"/>
          <p:cNvSpPr>
            <a:spLocks noChangeArrowheads="1"/>
          </p:cNvSpPr>
          <p:nvPr/>
        </p:nvSpPr>
        <p:spPr bwMode="auto">
          <a:xfrm>
            <a:off x="4976813" y="4022725"/>
            <a:ext cx="3814762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 simple, 3D complicated.  [Derivation? Examples?]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2D?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Linear</a:t>
            </a:r>
          </a:p>
          <a:p>
            <a:pPr>
              <a:lnSpc>
                <a:spcPct val="90000"/>
              </a:lnSpc>
            </a:pPr>
            <a:r>
              <a:rPr lang="en-US"/>
              <a:t>Commutative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31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70145"/>
              </p:ext>
            </p:extLst>
          </p:nvPr>
        </p:nvGraphicFramePr>
        <p:xfrm>
          <a:off x="1304273" y="1972023"/>
          <a:ext cx="78676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44" name="Equation" r:id="rId3" imgW="2247900" imgH="571500" progId="Equation.DSMT4">
                  <p:embed/>
                </p:oleObj>
              </mc:Choice>
              <mc:Fallback>
                <p:oleObj name="Equation" r:id="rId3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273" y="1972023"/>
                        <a:ext cx="78676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525" name="Rectangle 5"/>
          <p:cNvSpPr>
            <a:spLocks noChangeArrowheads="1"/>
          </p:cNvSpPr>
          <p:nvPr/>
        </p:nvSpPr>
        <p:spPr bwMode="auto">
          <a:xfrm>
            <a:off x="2286000" y="4144963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sp>
        <p:nvSpPr>
          <p:cNvPr id="1131526" name="Rectangle 6"/>
          <p:cNvSpPr>
            <a:spLocks noChangeArrowheads="1"/>
          </p:cNvSpPr>
          <p:nvPr/>
        </p:nvSpPr>
        <p:spPr bwMode="auto">
          <a:xfrm>
            <a:off x="2630624" y="5994400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 i="1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Composing Transforms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Often want to combine transforms</a:t>
            </a:r>
          </a:p>
          <a:p>
            <a:r>
              <a:rPr lang="en-US"/>
              <a:t>E.g. first scale by 2, then rotate by 45 degrees</a:t>
            </a:r>
          </a:p>
          <a:p>
            <a:r>
              <a:rPr lang="en-US"/>
              <a:t>Advantage of matrix formulation: All still a matrix</a:t>
            </a:r>
          </a:p>
          <a:p>
            <a:r>
              <a:rPr lang="en-US"/>
              <a:t>Not commutative!!  Order matters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 Composing rotations, scales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1216"/>
              </p:ext>
            </p:extLst>
          </p:nvPr>
        </p:nvGraphicFramePr>
        <p:xfrm>
          <a:off x="1135063" y="1427163"/>
          <a:ext cx="710088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15" name="Equation" r:id="rId3" imgW="1358900" imgH="749300" progId="Equation.DSMT4">
                  <p:embed/>
                </p:oleObj>
              </mc:Choice>
              <mc:Fallback>
                <p:oleObj name="Equation" r:id="rId3" imgW="13589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427163"/>
                        <a:ext cx="7100887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597" name="Rectangle 5"/>
          <p:cNvSpPr>
            <a:spLocks noChangeArrowheads="1"/>
          </p:cNvSpPr>
          <p:nvPr/>
        </p:nvSpPr>
        <p:spPr bwMode="auto">
          <a:xfrm>
            <a:off x="2535374" y="5634039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Inverting Composite Transforms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/>
              <a:t>Say I want to invert a combination of 3 transforms</a:t>
            </a:r>
          </a:p>
          <a:p>
            <a:r>
              <a:rPr lang="en-US"/>
              <a:t>Option 1: Find composite matrix, invert</a:t>
            </a:r>
          </a:p>
          <a:p>
            <a:r>
              <a:rPr lang="en-US"/>
              <a:t>Option 2: Invert each transform </a:t>
            </a:r>
            <a:r>
              <a:rPr lang="en-US" b="1" i="1"/>
              <a:t>and swap order</a:t>
            </a:r>
          </a:p>
          <a:p>
            <a:r>
              <a:rPr lang="en-US"/>
              <a:t>Obvious from properties of matrices</a:t>
            </a:r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40350"/>
              </p:ext>
            </p:extLst>
          </p:nvPr>
        </p:nvGraphicFramePr>
        <p:xfrm>
          <a:off x="1757363" y="3811588"/>
          <a:ext cx="5861050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59" name="Equation" r:id="rId3" imgW="1993900" imgH="774700" progId="Equation.DSMT4">
                  <p:embed/>
                </p:oleObj>
              </mc:Choice>
              <mc:Fallback>
                <p:oleObj name="Equation" r:id="rId3" imgW="1993900" imgH="774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3811588"/>
                        <a:ext cx="5861050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2573379" y="6032500"/>
            <a:ext cx="3724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 i="1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Review of 2D case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Orthogonal?, </a:t>
            </a:r>
          </a:p>
        </p:txBody>
      </p:sp>
      <p:graphicFrame>
        <p:nvGraphicFramePr>
          <p:cNvPr id="1136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97071"/>
              </p:ext>
            </p:extLst>
          </p:nvPr>
        </p:nvGraphicFramePr>
        <p:xfrm>
          <a:off x="245938" y="1984475"/>
          <a:ext cx="879316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1" name="Equation" r:id="rId3" imgW="2247900" imgH="571500" progId="Equation.DSMT4">
                  <p:embed/>
                </p:oleObj>
              </mc:Choice>
              <mc:Fallback>
                <p:oleObj name="Equation" r:id="rId3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38" y="1984475"/>
                        <a:ext cx="8793162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50140"/>
              </p:ext>
            </p:extLst>
          </p:nvPr>
        </p:nvGraphicFramePr>
        <p:xfrm>
          <a:off x="3189319" y="4525963"/>
          <a:ext cx="21367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2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319" y="4525963"/>
                        <a:ext cx="21367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 in 3D 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Rotations about coordinate axes simple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Always linear, orthogonal</a:t>
            </a:r>
          </a:p>
          <a:p>
            <a:pPr lvl="1">
              <a:lnSpc>
                <a:spcPct val="90000"/>
              </a:lnSpc>
            </a:pPr>
            <a:r>
              <a:rPr lang="en-US"/>
              <a:t>Rows/cols orthonormal </a:t>
            </a:r>
          </a:p>
        </p:txBody>
      </p:sp>
      <p:graphicFrame>
        <p:nvGraphicFramePr>
          <p:cNvPr id="1138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58640"/>
              </p:ext>
            </p:extLst>
          </p:nvPr>
        </p:nvGraphicFramePr>
        <p:xfrm>
          <a:off x="5024438" y="5307013"/>
          <a:ext cx="15652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29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307013"/>
                        <a:ext cx="15652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8694" name="Rectangle 6"/>
          <p:cNvSpPr>
            <a:spLocks noChangeArrowheads="1"/>
          </p:cNvSpPr>
          <p:nvPr/>
        </p:nvSpPr>
        <p:spPr bwMode="auto">
          <a:xfrm>
            <a:off x="4514850" y="5911850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graphicFrame>
        <p:nvGraphicFramePr>
          <p:cNvPr id="1138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07639"/>
              </p:ext>
            </p:extLst>
          </p:nvPr>
        </p:nvGraphicFramePr>
        <p:xfrm>
          <a:off x="476250" y="2263775"/>
          <a:ext cx="840263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30" name="Equation" r:id="rId5" imgW="4000500" imgH="1422400" progId="Equation.DSMT4">
                  <p:embed/>
                </p:oleObj>
              </mc:Choice>
              <mc:Fallback>
                <p:oleObj name="Equation" r:id="rId5" imgW="4000500" imgH="142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263775"/>
                        <a:ext cx="8402638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1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07821"/>
              </p:ext>
            </p:extLst>
          </p:nvPr>
        </p:nvGraphicFramePr>
        <p:xfrm>
          <a:off x="1330325" y="2478088"/>
          <a:ext cx="58356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16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478088"/>
                        <a:ext cx="583565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13994"/>
              </p:ext>
            </p:extLst>
          </p:nvPr>
        </p:nvGraphicFramePr>
        <p:xfrm>
          <a:off x="1382713" y="4284713"/>
          <a:ext cx="42402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17" name="Equation" r:id="rId5" imgW="2222500" imgH="914400" progId="Equation.DSMT4">
                  <p:embed/>
                </p:oleObj>
              </mc:Choice>
              <mc:Fallback>
                <p:oleObj name="Equation" r:id="rId5" imgW="22225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4284713"/>
                        <a:ext cx="42402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99003"/>
              </p:ext>
            </p:extLst>
          </p:nvPr>
        </p:nvGraphicFramePr>
        <p:xfrm>
          <a:off x="5618039" y="4397426"/>
          <a:ext cx="13112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18" name="Equation" r:id="rId7" imgW="685800" imgH="800100" progId="Equation.DSMT4">
                  <p:embed/>
                </p:oleObj>
              </mc:Choice>
              <mc:Fallback>
                <p:oleObj name="Equation" r:id="rId7" imgW="6858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039" y="4397426"/>
                        <a:ext cx="13112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2" y="1527175"/>
            <a:ext cx="9021763" cy="5029200"/>
          </a:xfrm>
        </p:spPr>
        <p:txBody>
          <a:bodyPr/>
          <a:lstStyle/>
          <a:p>
            <a:r>
              <a:rPr lang="en-US" sz="2400" dirty="0"/>
              <a:t>Submit HW </a:t>
            </a:r>
            <a:r>
              <a:rPr lang="en-US" sz="2400" dirty="0" smtClean="0"/>
              <a:t>0 by tomorrow (any issues?)</a:t>
            </a:r>
            <a:endParaRPr lang="en-US" sz="2400" dirty="0"/>
          </a:p>
          <a:p>
            <a:r>
              <a:rPr lang="en-US" sz="2400" dirty="0"/>
              <a:t>Start looking at HW 1 (simple, but need to think)</a:t>
            </a:r>
          </a:p>
          <a:p>
            <a:pPr lvl="1"/>
            <a:r>
              <a:rPr lang="en-US" dirty="0"/>
              <a:t>Axis-angle rotation  and </a:t>
            </a:r>
            <a:r>
              <a:rPr lang="en-US" dirty="0" err="1"/>
              <a:t>gluLookAt</a:t>
            </a:r>
            <a:r>
              <a:rPr lang="en-US" dirty="0"/>
              <a:t> most </a:t>
            </a:r>
            <a:r>
              <a:rPr lang="en-US" dirty="0" smtClean="0"/>
              <a:t>useful  </a:t>
            </a:r>
          </a:p>
          <a:p>
            <a:pPr lvl="1"/>
            <a:r>
              <a:rPr lang="en-US" dirty="0" smtClean="0"/>
              <a:t>Probably </a:t>
            </a:r>
            <a:r>
              <a:rPr lang="en-US" dirty="0"/>
              <a:t>only need final results, but try understanding derivations.  </a:t>
            </a:r>
          </a:p>
          <a:p>
            <a:pPr lvl="1"/>
            <a:endParaRPr lang="en-US" dirty="0"/>
          </a:p>
          <a:p>
            <a:r>
              <a:rPr lang="en-US" sz="2400" dirty="0" smtClean="0"/>
              <a:t>Usually</a:t>
            </a:r>
            <a:r>
              <a:rPr lang="en-US" sz="2400" dirty="0" smtClean="0"/>
              <a:t>, we have review sessions per unit, but this one before </a:t>
            </a:r>
            <a:r>
              <a:rPr lang="en-US" sz="2400" dirty="0" smtClean="0"/>
              <a:t>midterm.  (If you got Shirley-Marschner text, look at problems)</a:t>
            </a:r>
            <a:endParaRPr lang="en-US" sz="24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3379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r>
              <a:rPr lang="en-US" sz="2400"/>
              <a:t>Effectively, projections of point into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New coord frame uvw taken to cartesian components xyz</a:t>
            </a:r>
          </a:p>
          <a:p>
            <a:pPr>
              <a:lnSpc>
                <a:spcPct val="90000"/>
              </a:lnSpc>
            </a:pPr>
            <a:r>
              <a:rPr lang="en-US" sz="2400"/>
              <a:t>Inverse or transpose takes xyz cartesian to uvw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2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39733"/>
              </p:ext>
            </p:extLst>
          </p:nvPr>
        </p:nvGraphicFramePr>
        <p:xfrm>
          <a:off x="1516063" y="1402309"/>
          <a:ext cx="5851525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08" name="Equation" r:id="rId3" imgW="2768600" imgH="914400" progId="Equation.DSMT4">
                  <p:embed/>
                </p:oleObj>
              </mc:Choice>
              <mc:Fallback>
                <p:oleObj name="Equation" r:id="rId3" imgW="27686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1402309"/>
                        <a:ext cx="5851525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Non-Commutativity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Not Commutative (unlike in 2D)!!</a:t>
            </a:r>
          </a:p>
          <a:p>
            <a:pPr>
              <a:lnSpc>
                <a:spcPct val="90000"/>
              </a:lnSpc>
            </a:pPr>
            <a:r>
              <a:rPr lang="en-US"/>
              <a:t>Rotate by x, then y is not same as y then x</a:t>
            </a:r>
          </a:p>
          <a:p>
            <a:pPr>
              <a:lnSpc>
                <a:spcPct val="90000"/>
              </a:lnSpc>
            </a:pPr>
            <a:r>
              <a:rPr lang="en-US"/>
              <a:t>Order of applying rotations does matter</a:t>
            </a:r>
          </a:p>
          <a:p>
            <a:pPr>
              <a:lnSpc>
                <a:spcPct val="90000"/>
              </a:lnSpc>
            </a:pPr>
            <a:r>
              <a:rPr lang="en-US"/>
              <a:t>Follows from matrix multiplication not commutative</a:t>
            </a:r>
          </a:p>
          <a:p>
            <a:pPr lvl="1">
              <a:lnSpc>
                <a:spcPct val="90000"/>
              </a:lnSpc>
            </a:pPr>
            <a:r>
              <a:rPr lang="en-US"/>
              <a:t>R1 * R2 is not the same as R2 * R1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Demo: HW1, order of right or up will matter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Arbitrary rotation formula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7175"/>
            <a:ext cx="8966200" cy="5029200"/>
          </a:xfrm>
        </p:spPr>
        <p:txBody>
          <a:bodyPr/>
          <a:lstStyle/>
          <a:p>
            <a:r>
              <a:rPr lang="en-US" dirty="0"/>
              <a:t>Rotate by an angle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arbitrary axis </a:t>
            </a:r>
            <a:r>
              <a:rPr lang="en-US" b="1" dirty="0">
                <a:cs typeface="Times New Roman" charset="0"/>
              </a:rPr>
              <a:t>a</a:t>
            </a:r>
          </a:p>
          <a:p>
            <a:pPr lvl="1"/>
            <a:r>
              <a:rPr lang="en-US" dirty="0" smtClean="0">
                <a:cs typeface="Times New Roman" charset="0"/>
              </a:rPr>
              <a:t>Homework </a:t>
            </a:r>
            <a:r>
              <a:rPr lang="en-US" dirty="0">
                <a:cs typeface="Times New Roman" charset="0"/>
              </a:rPr>
              <a:t>1: must rotate eye, up direction</a:t>
            </a:r>
          </a:p>
          <a:p>
            <a:pPr lvl="1"/>
            <a:r>
              <a:rPr lang="en-US" dirty="0">
                <a:cs typeface="Times New Roman" charset="0"/>
              </a:rPr>
              <a:t>Somewhat mathematical derivation but useful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Problem setup: Rotate vector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by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</a:t>
            </a:r>
            <a:r>
              <a:rPr lang="en-US" b="1" dirty="0">
                <a:cs typeface="Times New Roman" charset="0"/>
              </a:rPr>
              <a:t>a</a:t>
            </a:r>
          </a:p>
          <a:p>
            <a:r>
              <a:rPr lang="en-US" dirty="0">
                <a:cs typeface="Times New Roman" charset="0"/>
              </a:rPr>
              <a:t>Helpful to relate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to X, </a:t>
            </a:r>
            <a:r>
              <a:rPr lang="en-US" b="1" dirty="0">
                <a:cs typeface="Times New Roman" charset="0"/>
              </a:rPr>
              <a:t>a</a:t>
            </a:r>
            <a:r>
              <a:rPr lang="en-US" dirty="0">
                <a:cs typeface="Times New Roman" charset="0"/>
              </a:rPr>
              <a:t> to Z, verify does right thing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For HW1, you probably just need final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pPr lvl="1"/>
            <a:endParaRPr lang="en-US" dirty="0">
              <a:cs typeface="Times New Roman" charset="0"/>
            </a:endParaRPr>
          </a:p>
          <a:p>
            <a:endParaRPr lang="el-GR" sz="2000" dirty="0">
              <a:cs typeface="Times New Roman" charset="0"/>
            </a:endParaRPr>
          </a:p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2" y="1527175"/>
            <a:ext cx="9172575" cy="5029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Step 1: </a:t>
            </a:r>
            <a:r>
              <a:rPr lang="en-US" b="1">
                <a:cs typeface="Times New Roman" charset="0"/>
              </a:rPr>
              <a:t>b</a:t>
            </a:r>
            <a:r>
              <a:rPr lang="en-US">
                <a:cs typeface="Times New Roman" charset="0"/>
              </a:rPr>
              <a:t> has components parallel to </a:t>
            </a:r>
            <a:r>
              <a:rPr lang="en-US" b="1">
                <a:cs typeface="Times New Roman" charset="0"/>
              </a:rPr>
              <a:t>a</a:t>
            </a:r>
            <a:r>
              <a:rPr lang="en-US">
                <a:cs typeface="Times New Roman" charset="0"/>
              </a:rPr>
              <a:t>, perpendicular</a:t>
            </a:r>
          </a:p>
          <a:p>
            <a:pPr lvl="1"/>
            <a:r>
              <a:rPr lang="en-US">
                <a:cs typeface="Times New Roman" charset="0"/>
              </a:rPr>
              <a:t>Parallel component unchanged (rotating about an axis leaves that axis unchanged after rotation, e.g. rot about z)</a:t>
            </a:r>
          </a:p>
          <a:p>
            <a:r>
              <a:rPr lang="en-US">
                <a:cs typeface="Times New Roman" charset="0"/>
              </a:rPr>
              <a:t>Step 2: Define </a:t>
            </a:r>
            <a:r>
              <a:rPr lang="en-US" b="1">
                <a:cs typeface="Times New Roman" charset="0"/>
              </a:rPr>
              <a:t>c </a:t>
            </a:r>
            <a:r>
              <a:rPr lang="en-US">
                <a:cs typeface="Times New Roman" charset="0"/>
              </a:rPr>
              <a:t>orthogonal to both </a:t>
            </a:r>
            <a:r>
              <a:rPr lang="en-US" b="1">
                <a:cs typeface="Times New Roman" charset="0"/>
              </a:rPr>
              <a:t>a </a:t>
            </a:r>
            <a:r>
              <a:rPr lang="en-US">
                <a:cs typeface="Times New Roman" charset="0"/>
              </a:rPr>
              <a:t>and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Analogous to defining Y axis</a:t>
            </a:r>
          </a:p>
          <a:p>
            <a:pPr lvl="1"/>
            <a:r>
              <a:rPr lang="en-US">
                <a:cs typeface="Times New Roman" charset="0"/>
              </a:rPr>
              <a:t>Use cross products and matrix formula for that</a:t>
            </a:r>
          </a:p>
          <a:p>
            <a:r>
              <a:rPr lang="en-US">
                <a:cs typeface="Times New Roman" charset="0"/>
              </a:rPr>
              <a:t>Step 3: With respect to the perpendicular comp of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Cos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remains unchanged</a:t>
            </a:r>
          </a:p>
          <a:p>
            <a:pPr lvl="1"/>
            <a:r>
              <a:rPr lang="en-US">
                <a:cs typeface="Times New Roman" charset="0"/>
              </a:rPr>
              <a:t>Sin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projects onto vector </a:t>
            </a:r>
            <a:r>
              <a:rPr lang="en-US" b="1">
                <a:cs typeface="Times New Roman" charset="0"/>
              </a:rPr>
              <a:t>c</a:t>
            </a:r>
          </a:p>
          <a:p>
            <a:pPr lvl="1"/>
            <a:r>
              <a:rPr lang="en-US">
                <a:cs typeface="Times New Roman" charset="0"/>
              </a:rPr>
              <a:t>Verify this is correct for rotating X about Z</a:t>
            </a:r>
          </a:p>
          <a:p>
            <a:pPr lvl="1"/>
            <a:r>
              <a:rPr lang="en-US">
                <a:cs typeface="Times New Roman" charset="0"/>
              </a:rPr>
              <a:t>Verify this is correct for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as 0, 90 degrees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48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96184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94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10361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95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27173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96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2185728" y="4651375"/>
            <a:ext cx="20214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Unchanged</a:t>
            </a:r>
          </a:p>
          <a:p>
            <a:r>
              <a:rPr lang="en-US">
                <a:latin typeface="Arial" charset="0"/>
              </a:rPr>
              <a:t>(cosine)</a:t>
            </a:r>
          </a:p>
        </p:txBody>
      </p:sp>
      <p:sp>
        <p:nvSpPr>
          <p:cNvPr id="1148940" name="Text Box 12"/>
          <p:cNvSpPr txBox="1">
            <a:spLocks noChangeArrowheads="1"/>
          </p:cNvSpPr>
          <p:nvPr/>
        </p:nvSpPr>
        <p:spPr bwMode="auto">
          <a:xfrm>
            <a:off x="3842119" y="4670426"/>
            <a:ext cx="32790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Component</a:t>
            </a:r>
          </a:p>
          <a:p>
            <a:r>
              <a:rPr lang="en-US">
                <a:latin typeface="Arial" charset="0"/>
              </a:rPr>
              <a:t>along a  </a:t>
            </a:r>
          </a:p>
          <a:p>
            <a:r>
              <a:rPr lang="en-US">
                <a:latin typeface="Arial" charset="0"/>
              </a:rPr>
              <a:t>(hence unchanged)</a:t>
            </a:r>
          </a:p>
        </p:txBody>
      </p:sp>
      <p:sp>
        <p:nvSpPr>
          <p:cNvPr id="1148941" name="Text Box 13"/>
          <p:cNvSpPr txBox="1">
            <a:spLocks noChangeArrowheads="1"/>
          </p:cNvSpPr>
          <p:nvPr/>
        </p:nvSpPr>
        <p:spPr bwMode="auto">
          <a:xfrm>
            <a:off x="6669807" y="4670426"/>
            <a:ext cx="25195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Perpendicular</a:t>
            </a:r>
          </a:p>
          <a:p>
            <a:r>
              <a:rPr lang="en-US">
                <a:latin typeface="Arial" charset="0"/>
              </a:rPr>
              <a:t>(rotated comp)</a:t>
            </a:r>
          </a:p>
        </p:txBody>
      </p:sp>
      <p:sp>
        <p:nvSpPr>
          <p:cNvPr id="1148942" name="Line 14"/>
          <p:cNvSpPr>
            <a:spLocks noChangeShapeType="1"/>
          </p:cNvSpPr>
          <p:nvPr/>
        </p:nvSpPr>
        <p:spPr bwMode="auto">
          <a:xfrm flipV="1">
            <a:off x="3597275" y="3959226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3" name="Line 15"/>
          <p:cNvSpPr>
            <a:spLocks noChangeShapeType="1"/>
          </p:cNvSpPr>
          <p:nvPr/>
        </p:nvSpPr>
        <p:spPr bwMode="auto">
          <a:xfrm flipV="1">
            <a:off x="5483225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4" name="Line 16"/>
          <p:cNvSpPr>
            <a:spLocks noChangeShapeType="1"/>
          </p:cNvSpPr>
          <p:nvPr/>
        </p:nvSpPr>
        <p:spPr bwMode="auto">
          <a:xfrm flipV="1">
            <a:off x="7702550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78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600885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98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6367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99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49987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00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64506"/>
              </p:ext>
            </p:extLst>
          </p:nvPr>
        </p:nvGraphicFramePr>
        <p:xfrm>
          <a:off x="53540" y="4367213"/>
          <a:ext cx="900303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01" name="Equation" r:id="rId9" imgW="5295900" imgH="825500" progId="Equation.DSMT4">
                  <p:embed/>
                </p:oleObj>
              </mc:Choice>
              <mc:Fallback>
                <p:oleObj name="Equation" r:id="rId9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0" y="4367213"/>
                        <a:ext cx="900303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2" name="Text Box 8"/>
          <p:cNvSpPr txBox="1">
            <a:spLocks noChangeArrowheads="1"/>
          </p:cNvSpPr>
          <p:nvPr/>
        </p:nvSpPr>
        <p:spPr bwMode="auto">
          <a:xfrm>
            <a:off x="5140325" y="6291263"/>
            <a:ext cx="3982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(x y z) are cartesian components of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81700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5" y="3808414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701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2" y="5202239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pic>
        <p:nvPicPr>
          <p:cNvPr id="1181703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7" y="3509963"/>
            <a:ext cx="1693863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704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1705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4616451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1706" name="Text Box 10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07" name="Line 11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8" name="Line 12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9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10" name="Text Box 14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1711" name="Text Box 15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1712" name="Text Box 16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  <p:pic>
        <p:nvPicPr>
          <p:cNvPr id="1181713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5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 Graphics Pipeline</a:t>
            </a:r>
          </a:p>
        </p:txBody>
      </p:sp>
      <p:sp>
        <p:nvSpPr>
          <p:cNvPr id="1182724" name="Text Box 4"/>
          <p:cNvSpPr txBox="1">
            <a:spLocks noChangeArrowheads="1"/>
          </p:cNvSpPr>
          <p:nvPr/>
        </p:nvSpPr>
        <p:spPr bwMode="auto">
          <a:xfrm>
            <a:off x="287338" y="3675063"/>
            <a:ext cx="39309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" charset="0"/>
              </a:rPr>
              <a:t>Unit 1: Transformations</a:t>
            </a:r>
          </a:p>
          <a:p>
            <a:pPr algn="l"/>
            <a:r>
              <a:rPr lang="en-US" sz="1800" dirty="0">
                <a:latin typeface="Arial" charset="0"/>
              </a:rPr>
              <a:t>Resizing and placing objects in the</a:t>
            </a:r>
          </a:p>
          <a:p>
            <a:pPr algn="l"/>
            <a:r>
              <a:rPr lang="en-US" sz="1800" dirty="0">
                <a:latin typeface="Arial" charset="0"/>
              </a:rPr>
              <a:t>world.  Creating perspective images.</a:t>
            </a:r>
          </a:p>
          <a:p>
            <a:pPr algn="l"/>
            <a:r>
              <a:rPr lang="en-US" sz="1800" dirty="0">
                <a:latin typeface="Arial" charset="0"/>
              </a:rPr>
              <a:t>Weeks 1 and 2 </a:t>
            </a:r>
          </a:p>
          <a:p>
            <a:pPr algn="l"/>
            <a:r>
              <a:rPr lang="en-US" sz="1800" b="1" dirty="0" err="1" smtClean="0">
                <a:latin typeface="Arial" charset="0"/>
              </a:rPr>
              <a:t>Assn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1 due </a:t>
            </a:r>
            <a:r>
              <a:rPr lang="en-US" sz="1800" b="1" dirty="0" smtClean="0">
                <a:latin typeface="Arial" charset="0"/>
              </a:rPr>
              <a:t>Jan</a:t>
            </a:r>
            <a:r>
              <a:rPr lang="en-US" sz="1800" b="1" dirty="0" smtClean="0">
                <a:latin typeface="Arial" charset="0"/>
              </a:rPr>
              <a:t> 30 </a:t>
            </a:r>
            <a:r>
              <a:rPr lang="en-US" sz="1800" b="1" dirty="0">
                <a:latin typeface="Arial" charset="0"/>
              </a:rPr>
              <a:t>(DEMO)  </a:t>
            </a:r>
          </a:p>
        </p:txBody>
      </p:sp>
      <p:sp>
        <p:nvSpPr>
          <p:cNvPr id="1182725" name="Text Box 5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7" name="Line 7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8" name="Line 8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9" name="Text Box 9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2731" name="Text Box 11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2732" name="Text Box 12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 dirty="0"/>
              <a:t>Many different coordinate systems in graphics</a:t>
            </a:r>
          </a:p>
          <a:p>
            <a:pPr lvl="1"/>
            <a:r>
              <a:rPr lang="en-US" dirty="0"/>
              <a:t>World, model, body, arms, …</a:t>
            </a:r>
          </a:p>
          <a:p>
            <a:r>
              <a:rPr lang="en-US" dirty="0"/>
              <a:t>To relate them, we must transform between them</a:t>
            </a:r>
          </a:p>
          <a:p>
            <a:r>
              <a:rPr lang="en-US" dirty="0"/>
              <a:t>Also, for modeling objects.  I have a teapot, but</a:t>
            </a:r>
          </a:p>
          <a:p>
            <a:pPr lvl="1"/>
            <a:r>
              <a:rPr lang="en-US" dirty="0"/>
              <a:t>Want to place it at correct location in the world</a:t>
            </a:r>
          </a:p>
          <a:p>
            <a:pPr lvl="1"/>
            <a:r>
              <a:rPr lang="en-US" dirty="0"/>
              <a:t>Want to view it from different angles (HW 1)</a:t>
            </a:r>
          </a:p>
          <a:p>
            <a:pPr lvl="1"/>
            <a:r>
              <a:rPr lang="en-US" dirty="0"/>
              <a:t>Want to scale it to make it bigger or </a:t>
            </a:r>
            <a:r>
              <a:rPr lang="en-US" dirty="0" smtClean="0"/>
              <a:t>smaller</a:t>
            </a:r>
          </a:p>
          <a:p>
            <a:r>
              <a:rPr lang="en-US" dirty="0" smtClean="0"/>
              <a:t>Demo of HW 1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625" y="1347257"/>
            <a:ext cx="8877294" cy="5911851"/>
          </a:xfrm>
        </p:spPr>
        <p:txBody>
          <a:bodyPr/>
          <a:lstStyle/>
          <a:p>
            <a:r>
              <a:rPr lang="en-US" dirty="0" smtClean="0"/>
              <a:t>This unit is about the math for these transformations</a:t>
            </a:r>
          </a:p>
          <a:p>
            <a:pPr lvl="1"/>
            <a:r>
              <a:rPr lang="en-US" dirty="0" smtClean="0"/>
              <a:t>Represent transformations using matrices and matrix-vector multiplications.  </a:t>
            </a:r>
          </a:p>
          <a:p>
            <a:r>
              <a:rPr lang="en-US" dirty="0" smtClean="0"/>
              <a:t>Demos throughout lecture: HW 1 and Applet </a:t>
            </a:r>
          </a:p>
          <a:p>
            <a:r>
              <a:rPr lang="en-US" dirty="0" smtClean="0"/>
              <a:t>Transformations Game Applet</a:t>
            </a:r>
          </a:p>
          <a:p>
            <a:pPr lvl="1"/>
            <a:r>
              <a:rPr lang="en-US" dirty="0" smtClean="0"/>
              <a:t>Brown University </a:t>
            </a:r>
            <a:r>
              <a:rPr lang="en-US" dirty="0" err="1" smtClean="0"/>
              <a:t>Exploratories</a:t>
            </a:r>
            <a:r>
              <a:rPr lang="en-US" dirty="0" smtClean="0"/>
              <a:t> of Software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graphics.cs.brown.edu</a:t>
            </a:r>
            <a:r>
              <a:rPr lang="en-US" dirty="0">
                <a:hlinkClick r:id="rId2"/>
              </a:rPr>
              <a:t>/research/exploratory/</a:t>
            </a:r>
            <a:r>
              <a:rPr lang="en-US" dirty="0" err="1">
                <a:hlinkClick r:id="rId2"/>
              </a:rPr>
              <a:t>freeSoftware</a:t>
            </a:r>
            <a:r>
              <a:rPr lang="en-US" dirty="0">
                <a:hlinkClick r:id="rId2"/>
              </a:rPr>
              <a:t>/catalogs/</a:t>
            </a:r>
            <a:r>
              <a:rPr lang="en-US" dirty="0" err="1">
                <a:hlinkClick r:id="rId2"/>
              </a:rPr>
              <a:t>repositoryApplets.html</a:t>
            </a:r>
            <a:endParaRPr lang="en-US" dirty="0" smtClean="0"/>
          </a:p>
          <a:p>
            <a:pPr lvl="1"/>
            <a:r>
              <a:rPr lang="en-US" dirty="0" smtClean="0"/>
              <a:t>Credit: </a:t>
            </a:r>
            <a:r>
              <a:rPr lang="en-US" dirty="0" err="1" smtClean="0"/>
              <a:t>Andries</a:t>
            </a:r>
            <a:r>
              <a:rPr lang="en-US" dirty="0" smtClean="0"/>
              <a:t> Van Dam and Jean </a:t>
            </a:r>
            <a:r>
              <a:rPr lang="en-US" dirty="0" err="1" smtClean="0"/>
              <a:t>Laleuf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11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Idea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2049"/>
            <a:ext cx="8686800" cy="591185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Object in model coordinates</a:t>
            </a:r>
          </a:p>
          <a:p>
            <a:r>
              <a:rPr lang="en-US" dirty="0"/>
              <a:t>Transform into world coordinates</a:t>
            </a:r>
          </a:p>
          <a:p>
            <a:r>
              <a:rPr lang="en-US" dirty="0"/>
              <a:t>Represent points on object as vectors</a:t>
            </a:r>
          </a:p>
          <a:p>
            <a:r>
              <a:rPr lang="en-US" dirty="0"/>
              <a:t>Multiply by matrices</a:t>
            </a:r>
          </a:p>
          <a:p>
            <a:r>
              <a:rPr lang="en-US" dirty="0"/>
              <a:t>Demos with applet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 (next time)</a:t>
            </a:r>
          </a:p>
          <a:p>
            <a:r>
              <a:rPr lang="en-US"/>
              <a:t>Transforming Normals (next time)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(Nonuniform) Scale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2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79210"/>
              </p:ext>
            </p:extLst>
          </p:nvPr>
        </p:nvGraphicFramePr>
        <p:xfrm>
          <a:off x="72247" y="1425922"/>
          <a:ext cx="89757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14" name="Equation" r:id="rId3" imgW="3263900" imgH="647700" progId="Equation.DSMT4">
                  <p:embed/>
                </p:oleObj>
              </mc:Choice>
              <mc:Fallback>
                <p:oleObj name="Equation" r:id="rId3" imgW="32639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" y="1425922"/>
                        <a:ext cx="897572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40907"/>
              </p:ext>
            </p:extLst>
          </p:nvPr>
        </p:nvGraphicFramePr>
        <p:xfrm>
          <a:off x="1154113" y="3408860"/>
          <a:ext cx="7310437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15" name="Equation" r:id="rId5" imgW="2425700" imgH="876300" progId="Equation.DSMT4">
                  <p:embed/>
                </p:oleObj>
              </mc:Choice>
              <mc:Fallback>
                <p:oleObj name="Equation" r:id="rId5" imgW="2425700" imgH="876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3408860"/>
                        <a:ext cx="7310437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80" name="Rectangle 8"/>
          <p:cNvSpPr>
            <a:spLocks noChangeArrowheads="1"/>
          </p:cNvSpPr>
          <p:nvPr/>
        </p:nvSpPr>
        <p:spPr bwMode="auto">
          <a:xfrm>
            <a:off x="2351224" y="5963097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  <a:hlinkClick r:id="rId7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25393</TotalTime>
  <Words>861</Words>
  <Application>Microsoft Macintosh PowerPoint</Application>
  <PresentationFormat>Letter Paper (8.5x11 in)</PresentationFormat>
  <Paragraphs>220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Computer Graphics</vt:lpstr>
      <vt:lpstr>To Do</vt:lpstr>
      <vt:lpstr>Course Outline</vt:lpstr>
      <vt:lpstr>Course Outline</vt:lpstr>
      <vt:lpstr>Motivation</vt:lpstr>
      <vt:lpstr>Goals</vt:lpstr>
      <vt:lpstr>General Idea</vt:lpstr>
      <vt:lpstr>Outline</vt:lpstr>
      <vt:lpstr>(Nonuniform) Scale</vt:lpstr>
      <vt:lpstr>Shear</vt:lpstr>
      <vt:lpstr>Rotations</vt:lpstr>
      <vt:lpstr>Outline</vt:lpstr>
      <vt:lpstr>Composing Transforms</vt:lpstr>
      <vt:lpstr>E.g. Composing rotations, scales</vt:lpstr>
      <vt:lpstr>Inverting Composite Transforms</vt:lpstr>
      <vt:lpstr>Outline</vt:lpstr>
      <vt:lpstr>Rotations</vt:lpstr>
      <vt:lpstr>Rotations in 3D </vt:lpstr>
      <vt:lpstr>Geometric Interpretation 3D Rotations</vt:lpstr>
      <vt:lpstr>Geometric Interpretation 3D Rotations</vt:lpstr>
      <vt:lpstr>Non-Commutativity</vt:lpstr>
      <vt:lpstr>Arbitrary rotation formula</vt:lpstr>
      <vt:lpstr>Axis-Angle formula</vt:lpstr>
      <vt:lpstr>Axis-Angle: Putting it together</vt:lpstr>
      <vt:lpstr>Axis-Angle: Putting it together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649</cp:revision>
  <cp:lastPrinted>1999-08-03T15:46:38Z</cp:lastPrinted>
  <dcterms:created xsi:type="dcterms:W3CDTF">1999-02-11T00:43:51Z</dcterms:created>
  <dcterms:modified xsi:type="dcterms:W3CDTF">2016-09-19T20:15:38Z</dcterms:modified>
</cp:coreProperties>
</file>