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notesSlides/notesSlide2.xml" ContentType="application/vnd.openxmlformats-officedocument.presentationml.notesSlide+xml"/>
  <Override PartName="/ppt/embeddings/oleObject27.bin" ContentType="application/vnd.openxmlformats-officedocument.oleObject"/>
  <Override PartName="/ppt/notesSlides/notesSlide3.xml" ContentType="application/vnd.openxmlformats-officedocument.presentationml.notesSlide+xml"/>
  <Override PartName="/ppt/embeddings/oleObject28.bin" ContentType="application/vnd.openxmlformats-officedocument.oleObject"/>
  <Override PartName="/ppt/notesSlides/notesSlide4.xml" ContentType="application/vnd.openxmlformats-officedocument.presentationml.notesSlide+xml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</p:sldMasterIdLst>
  <p:notesMasterIdLst>
    <p:notesMasterId r:id="rId34"/>
  </p:notesMasterIdLst>
  <p:handoutMasterIdLst>
    <p:handoutMasterId r:id="rId35"/>
  </p:handoutMasterIdLst>
  <p:sldIdLst>
    <p:sldId id="787" r:id="rId3"/>
    <p:sldId id="760" r:id="rId4"/>
    <p:sldId id="752" r:id="rId5"/>
    <p:sldId id="782" r:id="rId6"/>
    <p:sldId id="754" r:id="rId7"/>
    <p:sldId id="755" r:id="rId8"/>
    <p:sldId id="756" r:id="rId9"/>
    <p:sldId id="757" r:id="rId10"/>
    <p:sldId id="783" r:id="rId11"/>
    <p:sldId id="759" r:id="rId12"/>
    <p:sldId id="758" r:id="rId13"/>
    <p:sldId id="762" r:id="rId14"/>
    <p:sldId id="763" r:id="rId15"/>
    <p:sldId id="764" r:id="rId16"/>
    <p:sldId id="765" r:id="rId17"/>
    <p:sldId id="766" r:id="rId18"/>
    <p:sldId id="767" r:id="rId19"/>
    <p:sldId id="768" r:id="rId20"/>
    <p:sldId id="769" r:id="rId21"/>
    <p:sldId id="770" r:id="rId22"/>
    <p:sldId id="771" r:id="rId23"/>
    <p:sldId id="772" r:id="rId24"/>
    <p:sldId id="773" r:id="rId25"/>
    <p:sldId id="784" r:id="rId26"/>
    <p:sldId id="785" r:id="rId27"/>
    <p:sldId id="786" r:id="rId28"/>
    <p:sldId id="777" r:id="rId29"/>
    <p:sldId id="778" r:id="rId30"/>
    <p:sldId id="779" r:id="rId31"/>
    <p:sldId id="780" r:id="rId32"/>
    <p:sldId id="781" r:id="rId33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20" y="-1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Relationship Id="rId2" Type="http://schemas.openxmlformats.org/officeDocument/2006/relationships/image" Target="../media/image23.emf"/><Relationship Id="rId3" Type="http://schemas.openxmlformats.org/officeDocument/2006/relationships/image" Target="../media/image2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Relationship Id="rId2" Type="http://schemas.openxmlformats.org/officeDocument/2006/relationships/image" Target="../media/image3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Relationship Id="rId2" Type="http://schemas.openxmlformats.org/officeDocument/2006/relationships/image" Target="../media/image3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Relationship Id="rId2" Type="http://schemas.openxmlformats.org/officeDocument/2006/relationships/image" Target="../media/image3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image" Target="../media/image14.emf"/><Relationship Id="rId3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wmf"/><Relationship Id="rId3" Type="http://schemas.openxmlformats.org/officeDocument/2006/relationships/image" Target="../media/image2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9C1355E5-295D-C940-A2D1-E994374A7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1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2A7113A8-419B-4B40-854F-F3ADB5EBC0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9013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9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8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20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1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316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4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8258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5155604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3255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445547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75274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74191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44394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03040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61560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5722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27855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3850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2265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3385676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62848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6353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1396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35993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45943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83193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9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9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352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0.emf"/><Relationship Id="rId7" Type="http://schemas.openxmlformats.org/officeDocument/2006/relationships/oleObject" Target="../embeddings/oleObject11.bin"/><Relationship Id="rId8" Type="http://schemas.openxmlformats.org/officeDocument/2006/relationships/image" Target="../media/image11.emf"/><Relationship Id="rId9" Type="http://schemas.openxmlformats.org/officeDocument/2006/relationships/oleObject" Target="../embeddings/oleObject12.bin"/><Relationship Id="rId10" Type="http://schemas.openxmlformats.org/officeDocument/2006/relationships/image" Target="../media/image12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14.e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15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1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18.e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19.w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0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21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4" Type="http://schemas.openxmlformats.org/officeDocument/2006/relationships/image" Target="../media/image22.e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23.e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24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25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4" Type="http://schemas.openxmlformats.org/officeDocument/2006/relationships/image" Target="../media/image26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27.bin"/><Relationship Id="rId5" Type="http://schemas.openxmlformats.org/officeDocument/2006/relationships/image" Target="../media/image27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28.bin"/><Relationship Id="rId5" Type="http://schemas.openxmlformats.org/officeDocument/2006/relationships/image" Target="../media/image28.e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29.bin"/><Relationship Id="rId5" Type="http://schemas.openxmlformats.org/officeDocument/2006/relationships/image" Target="../media/image28.e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4" Type="http://schemas.openxmlformats.org/officeDocument/2006/relationships/image" Target="../media/image29.e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image" Target="../media/image30.e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4" Type="http://schemas.openxmlformats.org/officeDocument/2006/relationships/image" Target="../media/image31.emf"/><Relationship Id="rId5" Type="http://schemas.openxmlformats.org/officeDocument/2006/relationships/oleObject" Target="../embeddings/oleObject33.bin"/><Relationship Id="rId6" Type="http://schemas.openxmlformats.org/officeDocument/2006/relationships/image" Target="../media/image32.emf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4" Type="http://schemas.openxmlformats.org/officeDocument/2006/relationships/image" Target="../media/image33.emf"/><Relationship Id="rId5" Type="http://schemas.openxmlformats.org/officeDocument/2006/relationships/oleObject" Target="../embeddings/oleObject35.bin"/><Relationship Id="rId6" Type="http://schemas.openxmlformats.org/officeDocument/2006/relationships/image" Target="../media/image34.emf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4" Type="http://schemas.openxmlformats.org/officeDocument/2006/relationships/image" Target="../media/image35.emf"/><Relationship Id="rId5" Type="http://schemas.openxmlformats.org/officeDocument/2006/relationships/oleObject" Target="../embeddings/oleObject37.bin"/><Relationship Id="rId6" Type="http://schemas.openxmlformats.org/officeDocument/2006/relationships/image" Target="../media/image36.emf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4.e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5.emf"/><Relationship Id="rId9" Type="http://schemas.openxmlformats.org/officeDocument/2006/relationships/oleObject" Target="../embeddings/oleObject6.bin"/><Relationship Id="rId10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17], </a:t>
            </a:r>
            <a:r>
              <a:rPr lang="en-US" dirty="0"/>
              <a:t>Lecture </a:t>
            </a:r>
            <a:r>
              <a:rPr lang="en-US" dirty="0" smtClean="0"/>
              <a:t>2: </a:t>
            </a:r>
            <a:r>
              <a:rPr lang="en-US" dirty="0" smtClean="0"/>
              <a:t>Review of Basic Math</a:t>
            </a:r>
            <a:endParaRPr lang="en-US" dirty="0"/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/viscomp.ucsd.edu/classes/cse167/wi17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950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product: some applications in CG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332788" cy="5029200"/>
          </a:xfrm>
        </p:spPr>
        <p:txBody>
          <a:bodyPr/>
          <a:lstStyle/>
          <a:p>
            <a:r>
              <a:rPr lang="en-US" sz="2400"/>
              <a:t>Find angle between two vectors (e.g. cosine of angle between light source and surface for shading)</a:t>
            </a:r>
          </a:p>
          <a:p>
            <a:endParaRPr lang="en-US" sz="2400"/>
          </a:p>
          <a:p>
            <a:r>
              <a:rPr lang="en-US" sz="2400"/>
              <a:t>Finding projection of one vector on another (e.g. coordinates of point in arbitrary coordinate system)</a:t>
            </a:r>
          </a:p>
          <a:p>
            <a:endParaRPr lang="en-US" sz="2400"/>
          </a:p>
          <a:p>
            <a:r>
              <a:rPr lang="en-US" sz="2400"/>
              <a:t>Advantage: computed easily in cartesian components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 (of b on a)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0564" name="Line 4"/>
          <p:cNvSpPr>
            <a:spLocks noChangeShapeType="1"/>
          </p:cNvSpPr>
          <p:nvPr/>
        </p:nvSpPr>
        <p:spPr bwMode="auto">
          <a:xfrm flipV="1">
            <a:off x="2811463" y="3278188"/>
            <a:ext cx="4630737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5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6" name="Text Box 6"/>
          <p:cNvSpPr txBox="1">
            <a:spLocks noChangeArrowheads="1"/>
          </p:cNvSpPr>
          <p:nvPr/>
        </p:nvSpPr>
        <p:spPr bwMode="auto">
          <a:xfrm>
            <a:off x="7425442" y="2936876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0567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0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753437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52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0572" name="Line 12"/>
          <p:cNvSpPr>
            <a:spLocks noChangeShapeType="1"/>
          </p:cNvSpPr>
          <p:nvPr/>
        </p:nvSpPr>
        <p:spPr bwMode="auto">
          <a:xfrm>
            <a:off x="6400800" y="1546229"/>
            <a:ext cx="0" cy="1712913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3" name="Line 13"/>
          <p:cNvSpPr>
            <a:spLocks noChangeShapeType="1"/>
          </p:cNvSpPr>
          <p:nvPr/>
        </p:nvSpPr>
        <p:spPr bwMode="auto">
          <a:xfrm flipH="1">
            <a:off x="6157919" y="2947988"/>
            <a:ext cx="242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4" name="Line 14"/>
          <p:cNvSpPr>
            <a:spLocks noChangeShapeType="1"/>
          </p:cNvSpPr>
          <p:nvPr/>
        </p:nvSpPr>
        <p:spPr bwMode="auto">
          <a:xfrm>
            <a:off x="6148394" y="2938465"/>
            <a:ext cx="952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5" name="Line 15"/>
          <p:cNvSpPr>
            <a:spLocks noChangeShapeType="1"/>
          </p:cNvSpPr>
          <p:nvPr/>
        </p:nvSpPr>
        <p:spPr bwMode="auto">
          <a:xfrm flipV="1">
            <a:off x="2792419" y="3589340"/>
            <a:ext cx="3627437" cy="9525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05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486648"/>
              </p:ext>
            </p:extLst>
          </p:nvPr>
        </p:nvGraphicFramePr>
        <p:xfrm>
          <a:off x="584200" y="4197351"/>
          <a:ext cx="2216150" cy="1479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53" name="Equation" r:id="rId5" imgW="762000" imgH="508000" progId="Equation.DSMT4">
                  <p:embed/>
                </p:oleObj>
              </mc:Choice>
              <mc:Fallback>
                <p:oleObj name="Equation" r:id="rId5" imgW="762000" imgH="508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197351"/>
                        <a:ext cx="2216150" cy="14795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345682"/>
              </p:ext>
            </p:extLst>
          </p:nvPr>
        </p:nvGraphicFramePr>
        <p:xfrm>
          <a:off x="3843340" y="3748090"/>
          <a:ext cx="4764087" cy="140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54" name="Equation" r:id="rId7" imgW="1638300" imgH="482600" progId="Equation.DSMT4">
                  <p:embed/>
                </p:oleObj>
              </mc:Choice>
              <mc:Fallback>
                <p:oleObj name="Equation" r:id="rId7" imgW="1638300" imgH="482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40" y="3748090"/>
                        <a:ext cx="4764087" cy="14033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402790"/>
              </p:ext>
            </p:extLst>
          </p:nvPr>
        </p:nvGraphicFramePr>
        <p:xfrm>
          <a:off x="3609975" y="5124451"/>
          <a:ext cx="5284788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55" name="Equation" r:id="rId9" imgW="1816100" imgH="520700" progId="Equation.DSMT4">
                  <p:embed/>
                </p:oleObj>
              </mc:Choice>
              <mc:Fallback>
                <p:oleObj name="Equation" r:id="rId9" imgW="1816100" imgH="520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24451"/>
                        <a:ext cx="5284788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  <a:endParaRPr lang="en-US" dirty="0" smtClean="0"/>
          </a:p>
          <a:p>
            <a:r>
              <a:rPr lang="en-US" i="1" dirty="0" smtClean="0"/>
              <a:t>Cross </a:t>
            </a:r>
            <a:r>
              <a:rPr lang="en-US" i="1" dirty="0"/>
              <a:t>product </a:t>
            </a:r>
          </a:p>
          <a:p>
            <a:r>
              <a:rPr lang="en-US" dirty="0"/>
              <a:t>Orthonormal bases and coordinate frames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smtClean="0"/>
              <a:t>Some books talk </a:t>
            </a:r>
            <a:r>
              <a:rPr lang="en-US" dirty="0"/>
              <a:t>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(vector) product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Cross product orthogonal to two initial vectors</a:t>
            </a:r>
          </a:p>
          <a:p>
            <a:r>
              <a:rPr lang="en-US"/>
              <a:t>Direction determined by right-hand rule</a:t>
            </a:r>
          </a:p>
          <a:p>
            <a:r>
              <a:rPr lang="en-US"/>
              <a:t>Useful in constructing coordinate systems (later)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5684" name="Line 4"/>
          <p:cNvSpPr>
            <a:spLocks noChangeShapeType="1"/>
          </p:cNvSpPr>
          <p:nvPr/>
        </p:nvSpPr>
        <p:spPr bwMode="auto">
          <a:xfrm>
            <a:off x="2811463" y="3636963"/>
            <a:ext cx="1878012" cy="785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5" name="Line 5"/>
          <p:cNvSpPr>
            <a:spLocks noChangeShapeType="1"/>
          </p:cNvSpPr>
          <p:nvPr/>
        </p:nvSpPr>
        <p:spPr bwMode="auto">
          <a:xfrm flipV="1">
            <a:off x="2811463" y="3365501"/>
            <a:ext cx="1117600" cy="261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6" name="Text Box 6"/>
          <p:cNvSpPr txBox="1">
            <a:spLocks noChangeArrowheads="1"/>
          </p:cNvSpPr>
          <p:nvPr/>
        </p:nvSpPr>
        <p:spPr bwMode="auto">
          <a:xfrm>
            <a:off x="4647317" y="4268788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5687" name="Text Box 7"/>
          <p:cNvSpPr txBox="1">
            <a:spLocks noChangeArrowheads="1"/>
          </p:cNvSpPr>
          <p:nvPr/>
        </p:nvSpPr>
        <p:spPr bwMode="auto">
          <a:xfrm>
            <a:off x="3840568" y="2806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56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736884"/>
              </p:ext>
            </p:extLst>
          </p:nvPr>
        </p:nvGraphicFramePr>
        <p:xfrm>
          <a:off x="3419475" y="3384553"/>
          <a:ext cx="369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59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384553"/>
                        <a:ext cx="3698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2" name="Line 12"/>
          <p:cNvSpPr>
            <a:spLocks noChangeShapeType="1"/>
          </p:cNvSpPr>
          <p:nvPr/>
        </p:nvSpPr>
        <p:spPr bwMode="auto">
          <a:xfrm>
            <a:off x="3910019" y="3370267"/>
            <a:ext cx="1749425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3" name="Line 13"/>
          <p:cNvSpPr>
            <a:spLocks noChangeShapeType="1"/>
          </p:cNvSpPr>
          <p:nvPr/>
        </p:nvSpPr>
        <p:spPr bwMode="auto">
          <a:xfrm flipH="1">
            <a:off x="4611694" y="4059240"/>
            <a:ext cx="1036637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4" name="Line 14"/>
          <p:cNvSpPr>
            <a:spLocks noChangeShapeType="1"/>
          </p:cNvSpPr>
          <p:nvPr/>
        </p:nvSpPr>
        <p:spPr bwMode="auto">
          <a:xfrm flipH="1" flipV="1">
            <a:off x="2803525" y="1519239"/>
            <a:ext cx="7938" cy="21066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69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35915"/>
              </p:ext>
            </p:extLst>
          </p:nvPr>
        </p:nvGraphicFramePr>
        <p:xfrm>
          <a:off x="3019425" y="1414465"/>
          <a:ext cx="21209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60" name="Equation" r:id="rId5" imgW="914400" imgH="177800" progId="Equation.DSMT4">
                  <p:embed/>
                </p:oleObj>
              </mc:Choice>
              <mc:Fallback>
                <p:oleObj name="Equation" r:id="rId5" imgW="914400" imgH="177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1414465"/>
                        <a:ext cx="2120900" cy="412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7" name="Line 17"/>
          <p:cNvSpPr>
            <a:spLocks noChangeShapeType="1"/>
          </p:cNvSpPr>
          <p:nvPr/>
        </p:nvSpPr>
        <p:spPr bwMode="auto">
          <a:xfrm>
            <a:off x="2795594" y="3384552"/>
            <a:ext cx="287337" cy="60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8" name="Line 18"/>
          <p:cNvSpPr>
            <a:spLocks noChangeShapeType="1"/>
          </p:cNvSpPr>
          <p:nvPr/>
        </p:nvSpPr>
        <p:spPr bwMode="auto">
          <a:xfrm flipH="1">
            <a:off x="3030538" y="3444874"/>
            <a:ext cx="42862" cy="312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9" name="Line 19"/>
          <p:cNvSpPr>
            <a:spLocks noChangeShapeType="1"/>
          </p:cNvSpPr>
          <p:nvPr/>
        </p:nvSpPr>
        <p:spPr bwMode="auto">
          <a:xfrm flipV="1">
            <a:off x="2822575" y="3330577"/>
            <a:ext cx="312738" cy="79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701" name="Line 21"/>
          <p:cNvSpPr>
            <a:spLocks noChangeShapeType="1"/>
          </p:cNvSpPr>
          <p:nvPr/>
        </p:nvSpPr>
        <p:spPr bwMode="auto">
          <a:xfrm>
            <a:off x="3135313" y="3330578"/>
            <a:ext cx="44450" cy="2095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70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47142"/>
              </p:ext>
            </p:extLst>
          </p:nvPr>
        </p:nvGraphicFramePr>
        <p:xfrm>
          <a:off x="2859092" y="1943102"/>
          <a:ext cx="291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61" name="Equation" r:id="rId7" imgW="1257300" imgH="279400" progId="Equation.DSMT4">
                  <p:embed/>
                </p:oleObj>
              </mc:Choice>
              <mc:Fallback>
                <p:oleObj name="Equation" r:id="rId7" imgW="1257300" imgH="279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92" y="1943102"/>
                        <a:ext cx="2917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product: Properties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67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437770"/>
              </p:ext>
            </p:extLst>
          </p:nvPr>
        </p:nvGraphicFramePr>
        <p:xfrm>
          <a:off x="4649792" y="2484441"/>
          <a:ext cx="3787775" cy="212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761" name="Equation" r:id="rId3" imgW="1587500" imgH="889000" progId="Equation.DSMT4">
                  <p:embed/>
                </p:oleObj>
              </mc:Choice>
              <mc:Fallback>
                <p:oleObj name="Equation" r:id="rId3" imgW="1587500" imgH="889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92" y="2484441"/>
                        <a:ext cx="3787775" cy="212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7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525474"/>
              </p:ext>
            </p:extLst>
          </p:nvPr>
        </p:nvGraphicFramePr>
        <p:xfrm>
          <a:off x="1317631" y="2078039"/>
          <a:ext cx="166687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762" name="Equation" r:id="rId5" imgW="698500" imgH="1511300" progId="Equation.DSMT4">
                  <p:embed/>
                </p:oleObj>
              </mc:Choice>
              <mc:Fallback>
                <p:oleObj name="Equation" r:id="rId5" imgW="698500" imgH="15113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1" y="2078039"/>
                        <a:ext cx="1666875" cy="360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Cross product: Cartesian formula?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7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76225"/>
              </p:ext>
            </p:extLst>
          </p:nvPr>
        </p:nvGraphicFramePr>
        <p:xfrm>
          <a:off x="1109667" y="1584325"/>
          <a:ext cx="6846887" cy="224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794" name="Equation" r:id="rId3" imgW="2628900" imgH="863600" progId="Equation.DSMT4">
                  <p:embed/>
                </p:oleObj>
              </mc:Choice>
              <mc:Fallback>
                <p:oleObj name="Equation" r:id="rId3" imgW="2628900" imgH="863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7" y="1584325"/>
                        <a:ext cx="6846887" cy="224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7735" name="Object 7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795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7738" name="Group 10"/>
          <p:cNvGrpSpPr>
            <a:grpSpLocks/>
          </p:cNvGrpSpPr>
          <p:nvPr/>
        </p:nvGrpSpPr>
        <p:grpSpPr bwMode="auto">
          <a:xfrm>
            <a:off x="952500" y="3857628"/>
            <a:ext cx="7011988" cy="2646363"/>
            <a:chOff x="600" y="2430"/>
            <a:chExt cx="4417" cy="1667"/>
          </a:xfrm>
        </p:grpSpPr>
        <p:graphicFrame>
          <p:nvGraphicFramePr>
            <p:cNvPr id="109773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002910"/>
                </p:ext>
              </p:extLst>
            </p:nvPr>
          </p:nvGraphicFramePr>
          <p:xfrm>
            <a:off x="600" y="2430"/>
            <a:ext cx="4417" cy="1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796" name="Equation" r:id="rId7" imgW="2692400" imgH="863600" progId="Equation.DSMT4">
                    <p:embed/>
                  </p:oleObj>
                </mc:Choice>
                <mc:Fallback>
                  <p:oleObj name="Equation" r:id="rId7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0" y="2430"/>
                          <a:ext cx="4417" cy="14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97737" name="Text Box 9"/>
            <p:cNvSpPr txBox="1">
              <a:spLocks noChangeArrowheads="1"/>
            </p:cNvSpPr>
            <p:nvPr/>
          </p:nvSpPr>
          <p:spPr bwMode="auto">
            <a:xfrm>
              <a:off x="1982" y="376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</a:p>
          <a:p>
            <a:r>
              <a:rPr lang="en-US" dirty="0"/>
              <a:t>Cross product </a:t>
            </a:r>
          </a:p>
          <a:p>
            <a:r>
              <a:rPr lang="en-US" i="1" dirty="0"/>
              <a:t>Orthonormal bases and coordinate frames 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Note: book talks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Orthonormal bases/coordinate frames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9" y="1527175"/>
            <a:ext cx="9209087" cy="5029200"/>
          </a:xfrm>
        </p:spPr>
        <p:txBody>
          <a:bodyPr/>
          <a:lstStyle/>
          <a:p>
            <a:r>
              <a:rPr lang="en-US" sz="2400"/>
              <a:t>Important for representing points, positions, locations</a:t>
            </a:r>
          </a:p>
          <a:p>
            <a:endParaRPr lang="en-US" sz="2400"/>
          </a:p>
          <a:p>
            <a:r>
              <a:rPr lang="en-US" sz="2400"/>
              <a:t>Often, many sets of coordinate systems (not just X, Y, Z)</a:t>
            </a:r>
          </a:p>
          <a:p>
            <a:pPr lvl="1"/>
            <a:r>
              <a:rPr lang="en-US"/>
              <a:t>Global, local, world, model, parts of model (head, hands, …)</a:t>
            </a:r>
          </a:p>
          <a:p>
            <a:endParaRPr lang="en-US" sz="2400"/>
          </a:p>
          <a:p>
            <a:r>
              <a:rPr lang="en-US" sz="2400"/>
              <a:t>Critical issue is transforming between these systems/bases</a:t>
            </a:r>
          </a:p>
          <a:p>
            <a:pPr lvl="1"/>
            <a:r>
              <a:rPr lang="en-US"/>
              <a:t>Topic of next 3 lectures</a:t>
            </a:r>
          </a:p>
          <a:p>
            <a:endParaRPr lang="en-US" sz="2400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Frames</a:t>
            </a:r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Any set of 3 vectors (in 3D) so that 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08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728967"/>
              </p:ext>
            </p:extLst>
          </p:nvPr>
        </p:nvGraphicFramePr>
        <p:xfrm>
          <a:off x="1863725" y="2370141"/>
          <a:ext cx="4756150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824" name="Equation" r:id="rId3" imgW="1981200" imgH="1193800" progId="Equation.DSMT4">
                  <p:embed/>
                </p:oleObj>
              </mc:Choice>
              <mc:Fallback>
                <p:oleObj name="Equation" r:id="rId3" imgW="1981200" imgH="119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370141"/>
                        <a:ext cx="4756150" cy="286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a coordinate frame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sz="2400"/>
              <a:t>Often, given a vector  </a:t>
            </a:r>
            <a:r>
              <a:rPr lang="en-US" sz="2400" b="1"/>
              <a:t>a</a:t>
            </a:r>
            <a:r>
              <a:rPr lang="en-US" sz="2400"/>
              <a:t> (viewing direction in HW1), want to construct an orthonormal basis</a:t>
            </a:r>
          </a:p>
          <a:p>
            <a:r>
              <a:rPr lang="en-US" sz="2400"/>
              <a:t>Need a second vector </a:t>
            </a:r>
            <a:r>
              <a:rPr lang="en-US"/>
              <a:t> </a:t>
            </a:r>
            <a:r>
              <a:rPr lang="en-US" sz="2400" b="1"/>
              <a:t>b</a:t>
            </a:r>
            <a:r>
              <a:rPr lang="en-US" b="1"/>
              <a:t> </a:t>
            </a:r>
            <a:r>
              <a:rPr lang="en-US" sz="2400"/>
              <a:t>(up direction of camera  in HW1)</a:t>
            </a:r>
          </a:p>
          <a:p>
            <a:r>
              <a:rPr lang="en-US" sz="2400"/>
              <a:t>Construct an orthonormal basis (for instance, camera coordinate frame to transform world objects into in HW1)</a:t>
            </a:r>
          </a:p>
          <a:p>
            <a:endParaRPr lang="en-US" sz="2400" b="1"/>
          </a:p>
          <a:p>
            <a:pPr lvl="1">
              <a:buFont typeface="Wingdings" charset="0"/>
              <a:buNone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Complete Assignment 0 </a:t>
            </a:r>
            <a:r>
              <a:rPr lang="en-US" dirty="0" smtClean="0"/>
              <a:t>(due Jan 18)</a:t>
            </a:r>
            <a:endParaRPr lang="en-US" dirty="0"/>
          </a:p>
          <a:p>
            <a:r>
              <a:rPr lang="en-US" dirty="0"/>
              <a:t>Get help if issues with compiling, </a:t>
            </a:r>
            <a:r>
              <a:rPr lang="en-US" dirty="0" smtClean="0"/>
              <a:t>programming</a:t>
            </a:r>
          </a:p>
          <a:p>
            <a:r>
              <a:rPr lang="en-US" dirty="0" smtClean="0"/>
              <a:t>Any problems with edX edge? </a:t>
            </a:r>
          </a:p>
          <a:p>
            <a:r>
              <a:rPr lang="en-US" dirty="0" smtClean="0"/>
              <a:t>Any confusion on course requirements?</a:t>
            </a:r>
            <a:endParaRPr lang="en-US" dirty="0"/>
          </a:p>
          <a:p>
            <a:r>
              <a:rPr lang="en-US" dirty="0"/>
              <a:t>Textbooks: access to OpenGL references</a:t>
            </a:r>
          </a:p>
          <a:p>
            <a:r>
              <a:rPr lang="en-US" dirty="0"/>
              <a:t>About first few lectures</a:t>
            </a:r>
          </a:p>
          <a:p>
            <a:pPr lvl="1"/>
            <a:r>
              <a:rPr lang="en-US" dirty="0"/>
              <a:t>Somewhat technical: core math ideas in graphics</a:t>
            </a:r>
          </a:p>
          <a:p>
            <a:pPr lvl="1"/>
            <a:r>
              <a:rPr lang="en-US" dirty="0"/>
              <a:t>HW1 is simple (only few lines of code): Lets you see how to use some ideas discussed in lecture, create images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/>
              <a:t>a coordinate frame?</a:t>
            </a:r>
          </a:p>
        </p:txBody>
      </p:sp>
      <p:sp>
        <p:nvSpPr>
          <p:cNvPr id="11028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We want to associate </a:t>
            </a:r>
            <a:r>
              <a:rPr lang="en-US" sz="2400" b="1" dirty="0"/>
              <a:t>w</a:t>
            </a:r>
            <a:r>
              <a:rPr lang="en-US" sz="2400" dirty="0"/>
              <a:t> with </a:t>
            </a:r>
            <a:r>
              <a:rPr lang="en-US" sz="2400" b="1" dirty="0"/>
              <a:t>a</a:t>
            </a:r>
            <a:r>
              <a:rPr lang="en-US" sz="2400" dirty="0"/>
              <a:t>, and </a:t>
            </a:r>
            <a:r>
              <a:rPr lang="en-US" sz="2400" b="1" dirty="0"/>
              <a:t>v</a:t>
            </a:r>
            <a:r>
              <a:rPr lang="en-US" sz="2400" dirty="0"/>
              <a:t> with </a:t>
            </a:r>
            <a:r>
              <a:rPr lang="en-US" sz="2400" b="1" dirty="0"/>
              <a:t>b</a:t>
            </a:r>
          </a:p>
          <a:p>
            <a:pPr lvl="1"/>
            <a:r>
              <a:rPr lang="en-US" dirty="0"/>
              <a:t>But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are neither orthogonal nor unit norm</a:t>
            </a:r>
          </a:p>
          <a:p>
            <a:pPr lvl="1"/>
            <a:r>
              <a:rPr lang="en-US" dirty="0"/>
              <a:t>And we also need to find </a:t>
            </a:r>
            <a:r>
              <a:rPr lang="en-US" b="1" dirty="0"/>
              <a:t>u</a:t>
            </a:r>
          </a:p>
          <a:p>
            <a:pPr lvl="1"/>
            <a:endParaRPr lang="en-US" sz="2000" b="1" dirty="0"/>
          </a:p>
          <a:p>
            <a:pPr lvl="2"/>
            <a:endParaRPr lang="en-US" b="1" dirty="0"/>
          </a:p>
        </p:txBody>
      </p:sp>
      <p:graphicFrame>
        <p:nvGraphicFramePr>
          <p:cNvPr id="1102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865894"/>
              </p:ext>
            </p:extLst>
          </p:nvPr>
        </p:nvGraphicFramePr>
        <p:xfrm>
          <a:off x="3867150" y="3917953"/>
          <a:ext cx="1817688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12" name="Equation" r:id="rId3" imgW="736600" imgH="482600" progId="Equation.DSMT4">
                  <p:embed/>
                </p:oleObj>
              </mc:Choice>
              <mc:Fallback>
                <p:oleObj name="Equation" r:id="rId3" imgW="7366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3917953"/>
                        <a:ext cx="1817688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2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27882"/>
              </p:ext>
            </p:extLst>
          </p:nvPr>
        </p:nvGraphicFramePr>
        <p:xfrm>
          <a:off x="3933825" y="5448303"/>
          <a:ext cx="1536700" cy="376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13" name="Equation" r:id="rId5" imgW="622300" imgH="152400" progId="Equation.DSMT4">
                  <p:embed/>
                </p:oleObj>
              </mc:Choice>
              <mc:Fallback>
                <p:oleObj name="Equation" r:id="rId5" imgW="622300" imgH="15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5448303"/>
                        <a:ext cx="1536700" cy="376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695201"/>
              </p:ext>
            </p:extLst>
          </p:nvPr>
        </p:nvGraphicFramePr>
        <p:xfrm>
          <a:off x="3834062" y="2632581"/>
          <a:ext cx="1233660" cy="1190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14" name="Equation" r:id="rId7" imgW="508000" imgH="482600" progId="Equation.DSMT4">
                  <p:embed/>
                </p:oleObj>
              </mc:Choice>
              <mc:Fallback>
                <p:oleObj name="Equation" r:id="rId7" imgW="508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062" y="2632581"/>
                        <a:ext cx="1233660" cy="1190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Matrices</a:t>
            </a: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Can be used to transform points (vectors)</a:t>
            </a:r>
          </a:p>
          <a:p>
            <a:pPr lvl="1"/>
            <a:r>
              <a:rPr lang="en-US" dirty="0"/>
              <a:t>Translation, rotation, shear, scale </a:t>
            </a:r>
            <a:r>
              <a:rPr lang="en-US" dirty="0" smtClean="0"/>
              <a:t>                                    (</a:t>
            </a:r>
            <a:r>
              <a:rPr lang="en-US" dirty="0"/>
              <a:t>more detail next lecture)</a:t>
            </a:r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matrix</a:t>
            </a:r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Array of numbers (m</a:t>
            </a:r>
            <a:r>
              <a:rPr lang="en-US">
                <a:cs typeface="Times New Roman" charset="0"/>
              </a:rPr>
              <a:t>×</a:t>
            </a:r>
            <a:r>
              <a:rPr lang="en-US"/>
              <a:t>n  = m rows, n columns)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Addition, multiplication by a scalar simple: element by element</a:t>
            </a:r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4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41177"/>
              </p:ext>
            </p:extLst>
          </p:nvPr>
        </p:nvGraphicFramePr>
        <p:xfrm>
          <a:off x="3379792" y="2357441"/>
          <a:ext cx="1914525" cy="198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920" name="Equation" r:id="rId3" imgW="673100" imgH="698500" progId="Equation.DSMT4">
                  <p:embed/>
                </p:oleObj>
              </mc:Choice>
              <mc:Fallback>
                <p:oleObj name="Equation" r:id="rId3" imgW="6731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92" y="2357441"/>
                        <a:ext cx="1914525" cy="198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Element (i,j) in product is dot product of row i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5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272101"/>
              </p:ext>
            </p:extLst>
          </p:nvPr>
        </p:nvGraphicFramePr>
        <p:xfrm>
          <a:off x="390525" y="2447927"/>
          <a:ext cx="3740150" cy="1468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44" name="Equation" r:id="rId3" imgW="1778000" imgH="698500" progId="Equation.DSMT4">
                  <p:embed/>
                </p:oleObj>
              </mc:Choice>
              <mc:Fallback>
                <p:oleObj name="Equation" r:id="rId3" imgW="17780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2447927"/>
                        <a:ext cx="3740150" cy="14684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620033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240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2625122"/>
            <a:ext cx="687387" cy="4256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2601148"/>
            <a:ext cx="2333400" cy="44961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663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10621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264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038434"/>
            <a:ext cx="687387" cy="43570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063826"/>
            <a:ext cx="2333400" cy="42276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721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78546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288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528663"/>
            <a:ext cx="687387" cy="381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479346"/>
            <a:ext cx="2333400" cy="43061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659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1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 sz="2400"/>
              <a:t>Non-commutative (AB and BA are different in general)</a:t>
            </a:r>
          </a:p>
          <a:p>
            <a:r>
              <a:rPr lang="en-US" sz="2400"/>
              <a:t>Associative and distributive </a:t>
            </a:r>
          </a:p>
          <a:p>
            <a:pPr lvl="1"/>
            <a:r>
              <a:rPr lang="en-US"/>
              <a:t>A(B+C) = AB + AC</a:t>
            </a:r>
          </a:p>
          <a:p>
            <a:pPr lvl="1"/>
            <a:r>
              <a:rPr lang="en-US"/>
              <a:t>(A+B)C = AC + BC</a:t>
            </a:r>
          </a:p>
        </p:txBody>
      </p:sp>
      <p:graphicFrame>
        <p:nvGraphicFramePr>
          <p:cNvPr id="1110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722981"/>
              </p:ext>
            </p:extLst>
          </p:nvPr>
        </p:nvGraphicFramePr>
        <p:xfrm>
          <a:off x="450850" y="2395538"/>
          <a:ext cx="6840538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040" name="Equation" r:id="rId3" imgW="3251200" imgH="698500" progId="Equation.DSMT4">
                  <p:embed/>
                </p:oleObj>
              </mc:Choice>
              <mc:Fallback>
                <p:oleObj name="Equation" r:id="rId3" imgW="32512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395538"/>
                        <a:ext cx="6840538" cy="146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Matrix-Vector Multiplication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for transforming points (next lecture)</a:t>
            </a:r>
          </a:p>
          <a:p>
            <a:r>
              <a:rPr lang="en-US" dirty="0"/>
              <a:t>Treat vector as a column matrix (m</a:t>
            </a:r>
            <a:r>
              <a:rPr lang="en-US" dirty="0">
                <a:cs typeface="Times New Roman" charset="0"/>
              </a:rPr>
              <a:t>×1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E.g. 2D reflection about y-</a:t>
            </a:r>
            <a:r>
              <a:rPr lang="en-US" dirty="0" smtClean="0"/>
              <a:t>axis</a:t>
            </a:r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1111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12966"/>
              </p:ext>
            </p:extLst>
          </p:nvPr>
        </p:nvGraphicFramePr>
        <p:xfrm>
          <a:off x="2284413" y="4189413"/>
          <a:ext cx="3824287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064" name="Equation" r:id="rId3" imgW="1816100" imgH="533400" progId="Equation.DSMT4">
                  <p:embed/>
                </p:oleObj>
              </mc:Choice>
              <mc:Fallback>
                <p:oleObj name="Equation" r:id="rId3" imgW="18161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189413"/>
                        <a:ext cx="3824287" cy="112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Transpose of a Matrix (or vector?)</a:t>
            </a:r>
          </a:p>
        </p:txBody>
      </p:sp>
      <p:graphicFrame>
        <p:nvGraphicFramePr>
          <p:cNvPr id="1112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538693"/>
              </p:ext>
            </p:extLst>
          </p:nvPr>
        </p:nvGraphicFramePr>
        <p:xfrm>
          <a:off x="2735263" y="1798638"/>
          <a:ext cx="3748087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08" name="Equation" r:id="rId3" imgW="1765300" imgH="736600" progId="Equation.DSMT4">
                  <p:embed/>
                </p:oleObj>
              </mc:Choice>
              <mc:Fallback>
                <p:oleObj name="Equation" r:id="rId3" imgW="17653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1798638"/>
                        <a:ext cx="3748087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2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36479"/>
              </p:ext>
            </p:extLst>
          </p:nvPr>
        </p:nvGraphicFramePr>
        <p:xfrm>
          <a:off x="3081338" y="3933825"/>
          <a:ext cx="29813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09" name="Equation" r:id="rId5" imgW="914400" imgH="241300" progId="Equation.DSMT4">
                  <p:embed/>
                </p:oleObj>
              </mc:Choice>
              <mc:Fallback>
                <p:oleObj name="Equation" r:id="rId5" imgW="9144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3933825"/>
                        <a:ext cx="298132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and Outline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314" y="1527175"/>
            <a:ext cx="9144000" cy="5029200"/>
          </a:xfrm>
        </p:spPr>
        <p:txBody>
          <a:bodyPr/>
          <a:lstStyle/>
          <a:p>
            <a:r>
              <a:rPr lang="en-US" sz="2400" dirty="0"/>
              <a:t>Many graphics concepts need basic math like linear algebra</a:t>
            </a:r>
          </a:p>
          <a:p>
            <a:pPr lvl="1"/>
            <a:r>
              <a:rPr lang="en-US" dirty="0"/>
              <a:t>Vectors (dot products, cross products, …)</a:t>
            </a:r>
          </a:p>
          <a:p>
            <a:pPr lvl="1"/>
            <a:r>
              <a:rPr lang="en-US" dirty="0"/>
              <a:t>Matrices (matrix-matrix, matrix-vector </a:t>
            </a:r>
            <a:r>
              <a:rPr lang="en-US" dirty="0" err="1"/>
              <a:t>mult</a:t>
            </a:r>
            <a:r>
              <a:rPr lang="en-US" dirty="0"/>
              <a:t>., …)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: a point is a vector, and an operation like translating or rotating points on object can be matrix-vector multiply</a:t>
            </a:r>
          </a:p>
          <a:p>
            <a:endParaRPr lang="en-US" dirty="0"/>
          </a:p>
          <a:p>
            <a:r>
              <a:rPr lang="en-US" sz="2400" dirty="0"/>
              <a:t>Should be refresher on very basic material for most of  </a:t>
            </a:r>
            <a:r>
              <a:rPr lang="en-US" sz="2400" dirty="0" smtClean="0"/>
              <a:t>you</a:t>
            </a:r>
          </a:p>
          <a:p>
            <a:pPr lvl="1"/>
            <a:r>
              <a:rPr lang="en-US" dirty="0" smtClean="0"/>
              <a:t>Only basic high school math required</a:t>
            </a:r>
            <a:endParaRPr lang="en-US" dirty="0"/>
          </a:p>
          <a:p>
            <a:pPr lvl="1"/>
            <a:r>
              <a:rPr lang="en-US" dirty="0"/>
              <a:t>If you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understand, talk to me (review in office hours)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Identity Matrix and Inverses</a:t>
            </a:r>
          </a:p>
        </p:txBody>
      </p:sp>
      <p:graphicFrame>
        <p:nvGraphicFramePr>
          <p:cNvPr id="1113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630934"/>
              </p:ext>
            </p:extLst>
          </p:nvPr>
        </p:nvGraphicFramePr>
        <p:xfrm>
          <a:off x="2941638" y="4402138"/>
          <a:ext cx="3311525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132" name="Equation" r:id="rId3" imgW="1016000" imgH="482600" progId="Equation.DSMT4">
                  <p:embed/>
                </p:oleObj>
              </mc:Choice>
              <mc:Fallback>
                <p:oleObj name="Equation" r:id="rId3" imgW="10160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4402138"/>
                        <a:ext cx="3311525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3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6569"/>
              </p:ext>
            </p:extLst>
          </p:nvPr>
        </p:nvGraphicFramePr>
        <p:xfrm>
          <a:off x="2468563" y="1738313"/>
          <a:ext cx="4097337" cy="227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133" name="Equation" r:id="rId5" imgW="1257300" imgH="698500" progId="Equation.DSMT4">
                  <p:embed/>
                </p:oleObj>
              </mc:Choice>
              <mc:Fallback>
                <p:oleObj name="Equation" r:id="rId5" imgW="1257300" imgH="698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1738313"/>
                        <a:ext cx="4097337" cy="227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Vector multiplication in Matrix form</a:t>
            </a:r>
          </a:p>
        </p:txBody>
      </p:sp>
      <p:sp>
        <p:nvSpPr>
          <p:cNvPr id="11141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02655"/>
            <a:ext cx="8229600" cy="5029200"/>
          </a:xfrm>
        </p:spPr>
        <p:txBody>
          <a:bodyPr/>
          <a:lstStyle/>
          <a:p>
            <a:r>
              <a:rPr lang="en-US" dirty="0"/>
              <a:t>Dot product?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Cross product?</a:t>
            </a:r>
          </a:p>
        </p:txBody>
      </p:sp>
      <p:graphicFrame>
        <p:nvGraphicFramePr>
          <p:cNvPr id="11141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3976"/>
              </p:ext>
            </p:extLst>
          </p:nvPr>
        </p:nvGraphicFramePr>
        <p:xfrm>
          <a:off x="1963644" y="1717923"/>
          <a:ext cx="7200900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160" name="Equation" r:id="rId3" imgW="2908300" imgH="1104900" progId="Equation.DSMT4">
                  <p:embed/>
                </p:oleObj>
              </mc:Choice>
              <mc:Fallback>
                <p:oleObj name="Equation" r:id="rId3" imgW="2908300" imgH="1104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644" y="1717923"/>
                        <a:ext cx="7200900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4122" name="Group 10"/>
          <p:cNvGrpSpPr>
            <a:grpSpLocks/>
          </p:cNvGrpSpPr>
          <p:nvPr/>
        </p:nvGrpSpPr>
        <p:grpSpPr bwMode="auto">
          <a:xfrm>
            <a:off x="2197100" y="4406898"/>
            <a:ext cx="6461125" cy="2430463"/>
            <a:chOff x="1384" y="2776"/>
            <a:chExt cx="4070" cy="1531"/>
          </a:xfrm>
        </p:grpSpPr>
        <p:graphicFrame>
          <p:nvGraphicFramePr>
            <p:cNvPr id="111412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4548830"/>
                </p:ext>
              </p:extLst>
            </p:nvPr>
          </p:nvGraphicFramePr>
          <p:xfrm>
            <a:off x="1384" y="2776"/>
            <a:ext cx="4070" cy="1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4161" name="Equation" r:id="rId5" imgW="2692400" imgH="863600" progId="Equation.DSMT4">
                    <p:embed/>
                  </p:oleObj>
                </mc:Choice>
                <mc:Fallback>
                  <p:oleObj name="Equation" r:id="rId5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4" y="2776"/>
                          <a:ext cx="4070" cy="1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4121" name="Text Box 9"/>
            <p:cNvSpPr txBox="1">
              <a:spLocks noChangeArrowheads="1"/>
            </p:cNvSpPr>
            <p:nvPr/>
          </p:nvSpPr>
          <p:spPr bwMode="auto">
            <a:xfrm>
              <a:off x="2766" y="397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Vectors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sz="2400" dirty="0" smtClean="0"/>
          </a:p>
          <a:p>
            <a:r>
              <a:rPr lang="en-US" sz="2400" dirty="0" smtClean="0"/>
              <a:t>Length </a:t>
            </a:r>
            <a:r>
              <a:rPr lang="en-US" sz="2400" dirty="0"/>
              <a:t>and direction.  Absolute position not </a:t>
            </a:r>
            <a:r>
              <a:rPr lang="en-US" sz="2400" dirty="0" smtClean="0"/>
              <a:t>important</a:t>
            </a:r>
            <a:endParaRPr lang="en-US" sz="2400" dirty="0"/>
          </a:p>
          <a:p>
            <a:r>
              <a:rPr lang="en-US" sz="2400" dirty="0"/>
              <a:t>Use to store offsets, displacements, locations </a:t>
            </a:r>
          </a:p>
          <a:p>
            <a:pPr lvl="1"/>
            <a:r>
              <a:rPr lang="en-US" sz="2000" dirty="0"/>
              <a:t>But strictly speaking, positions are not vectors and cannot be added: a location implicitly involves an origin, while an offset does not.</a:t>
            </a:r>
          </a:p>
          <a:p>
            <a:pPr lvl="1"/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sp>
        <p:nvSpPr>
          <p:cNvPr id="1085444" name="Line 4"/>
          <p:cNvSpPr>
            <a:spLocks noChangeShapeType="1"/>
          </p:cNvSpPr>
          <p:nvPr/>
        </p:nvSpPr>
        <p:spPr bwMode="auto">
          <a:xfrm flipV="1">
            <a:off x="2808288" y="1428751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5" name="Line 5"/>
          <p:cNvSpPr>
            <a:spLocks noChangeShapeType="1"/>
          </p:cNvSpPr>
          <p:nvPr/>
        </p:nvSpPr>
        <p:spPr bwMode="auto">
          <a:xfrm flipV="1">
            <a:off x="4111625" y="1625600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6" name="Text Box 6"/>
          <p:cNvSpPr txBox="1">
            <a:spLocks noChangeArrowheads="1"/>
          </p:cNvSpPr>
          <p:nvPr/>
        </p:nvSpPr>
        <p:spPr bwMode="auto">
          <a:xfrm>
            <a:off x="4327617" y="1882776"/>
            <a:ext cx="387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graphicFrame>
        <p:nvGraphicFramePr>
          <p:cNvPr id="1085447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494547"/>
              </p:ext>
            </p:extLst>
          </p:nvPr>
        </p:nvGraphicFramePr>
        <p:xfrm>
          <a:off x="681043" y="3004409"/>
          <a:ext cx="7348537" cy="550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178" name="Equation" r:id="rId4" imgW="3721100" imgH="279400" progId="Equation.DSMT4">
                  <p:embed/>
                </p:oleObj>
              </mc:Choice>
              <mc:Fallback>
                <p:oleObj name="Equation" r:id="rId4" imgW="37211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43" y="3004409"/>
                        <a:ext cx="7348537" cy="5504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0047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Addition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Geometrically: Parallelogram rule</a:t>
            </a:r>
          </a:p>
          <a:p>
            <a:r>
              <a:rPr lang="en-US" sz="2400"/>
              <a:t>In cartesian coordinates (next), simply add coords</a:t>
            </a: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6472" name="Line 8"/>
          <p:cNvSpPr>
            <a:spLocks noChangeShapeType="1"/>
          </p:cNvSpPr>
          <p:nvPr/>
        </p:nvSpPr>
        <p:spPr bwMode="auto">
          <a:xfrm flipV="1">
            <a:off x="1946281" y="3209929"/>
            <a:ext cx="2917825" cy="544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3" name="Line 9"/>
          <p:cNvSpPr>
            <a:spLocks noChangeShapeType="1"/>
          </p:cNvSpPr>
          <p:nvPr/>
        </p:nvSpPr>
        <p:spPr bwMode="auto">
          <a:xfrm flipV="1">
            <a:off x="4854575" y="1614488"/>
            <a:ext cx="514350" cy="1595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4" name="Line 10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5" name="Text Box 11"/>
          <p:cNvSpPr txBox="1">
            <a:spLocks noChangeArrowheads="1"/>
          </p:cNvSpPr>
          <p:nvPr/>
        </p:nvSpPr>
        <p:spPr bwMode="auto">
          <a:xfrm>
            <a:off x="3428117" y="3375025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6476" name="Text Box 12"/>
          <p:cNvSpPr txBox="1">
            <a:spLocks noChangeArrowheads="1"/>
          </p:cNvSpPr>
          <p:nvPr/>
        </p:nvSpPr>
        <p:spPr bwMode="auto">
          <a:xfrm>
            <a:off x="5048657" y="2298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sp>
        <p:nvSpPr>
          <p:cNvPr id="1086477" name="Text Box 13"/>
          <p:cNvSpPr txBox="1">
            <a:spLocks noChangeArrowheads="1"/>
          </p:cNvSpPr>
          <p:nvPr/>
        </p:nvSpPr>
        <p:spPr bwMode="auto">
          <a:xfrm rot="20038239">
            <a:off x="2455867" y="2088684"/>
            <a:ext cx="215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  <a:cs typeface="Mangal" charset="0"/>
              </a:rPr>
              <a:t>a+b = b+a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Coordinates</a:t>
            </a:r>
          </a:p>
        </p:txBody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X and Y can be any (usually orthogonal </a:t>
            </a:r>
            <a:r>
              <a:rPr lang="en-US" sz="2400" b="1" i="1"/>
              <a:t>unit</a:t>
            </a:r>
            <a:r>
              <a:rPr lang="en-US" sz="2400"/>
              <a:t>) vectors</a:t>
            </a:r>
          </a:p>
          <a:p>
            <a:pPr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7492" name="Line 4"/>
          <p:cNvSpPr>
            <a:spLocks noChangeShapeType="1"/>
          </p:cNvSpPr>
          <p:nvPr/>
        </p:nvSpPr>
        <p:spPr bwMode="auto">
          <a:xfrm flipV="1">
            <a:off x="1946275" y="3619501"/>
            <a:ext cx="4541838" cy="134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3" name="Line 5"/>
          <p:cNvSpPr>
            <a:spLocks noChangeShapeType="1"/>
          </p:cNvSpPr>
          <p:nvPr/>
        </p:nvSpPr>
        <p:spPr bwMode="auto">
          <a:xfrm flipH="1" flipV="1">
            <a:off x="1911356" y="1322388"/>
            <a:ext cx="11113" cy="241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4" name="Line 6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5" name="Text Box 7"/>
          <p:cNvSpPr txBox="1">
            <a:spLocks noChangeArrowheads="1"/>
          </p:cNvSpPr>
          <p:nvPr/>
        </p:nvSpPr>
        <p:spPr bwMode="auto">
          <a:xfrm>
            <a:off x="6195372" y="3648076"/>
            <a:ext cx="4283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  <a:cs typeface="Mangal" charset="0"/>
              </a:rPr>
              <a:t>X</a:t>
            </a:r>
          </a:p>
        </p:txBody>
      </p:sp>
      <p:sp>
        <p:nvSpPr>
          <p:cNvPr id="1087498" name="Line 10"/>
          <p:cNvSpPr>
            <a:spLocks noChangeShapeType="1"/>
          </p:cNvSpPr>
          <p:nvPr/>
        </p:nvSpPr>
        <p:spPr bwMode="auto">
          <a:xfrm>
            <a:off x="2840044" y="35607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9" name="Line 11"/>
          <p:cNvSpPr>
            <a:spLocks noChangeShapeType="1"/>
          </p:cNvSpPr>
          <p:nvPr/>
        </p:nvSpPr>
        <p:spPr bwMode="auto">
          <a:xfrm>
            <a:off x="3732214" y="3570288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0" name="Line 12"/>
          <p:cNvSpPr>
            <a:spLocks noChangeShapeType="1"/>
          </p:cNvSpPr>
          <p:nvPr/>
        </p:nvSpPr>
        <p:spPr bwMode="auto">
          <a:xfrm>
            <a:off x="4578356" y="35480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1" name="Line 13"/>
          <p:cNvSpPr>
            <a:spLocks noChangeShapeType="1"/>
          </p:cNvSpPr>
          <p:nvPr/>
        </p:nvSpPr>
        <p:spPr bwMode="auto">
          <a:xfrm>
            <a:off x="5376864" y="3538539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3" name="Line 15"/>
          <p:cNvSpPr>
            <a:spLocks noChangeShapeType="1"/>
          </p:cNvSpPr>
          <p:nvPr/>
        </p:nvSpPr>
        <p:spPr bwMode="auto">
          <a:xfrm>
            <a:off x="1668463" y="234156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4" name="Line 16"/>
          <p:cNvSpPr>
            <a:spLocks noChangeShapeType="1"/>
          </p:cNvSpPr>
          <p:nvPr/>
        </p:nvSpPr>
        <p:spPr bwMode="auto">
          <a:xfrm>
            <a:off x="1673225" y="3044825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5" name="Line 17"/>
          <p:cNvSpPr>
            <a:spLocks noChangeShapeType="1"/>
          </p:cNvSpPr>
          <p:nvPr/>
        </p:nvSpPr>
        <p:spPr bwMode="auto">
          <a:xfrm>
            <a:off x="1658938" y="166211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6" name="Text Box 18"/>
          <p:cNvSpPr txBox="1">
            <a:spLocks noChangeArrowheads="1"/>
          </p:cNvSpPr>
          <p:nvPr/>
        </p:nvSpPr>
        <p:spPr bwMode="auto">
          <a:xfrm>
            <a:off x="5391649" y="1563688"/>
            <a:ext cx="2326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</a:rPr>
              <a:t>A =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4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X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+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3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Y</a:t>
            </a:r>
          </a:p>
        </p:txBody>
      </p:sp>
      <p:graphicFrame>
        <p:nvGraphicFramePr>
          <p:cNvPr id="10875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707103"/>
              </p:ext>
            </p:extLst>
          </p:nvPr>
        </p:nvGraphicFramePr>
        <p:xfrm>
          <a:off x="396879" y="4794249"/>
          <a:ext cx="8366125" cy="1416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529" name="Equation" r:id="rId3" imgW="3149600" imgH="533400" progId="Equation.DSMT4">
                  <p:embed/>
                </p:oleObj>
              </mc:Choice>
              <mc:Fallback>
                <p:oleObj name="Equation" r:id="rId3" imgW="3149600" imgH="533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9" y="4794249"/>
                        <a:ext cx="8366125" cy="14160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7508" name="Line 20"/>
          <p:cNvSpPr>
            <a:spLocks noChangeShapeType="1"/>
          </p:cNvSpPr>
          <p:nvPr/>
        </p:nvSpPr>
        <p:spPr bwMode="auto">
          <a:xfrm>
            <a:off x="5330825" y="1633542"/>
            <a:ext cx="38100" cy="2014537"/>
          </a:xfrm>
          <a:prstGeom prst="line">
            <a:avLst/>
          </a:prstGeom>
          <a:noFill/>
          <a:ln w="25400" cap="rnd">
            <a:solidFill>
              <a:srgbClr val="FFDD4B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9" name="Line 21"/>
          <p:cNvSpPr>
            <a:spLocks noChangeShapeType="1"/>
          </p:cNvSpPr>
          <p:nvPr/>
        </p:nvSpPr>
        <p:spPr bwMode="auto">
          <a:xfrm flipV="1">
            <a:off x="1916113" y="1654176"/>
            <a:ext cx="3433762" cy="9525"/>
          </a:xfrm>
          <a:prstGeom prst="line">
            <a:avLst/>
          </a:prstGeom>
          <a:noFill/>
          <a:ln w="254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i="1" dirty="0"/>
              <a:t>Dot product </a:t>
            </a:r>
            <a:endParaRPr lang="en-US" i="1" dirty="0" smtClean="0"/>
          </a:p>
          <a:p>
            <a:r>
              <a:rPr lang="en-US" dirty="0" smtClean="0"/>
              <a:t>Cross </a:t>
            </a:r>
            <a:r>
              <a:rPr lang="en-US" dirty="0"/>
              <a:t>product </a:t>
            </a:r>
          </a:p>
          <a:p>
            <a:r>
              <a:rPr lang="en-US" dirty="0"/>
              <a:t>Orthonormal bases and coordinate </a:t>
            </a:r>
            <a:r>
              <a:rPr lang="en-US" dirty="0" smtClean="0"/>
              <a:t>frames</a:t>
            </a:r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smtClean="0"/>
              <a:t>Some books talk </a:t>
            </a:r>
            <a:r>
              <a:rPr lang="en-US" dirty="0"/>
              <a:t>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Dot (scalar) product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9540" name="Line 4"/>
          <p:cNvSpPr>
            <a:spLocks noChangeShapeType="1"/>
          </p:cNvSpPr>
          <p:nvPr/>
        </p:nvSpPr>
        <p:spPr bwMode="auto">
          <a:xfrm>
            <a:off x="2811463" y="3287717"/>
            <a:ext cx="4621212" cy="28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1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2" name="Text Box 6"/>
          <p:cNvSpPr txBox="1">
            <a:spLocks noChangeArrowheads="1"/>
          </p:cNvSpPr>
          <p:nvPr/>
        </p:nvSpPr>
        <p:spPr bwMode="auto">
          <a:xfrm>
            <a:off x="7425442" y="2984500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9543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895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924541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21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786754"/>
              </p:ext>
            </p:extLst>
          </p:nvPr>
        </p:nvGraphicFramePr>
        <p:xfrm>
          <a:off x="360363" y="3975100"/>
          <a:ext cx="2620962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22" name="Equation" r:id="rId5" imgW="977900" imgH="177800" progId="Equation.DSMT4">
                  <p:embed/>
                </p:oleObj>
              </mc:Choice>
              <mc:Fallback>
                <p:oleObj name="Equation" r:id="rId5" imgW="977900" imgH="177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3975100"/>
                        <a:ext cx="2620962" cy="476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711769"/>
              </p:ext>
            </p:extLst>
          </p:nvPr>
        </p:nvGraphicFramePr>
        <p:xfrm>
          <a:off x="5564192" y="3824289"/>
          <a:ext cx="3165475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23" name="Equation" r:id="rId7" imgW="1181100" imgH="825500" progId="Equation.DSMT4">
                  <p:embed/>
                </p:oleObj>
              </mc:Choice>
              <mc:Fallback>
                <p:oleObj name="Equation" r:id="rId7" imgW="11811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92" y="3824289"/>
                        <a:ext cx="3165475" cy="221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84674"/>
              </p:ext>
            </p:extLst>
          </p:nvPr>
        </p:nvGraphicFramePr>
        <p:xfrm>
          <a:off x="309566" y="4708525"/>
          <a:ext cx="449262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24" name="Equation" r:id="rId9" imgW="1676400" imgH="431800" progId="Equation.DSMT4">
                  <p:embed/>
                </p:oleObj>
              </mc:Choice>
              <mc:Fallback>
                <p:oleObj name="Equation" r:id="rId9" imgW="16764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6" y="4708525"/>
                        <a:ext cx="4492625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 in Cartesian components</a:t>
            </a:r>
          </a:p>
        </p:txBody>
      </p:sp>
      <p:graphicFrame>
        <p:nvGraphicFramePr>
          <p:cNvPr id="1093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372569"/>
              </p:ext>
            </p:extLst>
          </p:nvPr>
        </p:nvGraphicFramePr>
        <p:xfrm>
          <a:off x="2032000" y="1460500"/>
          <a:ext cx="51133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212" name="Equation" r:id="rId3" imgW="1790700" imgH="609600" progId="Equation.DSMT4">
                  <p:embed/>
                </p:oleObj>
              </mc:Choice>
              <mc:Fallback>
                <p:oleObj name="Equation" r:id="rId3" imgW="17907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1460500"/>
                        <a:ext cx="51133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3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952001"/>
              </p:ext>
            </p:extLst>
          </p:nvPr>
        </p:nvGraphicFramePr>
        <p:xfrm>
          <a:off x="2019304" y="3578225"/>
          <a:ext cx="6892925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213" name="Equation" r:id="rId5" imgW="2413000" imgH="609600" progId="Equation.DSMT4">
                  <p:embed/>
                </p:oleObj>
              </mc:Choice>
              <mc:Fallback>
                <p:oleObj name="Equation" r:id="rId5" imgW="24130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4" y="3578225"/>
                        <a:ext cx="6892925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4616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23367</TotalTime>
  <Words>968</Words>
  <Application>Microsoft Macintosh PowerPoint</Application>
  <PresentationFormat>Letter Paper (8.5x11 in)</PresentationFormat>
  <Paragraphs>212</Paragraphs>
  <Slides>31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Default Design</vt:lpstr>
      <vt:lpstr>1_Default Design</vt:lpstr>
      <vt:lpstr>Equation</vt:lpstr>
      <vt:lpstr>Computer Graphics</vt:lpstr>
      <vt:lpstr>To Do</vt:lpstr>
      <vt:lpstr>Motivation and Outline</vt:lpstr>
      <vt:lpstr>Vectors</vt:lpstr>
      <vt:lpstr>Vector Addition</vt:lpstr>
      <vt:lpstr>Cartesian Coordinates</vt:lpstr>
      <vt:lpstr>Vector Multiplication</vt:lpstr>
      <vt:lpstr>Dot (scalar) product</vt:lpstr>
      <vt:lpstr>Dot product in Cartesian components</vt:lpstr>
      <vt:lpstr>Dot product: some applications in CG</vt:lpstr>
      <vt:lpstr>Projections (of b on a)</vt:lpstr>
      <vt:lpstr>Vector Multiplication</vt:lpstr>
      <vt:lpstr>Cross (vector) product</vt:lpstr>
      <vt:lpstr>Cross product: Properties</vt:lpstr>
      <vt:lpstr>Cross product: Cartesian formula?</vt:lpstr>
      <vt:lpstr>Vector Multiplication</vt:lpstr>
      <vt:lpstr>Orthonormal bases/coordinate frames</vt:lpstr>
      <vt:lpstr>Coordinate Frames</vt:lpstr>
      <vt:lpstr>Constructing a coordinate frame</vt:lpstr>
      <vt:lpstr>Constructing a coordinate frame?</vt:lpstr>
      <vt:lpstr>Matrices</vt:lpstr>
      <vt:lpstr>What is a matrix</vt:lpstr>
      <vt:lpstr>Matrix-matrix multiplication</vt:lpstr>
      <vt:lpstr>Matrix-matrix multiplication</vt:lpstr>
      <vt:lpstr>Matrix-matrix multiplication</vt:lpstr>
      <vt:lpstr>Matrix-matrix multiplication</vt:lpstr>
      <vt:lpstr>Matrix-matrix multiplication</vt:lpstr>
      <vt:lpstr>Matrix-Vector Multiplication</vt:lpstr>
      <vt:lpstr>Transpose of a Matrix (or vector?)</vt:lpstr>
      <vt:lpstr>Identity Matrix and Inverses</vt:lpstr>
      <vt:lpstr>Vector multiplication in Matrix form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605</cp:revision>
  <cp:lastPrinted>1999-08-03T15:46:38Z</cp:lastPrinted>
  <dcterms:created xsi:type="dcterms:W3CDTF">1999-02-11T00:43:51Z</dcterms:created>
  <dcterms:modified xsi:type="dcterms:W3CDTF">2016-09-17T23:33:32Z</dcterms:modified>
</cp:coreProperties>
</file>