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</p:sldMasterIdLst>
  <p:notesMasterIdLst>
    <p:notesMasterId r:id="rId49"/>
  </p:notesMasterIdLst>
  <p:handoutMasterIdLst>
    <p:handoutMasterId r:id="rId50"/>
  </p:handoutMasterIdLst>
  <p:sldIdLst>
    <p:sldId id="920" r:id="rId3"/>
    <p:sldId id="961" r:id="rId4"/>
    <p:sldId id="963" r:id="rId5"/>
    <p:sldId id="964" r:id="rId6"/>
    <p:sldId id="965" r:id="rId7"/>
    <p:sldId id="966" r:id="rId8"/>
    <p:sldId id="967" r:id="rId9"/>
    <p:sldId id="968" r:id="rId10"/>
    <p:sldId id="969" r:id="rId11"/>
    <p:sldId id="970" r:id="rId12"/>
    <p:sldId id="971" r:id="rId13"/>
    <p:sldId id="972" r:id="rId14"/>
    <p:sldId id="973" r:id="rId15"/>
    <p:sldId id="974" r:id="rId16"/>
    <p:sldId id="975" r:id="rId17"/>
    <p:sldId id="976" r:id="rId18"/>
    <p:sldId id="977" r:id="rId19"/>
    <p:sldId id="978" r:id="rId20"/>
    <p:sldId id="979" r:id="rId21"/>
    <p:sldId id="980" r:id="rId22"/>
    <p:sldId id="981" r:id="rId23"/>
    <p:sldId id="982" r:id="rId24"/>
    <p:sldId id="983" r:id="rId25"/>
    <p:sldId id="984" r:id="rId26"/>
    <p:sldId id="985" r:id="rId27"/>
    <p:sldId id="986" r:id="rId28"/>
    <p:sldId id="987" r:id="rId29"/>
    <p:sldId id="988" r:id="rId30"/>
    <p:sldId id="989" r:id="rId31"/>
    <p:sldId id="990" r:id="rId32"/>
    <p:sldId id="991" r:id="rId33"/>
    <p:sldId id="992" r:id="rId34"/>
    <p:sldId id="993" r:id="rId35"/>
    <p:sldId id="994" r:id="rId36"/>
    <p:sldId id="995" r:id="rId37"/>
    <p:sldId id="996" r:id="rId38"/>
    <p:sldId id="997" r:id="rId39"/>
    <p:sldId id="998" r:id="rId40"/>
    <p:sldId id="999" r:id="rId41"/>
    <p:sldId id="1000" r:id="rId42"/>
    <p:sldId id="1001" r:id="rId43"/>
    <p:sldId id="1002" r:id="rId44"/>
    <p:sldId id="1003" r:id="rId45"/>
    <p:sldId id="1004" r:id="rId46"/>
    <p:sldId id="1005" r:id="rId47"/>
    <p:sldId id="1006" r:id="rId48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208" d="100"/>
          <a:sy n="208" d="100"/>
        </p:scale>
        <p:origin x="-49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50" d="100"/>
          <a:sy n="150" d="100"/>
        </p:scale>
        <p:origin x="-3072" y="-104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824A5BA-C692-964D-AE64-0E6052BE5C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98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8AD00AE1-4754-854A-9491-C4B81709B1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60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00AE1-4754-854A-9491-C4B81709B15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2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521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22256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4053050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25163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2703344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16431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40701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47178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229926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983867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80111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6781389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44151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46439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6974763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55687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7808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534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966354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202889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6195409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6182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stanford.edu/~dritchie/path/index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wmf"/><Relationship Id="rId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5" Type="http://schemas.openxmlformats.org/officeDocument/2006/relationships/image" Target="../media/image26.w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 smtClean="0"/>
              <a:t>Computer Graphics</a:t>
            </a:r>
            <a:endParaRPr lang="en-US" sz="3200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107" y="2295524"/>
            <a:ext cx="8849195" cy="1743473"/>
          </a:xfrm>
        </p:spPr>
        <p:txBody>
          <a:bodyPr/>
          <a:lstStyle/>
          <a:p>
            <a:r>
              <a:rPr lang="en-US" dirty="0" smtClean="0"/>
              <a:t>CSE 167 [Win 17], Lecture </a:t>
            </a:r>
            <a:r>
              <a:rPr lang="en-US" dirty="0" smtClean="0"/>
              <a:t>19: High Quality Rendering </a:t>
            </a:r>
            <a:endParaRPr lang="en-US" dirty="0" smtClean="0"/>
          </a:p>
          <a:p>
            <a:r>
              <a:rPr lang="en-US" dirty="0" smtClean="0"/>
              <a:t>Ravi </a:t>
            </a:r>
            <a:r>
              <a:rPr lang="en-US" dirty="0"/>
              <a:t>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4150580"/>
            <a:ext cx="6326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 i="0" dirty="0">
                <a:solidFill>
                  <a:srgbClr val="FFFFFF"/>
                </a:solidFill>
                <a:latin typeface="Arial" charset="0"/>
              </a:rPr>
              <a:t>http:/</a:t>
            </a:r>
            <a:r>
              <a:rPr lang="en-US" sz="2400" b="0" i="0" dirty="0" smtClean="0">
                <a:solidFill>
                  <a:srgbClr val="FFFFFF"/>
                </a:solidFill>
                <a:latin typeface="Arial" charset="0"/>
              </a:rPr>
              <a:t>/viscomp.ucsd.edu/classes/cse167/wi17</a:t>
            </a:r>
            <a:endParaRPr lang="en-US" sz="2400" b="0" i="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162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872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cast n samples and average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</a:t>
            </a:r>
            <a:r>
              <a:rPr lang="en-US" dirty="0" smtClean="0"/>
              <a:t>(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err="1" smtClean="0"/>
              <a:t>,ϕ</a:t>
            </a:r>
            <a:r>
              <a:rPr lang="en-US" sz="900" dirty="0" smtClean="0">
                <a:latin typeface="Symbol" charset="0"/>
              </a:rPr>
              <a:t> </a:t>
            </a:r>
            <a:r>
              <a:rPr lang="en-US" dirty="0"/>
              <a:t>) 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(1/n) * </a:t>
            </a:r>
            <a:r>
              <a:rPr lang="en-US" dirty="0" err="1">
                <a:solidFill>
                  <a:schemeClr val="tx2"/>
                </a:solidFill>
              </a:rPr>
              <a:t>TracePath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</a:t>
            </a:r>
            <a:r>
              <a:rPr lang="en-US" dirty="0">
                <a:solidFill>
                  <a:srgbClr val="42BA1C"/>
                </a:solidFill>
              </a:rPr>
              <a:t>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</a:t>
            </a:r>
            <a:r>
              <a:rPr lang="en-US" dirty="0">
                <a:solidFill>
                  <a:srgbClr val="42BA1C"/>
                </a:solidFill>
              </a:rPr>
              <a:t>2</a:t>
            </a:r>
            <a:r>
              <a:rPr lang="en-US" dirty="0"/>
              <a:t>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</a:t>
            </a:r>
            <a:r>
              <a:rPr lang="en-US" dirty="0">
                <a:solidFill>
                  <a:srgbClr val="42BA1C"/>
                </a:solidFill>
              </a:rPr>
              <a:t>2</a:t>
            </a:r>
            <a:r>
              <a:rPr lang="en-US" dirty="0"/>
              <a:t>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87236" name="Text Box 4"/>
          <p:cNvSpPr txBox="1">
            <a:spLocks noChangeArrowheads="1"/>
          </p:cNvSpPr>
          <p:nvPr/>
        </p:nvSpPr>
        <p:spPr bwMode="auto">
          <a:xfrm>
            <a:off x="6197600" y="3751263"/>
            <a:ext cx="2446338" cy="825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rgbClr val="42BA1C"/>
                </a:solidFill>
                <a:latin typeface="Times New Roman" charset="0"/>
              </a:rPr>
              <a:t>Weight = 1/probability</a:t>
            </a:r>
          </a:p>
          <a:p>
            <a:pPr algn="l"/>
            <a:r>
              <a:rPr lang="en-US" sz="1600">
                <a:solidFill>
                  <a:srgbClr val="42BA1C"/>
                </a:solidFill>
                <a:latin typeface="Times New Roman" charset="0"/>
              </a:rPr>
              <a:t>Remember: unbiased </a:t>
            </a:r>
          </a:p>
          <a:p>
            <a:pPr algn="l"/>
            <a:r>
              <a:rPr lang="en-US" sz="1600">
                <a:solidFill>
                  <a:srgbClr val="42BA1C"/>
                </a:solidFill>
                <a:latin typeface="Times New Roman" charset="0"/>
              </a:rPr>
              <a:t>requires having f(x) / p(x)</a:t>
            </a:r>
          </a:p>
        </p:txBody>
      </p:sp>
      <p:sp>
        <p:nvSpPr>
          <p:cNvPr id="1887237" name="Line 5"/>
          <p:cNvSpPr>
            <a:spLocks noChangeShapeType="1"/>
          </p:cNvSpPr>
          <p:nvPr/>
        </p:nvSpPr>
        <p:spPr bwMode="auto">
          <a:xfrm flipH="1">
            <a:off x="5645150" y="4002088"/>
            <a:ext cx="457200" cy="0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887238" name="Line 6"/>
          <p:cNvSpPr>
            <a:spLocks noChangeShapeType="1"/>
          </p:cNvSpPr>
          <p:nvPr/>
        </p:nvSpPr>
        <p:spPr bwMode="auto">
          <a:xfrm flipH="1">
            <a:off x="3335338" y="4070350"/>
            <a:ext cx="2779712" cy="485775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887239" name="Line 7"/>
          <p:cNvSpPr>
            <a:spLocks noChangeShapeType="1"/>
          </p:cNvSpPr>
          <p:nvPr/>
        </p:nvSpPr>
        <p:spPr bwMode="auto">
          <a:xfrm flipH="1">
            <a:off x="3352800" y="4137025"/>
            <a:ext cx="2762250" cy="1389063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08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8825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cast n samples and average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</a:t>
            </a:r>
            <a:r>
              <a:rPr lang="en-US" dirty="0" smtClean="0"/>
              <a:t>(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err="1" smtClean="0"/>
              <a:t>,ϕ</a:t>
            </a:r>
            <a:r>
              <a:rPr lang="en-US" dirty="0" smtClean="0"/>
              <a:t>) </a:t>
            </a:r>
            <a:r>
              <a:rPr lang="en-US" dirty="0"/>
              <a:t>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(1/n) * </a:t>
            </a:r>
            <a:r>
              <a:rPr lang="en-US" dirty="0" err="1">
                <a:solidFill>
                  <a:schemeClr val="tx2"/>
                </a:solidFill>
              </a:rPr>
              <a:t>TracePath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88260" name="Text Box 4"/>
          <p:cNvSpPr txBox="1">
            <a:spLocks noChangeArrowheads="1"/>
          </p:cNvSpPr>
          <p:nvPr/>
        </p:nvSpPr>
        <p:spPr bwMode="auto">
          <a:xfrm>
            <a:off x="6729413" y="4826000"/>
            <a:ext cx="2217737" cy="5810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rgbClr val="42BA1C"/>
                </a:solidFill>
                <a:latin typeface="Times New Roman" charset="0"/>
              </a:rPr>
              <a:t>Path terminated when </a:t>
            </a:r>
          </a:p>
          <a:p>
            <a:pPr algn="l"/>
            <a:r>
              <a:rPr lang="en-US" sz="1600">
                <a:solidFill>
                  <a:srgbClr val="42BA1C"/>
                </a:solidFill>
                <a:latin typeface="Times New Roman" charset="0"/>
              </a:rPr>
              <a:t>Emission evaluated</a:t>
            </a:r>
          </a:p>
        </p:txBody>
      </p:sp>
      <p:sp>
        <p:nvSpPr>
          <p:cNvPr id="1888261" name="Line 5"/>
          <p:cNvSpPr>
            <a:spLocks noChangeShapeType="1"/>
          </p:cNvSpPr>
          <p:nvPr/>
        </p:nvSpPr>
        <p:spPr bwMode="auto">
          <a:xfrm flipH="1" flipV="1">
            <a:off x="3433763" y="4916488"/>
            <a:ext cx="3190875" cy="187325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996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1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15909" name="Picture 5" descr="slide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9678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Arnold Renderer (M. Fajardo)</a:t>
            </a:r>
          </a:p>
        </p:txBody>
      </p:sp>
      <p:sp>
        <p:nvSpPr>
          <p:cNvPr id="191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276350"/>
            <a:ext cx="8229600" cy="5029200"/>
          </a:xfrm>
        </p:spPr>
        <p:txBody>
          <a:bodyPr/>
          <a:lstStyle/>
          <a:p>
            <a:r>
              <a:rPr lang="en-US"/>
              <a:t>Works well diffuse surfaces, hemispherical light</a:t>
            </a:r>
          </a:p>
        </p:txBody>
      </p:sp>
      <p:pic>
        <p:nvPicPr>
          <p:cNvPr id="19179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8" y="1790700"/>
            <a:ext cx="6716712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7057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 smtClean="0"/>
              <a:t>UCB CS 294 a few years ago</a:t>
            </a:r>
            <a:endParaRPr lang="en-US" dirty="0"/>
          </a:p>
        </p:txBody>
      </p:sp>
      <p:sp>
        <p:nvSpPr>
          <p:cNvPr id="1921028" name="Text Box 4"/>
          <p:cNvSpPr txBox="1">
            <a:spLocks noChangeArrowheads="1"/>
          </p:cNvSpPr>
          <p:nvPr/>
        </p:nvSpPr>
        <p:spPr bwMode="auto">
          <a:xfrm>
            <a:off x="5521925" y="6375099"/>
            <a:ext cx="29819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latin typeface="Times New Roman" charset="0"/>
                <a:hlinkClick r:id="rId2"/>
              </a:rPr>
              <a:t>Daniel Ritchie and Lita Cho</a:t>
            </a:r>
            <a:endParaRPr lang="en-US" dirty="0">
              <a:solidFill>
                <a:srgbClr val="FFFFFF"/>
              </a:solidFill>
              <a:latin typeface="Times New Roman" charset="0"/>
            </a:endParaRPr>
          </a:p>
        </p:txBody>
      </p:sp>
      <p:pic>
        <p:nvPicPr>
          <p:cNvPr id="1921032" name="Picture 8" descr="tarzan_outp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2619375"/>
            <a:ext cx="2955925" cy="29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1034" name="Picture 10" descr="awesomeSce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638425"/>
            <a:ext cx="2916238" cy="29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1036" name="Picture 12" descr="ang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609850"/>
            <a:ext cx="29464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2735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86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08745"/>
            <a:ext cx="9144000" cy="5029200"/>
          </a:xfrm>
        </p:spPr>
        <p:txBody>
          <a:bodyPr/>
          <a:lstStyle/>
          <a:p>
            <a:r>
              <a:rPr lang="en-US" dirty="0"/>
              <a:t>Pick paths based on energy or expected contribution</a:t>
            </a:r>
          </a:p>
          <a:p>
            <a:pPr lvl="1"/>
            <a:r>
              <a:rPr lang="en-US" dirty="0"/>
              <a:t>More samples for high-energy paths</a:t>
            </a:r>
          </a:p>
          <a:p>
            <a:pPr lvl="1"/>
            <a:r>
              <a:rPr lang="en-US" dirty="0"/>
              <a:t>Don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pick low-energy paths</a:t>
            </a:r>
          </a:p>
          <a:p>
            <a:r>
              <a:rPr lang="en-US" dirty="0"/>
              <a:t>At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macro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level, use to select between reflected </a:t>
            </a:r>
            <a:r>
              <a:rPr lang="en-US" dirty="0" err="1"/>
              <a:t>vs</a:t>
            </a:r>
            <a:r>
              <a:rPr lang="en-US" dirty="0"/>
              <a:t> emitted, or in casting more rays toward light sources</a:t>
            </a:r>
          </a:p>
          <a:p>
            <a:r>
              <a:rPr lang="en-US" dirty="0"/>
              <a:t>At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micro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level, importance sample the BRDF to pick ray directions</a:t>
            </a:r>
          </a:p>
          <a:p>
            <a:r>
              <a:rPr lang="en-US" dirty="0"/>
              <a:t>Tons of papers in 90s on tricks to reduce variance in Monte Carlo </a:t>
            </a:r>
            <a:r>
              <a:rPr lang="en-US" dirty="0" smtClean="0"/>
              <a:t>rendering</a:t>
            </a:r>
          </a:p>
          <a:p>
            <a:r>
              <a:rPr lang="en-US" dirty="0" smtClean="0"/>
              <a:t>Importance sampling now standard in production.  I consulted on Pixar’s system for </a:t>
            </a:r>
            <a:r>
              <a:rPr lang="en-US" dirty="0" smtClean="0"/>
              <a:t>movies from 2012+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69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87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Can pick paths however we want, but contribution weighted by 1/probability</a:t>
            </a:r>
          </a:p>
          <a:p>
            <a:pPr lvl="1"/>
            <a:r>
              <a:rPr lang="en-US"/>
              <a:t>Already seen this division of 1/prob in weights to emission, reflectance</a:t>
            </a:r>
          </a:p>
        </p:txBody>
      </p:sp>
      <p:graphicFrame>
        <p:nvGraphicFramePr>
          <p:cNvPr id="18708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199529"/>
              </p:ext>
            </p:extLst>
          </p:nvPr>
        </p:nvGraphicFramePr>
        <p:xfrm>
          <a:off x="5424488" y="3794125"/>
          <a:ext cx="2625725" cy="211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5" name="Equation" r:id="rId3" imgW="1181100" imgH="952500" progId="Equation.DSMT4">
                  <p:embed/>
                </p:oleObj>
              </mc:Choice>
              <mc:Fallback>
                <p:oleObj name="Equation" r:id="rId3" imgW="1181100" imgH="952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8" y="3794125"/>
                        <a:ext cx="2625725" cy="211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70853" name="Group 5"/>
          <p:cNvGrpSpPr>
            <a:grpSpLocks/>
          </p:cNvGrpSpPr>
          <p:nvPr/>
        </p:nvGrpSpPr>
        <p:grpSpPr bwMode="auto">
          <a:xfrm>
            <a:off x="369888" y="3276600"/>
            <a:ext cx="3754437" cy="3048000"/>
            <a:chOff x="227" y="1776"/>
            <a:chExt cx="2365" cy="1920"/>
          </a:xfrm>
        </p:grpSpPr>
        <p:sp>
          <p:nvSpPr>
            <p:cNvPr id="1870854" name="Freeform 6"/>
            <p:cNvSpPr>
              <a:spLocks/>
            </p:cNvSpPr>
            <p:nvPr/>
          </p:nvSpPr>
          <p:spPr bwMode="auto">
            <a:xfrm>
              <a:off x="1056" y="2283"/>
              <a:ext cx="1248" cy="1125"/>
            </a:xfrm>
            <a:custGeom>
              <a:avLst/>
              <a:gdLst>
                <a:gd name="T0" fmla="*/ 7 w 1248"/>
                <a:gd name="T1" fmla="*/ 1045 h 1125"/>
                <a:gd name="T2" fmla="*/ 86 w 1248"/>
                <a:gd name="T3" fmla="*/ 927 h 1125"/>
                <a:gd name="T4" fmla="*/ 185 w 1248"/>
                <a:gd name="T5" fmla="*/ 5 h 1125"/>
                <a:gd name="T6" fmla="*/ 290 w 1248"/>
                <a:gd name="T7" fmla="*/ 27 h 1125"/>
                <a:gd name="T8" fmla="*/ 377 w 1248"/>
                <a:gd name="T9" fmla="*/ 956 h 1125"/>
                <a:gd name="T10" fmla="*/ 529 w 1248"/>
                <a:gd name="T11" fmla="*/ 1055 h 1125"/>
                <a:gd name="T12" fmla="*/ 721 w 1248"/>
                <a:gd name="T13" fmla="*/ 986 h 1125"/>
                <a:gd name="T14" fmla="*/ 741 w 1248"/>
                <a:gd name="T15" fmla="*/ 85 h 1125"/>
                <a:gd name="T16" fmla="*/ 873 w 1248"/>
                <a:gd name="T17" fmla="*/ 13 h 1125"/>
                <a:gd name="T18" fmla="*/ 923 w 1248"/>
                <a:gd name="T19" fmla="*/ 671 h 1125"/>
                <a:gd name="T20" fmla="*/ 1002 w 1248"/>
                <a:gd name="T21" fmla="*/ 937 h 1125"/>
                <a:gd name="T22" fmla="*/ 1056 w 1248"/>
                <a:gd name="T23" fmla="*/ 1001 h 1125"/>
                <a:gd name="T24" fmla="*/ 1169 w 1248"/>
                <a:gd name="T25" fmla="*/ 1030 h 1125"/>
                <a:gd name="T26" fmla="*/ 1238 w 1248"/>
                <a:gd name="T27" fmla="*/ 996 h 1125"/>
                <a:gd name="T28" fmla="*/ 1248 w 1248"/>
                <a:gd name="T29" fmla="*/ 1125 h 1125"/>
                <a:gd name="T30" fmla="*/ 0 w 1248"/>
                <a:gd name="T31" fmla="*/ 1125 h 1125"/>
                <a:gd name="T32" fmla="*/ 7 w 1248"/>
                <a:gd name="T33" fmla="*/ 1045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8" h="1125">
                  <a:moveTo>
                    <a:pt x="7" y="1045"/>
                  </a:moveTo>
                  <a:cubicBezTo>
                    <a:pt x="31" y="1031"/>
                    <a:pt x="62" y="942"/>
                    <a:pt x="86" y="927"/>
                  </a:cubicBezTo>
                  <a:cubicBezTo>
                    <a:pt x="132" y="895"/>
                    <a:pt x="125" y="17"/>
                    <a:pt x="185" y="5"/>
                  </a:cubicBezTo>
                  <a:cubicBezTo>
                    <a:pt x="219" y="14"/>
                    <a:pt x="255" y="16"/>
                    <a:pt x="290" y="27"/>
                  </a:cubicBezTo>
                  <a:cubicBezTo>
                    <a:pt x="377" y="86"/>
                    <a:pt x="291" y="908"/>
                    <a:pt x="377" y="956"/>
                  </a:cubicBezTo>
                  <a:cubicBezTo>
                    <a:pt x="435" y="988"/>
                    <a:pt x="463" y="1039"/>
                    <a:pt x="529" y="1055"/>
                  </a:cubicBezTo>
                  <a:cubicBezTo>
                    <a:pt x="583" y="1046"/>
                    <a:pt x="671" y="1001"/>
                    <a:pt x="721" y="986"/>
                  </a:cubicBezTo>
                  <a:cubicBezTo>
                    <a:pt x="773" y="931"/>
                    <a:pt x="702" y="144"/>
                    <a:pt x="741" y="85"/>
                  </a:cubicBezTo>
                  <a:cubicBezTo>
                    <a:pt x="770" y="1"/>
                    <a:pt x="834" y="0"/>
                    <a:pt x="873" y="13"/>
                  </a:cubicBezTo>
                  <a:cubicBezTo>
                    <a:pt x="887" y="17"/>
                    <a:pt x="923" y="671"/>
                    <a:pt x="923" y="671"/>
                  </a:cubicBezTo>
                  <a:cubicBezTo>
                    <a:pt x="964" y="734"/>
                    <a:pt x="952" y="898"/>
                    <a:pt x="1002" y="937"/>
                  </a:cubicBezTo>
                  <a:cubicBezTo>
                    <a:pt x="1035" y="963"/>
                    <a:pt x="1042" y="962"/>
                    <a:pt x="1056" y="1001"/>
                  </a:cubicBezTo>
                  <a:cubicBezTo>
                    <a:pt x="1092" y="937"/>
                    <a:pt x="1137" y="1103"/>
                    <a:pt x="1169" y="1030"/>
                  </a:cubicBezTo>
                  <a:cubicBezTo>
                    <a:pt x="1193" y="1046"/>
                    <a:pt x="1225" y="980"/>
                    <a:pt x="1238" y="996"/>
                  </a:cubicBezTo>
                  <a:lnTo>
                    <a:pt x="1248" y="1125"/>
                  </a:lnTo>
                  <a:lnTo>
                    <a:pt x="0" y="1125"/>
                  </a:lnTo>
                  <a:lnTo>
                    <a:pt x="7" y="1045"/>
                  </a:lnTo>
                  <a:close/>
                </a:path>
              </a:pathLst>
            </a:custGeom>
            <a:solidFill>
              <a:srgbClr val="339933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55" name="Line 7"/>
            <p:cNvSpPr>
              <a:spLocks noChangeShapeType="1"/>
            </p:cNvSpPr>
            <p:nvPr/>
          </p:nvSpPr>
          <p:spPr bwMode="auto">
            <a:xfrm flipV="1">
              <a:off x="1056" y="1776"/>
              <a:ext cx="0" cy="16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56" name="Line 8"/>
            <p:cNvSpPr>
              <a:spLocks noChangeShapeType="1"/>
            </p:cNvSpPr>
            <p:nvPr/>
          </p:nvSpPr>
          <p:spPr bwMode="auto">
            <a:xfrm>
              <a:off x="1056" y="3408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57" name="Text Box 9"/>
            <p:cNvSpPr txBox="1">
              <a:spLocks noChangeArrowheads="1"/>
            </p:cNvSpPr>
            <p:nvPr/>
          </p:nvSpPr>
          <p:spPr bwMode="auto">
            <a:xfrm>
              <a:off x="1104" y="3408"/>
              <a:ext cx="2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</a:rPr>
                <a:t>x</a:t>
              </a:r>
              <a:r>
                <a:rPr lang="en-US" baseline="-25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</a:rPr>
                <a:t>1</a:t>
              </a: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1870858" name="Line 10"/>
            <p:cNvSpPr>
              <a:spLocks noChangeShapeType="1"/>
            </p:cNvSpPr>
            <p:nvPr/>
          </p:nvSpPr>
          <p:spPr bwMode="auto">
            <a:xfrm flipV="1">
              <a:off x="1920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59" name="Line 11"/>
            <p:cNvSpPr>
              <a:spLocks noChangeShapeType="1"/>
            </p:cNvSpPr>
            <p:nvPr/>
          </p:nvSpPr>
          <p:spPr bwMode="auto">
            <a:xfrm flipV="1">
              <a:off x="1200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60" name="Text Box 12"/>
            <p:cNvSpPr txBox="1">
              <a:spLocks noChangeArrowheads="1"/>
            </p:cNvSpPr>
            <p:nvPr/>
          </p:nvSpPr>
          <p:spPr bwMode="auto">
            <a:xfrm>
              <a:off x="2160" y="3408"/>
              <a:ext cx="3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</a:rPr>
                <a:t>x</a:t>
              </a:r>
              <a:r>
                <a:rPr lang="en-US" baseline="-25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</a:rPr>
                <a:t>N</a:t>
              </a: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1870861" name="Line 13"/>
            <p:cNvSpPr>
              <a:spLocks noChangeShapeType="1"/>
            </p:cNvSpPr>
            <p:nvPr/>
          </p:nvSpPr>
          <p:spPr bwMode="auto">
            <a:xfrm>
              <a:off x="912" y="2496"/>
              <a:ext cx="1603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62" name="Text Box 14"/>
            <p:cNvSpPr txBox="1">
              <a:spLocks noChangeArrowheads="1"/>
            </p:cNvSpPr>
            <p:nvPr/>
          </p:nvSpPr>
          <p:spPr bwMode="auto">
            <a:xfrm>
              <a:off x="227" y="2304"/>
              <a:ext cx="70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</a:rPr>
                <a:t> E(f(x))</a:t>
              </a:r>
            </a:p>
          </p:txBody>
        </p:sp>
        <p:sp>
          <p:nvSpPr>
            <p:cNvPr id="1870863" name="Line 15"/>
            <p:cNvSpPr>
              <a:spLocks noChangeShapeType="1"/>
            </p:cNvSpPr>
            <p:nvPr/>
          </p:nvSpPr>
          <p:spPr bwMode="auto">
            <a:xfrm flipV="1">
              <a:off x="1824" y="1928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64" name="Line 16"/>
            <p:cNvSpPr>
              <a:spLocks noChangeShapeType="1"/>
            </p:cNvSpPr>
            <p:nvPr/>
          </p:nvSpPr>
          <p:spPr bwMode="auto">
            <a:xfrm flipV="1">
              <a:off x="1296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65" name="Line 17"/>
            <p:cNvSpPr>
              <a:spLocks noChangeShapeType="1"/>
            </p:cNvSpPr>
            <p:nvPr/>
          </p:nvSpPr>
          <p:spPr bwMode="auto">
            <a:xfrm flipV="1">
              <a:off x="2160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66" name="Line 18"/>
            <p:cNvSpPr>
              <a:spLocks noChangeShapeType="1"/>
            </p:cNvSpPr>
            <p:nvPr/>
          </p:nvSpPr>
          <p:spPr bwMode="auto">
            <a:xfrm flipV="1">
              <a:off x="1632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67" name="Line 19"/>
            <p:cNvSpPr>
              <a:spLocks noChangeShapeType="1"/>
            </p:cNvSpPr>
            <p:nvPr/>
          </p:nvSpPr>
          <p:spPr bwMode="auto">
            <a:xfrm flipV="1">
              <a:off x="1872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68" name="Line 20"/>
            <p:cNvSpPr>
              <a:spLocks noChangeShapeType="1"/>
            </p:cNvSpPr>
            <p:nvPr/>
          </p:nvSpPr>
          <p:spPr bwMode="auto">
            <a:xfrm flipV="1">
              <a:off x="1248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69" name="Line 21"/>
            <p:cNvSpPr>
              <a:spLocks noChangeShapeType="1"/>
            </p:cNvSpPr>
            <p:nvPr/>
          </p:nvSpPr>
          <p:spPr bwMode="auto">
            <a:xfrm flipV="1">
              <a:off x="1344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70" name="Line 22"/>
            <p:cNvSpPr>
              <a:spLocks noChangeShapeType="1"/>
            </p:cNvSpPr>
            <p:nvPr/>
          </p:nvSpPr>
          <p:spPr bwMode="auto">
            <a:xfrm flipV="1">
              <a:off x="1488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70871" name="Line 23"/>
            <p:cNvSpPr>
              <a:spLocks noChangeShapeType="1"/>
            </p:cNvSpPr>
            <p:nvPr/>
          </p:nvSpPr>
          <p:spPr bwMode="auto">
            <a:xfrm>
              <a:off x="917" y="2496"/>
              <a:ext cx="160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597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Importance sample Emit vs Reflect</a:t>
            </a:r>
          </a:p>
        </p:txBody>
      </p:sp>
      <p:sp>
        <p:nvSpPr>
          <p:cNvPr id="189133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17689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If Le = (0,0,0) then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= 0 else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= 0.9 (say)</a:t>
            </a:r>
            <a:endParaRPr lang="en-US" baseline="-25000" dirty="0">
              <a:solidFill>
                <a:srgbClr val="42BA1C"/>
              </a:solidFill>
            </a:endParaRP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If random() &lt; 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  then: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(</a:t>
            </a:r>
            <a:r>
              <a:rPr lang="en-US" dirty="0">
                <a:solidFill>
                  <a:srgbClr val="42BA1C"/>
                </a:solidFill>
              </a:rPr>
              <a:t>1/</a:t>
            </a:r>
            <a:r>
              <a:rPr lang="en-US" dirty="0"/>
              <a:t>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dirty="0"/>
              <a:t>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Else </a:t>
            </a:r>
            <a:r>
              <a:rPr lang="en-US" dirty="0">
                <a:solidFill>
                  <a:schemeClr val="tx1"/>
                </a:solidFill>
              </a:rPr>
              <a:t>Reflected:</a:t>
            </a:r>
            <a:r>
              <a:rPr lang="en-US" dirty="0">
                <a:solidFill>
                  <a:srgbClr val="42BA1C"/>
                </a:solidFill>
              </a:rPr>
              <a:t/>
            </a:r>
            <a:br>
              <a:rPr lang="en-US" dirty="0">
                <a:solidFill>
                  <a:srgbClr val="42BA1C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(</a:t>
            </a:r>
            <a:r>
              <a:rPr lang="en-US" dirty="0">
                <a:solidFill>
                  <a:srgbClr val="42BA1C"/>
                </a:solidFill>
              </a:rPr>
              <a:t>1/(1-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chemeClr val="tx1"/>
                </a:solidFill>
              </a:rPr>
              <a:t>))</a:t>
            </a:r>
            <a:r>
              <a:rPr lang="en-US" dirty="0"/>
              <a:t>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76588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variance reduction</a:t>
            </a:r>
          </a:p>
        </p:txBody>
      </p:sp>
      <p:sp>
        <p:nvSpPr>
          <p:cNvPr id="189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Discussed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macro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importance sampling</a:t>
            </a:r>
          </a:p>
          <a:p>
            <a:pPr lvl="1"/>
            <a:r>
              <a:rPr lang="en-US"/>
              <a:t>Emitted vs reflected</a:t>
            </a:r>
          </a:p>
          <a:p>
            <a:r>
              <a:rPr lang="en-US"/>
              <a:t>How about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micro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importance sampling</a:t>
            </a:r>
          </a:p>
          <a:p>
            <a:pPr lvl="1"/>
            <a:r>
              <a:rPr lang="en-US" i="1"/>
              <a:t>Shoot rays towards light sources in scene</a:t>
            </a:r>
          </a:p>
          <a:p>
            <a:pPr lvl="1"/>
            <a:r>
              <a:rPr lang="en-US"/>
              <a:t>Distribute rays according to BRDF</a:t>
            </a:r>
          </a:p>
          <a:p>
            <a:pPr lvl="1"/>
            <a:endParaRPr lang="en-US"/>
          </a:p>
          <a:p>
            <a:pPr lvl="1"/>
            <a:endParaRPr lang="en-US" i="1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992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2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20005" name="Picture 5" descr="slide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90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7033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Summary</a:t>
            </a:r>
            <a:endParaRPr lang="en-US" dirty="0" smtClean="0">
              <a:cs typeface="+mj-cs"/>
            </a:endParaRPr>
          </a:p>
        </p:txBody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341" y="1246345"/>
            <a:ext cx="8572356" cy="5029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This is the final lecture of CSE 167</a:t>
            </a:r>
          </a:p>
          <a:p>
            <a:pPr>
              <a:defRPr/>
            </a:pPr>
            <a:r>
              <a:rPr lang="en-US" dirty="0" smtClean="0"/>
              <a:t>Good luck on HW 4, written assignment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Please consider CSE 163 (mine), CSE 168 spring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Encouraged to take both, no conflict in timings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Also CSE 190 VR (Schulze) [may need CSE 165]</a:t>
            </a:r>
          </a:p>
          <a:p>
            <a:pPr>
              <a:defRPr/>
            </a:pPr>
            <a:r>
              <a:rPr lang="en-US" dirty="0" smtClean="0"/>
              <a:t>CSE 163: Advanced Graphics (Ramamoorthi)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Signal</a:t>
            </a:r>
            <a:r>
              <a:rPr lang="en-US" dirty="0" smtClean="0">
                <a:cs typeface="+mn-cs"/>
              </a:rPr>
              <a:t> processing, geometry, rendering, imaging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One stop advanced graphics course, continuation of 167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Image Processing, Meshes, Final project (3 homeworks)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See website for course, similar to previous 190s</a:t>
            </a: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/>
              <a:t>CSE 168: Rendering (Rotenberg)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High-Quality rendering, focus of this lecture [fun, no test]</a:t>
            </a:r>
          </a:p>
          <a:p>
            <a:pPr lvl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208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89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</p:spTree>
    <p:extLst>
      <p:ext uri="{BB962C8B-B14F-4D97-AF65-F5344CB8AC3E}">
        <p14:creationId xmlns:p14="http://schemas.microsoft.com/office/powerpoint/2010/main" val="1930115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89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  <p:pic>
        <p:nvPicPr>
          <p:cNvPr id="1898500" name="Picture 4" descr="egg_caus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0" y="2754313"/>
            <a:ext cx="3276600" cy="31273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8501" name="Text Box 5"/>
          <p:cNvSpPr txBox="1">
            <a:spLocks noChangeArrowheads="1"/>
          </p:cNvSpPr>
          <p:nvPr/>
        </p:nvSpPr>
        <p:spPr bwMode="auto">
          <a:xfrm>
            <a:off x="7366000" y="5881688"/>
            <a:ext cx="1403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RenderPark</a:t>
            </a:r>
          </a:p>
        </p:txBody>
      </p:sp>
    </p:spTree>
    <p:extLst>
      <p:ext uri="{BB962C8B-B14F-4D97-AF65-F5344CB8AC3E}">
        <p14:creationId xmlns:p14="http://schemas.microsoft.com/office/powerpoint/2010/main" val="2712537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89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  <p:pic>
        <p:nvPicPr>
          <p:cNvPr id="1899524" name="Picture 4" descr="invd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4038600" cy="26892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9525" name="Text Box 5"/>
          <p:cNvSpPr txBox="1">
            <a:spLocks noChangeArrowheads="1"/>
          </p:cNvSpPr>
          <p:nvPr/>
        </p:nvSpPr>
        <p:spPr bwMode="auto">
          <a:xfrm>
            <a:off x="7818438" y="6186488"/>
            <a:ext cx="1020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Heinrich</a:t>
            </a:r>
          </a:p>
        </p:txBody>
      </p:sp>
    </p:spTree>
    <p:extLst>
      <p:ext uri="{BB962C8B-B14F-4D97-AF65-F5344CB8AC3E}">
        <p14:creationId xmlns:p14="http://schemas.microsoft.com/office/powerpoint/2010/main" val="3393265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90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  <p:pic>
        <p:nvPicPr>
          <p:cNvPr id="19005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18462" r="8109" b="7692"/>
          <a:stretch>
            <a:fillRect/>
          </a:stretch>
        </p:blipFill>
        <p:spPr bwMode="auto">
          <a:xfrm>
            <a:off x="5562600" y="1612900"/>
            <a:ext cx="2895600" cy="21717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05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18462" r="8109" b="10770"/>
          <a:stretch>
            <a:fillRect/>
          </a:stretch>
        </p:blipFill>
        <p:spPr bwMode="auto">
          <a:xfrm>
            <a:off x="5562600" y="4267200"/>
            <a:ext cx="2895600" cy="20812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0550" name="Text Box 6"/>
          <p:cNvSpPr txBox="1">
            <a:spLocks noChangeArrowheads="1"/>
          </p:cNvSpPr>
          <p:nvPr/>
        </p:nvSpPr>
        <p:spPr bwMode="auto">
          <a:xfrm>
            <a:off x="6378575" y="3795713"/>
            <a:ext cx="1271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Unfiltered</a:t>
            </a:r>
          </a:p>
        </p:txBody>
      </p:sp>
      <p:sp>
        <p:nvSpPr>
          <p:cNvPr id="1900551" name="Text Box 7"/>
          <p:cNvSpPr txBox="1">
            <a:spLocks noChangeArrowheads="1"/>
          </p:cNvSpPr>
          <p:nvPr/>
        </p:nvSpPr>
        <p:spPr bwMode="auto">
          <a:xfrm>
            <a:off x="6516688" y="6372225"/>
            <a:ext cx="1031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Filtered</a:t>
            </a:r>
          </a:p>
        </p:txBody>
      </p:sp>
      <p:sp>
        <p:nvSpPr>
          <p:cNvPr id="1900552" name="Text Box 8"/>
          <p:cNvSpPr txBox="1">
            <a:spLocks noChangeArrowheads="1"/>
          </p:cNvSpPr>
          <p:nvPr/>
        </p:nvSpPr>
        <p:spPr bwMode="auto">
          <a:xfrm>
            <a:off x="8278813" y="64912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2499865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90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  <p:pic>
        <p:nvPicPr>
          <p:cNvPr id="1901572" name="Picture 4" descr="figur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2" b="57454"/>
          <a:stretch>
            <a:fillRect/>
          </a:stretch>
        </p:blipFill>
        <p:spPr bwMode="auto">
          <a:xfrm>
            <a:off x="6096000" y="4267200"/>
            <a:ext cx="2133600" cy="21193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1573" name="Picture 5" descr="figur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52" b="57454"/>
          <a:stretch>
            <a:fillRect/>
          </a:stretch>
        </p:blipFill>
        <p:spPr bwMode="auto">
          <a:xfrm>
            <a:off x="6096000" y="1612900"/>
            <a:ext cx="2133600" cy="21193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1574" name="Text Box 6"/>
          <p:cNvSpPr txBox="1">
            <a:spLocks noChangeArrowheads="1"/>
          </p:cNvSpPr>
          <p:nvPr/>
        </p:nvSpPr>
        <p:spPr bwMode="auto">
          <a:xfrm>
            <a:off x="6597650" y="6448425"/>
            <a:ext cx="1173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Adaptive</a:t>
            </a:r>
          </a:p>
        </p:txBody>
      </p:sp>
      <p:sp>
        <p:nvSpPr>
          <p:cNvPr id="1901575" name="Text Box 7"/>
          <p:cNvSpPr txBox="1">
            <a:spLocks noChangeArrowheads="1"/>
          </p:cNvSpPr>
          <p:nvPr/>
        </p:nvSpPr>
        <p:spPr bwMode="auto">
          <a:xfrm>
            <a:off x="6781800" y="3717925"/>
            <a:ext cx="806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Fixed</a:t>
            </a:r>
          </a:p>
        </p:txBody>
      </p:sp>
      <p:sp>
        <p:nvSpPr>
          <p:cNvPr id="1901576" name="Text Box 8"/>
          <p:cNvSpPr txBox="1">
            <a:spLocks noChangeArrowheads="1"/>
          </p:cNvSpPr>
          <p:nvPr/>
        </p:nvSpPr>
        <p:spPr bwMode="auto">
          <a:xfrm>
            <a:off x="8107363" y="6491288"/>
            <a:ext cx="10366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Ohbuchi</a:t>
            </a:r>
          </a:p>
        </p:txBody>
      </p:sp>
    </p:spTree>
    <p:extLst>
      <p:ext uri="{BB962C8B-B14F-4D97-AF65-F5344CB8AC3E}">
        <p14:creationId xmlns:p14="http://schemas.microsoft.com/office/powerpoint/2010/main" val="4213946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90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Irradiance caching</a:t>
            </a:r>
          </a:p>
        </p:txBody>
      </p:sp>
      <p:pic>
        <p:nvPicPr>
          <p:cNvPr id="1902596" name="Picture 4" descr="mie3p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3657600" cy="29257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2597" name="Text Box 5"/>
          <p:cNvSpPr txBox="1">
            <a:spLocks noChangeArrowheads="1"/>
          </p:cNvSpPr>
          <p:nvPr/>
        </p:nvSpPr>
        <p:spPr bwMode="auto">
          <a:xfrm>
            <a:off x="8278813" y="64912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687325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91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92963"/>
            <a:ext cx="8686800" cy="5029200"/>
          </a:xfrm>
        </p:spPr>
        <p:txBody>
          <a:bodyPr/>
          <a:lstStyle/>
          <a:p>
            <a:r>
              <a:rPr lang="en-US" dirty="0"/>
              <a:t>Monte Carlo methods robust and simple (at least until </a:t>
            </a:r>
            <a:r>
              <a:rPr lang="en-US" dirty="0" err="1"/>
              <a:t>nitty</a:t>
            </a:r>
            <a:r>
              <a:rPr lang="en-US" dirty="0"/>
              <a:t> gritty details) for global illumination</a:t>
            </a:r>
          </a:p>
          <a:p>
            <a:r>
              <a:rPr lang="en-US" dirty="0"/>
              <a:t>Must handle many variance reduction methods in practice </a:t>
            </a:r>
          </a:p>
          <a:p>
            <a:r>
              <a:rPr lang="en-US" dirty="0"/>
              <a:t>Importance sampling, Bidirectional path tracing, Russian roulette etc.</a:t>
            </a:r>
          </a:p>
          <a:p>
            <a:r>
              <a:rPr lang="en-US" dirty="0"/>
              <a:t>Rich field with many papers, systems researched over last </a:t>
            </a:r>
            <a:r>
              <a:rPr lang="en-US" dirty="0" smtClean="0"/>
              <a:t>20 </a:t>
            </a:r>
            <a:r>
              <a:rPr lang="en-US" dirty="0" smtClean="0"/>
              <a:t>years</a:t>
            </a:r>
          </a:p>
          <a:p>
            <a:r>
              <a:rPr lang="en-US" dirty="0" smtClean="0"/>
              <a:t>Today, hardware for real-time ray, path tracing</a:t>
            </a:r>
          </a:p>
          <a:p>
            <a:r>
              <a:rPr lang="en-US" dirty="0" smtClean="0"/>
              <a:t>Promising physically-based GPU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9811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Smoothness of Indirect Lighting</a:t>
            </a:r>
          </a:p>
        </p:txBody>
      </p:sp>
      <p:pic>
        <p:nvPicPr>
          <p:cNvPr id="12451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489075"/>
            <a:ext cx="3440112" cy="257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451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4192588"/>
            <a:ext cx="3427412" cy="254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451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1525588"/>
            <a:ext cx="342265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45191" name="Text Box 7"/>
          <p:cNvSpPr txBox="1">
            <a:spLocks noChangeArrowheads="1"/>
          </p:cNvSpPr>
          <p:nvPr/>
        </p:nvSpPr>
        <p:spPr bwMode="auto">
          <a:xfrm>
            <a:off x="1526186" y="3994150"/>
            <a:ext cx="9925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/>
              </a:rPr>
              <a:t>Direct</a:t>
            </a:r>
          </a:p>
        </p:txBody>
      </p:sp>
      <p:sp>
        <p:nvSpPr>
          <p:cNvPr id="1245192" name="Text Box 8"/>
          <p:cNvSpPr txBox="1">
            <a:spLocks noChangeArrowheads="1"/>
          </p:cNvSpPr>
          <p:nvPr/>
        </p:nvSpPr>
        <p:spPr bwMode="auto">
          <a:xfrm>
            <a:off x="6627419" y="4056063"/>
            <a:ext cx="11977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/>
              </a:rPr>
              <a:t>Indirect</a:t>
            </a:r>
          </a:p>
        </p:txBody>
      </p:sp>
      <p:sp>
        <p:nvSpPr>
          <p:cNvPr id="1245193" name="Text Box 9"/>
          <p:cNvSpPr txBox="1">
            <a:spLocks noChangeArrowheads="1"/>
          </p:cNvSpPr>
          <p:nvPr/>
        </p:nvSpPr>
        <p:spPr bwMode="auto">
          <a:xfrm>
            <a:off x="6207125" y="6259513"/>
            <a:ext cx="23519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latin typeface="Arial"/>
              </a:rPr>
              <a:t>Direct + Indirect</a:t>
            </a:r>
          </a:p>
        </p:txBody>
      </p:sp>
    </p:spTree>
    <p:extLst>
      <p:ext uri="{BB962C8B-B14F-4D97-AF65-F5344CB8AC3E}">
        <p14:creationId xmlns:p14="http://schemas.microsoft.com/office/powerpoint/2010/main" val="12793011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Irradiance Caching</a:t>
            </a:r>
          </a:p>
        </p:txBody>
      </p:sp>
      <p:sp>
        <p:nvSpPr>
          <p:cNvPr id="1246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dirty="0"/>
              <a:t>Empirically, (diffuse) </a:t>
            </a:r>
            <a:r>
              <a:rPr lang="en-US" dirty="0" err="1"/>
              <a:t>interreflections</a:t>
            </a:r>
            <a:r>
              <a:rPr lang="en-US" dirty="0"/>
              <a:t> low frequency</a:t>
            </a:r>
          </a:p>
          <a:p>
            <a:r>
              <a:rPr lang="en-US" dirty="0"/>
              <a:t>Therefore, should be able to sample sparsely</a:t>
            </a:r>
          </a:p>
          <a:p>
            <a:r>
              <a:rPr lang="en-US" dirty="0"/>
              <a:t>Irradiance caching samples irradiance at few points on surfaces, and then interpolates</a:t>
            </a:r>
          </a:p>
          <a:p>
            <a:r>
              <a:rPr lang="en-US" dirty="0"/>
              <a:t>Ward, Rubinstein, Clear.  SIGGRAPH 88, </a:t>
            </a:r>
            <a:r>
              <a:rPr lang="en-US" dirty="0" smtClean="0"/>
              <a:t>              </a:t>
            </a:r>
            <a:r>
              <a:rPr lang="en-US" i="1" dirty="0" smtClean="0"/>
              <a:t>A </a:t>
            </a:r>
            <a:r>
              <a:rPr lang="en-US" i="1" dirty="0"/>
              <a:t>ray tracing solution for diffuse </a:t>
            </a:r>
            <a:r>
              <a:rPr lang="en-US" i="1" dirty="0" err="1"/>
              <a:t>interreflection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5172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Irradiance Caching Example</a:t>
            </a:r>
          </a:p>
        </p:txBody>
      </p:sp>
      <p:pic>
        <p:nvPicPr>
          <p:cNvPr id="12492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444625"/>
            <a:ext cx="492125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492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3273425"/>
            <a:ext cx="459105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49286" name="Text Box 6"/>
          <p:cNvSpPr txBox="1">
            <a:spLocks noChangeArrowheads="1"/>
          </p:cNvSpPr>
          <p:nvPr/>
        </p:nvSpPr>
        <p:spPr bwMode="auto">
          <a:xfrm>
            <a:off x="5116513" y="1471613"/>
            <a:ext cx="177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/>
              </a:rPr>
              <a:t>Final Image</a:t>
            </a:r>
          </a:p>
        </p:txBody>
      </p:sp>
      <p:sp>
        <p:nvSpPr>
          <p:cNvPr id="1249287" name="Text Box 7"/>
          <p:cNvSpPr txBox="1">
            <a:spLocks noChangeArrowheads="1"/>
          </p:cNvSpPr>
          <p:nvPr/>
        </p:nvSpPr>
        <p:spPr bwMode="auto">
          <a:xfrm>
            <a:off x="5668963" y="2838450"/>
            <a:ext cx="2609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/>
              </a:rPr>
              <a:t>Sample Locations</a:t>
            </a:r>
          </a:p>
        </p:txBody>
      </p:sp>
    </p:spTree>
    <p:extLst>
      <p:ext uri="{BB962C8B-B14F-4D97-AF65-F5344CB8AC3E}">
        <p14:creationId xmlns:p14="http://schemas.microsoft.com/office/powerpoint/2010/main" val="16993401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Path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098" y="1194463"/>
            <a:ext cx="8854902" cy="5029200"/>
          </a:xfrm>
        </p:spPr>
        <p:txBody>
          <a:bodyPr/>
          <a:lstStyle/>
          <a:p>
            <a:r>
              <a:rPr lang="en-US" dirty="0"/>
              <a:t>General solution to rendering and global illumination</a:t>
            </a:r>
          </a:p>
          <a:p>
            <a:r>
              <a:rPr lang="en-US" dirty="0"/>
              <a:t>Suitable for a variety of general scenes</a:t>
            </a:r>
          </a:p>
          <a:p>
            <a:r>
              <a:rPr lang="en-US" dirty="0"/>
              <a:t>Based on Monte Carlo methods</a:t>
            </a:r>
          </a:p>
          <a:p>
            <a:r>
              <a:rPr lang="en-US" dirty="0"/>
              <a:t>Enumerate all paths of light </a:t>
            </a:r>
            <a:r>
              <a:rPr lang="en-US" dirty="0" smtClean="0"/>
              <a:t>transport</a:t>
            </a:r>
          </a:p>
          <a:p>
            <a:r>
              <a:rPr lang="en-US" dirty="0" smtClean="0"/>
              <a:t>Long history, traces back to rendering </a:t>
            </a:r>
            <a:r>
              <a:rPr lang="en-US" dirty="0" err="1" smtClean="0"/>
              <a:t>eqn</a:t>
            </a:r>
            <a:r>
              <a:rPr lang="en-US" dirty="0" smtClean="0"/>
              <a:t> </a:t>
            </a:r>
            <a:r>
              <a:rPr lang="en-US" dirty="0" err="1" smtClean="0"/>
              <a:t>Kajiya</a:t>
            </a:r>
            <a:r>
              <a:rPr lang="en-US" dirty="0" smtClean="0"/>
              <a:t> </a:t>
            </a:r>
            <a:r>
              <a:rPr lang="en-US" dirty="0" smtClean="0"/>
              <a:t>86</a:t>
            </a:r>
          </a:p>
          <a:p>
            <a:r>
              <a:rPr lang="en-US" dirty="0" smtClean="0"/>
              <a:t>(More advanced topic: Slides from CSE 274)</a:t>
            </a:r>
            <a:endParaRPr lang="en-US" dirty="0"/>
          </a:p>
          <a:p>
            <a:r>
              <a:rPr lang="en-US" dirty="0" smtClean="0"/>
              <a:t>Increasingly, basis for production rendering</a:t>
            </a:r>
          </a:p>
          <a:p>
            <a:r>
              <a:rPr lang="en-US" dirty="0" smtClean="0"/>
              <a:t>Path </a:t>
            </a:r>
            <a:r>
              <a:rPr lang="en-US" dirty="0" smtClean="0"/>
              <a:t>tracing today real-time in hardware (for example, using NVIDIA’s Optix)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1630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523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55575"/>
            <a:ext cx="8248650" cy="62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52357" name="Text Box 5"/>
          <p:cNvSpPr txBox="1">
            <a:spLocks noChangeArrowheads="1"/>
          </p:cNvSpPr>
          <p:nvPr/>
        </p:nvSpPr>
        <p:spPr bwMode="auto">
          <a:xfrm>
            <a:off x="476683" y="6400800"/>
            <a:ext cx="8678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/>
              </a:rPr>
              <a:t>D. Mitchell 95, Consequences of stratified sampling in graphics</a:t>
            </a:r>
          </a:p>
        </p:txBody>
      </p:sp>
    </p:spTree>
    <p:extLst>
      <p:ext uri="{BB962C8B-B14F-4D97-AF65-F5344CB8AC3E}">
        <p14:creationId xmlns:p14="http://schemas.microsoft.com/office/powerpoint/2010/main" val="42791480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of simple patterns</a:t>
            </a:r>
          </a:p>
        </p:txBody>
      </p:sp>
      <p:pic>
        <p:nvPicPr>
          <p:cNvPr id="13516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470025"/>
            <a:ext cx="1963737" cy="194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516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3711575"/>
            <a:ext cx="1965325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5168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711575"/>
            <a:ext cx="596582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51688" name="Text Box 8"/>
          <p:cNvSpPr txBox="1">
            <a:spLocks noChangeArrowheads="1"/>
          </p:cNvSpPr>
          <p:nvPr/>
        </p:nvSpPr>
        <p:spPr bwMode="auto">
          <a:xfrm>
            <a:off x="563563" y="4965700"/>
            <a:ext cx="154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Arial"/>
              </a:rPr>
              <a:t>Ground Truth</a:t>
            </a:r>
          </a:p>
        </p:txBody>
      </p:sp>
      <p:sp>
        <p:nvSpPr>
          <p:cNvPr id="1351689" name="Text Box 9"/>
          <p:cNvSpPr txBox="1">
            <a:spLocks noChangeArrowheads="1"/>
          </p:cNvSpPr>
          <p:nvPr/>
        </p:nvSpPr>
        <p:spPr bwMode="auto">
          <a:xfrm>
            <a:off x="3044825" y="4994275"/>
            <a:ext cx="98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Arial"/>
              </a:rPr>
              <a:t>Uniform</a:t>
            </a:r>
          </a:p>
        </p:txBody>
      </p:sp>
      <p:sp>
        <p:nvSpPr>
          <p:cNvPr id="1351690" name="Text Box 10"/>
          <p:cNvSpPr txBox="1">
            <a:spLocks noChangeArrowheads="1"/>
          </p:cNvSpPr>
          <p:nvPr/>
        </p:nvSpPr>
        <p:spPr bwMode="auto">
          <a:xfrm>
            <a:off x="5040313" y="5006975"/>
            <a:ext cx="104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Arial"/>
              </a:rPr>
              <a:t>Random</a:t>
            </a:r>
          </a:p>
        </p:txBody>
      </p:sp>
      <p:sp>
        <p:nvSpPr>
          <p:cNvPr id="1351691" name="Text Box 11"/>
          <p:cNvSpPr txBox="1">
            <a:spLocks noChangeArrowheads="1"/>
          </p:cNvSpPr>
          <p:nvPr/>
        </p:nvSpPr>
        <p:spPr bwMode="auto">
          <a:xfrm>
            <a:off x="7011988" y="5024438"/>
            <a:ext cx="108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Arial"/>
              </a:rPr>
              <a:t>Stratified</a:t>
            </a:r>
          </a:p>
        </p:txBody>
      </p:sp>
      <p:pic>
        <p:nvPicPr>
          <p:cNvPr id="135169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1825625"/>
            <a:ext cx="3956050" cy="128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51694" name="Text Box 14"/>
          <p:cNvSpPr txBox="1">
            <a:spLocks noChangeArrowheads="1"/>
          </p:cNvSpPr>
          <p:nvPr/>
        </p:nvSpPr>
        <p:spPr bwMode="auto">
          <a:xfrm>
            <a:off x="2627313" y="3082925"/>
            <a:ext cx="184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Arial"/>
              </a:rPr>
              <a:t>Latin Hypercube</a:t>
            </a:r>
          </a:p>
        </p:txBody>
      </p:sp>
      <p:sp>
        <p:nvSpPr>
          <p:cNvPr id="1351695" name="Text Box 15"/>
          <p:cNvSpPr txBox="1">
            <a:spLocks noChangeArrowheads="1"/>
          </p:cNvSpPr>
          <p:nvPr/>
        </p:nvSpPr>
        <p:spPr bwMode="auto">
          <a:xfrm>
            <a:off x="4479925" y="3094038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Arial"/>
              </a:rPr>
              <a:t>Quasi Monte Carlo</a:t>
            </a:r>
          </a:p>
        </p:txBody>
      </p:sp>
      <p:sp>
        <p:nvSpPr>
          <p:cNvPr id="1351696" name="Text Box 16"/>
          <p:cNvSpPr txBox="1">
            <a:spLocks noChangeArrowheads="1"/>
          </p:cNvSpPr>
          <p:nvPr/>
        </p:nvSpPr>
        <p:spPr bwMode="auto">
          <a:xfrm>
            <a:off x="1278204" y="5635625"/>
            <a:ext cx="66383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Arial"/>
              </a:rPr>
              <a:t>16 samples for area light, 4 samples per pixel, total 64 samples</a:t>
            </a:r>
          </a:p>
        </p:txBody>
      </p:sp>
      <p:sp>
        <p:nvSpPr>
          <p:cNvPr id="1351697" name="Text Box 17"/>
          <p:cNvSpPr txBox="1">
            <a:spLocks noChangeArrowheads="1"/>
          </p:cNvSpPr>
          <p:nvPr/>
        </p:nvSpPr>
        <p:spPr bwMode="auto">
          <a:xfrm>
            <a:off x="6153150" y="6491288"/>
            <a:ext cx="299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solidFill>
                  <a:srgbClr val="FFFFFF"/>
                </a:solidFill>
                <a:latin typeface="Arial"/>
              </a:rPr>
              <a:t>Figures courtesy </a:t>
            </a:r>
            <a:r>
              <a:rPr lang="en-US" sz="1800" dirty="0" err="1">
                <a:solidFill>
                  <a:srgbClr val="FFFFFF"/>
                </a:solidFill>
                <a:latin typeface="Arial"/>
              </a:rPr>
              <a:t>Tianyu</a:t>
            </a:r>
            <a:r>
              <a:rPr lang="en-US" sz="1800" dirty="0">
                <a:solidFill>
                  <a:srgbClr val="FFFFFF"/>
                </a:solidFill>
                <a:latin typeface="Arial"/>
              </a:rPr>
              <a:t> Liu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5305" y="6077016"/>
            <a:ext cx="82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FFFFFF"/>
                </a:solidFill>
                <a:latin typeface="Arial"/>
              </a:rPr>
              <a:t>If interested, see my recent paper “A Theory of Monte Carlo Visibility Sampling”</a:t>
            </a: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30632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Step 1. Choose a light ray</a:t>
            </a:r>
          </a:p>
          <a:p>
            <a:pPr>
              <a:lnSpc>
                <a:spcPct val="80000"/>
              </a:lnSpc>
            </a:pPr>
            <a:r>
              <a:rPr lang="en-US" sz="2400"/>
              <a:t>Step 2. Find ray-surface intersection</a:t>
            </a:r>
          </a:p>
          <a:p>
            <a:pPr>
              <a:lnSpc>
                <a:spcPct val="80000"/>
              </a:lnSpc>
            </a:pPr>
            <a:r>
              <a:rPr lang="en-US" sz="2400"/>
              <a:t>Step 3. Reflect or transmit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/>
              <a:t>u = Uniform()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/>
              <a:t>if u &lt; reflectance(x)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/>
              <a:t>   Choose new direction d ~ BRDF(O|I)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/>
              <a:t>goto Step 2</a:t>
            </a:r>
          </a:p>
          <a:p>
            <a:pPr lvl="1"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400"/>
              <a:t> else if u &lt; reflectance(x)+transmittance(x)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/>
              <a:t>   Choose new direction d ~ BTDF(O|I)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/>
              <a:t>goto Step 2</a:t>
            </a:r>
          </a:p>
          <a:p>
            <a:pPr>
              <a:lnSpc>
                <a:spcPct val="80000"/>
              </a:lnSpc>
            </a:pPr>
            <a:r>
              <a:rPr lang="en-US" sz="2400"/>
              <a:t> else // absorption=1–reflectance-transmittance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/>
              <a:t>  terminate on surface; deposit energy</a:t>
            </a:r>
          </a:p>
        </p:txBody>
      </p:sp>
      <p:sp>
        <p:nvSpPr>
          <p:cNvPr id="12585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/>
              </a:rPr>
              <a:t>Path Tracing: From Lights</a:t>
            </a:r>
          </a:p>
        </p:txBody>
      </p:sp>
    </p:spTree>
    <p:extLst>
      <p:ext uri="{BB962C8B-B14F-4D97-AF65-F5344CB8AC3E}">
        <p14:creationId xmlns:p14="http://schemas.microsoft.com/office/powerpoint/2010/main" val="6955215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Bidirectional Path Tracing</a:t>
            </a:r>
          </a:p>
        </p:txBody>
      </p:sp>
      <p:sp>
        <p:nvSpPr>
          <p:cNvPr id="125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7463"/>
            <a:ext cx="8588375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Path pyramid (k = l + e = total number of bounces)</a:t>
            </a:r>
          </a:p>
        </p:txBody>
      </p:sp>
      <p:pic>
        <p:nvPicPr>
          <p:cNvPr id="12595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1866900"/>
            <a:ext cx="7443787" cy="48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3058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</a:t>
            </a:r>
          </a:p>
        </p:txBody>
      </p:sp>
      <p:pic>
        <p:nvPicPr>
          <p:cNvPr id="12605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449388"/>
            <a:ext cx="8689975" cy="53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Photon Map?</a:t>
            </a:r>
          </a:p>
        </p:txBody>
      </p:sp>
      <p:sp>
        <p:nvSpPr>
          <p:cNvPr id="125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Some visual effects like caustics hard with standard path tracing from eye</a:t>
            </a:r>
          </a:p>
          <a:p>
            <a:pPr>
              <a:lnSpc>
                <a:spcPct val="90000"/>
              </a:lnSpc>
            </a:pPr>
            <a:r>
              <a:rPr lang="en-US" sz="2400"/>
              <a:t>May usually miss light source altogether</a:t>
            </a:r>
          </a:p>
          <a:p>
            <a:pPr>
              <a:lnSpc>
                <a:spcPct val="90000"/>
              </a:lnSpc>
            </a:pPr>
            <a:r>
              <a:rPr lang="en-US" sz="2400"/>
              <a:t>Instead, store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photons</a:t>
            </a:r>
            <a:r>
              <a:rPr lang="ja-JP" altLang="en-US" sz="2400">
                <a:latin typeface="Arial"/>
              </a:rPr>
              <a:t>”</a:t>
            </a:r>
            <a:r>
              <a:rPr lang="en-US" sz="2400"/>
              <a:t> from light in kd-tree</a:t>
            </a:r>
          </a:p>
          <a:p>
            <a:pPr>
              <a:lnSpc>
                <a:spcPct val="90000"/>
              </a:lnSpc>
            </a:pPr>
            <a:r>
              <a:rPr lang="en-US" sz="2400"/>
              <a:t>Look-up into this as needed</a:t>
            </a:r>
          </a:p>
          <a:p>
            <a:pPr>
              <a:lnSpc>
                <a:spcPct val="90000"/>
              </a:lnSpc>
            </a:pPr>
            <a:r>
              <a:rPr lang="en-US" sz="2400"/>
              <a:t>Combines tracing from light source, and eye </a:t>
            </a:r>
          </a:p>
          <a:p>
            <a:pPr>
              <a:lnSpc>
                <a:spcPct val="90000"/>
              </a:lnSpc>
            </a:pPr>
            <a:r>
              <a:rPr lang="en-US" sz="2400"/>
              <a:t>Similar to bidirectional path tracing, but compute photon map only once for all eye rays</a:t>
            </a:r>
          </a:p>
          <a:p>
            <a:pPr>
              <a:lnSpc>
                <a:spcPct val="90000"/>
              </a:lnSpc>
            </a:pPr>
            <a:r>
              <a:rPr lang="en-US" sz="2400" i="1"/>
              <a:t>Global Illumination using Photon Maps  H. Jensen.  Rendering Techniques (EGSR 1996), pp 21-30.  </a:t>
            </a:r>
            <a:r>
              <a:rPr lang="en-US" sz="2400"/>
              <a:t>(Also book: </a:t>
            </a:r>
            <a:r>
              <a:rPr lang="en-US" sz="2400" i="1"/>
              <a:t>Realistic Image Synthesis using Photon Mapping</a:t>
            </a:r>
            <a:r>
              <a:rPr lang="en-US" sz="24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652203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Caustics</a:t>
            </a:r>
          </a:p>
        </p:txBody>
      </p:sp>
      <p:sp>
        <p:nvSpPr>
          <p:cNvPr id="1261572" name="Text Box 4"/>
          <p:cNvSpPr txBox="1">
            <a:spLocks noChangeArrowheads="1"/>
          </p:cNvSpPr>
          <p:nvPr/>
        </p:nvSpPr>
        <p:spPr bwMode="auto">
          <a:xfrm>
            <a:off x="5226050" y="6491288"/>
            <a:ext cx="3917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  <a:latin typeface="Times New Roman" charset="0"/>
              </a:rPr>
              <a:t>Slides courtesy Henrik Wann Jensen</a:t>
            </a:r>
          </a:p>
        </p:txBody>
      </p:sp>
      <p:pic>
        <p:nvPicPr>
          <p:cNvPr id="12615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389063"/>
            <a:ext cx="8232775" cy="516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61575" name="Text Box 7"/>
          <p:cNvSpPr txBox="1">
            <a:spLocks noChangeArrowheads="1"/>
          </p:cNvSpPr>
          <p:nvPr/>
        </p:nvSpPr>
        <p:spPr bwMode="auto">
          <a:xfrm>
            <a:off x="471488" y="1392238"/>
            <a:ext cx="3270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solidFill>
                  <a:srgbClr val="FFFFFF"/>
                </a:solidFill>
                <a:latin typeface="Arial"/>
              </a:rPr>
              <a:t>Path Tracing: 1000 paths/pixel</a:t>
            </a:r>
          </a:p>
          <a:p>
            <a:pPr algn="l"/>
            <a:r>
              <a:rPr lang="en-US" sz="1800" dirty="0">
                <a:solidFill>
                  <a:srgbClr val="FFFFFF"/>
                </a:solidFill>
                <a:latin typeface="Arial"/>
              </a:rPr>
              <a:t>Note noise in caustics</a:t>
            </a:r>
          </a:p>
        </p:txBody>
      </p:sp>
    </p:spTree>
    <p:extLst>
      <p:ext uri="{BB962C8B-B14F-4D97-AF65-F5344CB8AC3E}">
        <p14:creationId xmlns:p14="http://schemas.microsoft.com/office/powerpoint/2010/main" val="16463140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Caustics</a:t>
            </a:r>
          </a:p>
        </p:txBody>
      </p:sp>
      <p:pic>
        <p:nvPicPr>
          <p:cNvPr id="12625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389063"/>
            <a:ext cx="8235950" cy="519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62597" name="Text Box 5"/>
          <p:cNvSpPr txBox="1">
            <a:spLocks noChangeArrowheads="1"/>
          </p:cNvSpPr>
          <p:nvPr/>
        </p:nvSpPr>
        <p:spPr bwMode="auto">
          <a:xfrm>
            <a:off x="471488" y="1392238"/>
            <a:ext cx="35215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solidFill>
                  <a:srgbClr val="FFFFFF"/>
                </a:solidFill>
                <a:latin typeface="Arial"/>
              </a:rPr>
              <a:t>Photon Mapping: 10000 photons</a:t>
            </a:r>
          </a:p>
          <a:p>
            <a:pPr algn="l"/>
            <a:r>
              <a:rPr lang="en-US" sz="1800" dirty="0">
                <a:solidFill>
                  <a:srgbClr val="FFFFFF"/>
                </a:solidFill>
                <a:latin typeface="Arial"/>
              </a:rPr>
              <a:t>50 photons in radiance estimate</a:t>
            </a:r>
          </a:p>
        </p:txBody>
      </p:sp>
    </p:spTree>
    <p:extLst>
      <p:ext uri="{BB962C8B-B14F-4D97-AF65-F5344CB8AC3E}">
        <p14:creationId xmlns:p14="http://schemas.microsoft.com/office/powerpoint/2010/main" val="79801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Reflections Inside a Metal Ring</a:t>
            </a:r>
          </a:p>
        </p:txBody>
      </p:sp>
      <p:pic>
        <p:nvPicPr>
          <p:cNvPr id="12636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1325563"/>
            <a:ext cx="7250113" cy="54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63621" name="Text Box 5"/>
          <p:cNvSpPr txBox="1">
            <a:spLocks noChangeArrowheads="1"/>
          </p:cNvSpPr>
          <p:nvPr/>
        </p:nvSpPr>
        <p:spPr bwMode="auto">
          <a:xfrm>
            <a:off x="5554663" y="1331913"/>
            <a:ext cx="34697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solidFill>
                  <a:srgbClr val="FFFFFF"/>
                </a:solidFill>
                <a:latin typeface="Arial"/>
              </a:rPr>
              <a:t>50000 photons </a:t>
            </a:r>
          </a:p>
          <a:p>
            <a:pPr algn="l"/>
            <a:r>
              <a:rPr lang="en-US" sz="1800" dirty="0">
                <a:solidFill>
                  <a:srgbClr val="FFFFFF"/>
                </a:solidFill>
                <a:latin typeface="Arial"/>
              </a:rPr>
              <a:t>50 photons to estimate radiance</a:t>
            </a:r>
          </a:p>
        </p:txBody>
      </p:sp>
    </p:spTree>
    <p:extLst>
      <p:ext uri="{BB962C8B-B14F-4D97-AF65-F5344CB8AC3E}">
        <p14:creationId xmlns:p14="http://schemas.microsoft.com/office/powerpoint/2010/main" val="36337837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Caustics on Glossy Surfaces</a:t>
            </a:r>
          </a:p>
        </p:txBody>
      </p:sp>
      <p:pic>
        <p:nvPicPr>
          <p:cNvPr id="12646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066925"/>
            <a:ext cx="8586787" cy="168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64645" name="Text Box 5"/>
          <p:cNvSpPr txBox="1">
            <a:spLocks noChangeArrowheads="1"/>
          </p:cNvSpPr>
          <p:nvPr/>
        </p:nvSpPr>
        <p:spPr bwMode="auto">
          <a:xfrm>
            <a:off x="1006475" y="3849688"/>
            <a:ext cx="703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340000 photons, 100 photons in radiance estimate</a:t>
            </a:r>
          </a:p>
        </p:txBody>
      </p:sp>
    </p:spTree>
    <p:extLst>
      <p:ext uri="{BB962C8B-B14F-4D97-AF65-F5344CB8AC3E}">
        <p14:creationId xmlns:p14="http://schemas.microsoft.com/office/powerpoint/2010/main" val="11641810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pic>
        <p:nvPicPr>
          <p:cNvPr id="1848323" name="Picture 3" descr="jaguar_pathtra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679575"/>
            <a:ext cx="8213725" cy="41068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8324" name="Text Box 4"/>
          <p:cNvSpPr txBox="1">
            <a:spLocks noChangeArrowheads="1"/>
          </p:cNvSpPr>
          <p:nvPr/>
        </p:nvSpPr>
        <p:spPr bwMode="auto">
          <a:xfrm>
            <a:off x="2252663" y="5788025"/>
            <a:ext cx="4913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Big diffuse light source, 20 minutes</a:t>
            </a:r>
          </a:p>
        </p:txBody>
      </p:sp>
      <p:sp>
        <p:nvSpPr>
          <p:cNvPr id="1848325" name="Text Box 5"/>
          <p:cNvSpPr txBox="1">
            <a:spLocks noChangeArrowheads="1"/>
          </p:cNvSpPr>
          <p:nvPr/>
        </p:nvSpPr>
        <p:spPr bwMode="auto">
          <a:xfrm>
            <a:off x="8019563" y="6412840"/>
            <a:ext cx="11771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3545786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HDR Environment Illumination</a:t>
            </a:r>
          </a:p>
        </p:txBody>
      </p:sp>
      <p:pic>
        <p:nvPicPr>
          <p:cNvPr id="12656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1363663"/>
            <a:ext cx="7466012" cy="549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3120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Illumination</a:t>
            </a:r>
          </a:p>
        </p:txBody>
      </p:sp>
      <p:pic>
        <p:nvPicPr>
          <p:cNvPr id="12666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462213"/>
            <a:ext cx="8540750" cy="320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6497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 Illumination</a:t>
            </a:r>
          </a:p>
        </p:txBody>
      </p:sp>
      <p:pic>
        <p:nvPicPr>
          <p:cNvPr id="12677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549400"/>
            <a:ext cx="8410575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2563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Specular Reflection</a:t>
            </a:r>
          </a:p>
        </p:txBody>
      </p:sp>
      <p:pic>
        <p:nvPicPr>
          <p:cNvPr id="12687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576388"/>
            <a:ext cx="8551863" cy="498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153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Caustics</a:t>
            </a:r>
          </a:p>
        </p:txBody>
      </p:sp>
      <p:pic>
        <p:nvPicPr>
          <p:cNvPr id="12697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589088"/>
            <a:ext cx="8296275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7169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Indirect Illumination</a:t>
            </a:r>
          </a:p>
        </p:txBody>
      </p:sp>
      <p:pic>
        <p:nvPicPr>
          <p:cNvPr id="12707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1584325"/>
            <a:ext cx="824865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2352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Mies House:  Swimming Pool</a:t>
            </a:r>
          </a:p>
        </p:txBody>
      </p:sp>
      <p:pic>
        <p:nvPicPr>
          <p:cNvPr id="12738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1306513"/>
            <a:ext cx="6797675" cy="541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9655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pic>
        <p:nvPicPr>
          <p:cNvPr id="18493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3" t="17143" r="13010" b="10477"/>
          <a:stretch>
            <a:fillRect/>
          </a:stretch>
        </p:blipFill>
        <p:spPr bwMode="auto">
          <a:xfrm>
            <a:off x="1866900" y="1676400"/>
            <a:ext cx="5410200" cy="41957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9348" name="Text Box 4"/>
          <p:cNvSpPr txBox="1">
            <a:spLocks noChangeArrowheads="1"/>
          </p:cNvSpPr>
          <p:nvPr/>
        </p:nvSpPr>
        <p:spPr bwMode="auto">
          <a:xfrm>
            <a:off x="3414713" y="5907088"/>
            <a:ext cx="2406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1000 paths/pixel</a:t>
            </a:r>
          </a:p>
        </p:txBody>
      </p:sp>
      <p:sp>
        <p:nvSpPr>
          <p:cNvPr id="1849349" name="Text Box 5"/>
          <p:cNvSpPr txBox="1">
            <a:spLocks noChangeArrowheads="1"/>
          </p:cNvSpPr>
          <p:nvPr/>
        </p:nvSpPr>
        <p:spPr bwMode="auto">
          <a:xfrm>
            <a:off x="8037051" y="6423164"/>
            <a:ext cx="11771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810655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sp>
        <p:nvSpPr>
          <p:cNvPr id="185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/>
              <a:t>Advantages</a:t>
            </a:r>
          </a:p>
          <a:p>
            <a:pPr lvl="1"/>
            <a:r>
              <a:rPr lang="en-US" sz="2000" dirty="0"/>
              <a:t>Any type of geometry (procedural, curved, ...)</a:t>
            </a:r>
          </a:p>
          <a:p>
            <a:pPr lvl="1"/>
            <a:r>
              <a:rPr lang="en-US" sz="2000" dirty="0"/>
              <a:t>Any type of BRDF </a:t>
            </a:r>
            <a:r>
              <a:rPr lang="en-US" sz="2000" dirty="0" smtClean="0"/>
              <a:t>or reflectance (</a:t>
            </a:r>
            <a:r>
              <a:rPr lang="en-US" sz="2000" dirty="0"/>
              <a:t>specular, glossy, diffuse, ...)</a:t>
            </a:r>
          </a:p>
          <a:p>
            <a:pPr lvl="1"/>
            <a:r>
              <a:rPr lang="en-US" sz="2000" dirty="0"/>
              <a:t>Samples all types of paths (L(SD)*E)</a:t>
            </a:r>
          </a:p>
          <a:p>
            <a:pPr lvl="1"/>
            <a:r>
              <a:rPr lang="en-US" sz="2000" dirty="0"/>
              <a:t>Accuracy controlled at pixel level</a:t>
            </a:r>
          </a:p>
          <a:p>
            <a:pPr lvl="1"/>
            <a:r>
              <a:rPr lang="en-US" sz="2000" dirty="0"/>
              <a:t>Low memory consumption</a:t>
            </a:r>
          </a:p>
          <a:p>
            <a:pPr lvl="1"/>
            <a:r>
              <a:rPr lang="en-US" sz="2000" dirty="0"/>
              <a:t>Unbiased - error appears as noise in final image</a:t>
            </a:r>
          </a:p>
          <a:p>
            <a:pPr>
              <a:buFont typeface="Wingdings" charset="0"/>
              <a:buNone/>
            </a:pPr>
            <a:r>
              <a:rPr lang="en-US" sz="2400" dirty="0"/>
              <a:t>Disadvantages (standard Monte Carlo problems)</a:t>
            </a:r>
          </a:p>
          <a:p>
            <a:pPr lvl="1"/>
            <a:r>
              <a:rPr lang="en-US" sz="2000" dirty="0"/>
              <a:t>Slow convergence (square root of number of samples)</a:t>
            </a:r>
          </a:p>
          <a:p>
            <a:pPr lvl="1"/>
            <a:r>
              <a:rPr lang="en-US" sz="2000" dirty="0"/>
              <a:t>Noise in final image</a:t>
            </a:r>
          </a:p>
        </p:txBody>
      </p:sp>
    </p:spTree>
    <p:extLst>
      <p:ext uri="{BB962C8B-B14F-4D97-AF65-F5344CB8AC3E}">
        <p14:creationId xmlns:p14="http://schemas.microsoft.com/office/powerpoint/2010/main" val="2829432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Path Tracing</a:t>
            </a:r>
          </a:p>
        </p:txBody>
      </p:sp>
      <p:sp>
        <p:nvSpPr>
          <p:cNvPr id="185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   Integrate radiance </a:t>
            </a:r>
            <a:br>
              <a:rPr lang="en-US" dirty="0"/>
            </a:br>
            <a:r>
              <a:rPr lang="en-US" dirty="0"/>
              <a:t>for each pixel </a:t>
            </a:r>
            <a:br>
              <a:rPr lang="en-US" dirty="0"/>
            </a:br>
            <a:r>
              <a:rPr lang="en-US" dirty="0"/>
              <a:t>by sampling paths</a:t>
            </a:r>
            <a:br>
              <a:rPr lang="en-US" dirty="0"/>
            </a:br>
            <a:r>
              <a:rPr lang="en-US" dirty="0"/>
              <a:t>randomly</a:t>
            </a:r>
          </a:p>
        </p:txBody>
      </p:sp>
      <p:sp>
        <p:nvSpPr>
          <p:cNvPr id="1850372" name="Freeform 4"/>
          <p:cNvSpPr>
            <a:spLocks/>
          </p:cNvSpPr>
          <p:nvPr/>
        </p:nvSpPr>
        <p:spPr bwMode="auto">
          <a:xfrm>
            <a:off x="7907338" y="2454275"/>
            <a:ext cx="779462" cy="693738"/>
          </a:xfrm>
          <a:custGeom>
            <a:avLst/>
            <a:gdLst>
              <a:gd name="T0" fmla="*/ 9 w 574"/>
              <a:gd name="T1" fmla="*/ 0 h 511"/>
              <a:gd name="T2" fmla="*/ 0 w 574"/>
              <a:gd name="T3" fmla="*/ 450 h 511"/>
              <a:gd name="T4" fmla="*/ 558 w 574"/>
              <a:gd name="T5" fmla="*/ 511 h 511"/>
              <a:gd name="T6" fmla="*/ 574 w 574"/>
              <a:gd name="T7" fmla="*/ 60 h 511"/>
              <a:gd name="T8" fmla="*/ 9 w 574"/>
              <a:gd name="T9" fmla="*/ 0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4" h="511">
                <a:moveTo>
                  <a:pt x="9" y="0"/>
                </a:moveTo>
                <a:lnTo>
                  <a:pt x="0" y="450"/>
                </a:lnTo>
                <a:lnTo>
                  <a:pt x="558" y="511"/>
                </a:lnTo>
                <a:lnTo>
                  <a:pt x="574" y="60"/>
                </a:lnTo>
                <a:lnTo>
                  <a:pt x="9" y="0"/>
                </a:lnTo>
                <a:close/>
              </a:path>
            </a:pathLst>
          </a:custGeom>
          <a:solidFill>
            <a:srgbClr val="33CC33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850373" name="Freeform 5"/>
          <p:cNvSpPr>
            <a:spLocks/>
          </p:cNvSpPr>
          <p:nvPr/>
        </p:nvSpPr>
        <p:spPr bwMode="auto">
          <a:xfrm>
            <a:off x="5172075" y="4999038"/>
            <a:ext cx="2128838" cy="473075"/>
          </a:xfrm>
          <a:custGeom>
            <a:avLst/>
            <a:gdLst>
              <a:gd name="T0" fmla="*/ 0 w 1296"/>
              <a:gd name="T1" fmla="*/ 288 h 288"/>
              <a:gd name="T2" fmla="*/ 1296 w 1296"/>
              <a:gd name="T3" fmla="*/ 288 h 288"/>
              <a:gd name="T4" fmla="*/ 960 w 1296"/>
              <a:gd name="T5" fmla="*/ 0 h 288"/>
              <a:gd name="T6" fmla="*/ 288 w 1296"/>
              <a:gd name="T7" fmla="*/ 0 h 288"/>
              <a:gd name="T8" fmla="*/ 0 w 1296"/>
              <a:gd name="T9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6" h="288">
                <a:moveTo>
                  <a:pt x="0" y="288"/>
                </a:moveTo>
                <a:lnTo>
                  <a:pt x="1296" y="288"/>
                </a:lnTo>
                <a:lnTo>
                  <a:pt x="960" y="0"/>
                </a:lnTo>
                <a:lnTo>
                  <a:pt x="288" y="0"/>
                </a:lnTo>
                <a:lnTo>
                  <a:pt x="0" y="288"/>
                </a:lnTo>
                <a:close/>
              </a:path>
            </a:pathLst>
          </a:custGeom>
          <a:solidFill>
            <a:srgbClr val="33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850374" name="Oval 6"/>
          <p:cNvSpPr>
            <a:spLocks noChangeArrowheads="1"/>
          </p:cNvSpPr>
          <p:nvPr/>
        </p:nvSpPr>
        <p:spPr bwMode="auto">
          <a:xfrm>
            <a:off x="4997450" y="3351213"/>
            <a:ext cx="130175" cy="1301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850375" name="Line 7"/>
          <p:cNvSpPr>
            <a:spLocks noChangeShapeType="1"/>
          </p:cNvSpPr>
          <p:nvPr/>
        </p:nvSpPr>
        <p:spPr bwMode="auto">
          <a:xfrm>
            <a:off x="5127625" y="3481388"/>
            <a:ext cx="1042988" cy="1692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850376" name="Text Box 8"/>
          <p:cNvSpPr txBox="1">
            <a:spLocks noChangeArrowheads="1"/>
          </p:cNvSpPr>
          <p:nvPr/>
        </p:nvSpPr>
        <p:spPr bwMode="auto">
          <a:xfrm>
            <a:off x="5248275" y="5470525"/>
            <a:ext cx="1919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Diffuse Surface</a:t>
            </a:r>
          </a:p>
        </p:txBody>
      </p:sp>
      <p:sp>
        <p:nvSpPr>
          <p:cNvPr id="1850377" name="Text Box 9"/>
          <p:cNvSpPr txBox="1">
            <a:spLocks noChangeArrowheads="1"/>
          </p:cNvSpPr>
          <p:nvPr/>
        </p:nvSpPr>
        <p:spPr bwMode="auto">
          <a:xfrm>
            <a:off x="4514850" y="2957513"/>
            <a:ext cx="62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Eye</a:t>
            </a:r>
          </a:p>
        </p:txBody>
      </p:sp>
      <p:sp>
        <p:nvSpPr>
          <p:cNvPr id="1850378" name="Text Box 10"/>
          <p:cNvSpPr txBox="1">
            <a:spLocks noChangeArrowheads="1"/>
          </p:cNvSpPr>
          <p:nvPr/>
        </p:nvSpPr>
        <p:spPr bwMode="auto">
          <a:xfrm>
            <a:off x="7696200" y="2057400"/>
            <a:ext cx="735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Light</a:t>
            </a:r>
          </a:p>
        </p:txBody>
      </p:sp>
      <p:sp>
        <p:nvSpPr>
          <p:cNvPr id="1850379" name="Text Box 11"/>
          <p:cNvSpPr txBox="1">
            <a:spLocks noChangeArrowheads="1"/>
          </p:cNvSpPr>
          <p:nvPr/>
        </p:nvSpPr>
        <p:spPr bwMode="auto">
          <a:xfrm>
            <a:off x="6162675" y="50673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x</a:t>
            </a:r>
          </a:p>
        </p:txBody>
      </p:sp>
      <p:sp>
        <p:nvSpPr>
          <p:cNvPr id="1850380" name="Freeform 12"/>
          <p:cNvSpPr>
            <a:spLocks/>
          </p:cNvSpPr>
          <p:nvPr/>
        </p:nvSpPr>
        <p:spPr bwMode="auto">
          <a:xfrm>
            <a:off x="5546725" y="2276475"/>
            <a:ext cx="952500" cy="1063625"/>
          </a:xfrm>
          <a:custGeom>
            <a:avLst/>
            <a:gdLst>
              <a:gd name="T0" fmla="*/ 0 w 600"/>
              <a:gd name="T1" fmla="*/ 114 h 670"/>
              <a:gd name="T2" fmla="*/ 182 w 600"/>
              <a:gd name="T3" fmla="*/ 670 h 670"/>
              <a:gd name="T4" fmla="*/ 245 w 600"/>
              <a:gd name="T5" fmla="*/ 605 h 670"/>
              <a:gd name="T6" fmla="*/ 339 w 600"/>
              <a:gd name="T7" fmla="*/ 546 h 670"/>
              <a:gd name="T8" fmla="*/ 427 w 600"/>
              <a:gd name="T9" fmla="*/ 517 h 670"/>
              <a:gd name="T10" fmla="*/ 501 w 600"/>
              <a:gd name="T11" fmla="*/ 502 h 670"/>
              <a:gd name="T12" fmla="*/ 600 w 600"/>
              <a:gd name="T13" fmla="*/ 492 h 670"/>
              <a:gd name="T14" fmla="*/ 545 w 600"/>
              <a:gd name="T15" fmla="*/ 20 h 670"/>
              <a:gd name="T16" fmla="*/ 427 w 600"/>
              <a:gd name="T17" fmla="*/ 0 h 670"/>
              <a:gd name="T18" fmla="*/ 324 w 600"/>
              <a:gd name="T19" fmla="*/ 5 h 670"/>
              <a:gd name="T20" fmla="*/ 201 w 600"/>
              <a:gd name="T21" fmla="*/ 15 h 670"/>
              <a:gd name="T22" fmla="*/ 97 w 600"/>
              <a:gd name="T23" fmla="*/ 49 h 670"/>
              <a:gd name="T24" fmla="*/ 0 w 600"/>
              <a:gd name="T25" fmla="*/ 114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00" h="670">
                <a:moveTo>
                  <a:pt x="0" y="114"/>
                </a:moveTo>
                <a:lnTo>
                  <a:pt x="182" y="670"/>
                </a:lnTo>
                <a:lnTo>
                  <a:pt x="245" y="605"/>
                </a:lnTo>
                <a:lnTo>
                  <a:pt x="339" y="546"/>
                </a:lnTo>
                <a:lnTo>
                  <a:pt x="427" y="517"/>
                </a:lnTo>
                <a:lnTo>
                  <a:pt x="501" y="502"/>
                </a:lnTo>
                <a:lnTo>
                  <a:pt x="600" y="492"/>
                </a:lnTo>
                <a:lnTo>
                  <a:pt x="545" y="20"/>
                </a:lnTo>
                <a:lnTo>
                  <a:pt x="427" y="0"/>
                </a:lnTo>
                <a:lnTo>
                  <a:pt x="324" y="5"/>
                </a:lnTo>
                <a:lnTo>
                  <a:pt x="201" y="15"/>
                </a:lnTo>
                <a:lnTo>
                  <a:pt x="97" y="49"/>
                </a:lnTo>
                <a:lnTo>
                  <a:pt x="0" y="114"/>
                </a:lnTo>
                <a:close/>
              </a:path>
            </a:pathLst>
          </a:custGeom>
          <a:solidFill>
            <a:srgbClr val="33CCFF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850381" name="Text Box 13"/>
          <p:cNvSpPr txBox="1">
            <a:spLocks noChangeArrowheads="1"/>
          </p:cNvSpPr>
          <p:nvPr/>
        </p:nvSpPr>
        <p:spPr bwMode="auto">
          <a:xfrm>
            <a:off x="5613400" y="1600200"/>
            <a:ext cx="1187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Specular</a:t>
            </a:r>
            <a:br>
              <a:rPr lang="en-US" sz="20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20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Surface</a:t>
            </a:r>
          </a:p>
        </p:txBody>
      </p:sp>
      <p:sp>
        <p:nvSpPr>
          <p:cNvPr id="1850382" name="Freeform 14"/>
          <p:cNvSpPr>
            <a:spLocks/>
          </p:cNvSpPr>
          <p:nvPr/>
        </p:nvSpPr>
        <p:spPr bwMode="auto">
          <a:xfrm>
            <a:off x="5818188" y="2627313"/>
            <a:ext cx="2447925" cy="2544762"/>
          </a:xfrm>
          <a:custGeom>
            <a:avLst/>
            <a:gdLst>
              <a:gd name="T0" fmla="*/ 222 w 1542"/>
              <a:gd name="T1" fmla="*/ 1603 h 1603"/>
              <a:gd name="T2" fmla="*/ 0 w 1542"/>
              <a:gd name="T3" fmla="*/ 0 h 1603"/>
              <a:gd name="T4" fmla="*/ 1542 w 1542"/>
              <a:gd name="T5" fmla="*/ 60 h 1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42" h="1603">
                <a:moveTo>
                  <a:pt x="222" y="1603"/>
                </a:moveTo>
                <a:lnTo>
                  <a:pt x="0" y="0"/>
                </a:lnTo>
                <a:lnTo>
                  <a:pt x="1542" y="6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850383" name="Line 15"/>
          <p:cNvSpPr>
            <a:spLocks noChangeShapeType="1"/>
          </p:cNvSpPr>
          <p:nvPr/>
        </p:nvSpPr>
        <p:spPr bwMode="auto">
          <a:xfrm flipV="1">
            <a:off x="5207000" y="3810000"/>
            <a:ext cx="500063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850384" name="Line 16"/>
          <p:cNvSpPr>
            <a:spLocks noChangeShapeType="1"/>
          </p:cNvSpPr>
          <p:nvPr/>
        </p:nvSpPr>
        <p:spPr bwMode="auto">
          <a:xfrm flipV="1">
            <a:off x="5207000" y="3810000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850385" name="Line 17"/>
          <p:cNvSpPr>
            <a:spLocks noChangeShapeType="1"/>
          </p:cNvSpPr>
          <p:nvPr/>
        </p:nvSpPr>
        <p:spPr bwMode="auto">
          <a:xfrm flipV="1">
            <a:off x="5207000" y="3657600"/>
            <a:ext cx="228600" cy="152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850386" name="Line 18"/>
          <p:cNvSpPr>
            <a:spLocks noChangeShapeType="1"/>
          </p:cNvSpPr>
          <p:nvPr/>
        </p:nvSpPr>
        <p:spPr bwMode="auto">
          <a:xfrm>
            <a:off x="5435600" y="3657600"/>
            <a:ext cx="271463" cy="152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850387" name="Text Box 19"/>
          <p:cNvSpPr txBox="1">
            <a:spLocks noChangeArrowheads="1"/>
          </p:cNvSpPr>
          <p:nvPr/>
        </p:nvSpPr>
        <p:spPr bwMode="auto">
          <a:xfrm>
            <a:off x="4292600" y="3657600"/>
            <a:ext cx="846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Pixel</a:t>
            </a:r>
          </a:p>
        </p:txBody>
      </p:sp>
      <p:graphicFrame>
        <p:nvGraphicFramePr>
          <p:cNvPr id="185038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831986"/>
              </p:ext>
            </p:extLst>
          </p:nvPr>
        </p:nvGraphicFramePr>
        <p:xfrm>
          <a:off x="331788" y="5870575"/>
          <a:ext cx="615791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1" name="Equation" r:id="rId3" imgW="3111500" imgH="381000" progId="Equation.DSMT4">
                  <p:embed/>
                </p:oleObj>
              </mc:Choice>
              <mc:Fallback>
                <p:oleObj name="Equation" r:id="rId3" imgW="31115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5870575"/>
                        <a:ext cx="6157912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624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6368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cast n samples and average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</a:t>
            </a:r>
            <a:r>
              <a:rPr lang="en-US" dirty="0" smtClean="0"/>
              <a:t>(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err="1" smtClean="0"/>
              <a:t>,ϕ</a:t>
            </a:r>
            <a:r>
              <a:rPr lang="en-US" sz="900" dirty="0" smtClean="0">
                <a:latin typeface="Symbol" charset="0"/>
              </a:rPr>
              <a:t> </a:t>
            </a:r>
            <a:r>
              <a:rPr lang="en-US" dirty="0"/>
              <a:t>) 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(1/n) * </a:t>
            </a:r>
            <a:r>
              <a:rPr lang="en-US" dirty="0" err="1">
                <a:solidFill>
                  <a:schemeClr val="tx2"/>
                </a:solidFill>
              </a:rPr>
              <a:t>TracePath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91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8621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</a:t>
            </a:r>
            <a:r>
              <a:rPr lang="en-US" sz="2400" dirty="0">
                <a:solidFill>
                  <a:srgbClr val="42BA1C"/>
                </a:solidFill>
              </a:rPr>
              <a:t>cast n samples and average over paths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</a:t>
            </a:r>
            <a:r>
              <a:rPr lang="en-US" dirty="0" smtClean="0"/>
              <a:t>(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err="1" smtClean="0"/>
              <a:t>,ϕ</a:t>
            </a:r>
            <a:r>
              <a:rPr lang="en-US" dirty="0" smtClean="0"/>
              <a:t>) </a:t>
            </a:r>
            <a:r>
              <a:rPr lang="en-US" dirty="0"/>
              <a:t>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</a:t>
            </a:r>
            <a:r>
              <a:rPr lang="en-US" dirty="0">
                <a:solidFill>
                  <a:srgbClr val="42BA1C"/>
                </a:solidFill>
              </a:rPr>
              <a:t>(1/n) * </a:t>
            </a:r>
            <a:r>
              <a:rPr lang="en-US" dirty="0" err="1">
                <a:solidFill>
                  <a:srgbClr val="42BA1C"/>
                </a:solidFill>
              </a:rPr>
              <a:t>TracePath</a:t>
            </a:r>
            <a:r>
              <a:rPr lang="en-US" dirty="0">
                <a:solidFill>
                  <a:srgbClr val="42BA1C"/>
                </a:solidFill>
              </a:rPr>
              <a:t>(</a:t>
            </a:r>
            <a:r>
              <a:rPr lang="en-US" i="1" dirty="0">
                <a:solidFill>
                  <a:srgbClr val="42BA1C"/>
                </a:solidFill>
              </a:rPr>
              <a:t>p</a:t>
            </a:r>
            <a:r>
              <a:rPr lang="en-US" dirty="0">
                <a:solidFill>
                  <a:srgbClr val="42BA1C"/>
                </a:solidFill>
              </a:rPr>
              <a:t>, </a:t>
            </a:r>
            <a:r>
              <a:rPr lang="en-US" i="1" dirty="0">
                <a:solidFill>
                  <a:srgbClr val="42BA1C"/>
                </a:solidFill>
              </a:rPr>
              <a:t>d</a:t>
            </a:r>
            <a:r>
              <a:rPr lang="en-US" dirty="0">
                <a:solidFill>
                  <a:srgbClr val="42BA1C"/>
                </a:solidFill>
              </a:rPr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rgbClr val="2AABA8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886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33613</TotalTime>
  <Words>1588</Words>
  <Application>Microsoft Macintosh PowerPoint</Application>
  <PresentationFormat>Letter Paper (8.5x11 in)</PresentationFormat>
  <Paragraphs>260</Paragraphs>
  <Slides>46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Default Design</vt:lpstr>
      <vt:lpstr>1_Default Design</vt:lpstr>
      <vt:lpstr>MathType 6.0 Equation</vt:lpstr>
      <vt:lpstr>Computer Graphics</vt:lpstr>
      <vt:lpstr>Summary</vt:lpstr>
      <vt:lpstr>Monte Carlo Path Tracing</vt:lpstr>
      <vt:lpstr>Monte Carlo Path Tracing</vt:lpstr>
      <vt:lpstr>Monte Carlo Path Tracing</vt:lpstr>
      <vt:lpstr>Monte Carlo Path Tracing</vt:lpstr>
      <vt:lpstr>Monte Carlo Path Tracing</vt:lpstr>
      <vt:lpstr>Simplest Monte Carlo Path Tracer</vt:lpstr>
      <vt:lpstr>Simplest Monte Carlo Path Tracer</vt:lpstr>
      <vt:lpstr>Simplest Monte Carlo Path Tracer</vt:lpstr>
      <vt:lpstr>Simplest Monte Carlo Path Tracer</vt:lpstr>
      <vt:lpstr>PowerPoint Presentation</vt:lpstr>
      <vt:lpstr>Arnold Renderer (M. Fajardo)</vt:lpstr>
      <vt:lpstr>From UCB CS 294 a few years ago</vt:lpstr>
      <vt:lpstr>Importance Sampling</vt:lpstr>
      <vt:lpstr>Importance Sampling</vt:lpstr>
      <vt:lpstr>Importance sample Emit vs Reflect</vt:lpstr>
      <vt:lpstr>More variance reduction</vt:lpstr>
      <vt:lpstr>PowerPoint Presentation</vt:lpstr>
      <vt:lpstr>Monte Carlo Extensions</vt:lpstr>
      <vt:lpstr>Monte Carlo Extensions</vt:lpstr>
      <vt:lpstr>Monte Carlo Extensions</vt:lpstr>
      <vt:lpstr>Monte Carlo Extensions</vt:lpstr>
      <vt:lpstr>Monte Carlo Extensions</vt:lpstr>
      <vt:lpstr>Monte Carlo Extensions</vt:lpstr>
      <vt:lpstr>Summary</vt:lpstr>
      <vt:lpstr>Smoothness of Indirect Lighting</vt:lpstr>
      <vt:lpstr>Irradiance Caching</vt:lpstr>
      <vt:lpstr>Irradiance Caching Example</vt:lpstr>
      <vt:lpstr>PowerPoint Presentation</vt:lpstr>
      <vt:lpstr>Comparison of simple patterns</vt:lpstr>
      <vt:lpstr>Path Tracing: From Lights</vt:lpstr>
      <vt:lpstr>Bidirectional Path Tracing</vt:lpstr>
      <vt:lpstr>Comparison</vt:lpstr>
      <vt:lpstr>Why Photon Map?</vt:lpstr>
      <vt:lpstr>Caustics</vt:lpstr>
      <vt:lpstr>Caustics</vt:lpstr>
      <vt:lpstr>Reflections Inside a Metal Ring</vt:lpstr>
      <vt:lpstr>Caustics on Glossy Surfaces</vt:lpstr>
      <vt:lpstr>HDR Environment Illumination</vt:lpstr>
      <vt:lpstr>Global Illumination</vt:lpstr>
      <vt:lpstr>Direct Illumination</vt:lpstr>
      <vt:lpstr>Specular Reflection</vt:lpstr>
      <vt:lpstr>Caustics</vt:lpstr>
      <vt:lpstr>Indirect Illumination</vt:lpstr>
      <vt:lpstr>Mies House:  Swimming Pool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773</cp:revision>
  <cp:lastPrinted>1999-08-03T15:46:38Z</cp:lastPrinted>
  <dcterms:created xsi:type="dcterms:W3CDTF">1999-02-11T00:43:51Z</dcterms:created>
  <dcterms:modified xsi:type="dcterms:W3CDTF">2017-01-23T04:30:41Z</dcterms:modified>
</cp:coreProperties>
</file>