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</p:sldMasterIdLst>
  <p:notesMasterIdLst>
    <p:notesMasterId r:id="rId44"/>
  </p:notesMasterIdLst>
  <p:handoutMasterIdLst>
    <p:handoutMasterId r:id="rId45"/>
  </p:handoutMasterIdLst>
  <p:sldIdLst>
    <p:sldId id="920" r:id="rId3"/>
    <p:sldId id="921" r:id="rId4"/>
    <p:sldId id="922" r:id="rId5"/>
    <p:sldId id="923" r:id="rId6"/>
    <p:sldId id="924" r:id="rId7"/>
    <p:sldId id="925" r:id="rId8"/>
    <p:sldId id="926" r:id="rId9"/>
    <p:sldId id="927" r:id="rId10"/>
    <p:sldId id="928" r:id="rId11"/>
    <p:sldId id="929" r:id="rId12"/>
    <p:sldId id="930" r:id="rId13"/>
    <p:sldId id="931" r:id="rId14"/>
    <p:sldId id="932" r:id="rId15"/>
    <p:sldId id="933" r:id="rId16"/>
    <p:sldId id="934" r:id="rId17"/>
    <p:sldId id="935" r:id="rId18"/>
    <p:sldId id="936" r:id="rId19"/>
    <p:sldId id="937" r:id="rId20"/>
    <p:sldId id="938" r:id="rId21"/>
    <p:sldId id="939" r:id="rId22"/>
    <p:sldId id="940" r:id="rId23"/>
    <p:sldId id="941" r:id="rId24"/>
    <p:sldId id="942" r:id="rId25"/>
    <p:sldId id="943" r:id="rId26"/>
    <p:sldId id="944" r:id="rId27"/>
    <p:sldId id="945" r:id="rId28"/>
    <p:sldId id="946" r:id="rId29"/>
    <p:sldId id="947" r:id="rId30"/>
    <p:sldId id="948" r:id="rId31"/>
    <p:sldId id="949" r:id="rId32"/>
    <p:sldId id="950" r:id="rId33"/>
    <p:sldId id="951" r:id="rId34"/>
    <p:sldId id="952" r:id="rId35"/>
    <p:sldId id="953" r:id="rId36"/>
    <p:sldId id="954" r:id="rId37"/>
    <p:sldId id="955" r:id="rId38"/>
    <p:sldId id="956" r:id="rId39"/>
    <p:sldId id="957" r:id="rId40"/>
    <p:sldId id="958" r:id="rId41"/>
    <p:sldId id="959" r:id="rId42"/>
    <p:sldId id="960" r:id="rId43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208" d="100"/>
          <a:sy n="208" d="100"/>
        </p:scale>
        <p:origin x="-49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Relationship Id="rId2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image" Target="../media/image50.emf"/><Relationship Id="rId13" Type="http://schemas.openxmlformats.org/officeDocument/2006/relationships/image" Target="../media/image51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0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824A5BA-C692-964D-AE64-0E6052BE5C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98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8AD00AE1-4754-854A-9491-C4B81709B1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4CC6B-0BE0-0D43-A302-0167E3347C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7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6521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225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04135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5473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05386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92331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7129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490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55279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2176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8011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6428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9210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3159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97476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568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780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534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6635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02889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19540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923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47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48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49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50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51.emf"/><Relationship Id="rId10" Type="http://schemas.openxmlformats.org/officeDocument/2006/relationships/image" Target="../media/image42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43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44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45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46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en.wikipedia.org/wiki/File:Perspective_correct_texture_mapping.jpg" TargetMode="External"/><Relationship Id="rId3" Type="http://schemas.openxmlformats.org/officeDocument/2006/relationships/hyperlink" Target="http://graphics.lcs.mit.edu/classes/6.837/F98/Lecture21/Slide06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en.wikipedia.org/wiki/File:Perspective_correct_texture_mapping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8.wmf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4"/>
            <a:ext cx="8849195" cy="1743473"/>
          </a:xfrm>
        </p:spPr>
        <p:txBody>
          <a:bodyPr/>
          <a:lstStyle/>
          <a:p>
            <a:r>
              <a:rPr lang="en-US" dirty="0" smtClean="0"/>
              <a:t>CSE 167 [Win 17], </a:t>
            </a:r>
            <a:r>
              <a:rPr lang="en-US" dirty="0" smtClean="0"/>
              <a:t>Lecture 18: Texture Mapping </a:t>
            </a:r>
            <a:endParaRPr lang="en-US" dirty="0" smtClean="0"/>
          </a:p>
          <a:p>
            <a:r>
              <a:rPr lang="en-US" dirty="0" smtClean="0"/>
              <a:t>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4150580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b="0" i="0" dirty="0">
                <a:solidFill>
                  <a:srgbClr val="FFFFFF"/>
                </a:solidFill>
                <a:latin typeface="Arial" charset="0"/>
              </a:rPr>
              <a:t>http:/</a:t>
            </a:r>
            <a:r>
              <a:rPr lang="en-US" sz="2400" b="0" i="0" dirty="0" smtClean="0">
                <a:solidFill>
                  <a:srgbClr val="FFFFFF"/>
                </a:solidFill>
                <a:latin typeface="Arial" charset="0"/>
              </a:rPr>
              <a:t>/viscomp.ucsd.edu/classes/cse167/wi17</a:t>
            </a:r>
            <a:endParaRPr lang="en-US" sz="2400" b="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381250" y="5919788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Many slides from Greg Humphreys, UVA and</a:t>
            </a:r>
          </a:p>
          <a:p>
            <a:pPr algn="l">
              <a:defRPr/>
            </a:pPr>
            <a:r>
              <a:rPr lang="en-US" sz="1800" b="0" dirty="0" err="1">
                <a:latin typeface="Arial" charset="0"/>
                <a:cs typeface="+mn-cs"/>
              </a:rPr>
              <a:t>Rosalee</a:t>
            </a:r>
            <a:r>
              <a:rPr lang="en-US" sz="1800" b="0" dirty="0">
                <a:latin typeface="Arial" charset="0"/>
                <a:cs typeface="+mn-cs"/>
              </a:rPr>
              <a:t> Wolfe, DePaul tutorial teaching texture mapping visually</a:t>
            </a:r>
          </a:p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Chapter 11 in text book covers some portions </a:t>
            </a:r>
          </a:p>
        </p:txBody>
      </p:sp>
    </p:spTree>
    <p:extLst>
      <p:ext uri="{BB962C8B-B14F-4D97-AF65-F5344CB8AC3E}">
        <p14:creationId xmlns:p14="http://schemas.microsoft.com/office/powerpoint/2010/main" val="90716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i="1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smtClean="0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27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 smtClean="0">
                <a:cs typeface="+mn-cs"/>
              </a:rPr>
              <a:t>So texture fits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nicely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24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Idea: Use Map Shape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527175"/>
            <a:ext cx="897572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Map shapes correspond to various projections</a:t>
            </a:r>
          </a:p>
          <a:p>
            <a:pPr lvl="1">
              <a:defRPr/>
            </a:pPr>
            <a:r>
              <a:rPr lang="en-US" smtClean="0"/>
              <a:t>Planar, Cylindrical, Spherical</a:t>
            </a:r>
          </a:p>
          <a:p>
            <a:pPr>
              <a:defRPr/>
            </a:pPr>
            <a:r>
              <a:rPr lang="en-US" smtClean="0">
                <a:cs typeface="+mn-cs"/>
              </a:rPr>
              <a:t>First, map (square) texture to basic map shape</a:t>
            </a:r>
          </a:p>
          <a:p>
            <a:pPr>
              <a:defRPr/>
            </a:pPr>
            <a:r>
              <a:rPr lang="en-US" smtClean="0">
                <a:cs typeface="+mn-cs"/>
              </a:rPr>
              <a:t>Then, map basic map shape to object</a:t>
            </a:r>
          </a:p>
          <a:p>
            <a:pPr lvl="1">
              <a:defRPr/>
            </a:pPr>
            <a:r>
              <a:rPr lang="en-US" smtClean="0"/>
              <a:t>Or vice versa: Object to map shape, map shape to square</a:t>
            </a:r>
          </a:p>
          <a:p>
            <a:pPr>
              <a:defRPr/>
            </a:pPr>
            <a:r>
              <a:rPr lang="en-US" smtClean="0">
                <a:cs typeface="+mn-cs"/>
              </a:rPr>
              <a:t>Usually, this is straightforward</a:t>
            </a:r>
          </a:p>
          <a:p>
            <a:pPr lvl="1">
              <a:defRPr/>
            </a:pPr>
            <a:r>
              <a:rPr lang="en-US" smtClean="0"/>
              <a:t>Maps from square to cylinder, plane, sphere well defined</a:t>
            </a:r>
          </a:p>
          <a:p>
            <a:pPr lvl="1">
              <a:defRPr/>
            </a:pPr>
            <a:r>
              <a:rPr lang="en-US" smtClean="0"/>
              <a:t>Maps from object to these are simply spherical, cylindrical, cartesian coordinate systems</a:t>
            </a:r>
          </a:p>
        </p:txBody>
      </p:sp>
    </p:spTree>
    <p:extLst>
      <p:ext uri="{BB962C8B-B14F-4D97-AF65-F5344CB8AC3E}">
        <p14:creationId xmlns:p14="http://schemas.microsoft.com/office/powerpoint/2010/main" val="2554789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 smtClean="0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369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Cylinder: r, 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+mn-cs"/>
              </a:rPr>
              <a:t>, z with (s,t) =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Times New Roman" charset="0"/>
              </a:rPr>
              <a:t>/(2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>
                <a:cs typeface="Times New Roman" charset="0"/>
              </a:rPr>
              <a:t>)</a:t>
            </a:r>
            <a:r>
              <a:rPr lang="en-US" smtClean="0">
                <a:cs typeface="+mn-cs"/>
              </a:rPr>
              <a:t>,z)</a:t>
            </a:r>
          </a:p>
          <a:p>
            <a:pPr lvl="1">
              <a:defRPr/>
            </a:pPr>
            <a:r>
              <a:rPr lang="en-US" smtClean="0"/>
              <a:t>Note seams when wrapping around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/>
              <a:t> = 0 or 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396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 smtClean="0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09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389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9980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i="1" smtClean="0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9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cs typeface="+mj-cs"/>
              </a:rPr>
              <a:t>1</a:t>
            </a:r>
            <a:r>
              <a:rPr lang="en-US" sz="3200" baseline="30000" smtClean="0">
                <a:cs typeface="+mj-cs"/>
              </a:rPr>
              <a:t>st</a:t>
            </a:r>
            <a:r>
              <a:rPr lang="en-US" sz="3200" smtClean="0">
                <a:cs typeface="+mj-cs"/>
              </a:rPr>
              <a:t> idea: Gouraud interp. of texcoords</a:t>
            </a:r>
          </a:p>
        </p:txBody>
      </p:sp>
      <p:sp>
        <p:nvSpPr>
          <p:cNvPr id="1286147" name="Line 3"/>
          <p:cNvSpPr>
            <a:spLocks noChangeShapeType="1"/>
          </p:cNvSpPr>
          <p:nvPr/>
        </p:nvSpPr>
        <p:spPr bwMode="auto">
          <a:xfrm flipV="1">
            <a:off x="2805113" y="2900363"/>
            <a:ext cx="1169987" cy="1443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48" name="Line 4"/>
          <p:cNvSpPr>
            <a:spLocks noChangeShapeType="1"/>
          </p:cNvSpPr>
          <p:nvPr/>
        </p:nvSpPr>
        <p:spPr bwMode="auto">
          <a:xfrm>
            <a:off x="3973513" y="2892425"/>
            <a:ext cx="2189162" cy="2154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49" name="Line 5"/>
          <p:cNvSpPr>
            <a:spLocks noChangeShapeType="1"/>
          </p:cNvSpPr>
          <p:nvPr/>
        </p:nvSpPr>
        <p:spPr bwMode="auto">
          <a:xfrm>
            <a:off x="2795588" y="4343400"/>
            <a:ext cx="3386137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0" name="Line 6"/>
          <p:cNvSpPr>
            <a:spLocks noChangeShapeType="1"/>
          </p:cNvSpPr>
          <p:nvPr/>
        </p:nvSpPr>
        <p:spPr bwMode="auto">
          <a:xfrm flipV="1">
            <a:off x="1284288" y="1960563"/>
            <a:ext cx="0" cy="3736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1" name="Line 7"/>
          <p:cNvSpPr>
            <a:spLocks noChangeShapeType="1"/>
          </p:cNvSpPr>
          <p:nvPr/>
        </p:nvSpPr>
        <p:spPr bwMode="auto">
          <a:xfrm>
            <a:off x="1274763" y="4065588"/>
            <a:ext cx="6392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2" name="Text Box 8"/>
          <p:cNvSpPr txBox="1">
            <a:spLocks noChangeArrowheads="1"/>
          </p:cNvSpPr>
          <p:nvPr/>
        </p:nvSpPr>
        <p:spPr bwMode="auto">
          <a:xfrm>
            <a:off x="6130925" y="3643313"/>
            <a:ext cx="1450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cs typeface="ＭＳ Ｐゴシック" charset="0"/>
              </a:rPr>
              <a:t>Scan line</a:t>
            </a:r>
          </a:p>
        </p:txBody>
      </p:sp>
      <p:graphicFrame>
        <p:nvGraphicFramePr>
          <p:cNvPr id="22536" name="Object 9"/>
          <p:cNvGraphicFramePr>
            <a:graphicFrameLocks noChangeAspect="1"/>
          </p:cNvGraphicFramePr>
          <p:nvPr/>
        </p:nvGraphicFramePr>
        <p:xfrm>
          <a:off x="3983038" y="2474913"/>
          <a:ext cx="24288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0" name="Equation" r:id="rId3" imgW="152400" imgH="241300" progId="Equation.DSMT4">
                  <p:embed/>
                </p:oleObj>
              </mc:Choice>
              <mc:Fallback>
                <p:oleObj name="Equation" r:id="rId3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038" y="2474913"/>
                        <a:ext cx="242887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10"/>
          <p:cNvGraphicFramePr>
            <a:graphicFrameLocks noChangeAspect="1"/>
          </p:cNvGraphicFramePr>
          <p:nvPr/>
        </p:nvGraphicFramePr>
        <p:xfrm>
          <a:off x="2501900" y="421798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1" name="Equation" r:id="rId5" imgW="165100" imgH="241300" progId="Equation.DSMT4">
                  <p:embed/>
                </p:oleObj>
              </mc:Choice>
              <mc:Fallback>
                <p:oleObj name="Equation" r:id="rId5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421798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1"/>
          <p:cNvGraphicFramePr>
            <a:graphicFrameLocks noChangeAspect="1"/>
          </p:cNvGraphicFramePr>
          <p:nvPr/>
        </p:nvGraphicFramePr>
        <p:xfrm>
          <a:off x="6259513" y="4926013"/>
          <a:ext cx="2444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2" name="Equation" r:id="rId7" imgW="152400" imgH="241300" progId="Equation.DSMT4">
                  <p:embed/>
                </p:oleObj>
              </mc:Choice>
              <mc:Fallback>
                <p:oleObj name="Equation" r:id="rId7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926013"/>
                        <a:ext cx="24447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2"/>
          <p:cNvGraphicFramePr>
            <a:graphicFrameLocks noChangeAspect="1"/>
          </p:cNvGraphicFramePr>
          <p:nvPr/>
        </p:nvGraphicFramePr>
        <p:xfrm>
          <a:off x="923925" y="2743200"/>
          <a:ext cx="26511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3" name="Equation" r:id="rId9" imgW="165100" imgH="241300" progId="Equation.DSMT4">
                  <p:embed/>
                </p:oleObj>
              </mc:Choice>
              <mc:Fallback>
                <p:oleObj name="Equation" r:id="rId9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2743200"/>
                        <a:ext cx="26511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3"/>
          <p:cNvGraphicFramePr>
            <a:graphicFrameLocks noChangeAspect="1"/>
          </p:cNvGraphicFramePr>
          <p:nvPr/>
        </p:nvGraphicFramePr>
        <p:xfrm>
          <a:off x="895350" y="4124325"/>
          <a:ext cx="2857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4" name="Equation" r:id="rId11" imgW="177800" imgH="241300" progId="Equation.DSMT4">
                  <p:embed/>
                </p:oleObj>
              </mc:Choice>
              <mc:Fallback>
                <p:oleObj name="Equation" r:id="rId11" imgW="177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4124325"/>
                        <a:ext cx="28575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14"/>
          <p:cNvGraphicFramePr>
            <a:graphicFrameLocks noChangeAspect="1"/>
          </p:cNvGraphicFramePr>
          <p:nvPr/>
        </p:nvGraphicFramePr>
        <p:xfrm>
          <a:off x="914400" y="489743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5" name="Equation" r:id="rId13" imgW="165100" imgH="241300" progId="Equation.DSMT4">
                  <p:embed/>
                </p:oleObj>
              </mc:Choice>
              <mc:Fallback>
                <p:oleObj name="Equation" r:id="rId13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89743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15"/>
          <p:cNvGraphicFramePr>
            <a:graphicFrameLocks noChangeAspect="1"/>
          </p:cNvGraphicFramePr>
          <p:nvPr/>
        </p:nvGraphicFramePr>
        <p:xfrm>
          <a:off x="914400" y="384968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6" name="Equation" r:id="rId15" imgW="165100" imgH="241300" progId="Equation.DSMT4">
                  <p:embed/>
                </p:oleObj>
              </mc:Choice>
              <mc:Fallback>
                <p:oleObj name="Equation" r:id="rId15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4968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16"/>
          <p:cNvGraphicFramePr>
            <a:graphicFrameLocks noChangeAspect="1"/>
          </p:cNvGraphicFramePr>
          <p:nvPr/>
        </p:nvGraphicFramePr>
        <p:xfrm>
          <a:off x="2762250" y="3622675"/>
          <a:ext cx="2635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7" name="Equation" r:id="rId17" imgW="165100" imgH="241300" progId="Equation.DSMT4">
                  <p:embed/>
                </p:oleObj>
              </mc:Choice>
              <mc:Fallback>
                <p:oleObj name="Equation" r:id="rId17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3622675"/>
                        <a:ext cx="2635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4" name="Object 17"/>
          <p:cNvGraphicFramePr>
            <a:graphicFrameLocks noChangeAspect="1"/>
          </p:cNvGraphicFramePr>
          <p:nvPr/>
        </p:nvGraphicFramePr>
        <p:xfrm>
          <a:off x="5135563" y="3608388"/>
          <a:ext cx="26352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8" name="Equation" r:id="rId19" imgW="165100" imgH="241300" progId="Equation.DSMT4">
                  <p:embed/>
                </p:oleObj>
              </mc:Choice>
              <mc:Fallback>
                <p:oleObj name="Equation" r:id="rId19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563" y="3608388"/>
                        <a:ext cx="26352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5" name="Object 18"/>
          <p:cNvGraphicFramePr>
            <a:graphicFrameLocks noChangeAspect="1"/>
          </p:cNvGraphicFramePr>
          <p:nvPr/>
        </p:nvGraphicFramePr>
        <p:xfrm>
          <a:off x="5175250" y="1347788"/>
          <a:ext cx="279717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9" name="Equation" r:id="rId21" imgW="1752600" imgH="457200" progId="Equation.DSMT4">
                  <p:embed/>
                </p:oleObj>
              </mc:Choice>
              <mc:Fallback>
                <p:oleObj name="Equation" r:id="rId21" imgW="1752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1347788"/>
                        <a:ext cx="279717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6" name="Object 19"/>
          <p:cNvGraphicFramePr>
            <a:graphicFrameLocks noChangeAspect="1"/>
          </p:cNvGraphicFramePr>
          <p:nvPr/>
        </p:nvGraphicFramePr>
        <p:xfrm>
          <a:off x="5203825" y="2214563"/>
          <a:ext cx="277812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0" name="Equation" r:id="rId23" imgW="1739900" imgH="457200" progId="Equation.DSMT4">
                  <p:embed/>
                </p:oleObj>
              </mc:Choice>
              <mc:Fallback>
                <p:oleObj name="Equation" r:id="rId23" imgW="17399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2214563"/>
                        <a:ext cx="277812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7" name="Object 20"/>
          <p:cNvGraphicFramePr>
            <a:graphicFrameLocks noChangeAspect="1"/>
          </p:cNvGraphicFramePr>
          <p:nvPr/>
        </p:nvGraphicFramePr>
        <p:xfrm>
          <a:off x="5240338" y="2955925"/>
          <a:ext cx="2859087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1" name="Equation" r:id="rId25" imgW="1790700" imgH="482600" progId="Equation.DSMT4">
                  <p:embed/>
                </p:oleObj>
              </mc:Choice>
              <mc:Fallback>
                <p:oleObj name="Equation" r:id="rId25" imgW="17907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338" y="2955925"/>
                        <a:ext cx="2859087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6165" name="Oval 21"/>
          <p:cNvSpPr>
            <a:spLocks noChangeArrowheads="1"/>
          </p:cNvSpPr>
          <p:nvPr/>
        </p:nvSpPr>
        <p:spPr bwMode="auto">
          <a:xfrm>
            <a:off x="4087813" y="4017963"/>
            <a:ext cx="149225" cy="1222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graphicFrame>
        <p:nvGraphicFramePr>
          <p:cNvPr id="22549" name="Object 22"/>
          <p:cNvGraphicFramePr>
            <a:graphicFrameLocks noChangeAspect="1"/>
          </p:cNvGraphicFramePr>
          <p:nvPr/>
        </p:nvGraphicFramePr>
        <p:xfrm>
          <a:off x="4246563" y="3605213"/>
          <a:ext cx="28257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2" name="Equation" r:id="rId27" imgW="177800" imgH="266700" progId="Equation.DSMT4">
                  <p:embed/>
                </p:oleObj>
              </mc:Choice>
              <mc:Fallback>
                <p:oleObj name="Equation" r:id="rId27" imgW="1778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3605213"/>
                        <a:ext cx="28257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6167" name="Text Box 23"/>
          <p:cNvSpPr txBox="1">
            <a:spLocks noChangeArrowheads="1"/>
          </p:cNvSpPr>
          <p:nvPr/>
        </p:nvSpPr>
        <p:spPr bwMode="auto">
          <a:xfrm>
            <a:off x="1955800" y="5707063"/>
            <a:ext cx="5913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cs typeface="ＭＳ Ｐゴシック" charset="0"/>
              </a:rPr>
              <a:t>Actual implementation efficient: difference </a:t>
            </a:r>
          </a:p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cs typeface="ＭＳ Ｐゴシック" charset="0"/>
              </a:rPr>
              <a:t>equations while scan converting</a:t>
            </a:r>
          </a:p>
        </p:txBody>
      </p:sp>
    </p:spTree>
    <p:extLst>
      <p:ext uri="{BB962C8B-B14F-4D97-AF65-F5344CB8AC3E}">
        <p14:creationId xmlns:p14="http://schemas.microsoft.com/office/powerpoint/2010/main" val="85471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To Do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Prepare </a:t>
            </a:r>
            <a:r>
              <a:rPr lang="en-US" dirty="0" smtClean="0">
                <a:cs typeface="+mn-cs"/>
              </a:rPr>
              <a:t>for final push on HW </a:t>
            </a:r>
            <a:r>
              <a:rPr lang="en-US" dirty="0" smtClean="0">
                <a:cs typeface="+mn-cs"/>
              </a:rPr>
              <a:t>4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We may have a brief written assignment</a:t>
            </a: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0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Artifacts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hlinkClick r:id="rId2"/>
              </a:rPr>
              <a:t>Wikipedia </a:t>
            </a:r>
            <a:r>
              <a:rPr lang="en-US" dirty="0" smtClean="0">
                <a:hlinkClick r:id="rId2"/>
              </a:rPr>
              <a:t>page</a:t>
            </a: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What </a:t>
            </a:r>
            <a:r>
              <a:rPr lang="en-US" dirty="0" smtClean="0">
                <a:cs typeface="+mn-cs"/>
              </a:rPr>
              <a:t>artifacts do you see?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Why?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Why not in standard </a:t>
            </a:r>
            <a:r>
              <a:rPr lang="en-US" dirty="0" err="1" smtClean="0">
                <a:cs typeface="+mn-cs"/>
              </a:rPr>
              <a:t>Gouraud</a:t>
            </a:r>
            <a:r>
              <a:rPr lang="en-US" dirty="0" smtClean="0">
                <a:cs typeface="+mn-cs"/>
              </a:rPr>
              <a:t> shading?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Hint: problem is in interpolating parameters</a:t>
            </a:r>
          </a:p>
          <a:p>
            <a:pPr>
              <a:defRPr/>
            </a:pPr>
            <a:endParaRPr lang="en-US" dirty="0" smtClean="0">
              <a:cs typeface="+mn-cs"/>
              <a:hlinkClick r:id="rId3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34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Interpolating Parameters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The problem turns out to be fundamental to interpolating parameters in screen-space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tx2"/>
                </a:solidFill>
              </a:rPr>
              <a:t>Uniform steps in screen space ≠ uniform steps in world space</a:t>
            </a:r>
          </a:p>
        </p:txBody>
      </p:sp>
      <p:pic>
        <p:nvPicPr>
          <p:cNvPr id="128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4210"/>
          <a:stretch>
            <a:fillRect/>
          </a:stretch>
        </p:blipFill>
        <p:spPr bwMode="auto">
          <a:xfrm>
            <a:off x="561975" y="3048000"/>
            <a:ext cx="80200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2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pic>
        <p:nvPicPr>
          <p:cNvPr id="25602" name="Picture 3" descr="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447800" y="1450975"/>
            <a:ext cx="58007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0" name="Text Box 4"/>
          <p:cNvSpPr txBox="1">
            <a:spLocks noChangeArrowheads="1"/>
          </p:cNvSpPr>
          <p:nvPr/>
        </p:nvSpPr>
        <p:spPr bwMode="auto">
          <a:xfrm>
            <a:off x="1309688" y="5783263"/>
            <a:ext cx="31162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Linear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of texture coordinates</a:t>
            </a:r>
          </a:p>
        </p:txBody>
      </p:sp>
      <p:sp>
        <p:nvSpPr>
          <p:cNvPr id="1289221" name="Text Box 5"/>
          <p:cNvSpPr txBox="1">
            <a:spLocks noChangeArrowheads="1"/>
          </p:cNvSpPr>
          <p:nvPr/>
        </p:nvSpPr>
        <p:spPr bwMode="auto">
          <a:xfrm>
            <a:off x="4533900" y="5783263"/>
            <a:ext cx="3254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Correct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perspective divide</a:t>
            </a:r>
          </a:p>
        </p:txBody>
      </p:sp>
      <p:sp>
        <p:nvSpPr>
          <p:cNvPr id="1289222" name="Rectangle 6"/>
          <p:cNvSpPr>
            <a:spLocks noChangeArrowheads="1"/>
          </p:cNvSpPr>
          <p:nvPr/>
        </p:nvSpPr>
        <p:spPr bwMode="auto">
          <a:xfrm>
            <a:off x="7162800" y="6469063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solidFill>
                  <a:srgbClr val="A50021"/>
                </a:solidFill>
                <a:cs typeface="ＭＳ Ｐゴシック" charset="0"/>
              </a:rPr>
              <a:t>Hill Figure 8.42</a:t>
            </a:r>
          </a:p>
        </p:txBody>
      </p:sp>
    </p:spTree>
    <p:extLst>
      <p:ext uri="{BB962C8B-B14F-4D97-AF65-F5344CB8AC3E}">
        <p14:creationId xmlns:p14="http://schemas.microsoft.com/office/powerpoint/2010/main" val="150466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Interpolating Parameters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527175"/>
            <a:ext cx="9009062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Perspective foreshortening is not getting applied to our interpolated parameters</a:t>
            </a:r>
          </a:p>
          <a:p>
            <a:pPr lvl="1">
              <a:defRPr/>
            </a:pPr>
            <a:r>
              <a:rPr lang="en-US" smtClean="0"/>
              <a:t>Parameters should be compressed with distance</a:t>
            </a:r>
          </a:p>
          <a:p>
            <a:pPr lvl="1">
              <a:defRPr/>
            </a:pPr>
            <a:r>
              <a:rPr lang="en-US" smtClean="0"/>
              <a:t>Linearly interpolating them in screen-space doesn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t do this </a:t>
            </a:r>
          </a:p>
        </p:txBody>
      </p:sp>
    </p:spTree>
    <p:extLst>
      <p:ext uri="{BB962C8B-B14F-4D97-AF65-F5344CB8AC3E}">
        <p14:creationId xmlns:p14="http://schemas.microsoft.com/office/powerpoint/2010/main" val="288904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Perspective-Correct Interpolation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Skipping a bit of math to make a long story short…</a:t>
            </a:r>
          </a:p>
          <a:p>
            <a:pPr lvl="1">
              <a:defRPr/>
            </a:pPr>
            <a:r>
              <a:rPr lang="en-US" dirty="0" smtClean="0"/>
              <a:t>Rather than interpolating </a:t>
            </a:r>
            <a:r>
              <a:rPr lang="en-US" i="1" dirty="0" smtClean="0"/>
              <a:t>u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 directly, interpolate </a:t>
            </a:r>
            <a:r>
              <a:rPr lang="en-US" i="1" dirty="0" smtClean="0"/>
              <a:t>u/z</a:t>
            </a:r>
            <a:r>
              <a:rPr lang="en-US" dirty="0" smtClean="0"/>
              <a:t> and </a:t>
            </a:r>
            <a:r>
              <a:rPr lang="en-US" i="1" dirty="0" smtClean="0"/>
              <a:t>v/z</a:t>
            </a:r>
            <a:r>
              <a:rPr lang="en-US" dirty="0" smtClean="0"/>
              <a:t> </a:t>
            </a:r>
          </a:p>
          <a:p>
            <a:pPr lvl="2">
              <a:defRPr/>
            </a:pPr>
            <a:r>
              <a:rPr lang="en-US" dirty="0" smtClean="0"/>
              <a:t>These do interpolate correctly in screen space</a:t>
            </a:r>
          </a:p>
          <a:p>
            <a:pPr lvl="2">
              <a:defRPr/>
            </a:pPr>
            <a:r>
              <a:rPr lang="en-US" dirty="0" smtClean="0"/>
              <a:t>Also need to interpolate </a:t>
            </a:r>
            <a:r>
              <a:rPr lang="en-US" sz="2400" i="1" dirty="0" smtClean="0"/>
              <a:t>z</a:t>
            </a:r>
            <a:r>
              <a:rPr lang="en-US" dirty="0" smtClean="0"/>
              <a:t> and multiply per-pixel</a:t>
            </a:r>
          </a:p>
          <a:p>
            <a:pPr lvl="1">
              <a:defRPr/>
            </a:pPr>
            <a:r>
              <a:rPr lang="en-US" dirty="0" smtClean="0"/>
              <a:t>Problem: we don</a:t>
            </a:r>
            <a:r>
              <a:rPr lang="ja-JP" altLang="en-US" dirty="0" smtClean="0">
                <a:latin typeface="Arial"/>
              </a:rPr>
              <a:t>’</a:t>
            </a:r>
            <a:r>
              <a:rPr lang="en-US" dirty="0" smtClean="0"/>
              <a:t>t know </a:t>
            </a:r>
            <a:r>
              <a:rPr lang="en-US" i="1" dirty="0" smtClean="0"/>
              <a:t>z</a:t>
            </a:r>
            <a:r>
              <a:rPr lang="en-US" dirty="0" smtClean="0"/>
              <a:t> anymore</a:t>
            </a:r>
          </a:p>
          <a:p>
            <a:pPr lvl="1">
              <a:defRPr/>
            </a:pPr>
            <a:r>
              <a:rPr lang="en-US" dirty="0" smtClean="0"/>
              <a:t>Solution: we do know </a:t>
            </a:r>
            <a:r>
              <a:rPr lang="en-US" i="1" dirty="0" smtClean="0"/>
              <a:t>w ~ 1/z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So…interpolate </a:t>
            </a:r>
            <a:r>
              <a:rPr lang="en-US" i="1" dirty="0" err="1" smtClean="0"/>
              <a:t>uw</a:t>
            </a:r>
            <a:r>
              <a:rPr lang="en-US" dirty="0" smtClean="0"/>
              <a:t> and </a:t>
            </a:r>
            <a:r>
              <a:rPr lang="en-US" i="1" dirty="0" err="1" smtClean="0"/>
              <a:t>vw</a:t>
            </a:r>
            <a:r>
              <a:rPr lang="en-US" dirty="0" smtClean="0"/>
              <a:t> and </a:t>
            </a:r>
            <a:r>
              <a:rPr lang="en-US" i="1" dirty="0" smtClean="0"/>
              <a:t>w</a:t>
            </a:r>
            <a:r>
              <a:rPr lang="en-US" dirty="0" smtClean="0"/>
              <a:t>, and compute </a:t>
            </a:r>
            <a:br>
              <a:rPr lang="en-US" dirty="0" smtClean="0"/>
            </a:br>
            <a:r>
              <a:rPr lang="en-US" i="1" dirty="0" smtClean="0"/>
              <a:t>u = </a:t>
            </a:r>
            <a:r>
              <a:rPr lang="en-US" i="1" dirty="0" err="1" smtClean="0"/>
              <a:t>uw</a:t>
            </a:r>
            <a:r>
              <a:rPr lang="en-US" i="1" dirty="0" smtClean="0"/>
              <a:t>/w  </a:t>
            </a:r>
            <a:r>
              <a:rPr lang="en-US" dirty="0" smtClean="0"/>
              <a:t>and </a:t>
            </a:r>
            <a:r>
              <a:rPr lang="en-US" i="1" dirty="0" smtClean="0"/>
              <a:t> v = </a:t>
            </a:r>
            <a:r>
              <a:rPr lang="en-US" i="1" dirty="0" err="1" smtClean="0"/>
              <a:t>vw</a:t>
            </a:r>
            <a:r>
              <a:rPr lang="en-US" i="1" dirty="0" smtClean="0"/>
              <a:t>/w</a:t>
            </a:r>
            <a:r>
              <a:rPr lang="en-US" dirty="0" smtClean="0"/>
              <a:t>  for each pixel</a:t>
            </a:r>
          </a:p>
          <a:p>
            <a:pPr lvl="2">
              <a:defRPr/>
            </a:pPr>
            <a:r>
              <a:rPr lang="en-US" dirty="0" smtClean="0"/>
              <a:t>This unfortunately involves a divide per </a:t>
            </a:r>
            <a:r>
              <a:rPr lang="en-US" dirty="0" smtClean="0"/>
              <a:t>pixel</a:t>
            </a:r>
          </a:p>
          <a:p>
            <a:pPr>
              <a:defRPr/>
            </a:pPr>
            <a:r>
              <a:rPr lang="en-US" dirty="0">
                <a:hlinkClick r:id="rId2"/>
              </a:rPr>
              <a:t>Wikipedia page</a:t>
            </a: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5100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67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 smtClean="0">
                <a:cs typeface="+mn-cs"/>
              </a:rPr>
              <a:t>Look familiar?</a:t>
            </a:r>
            <a:r>
              <a:rPr lang="en-US" sz="1400" b="1" smtClean="0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pix = texture.getPixel(uval, vval);</a:t>
            </a: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 smtClean="0"/>
              <a:t>|PIX| &lt; |TEX| </a:t>
            </a:r>
          </a:p>
          <a:p>
            <a:pPr lvl="2">
              <a:defRPr/>
            </a:pPr>
            <a:r>
              <a:rPr lang="en-US" smtClean="0"/>
              <a:t>Easy: interpolate (bilinear) between texel values </a:t>
            </a:r>
          </a:p>
          <a:p>
            <a:pPr lvl="1">
              <a:defRPr/>
            </a:pPr>
            <a:r>
              <a:rPr lang="en-US" smtClean="0"/>
              <a:t>|PIX| &gt; |TEX|</a:t>
            </a:r>
          </a:p>
          <a:p>
            <a:pPr lvl="2">
              <a:defRPr/>
            </a:pPr>
            <a:r>
              <a:rPr lang="en-US" smtClean="0"/>
              <a:t>Hard: average the contribution from multiple texels</a:t>
            </a:r>
          </a:p>
          <a:p>
            <a:pPr lvl="1">
              <a:defRPr/>
            </a:pPr>
            <a:r>
              <a:rPr lang="en-US" smtClean="0"/>
              <a:t>|PIX| ~ |TEX|</a:t>
            </a:r>
          </a:p>
          <a:p>
            <a:pPr lvl="2">
              <a:defRPr/>
            </a:pPr>
            <a:r>
              <a:rPr lang="en-US" smtClean="0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87970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 smtClean="0"/>
              <a:t>For each pixel, linearly interpolate between </a:t>
            </a:r>
            <a:br>
              <a:rPr lang="en-US" smtClean="0"/>
            </a:br>
            <a:r>
              <a:rPr lang="en-US" smtClean="0"/>
              <a:t>two closest levels (e.g., trilinear filtering) </a:t>
            </a:r>
          </a:p>
          <a:p>
            <a:pPr lvl="1">
              <a:defRPr/>
            </a:pPr>
            <a:r>
              <a:rPr lang="en-US" smtClean="0"/>
              <a:t>Fast, easy for hardware</a:t>
            </a:r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cs typeface="+mn-cs"/>
              </a:rPr>
              <a:t>Why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Mip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28" name="Image" r:id="rId4" imgW="6353689" imgH="4765267" progId="Photoshop.Image.5">
                    <p:embed/>
                  </p:oleObj>
                </mc:Choice>
                <mc:Fallback>
                  <p:oleObj name="Image" r:id="rId4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02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No filtering: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MIP-map texturing: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147623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smtClean="0">
                <a:cs typeface="+mn-cs"/>
              </a:rPr>
              <a:t>Interpolating texture coordinates</a:t>
            </a:r>
            <a:r>
              <a:rPr lang="en-US" i="1" smtClean="0">
                <a:cs typeface="+mn-cs"/>
              </a:rPr>
              <a:t> </a:t>
            </a:r>
          </a:p>
          <a:p>
            <a:pPr>
              <a:defRPr/>
            </a:pPr>
            <a:r>
              <a:rPr lang="en-US" i="1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i="1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35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smtClean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smtClean="0">
                <a:cs typeface="+mn-cs"/>
              </a:rPr>
              <a:t>And many more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16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 smtClean="0"/>
              <a:t>Wood grain, faces, bricks and so on</a:t>
            </a:r>
          </a:p>
          <a:p>
            <a:pPr lvl="1">
              <a:defRPr/>
            </a:pPr>
            <a:r>
              <a:rPr lang="en-US" smtClean="0"/>
              <a:t>Adds visual detail to scenes</a:t>
            </a:r>
          </a:p>
          <a:p>
            <a:pPr>
              <a:defRPr/>
            </a:pPr>
            <a:r>
              <a:rPr lang="en-US" smtClean="0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331372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Modulation textures</a:t>
            </a: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533400" y="6002338"/>
          <a:ext cx="83058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name="Equation" r:id="rId3" imgW="4483100" imgH="266700" progId="Equation.DSMT4">
                  <p:embed/>
                </p:oleObj>
              </mc:Choice>
              <mc:Fallback>
                <p:oleObj name="Equation" r:id="rId3" imgW="4483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02338"/>
                        <a:ext cx="8305800" cy="492125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50950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mtClean="0">
                <a:cs typeface="+mn-cs"/>
              </a:rPr>
              <a:t>Map texture values to scale factor</a:t>
            </a:r>
          </a:p>
        </p:txBody>
      </p:sp>
      <p:sp>
        <p:nvSpPr>
          <p:cNvPr id="1299461" name="Text Box 5"/>
          <p:cNvSpPr txBox="1">
            <a:spLocks noChangeArrowheads="1"/>
          </p:cNvSpPr>
          <p:nvPr/>
        </p:nvSpPr>
        <p:spPr bwMode="auto">
          <a:xfrm rot="-5400000">
            <a:off x="1133475" y="2449513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Wood texture</a:t>
            </a:r>
          </a:p>
        </p:txBody>
      </p:sp>
      <p:sp>
        <p:nvSpPr>
          <p:cNvPr id="1299462" name="Text Box 6"/>
          <p:cNvSpPr txBox="1">
            <a:spLocks noChangeArrowheads="1"/>
          </p:cNvSpPr>
          <p:nvPr/>
        </p:nvSpPr>
        <p:spPr bwMode="auto">
          <a:xfrm>
            <a:off x="795338" y="4951413"/>
            <a:ext cx="12176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Texture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value</a:t>
            </a:r>
          </a:p>
        </p:txBody>
      </p:sp>
      <p:sp>
        <p:nvSpPr>
          <p:cNvPr id="1299463" name="Line 7"/>
          <p:cNvSpPr>
            <a:spLocks noChangeShapeType="1"/>
          </p:cNvSpPr>
          <p:nvPr/>
        </p:nvSpPr>
        <p:spPr bwMode="auto">
          <a:xfrm>
            <a:off x="1371600" y="5638800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33799" name="Picture 8" descr="woo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2133600" cy="2133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9" descr="woo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1844675" cy="18446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9466" name="Rectangle 10"/>
          <p:cNvSpPr>
            <a:spLocks noChangeArrowheads="1"/>
          </p:cNvSpPr>
          <p:nvPr/>
        </p:nvSpPr>
        <p:spPr bwMode="auto">
          <a:xfrm>
            <a:off x="2438400" y="3886200"/>
            <a:ext cx="1828800" cy="1828800"/>
          </a:xfrm>
          <a:prstGeom prst="rect">
            <a:avLst/>
          </a:prstGeom>
          <a:solidFill>
            <a:srgbClr val="99660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99467" name="Line 11"/>
          <p:cNvSpPr>
            <a:spLocks noChangeShapeType="1"/>
          </p:cNvSpPr>
          <p:nvPr/>
        </p:nvSpPr>
        <p:spPr bwMode="auto">
          <a:xfrm flipV="1">
            <a:off x="4572000" y="40386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99468" name="Line 12"/>
          <p:cNvSpPr>
            <a:spLocks noChangeShapeType="1"/>
          </p:cNvSpPr>
          <p:nvPr/>
        </p:nvSpPr>
        <p:spPr bwMode="auto">
          <a:xfrm>
            <a:off x="4495800" y="2667000"/>
            <a:ext cx="990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7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111535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97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Illumination Maps</a:t>
            </a:r>
          </a:p>
        </p:txBody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450" y="1352550"/>
            <a:ext cx="7043738" cy="3771900"/>
          </a:xfrm>
        </p:spPr>
        <p:txBody>
          <a:bodyPr/>
          <a:lstStyle/>
          <a:p>
            <a:pPr>
              <a:defRPr/>
            </a:pPr>
            <a:r>
              <a:rPr lang="en-US" sz="2400" smtClean="0">
                <a:cs typeface="+mn-cs"/>
              </a:rPr>
              <a:t>Quake introduced </a:t>
            </a:r>
            <a:r>
              <a:rPr lang="en-US" sz="2400" i="1" smtClean="0">
                <a:solidFill>
                  <a:schemeClr val="tx2"/>
                </a:solidFill>
                <a:cs typeface="+mn-cs"/>
              </a:rPr>
              <a:t>illumination maps</a:t>
            </a:r>
            <a:r>
              <a:rPr lang="en-US" sz="2400" i="1" smtClean="0">
                <a:cs typeface="+mn-cs"/>
              </a:rPr>
              <a:t> </a:t>
            </a:r>
            <a:r>
              <a:rPr lang="en-US" sz="2400" smtClean="0">
                <a:cs typeface="+mn-cs"/>
              </a:rPr>
              <a:t>or </a:t>
            </a:r>
            <a:r>
              <a:rPr lang="en-US" sz="2400" i="1" smtClean="0">
                <a:solidFill>
                  <a:schemeClr val="tx2"/>
                </a:solidFill>
                <a:cs typeface="+mn-cs"/>
              </a:rPr>
              <a:t>light maps</a:t>
            </a:r>
            <a:r>
              <a:rPr lang="en-US" sz="2400" smtClean="0">
                <a:cs typeface="+mn-cs"/>
              </a:rPr>
              <a:t> to capture lighting effects in video games</a:t>
            </a:r>
          </a:p>
        </p:txBody>
      </p:sp>
      <p:pic>
        <p:nvPicPr>
          <p:cNvPr id="130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0" name="Text Box 8"/>
          <p:cNvSpPr txBox="1">
            <a:spLocks noChangeArrowheads="1"/>
          </p:cNvSpPr>
          <p:nvPr/>
        </p:nvSpPr>
        <p:spPr bwMode="auto">
          <a:xfrm>
            <a:off x="382588" y="207645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map:</a:t>
            </a:r>
          </a:p>
        </p:txBody>
      </p:sp>
      <p:sp>
        <p:nvSpPr>
          <p:cNvPr id="1303561" name="Text Box 9"/>
          <p:cNvSpPr txBox="1">
            <a:spLocks noChangeArrowheads="1"/>
          </p:cNvSpPr>
          <p:nvPr/>
        </p:nvSpPr>
        <p:spPr bwMode="auto">
          <a:xfrm>
            <a:off x="425450" y="5673725"/>
            <a:ext cx="1895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+ light map:</a:t>
            </a:r>
          </a:p>
        </p:txBody>
      </p:sp>
      <p:pic>
        <p:nvPicPr>
          <p:cNvPr id="130356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565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3" name="Text Box 11"/>
          <p:cNvSpPr txBox="1">
            <a:spLocks noChangeArrowheads="1"/>
          </p:cNvSpPr>
          <p:nvPr/>
        </p:nvSpPr>
        <p:spPr bwMode="auto">
          <a:xfrm>
            <a:off x="722313" y="4743450"/>
            <a:ext cx="129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A50021"/>
                </a:solidFill>
                <a:cs typeface="ＭＳ Ｐゴシック" charset="0"/>
              </a:rPr>
              <a:t>Light map</a:t>
            </a:r>
          </a:p>
        </p:txBody>
      </p:sp>
      <p:sp>
        <p:nvSpPr>
          <p:cNvPr id="1303564" name="Rectangle 12"/>
          <p:cNvSpPr>
            <a:spLocks noChangeArrowheads="1"/>
          </p:cNvSpPr>
          <p:nvPr/>
        </p:nvSpPr>
        <p:spPr bwMode="auto">
          <a:xfrm>
            <a:off x="381000" y="3143250"/>
            <a:ext cx="1981200" cy="2057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0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536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4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Procedural Texture Gallery</a:t>
            </a:r>
          </a:p>
        </p:txBody>
      </p:sp>
      <p:pic>
        <p:nvPicPr>
          <p:cNvPr id="39938" name="Picture 3" descr="Himalay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39608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6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0963" name="Picture 4" descr="Spirit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95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2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3011" name="Picture 4" descr="Metallich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7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567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4035" name="Picture 4" descr="Peeki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"/>
            <a:ext cx="8991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2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j-cs"/>
            </a:endParaRP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5059" name="Picture 4" descr="DaleStran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39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31724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Varieties of projections</a:t>
            </a:r>
          </a:p>
        </p:txBody>
      </p:sp>
      <p:sp>
        <p:nvSpPr>
          <p:cNvPr id="1271811" name="Text Box 3"/>
          <p:cNvSpPr txBox="1">
            <a:spLocks noChangeArrowheads="1"/>
          </p:cNvSpPr>
          <p:nvPr/>
        </p:nvSpPr>
        <p:spPr bwMode="auto">
          <a:xfrm>
            <a:off x="6781800" y="6248400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[Paul Bourke]</a:t>
            </a:r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1304925" y="2768600"/>
            <a:ext cx="6877050" cy="1457325"/>
            <a:chOff x="822" y="2874"/>
            <a:chExt cx="4332" cy="918"/>
          </a:xfrm>
        </p:grpSpPr>
        <p:pic>
          <p:nvPicPr>
            <p:cNvPr id="9230" name="Picture 5" descr="ccub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" y="2874"/>
              <a:ext cx="786" cy="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6" descr="dcub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" y="2874"/>
              <a:ext cx="847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7" descr="pcub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" y="2874"/>
              <a:ext cx="831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8" descr="scub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" y="2874"/>
              <a:ext cx="851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roup 9"/>
          <p:cNvGrpSpPr>
            <a:grpSpLocks/>
          </p:cNvGrpSpPr>
          <p:nvPr/>
        </p:nvGrpSpPr>
        <p:grpSpPr bwMode="auto">
          <a:xfrm>
            <a:off x="1295400" y="4505325"/>
            <a:ext cx="6864350" cy="1671638"/>
            <a:chOff x="816" y="1722"/>
            <a:chExt cx="4324" cy="1053"/>
          </a:xfrm>
        </p:grpSpPr>
        <p:pic>
          <p:nvPicPr>
            <p:cNvPr id="9226" name="Picture 10" descr="ccylinde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" y="1722"/>
              <a:ext cx="823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 descr="dcylinder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22"/>
              <a:ext cx="831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 descr="pcylinder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722"/>
              <a:ext cx="843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3" descr="scylinder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" y="1722"/>
              <a:ext cx="823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Group 14"/>
          <p:cNvGrpSpPr>
            <a:grpSpLocks/>
          </p:cNvGrpSpPr>
          <p:nvPr/>
        </p:nvGrpSpPr>
        <p:grpSpPr bwMode="auto">
          <a:xfrm>
            <a:off x="1350963" y="1295400"/>
            <a:ext cx="6726237" cy="1195388"/>
            <a:chOff x="851" y="858"/>
            <a:chExt cx="4237" cy="753"/>
          </a:xfrm>
        </p:grpSpPr>
        <p:pic>
          <p:nvPicPr>
            <p:cNvPr id="9222" name="Picture 15" descr="csphere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858"/>
              <a:ext cx="7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6" descr="dsphere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" y="858"/>
              <a:ext cx="703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7" descr="psphere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" y="858"/>
              <a:ext cx="774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8" descr="ssphere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858"/>
              <a:ext cx="720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73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834" name="Picture 2" descr="rat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2588"/>
            <a:ext cx="3644900" cy="225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5" name="Picture 3" descr="ratp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70338"/>
            <a:ext cx="25146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unfold the surface</a:t>
            </a:r>
          </a:p>
        </p:txBody>
      </p:sp>
      <p:pic>
        <p:nvPicPr>
          <p:cNvPr id="1272837" name="Picture 5" descr="rat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295400"/>
            <a:ext cx="246538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8" name="Picture 6" descr="ratme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295400"/>
            <a:ext cx="2819400" cy="235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9" name="AutoShape 7"/>
          <p:cNvSpPr>
            <a:spLocks noChangeArrowheads="1"/>
          </p:cNvSpPr>
          <p:nvPr/>
        </p:nvSpPr>
        <p:spPr bwMode="auto">
          <a:xfrm rot="8100000">
            <a:off x="3429000" y="35052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0" name="AutoShape 8"/>
          <p:cNvSpPr>
            <a:spLocks noChangeArrowheads="1"/>
          </p:cNvSpPr>
          <p:nvPr/>
        </p:nvSpPr>
        <p:spPr bwMode="auto">
          <a:xfrm>
            <a:off x="3478213" y="22860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1" name="AutoShape 9"/>
          <p:cNvSpPr>
            <a:spLocks noChangeArrowheads="1"/>
          </p:cNvSpPr>
          <p:nvPr/>
        </p:nvSpPr>
        <p:spPr bwMode="auto">
          <a:xfrm>
            <a:off x="4572000" y="52578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2" name="Text Box 10"/>
          <p:cNvSpPr txBox="1">
            <a:spLocks noChangeArrowheads="1"/>
          </p:cNvSpPr>
          <p:nvPr/>
        </p:nvSpPr>
        <p:spPr bwMode="auto">
          <a:xfrm>
            <a:off x="6781800" y="3159125"/>
            <a:ext cx="203993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[Piponi2000]</a:t>
            </a:r>
          </a:p>
        </p:txBody>
      </p:sp>
    </p:spTree>
    <p:extLst>
      <p:ext uri="{BB962C8B-B14F-4D97-AF65-F5344CB8AC3E}">
        <p14:creationId xmlns:p14="http://schemas.microsoft.com/office/powerpoint/2010/main" val="371319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make an atlas</a:t>
            </a:r>
          </a:p>
        </p:txBody>
      </p:sp>
      <p:pic>
        <p:nvPicPr>
          <p:cNvPr id="11266" name="Picture 3" descr="bunny-ch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3066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bunny-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24100"/>
            <a:ext cx="2333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3861" name="Picture 5" descr="bunny-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514600" cy="2514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3862" name="Text Box 6"/>
          <p:cNvSpPr txBox="1">
            <a:spLocks noChangeArrowheads="1"/>
          </p:cNvSpPr>
          <p:nvPr/>
        </p:nvSpPr>
        <p:spPr bwMode="auto">
          <a:xfrm>
            <a:off x="6708775" y="6054725"/>
            <a:ext cx="2187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[Sander2001]</a:t>
            </a:r>
          </a:p>
        </p:txBody>
      </p:sp>
      <p:sp>
        <p:nvSpPr>
          <p:cNvPr id="1273863" name="Text Box 7"/>
          <p:cNvSpPr txBox="1">
            <a:spLocks noChangeArrowheads="1"/>
          </p:cNvSpPr>
          <p:nvPr/>
        </p:nvSpPr>
        <p:spPr bwMode="auto">
          <a:xfrm>
            <a:off x="1052513" y="5137150"/>
            <a:ext cx="13049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charts</a:t>
            </a:r>
          </a:p>
        </p:txBody>
      </p:sp>
      <p:sp>
        <p:nvSpPr>
          <p:cNvPr id="1273864" name="Text Box 8"/>
          <p:cNvSpPr txBox="1">
            <a:spLocks noChangeArrowheads="1"/>
          </p:cNvSpPr>
          <p:nvPr/>
        </p:nvSpPr>
        <p:spPr bwMode="auto">
          <a:xfrm>
            <a:off x="4111625" y="5137150"/>
            <a:ext cx="105727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atlas</a:t>
            </a:r>
          </a:p>
        </p:txBody>
      </p:sp>
      <p:sp>
        <p:nvSpPr>
          <p:cNvPr id="1273865" name="Text Box 9"/>
          <p:cNvSpPr txBox="1">
            <a:spLocks noChangeArrowheads="1"/>
          </p:cNvSpPr>
          <p:nvPr/>
        </p:nvSpPr>
        <p:spPr bwMode="auto">
          <a:xfrm>
            <a:off x="6924675" y="5137150"/>
            <a:ext cx="153035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412997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it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the artist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problem</a:t>
            </a:r>
            <a:endParaRPr lang="en-US" sz="2800" smtClean="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77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33585</TotalTime>
  <Words>790</Words>
  <Application>Microsoft Macintosh PowerPoint</Application>
  <PresentationFormat>Letter Paper (8.5x11 in)</PresentationFormat>
  <Paragraphs>190</Paragraphs>
  <Slides>41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Default Design</vt:lpstr>
      <vt:lpstr>1_Default Design</vt:lpstr>
      <vt:lpstr>Equation</vt:lpstr>
      <vt:lpstr>MathType 6.0 Equation</vt:lpstr>
      <vt:lpstr>Image</vt:lpstr>
      <vt:lpstr>Computer Graphics</vt:lpstr>
      <vt:lpstr>To Do</vt:lpstr>
      <vt:lpstr>Texture Mapping</vt:lpstr>
      <vt:lpstr>Adding Visual Detail</vt:lpstr>
      <vt:lpstr>Parameterization</vt:lpstr>
      <vt:lpstr>Option: Varieties of projections</vt:lpstr>
      <vt:lpstr>Option: unfold the surface</vt:lpstr>
      <vt:lpstr>Option: make an atlas</vt:lpstr>
      <vt:lpstr>Option: it’s the artist’s problem</vt:lpstr>
      <vt:lpstr>Outline</vt:lpstr>
      <vt:lpstr>How to map object to texture?</vt:lpstr>
      <vt:lpstr>Idea: Use Map Shape</vt:lpstr>
      <vt:lpstr>Planar mapping</vt:lpstr>
      <vt:lpstr>Cylindrical Mapping</vt:lpstr>
      <vt:lpstr>Spherical Mapping</vt:lpstr>
      <vt:lpstr>Cube Mapping</vt:lpstr>
      <vt:lpstr>Cube Mapping</vt:lpstr>
      <vt:lpstr>Outline</vt:lpstr>
      <vt:lpstr>1st idea: Gouraud interp. of texcoords</vt:lpstr>
      <vt:lpstr>Artifacts</vt:lpstr>
      <vt:lpstr>Interpolating Parameters</vt:lpstr>
      <vt:lpstr>Texture Mapping</vt:lpstr>
      <vt:lpstr>Interpolating Parameters</vt:lpstr>
      <vt:lpstr>Perspective-Correct Interpolation</vt:lpstr>
      <vt:lpstr>Texture Map Filtering</vt:lpstr>
      <vt:lpstr>Mip Maps</vt:lpstr>
      <vt:lpstr>MIP-map Example</vt:lpstr>
      <vt:lpstr>Outline</vt:lpstr>
      <vt:lpstr>Texture Mapping Applications</vt:lpstr>
      <vt:lpstr>Modulation textures</vt:lpstr>
      <vt:lpstr>Bump Mapping</vt:lpstr>
      <vt:lpstr>Displacement Mapping</vt:lpstr>
      <vt:lpstr>Illumination Maps</vt:lpstr>
      <vt:lpstr>Environment Maps</vt:lpstr>
      <vt:lpstr>Solid textures</vt:lpstr>
      <vt:lpstr>Procedural Texture Gallery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763</cp:revision>
  <cp:lastPrinted>1999-08-03T15:46:38Z</cp:lastPrinted>
  <dcterms:created xsi:type="dcterms:W3CDTF">1999-02-11T00:43:51Z</dcterms:created>
  <dcterms:modified xsi:type="dcterms:W3CDTF">2017-01-23T03:49:14Z</dcterms:modified>
</cp:coreProperties>
</file>