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  <p:sldMasterId id="2147483702" r:id="rId5"/>
    <p:sldMasterId id="2147483714" r:id="rId6"/>
  </p:sldMasterIdLst>
  <p:notesMasterIdLst>
    <p:notesMasterId r:id="rId76"/>
  </p:notesMasterIdLst>
  <p:handoutMasterIdLst>
    <p:handoutMasterId r:id="rId77"/>
  </p:handoutMasterIdLst>
  <p:sldIdLst>
    <p:sldId id="920" r:id="rId7"/>
    <p:sldId id="921" r:id="rId8"/>
    <p:sldId id="922" r:id="rId9"/>
    <p:sldId id="923" r:id="rId10"/>
    <p:sldId id="924" r:id="rId11"/>
    <p:sldId id="925" r:id="rId12"/>
    <p:sldId id="926" r:id="rId13"/>
    <p:sldId id="927" r:id="rId14"/>
    <p:sldId id="928" r:id="rId15"/>
    <p:sldId id="929" r:id="rId16"/>
    <p:sldId id="930" r:id="rId17"/>
    <p:sldId id="931" r:id="rId18"/>
    <p:sldId id="932" r:id="rId19"/>
    <p:sldId id="933" r:id="rId20"/>
    <p:sldId id="934" r:id="rId21"/>
    <p:sldId id="935" r:id="rId22"/>
    <p:sldId id="936" r:id="rId23"/>
    <p:sldId id="937" r:id="rId24"/>
    <p:sldId id="938" r:id="rId25"/>
    <p:sldId id="939" r:id="rId26"/>
    <p:sldId id="940" r:id="rId27"/>
    <p:sldId id="941" r:id="rId28"/>
    <p:sldId id="942" r:id="rId29"/>
    <p:sldId id="943" r:id="rId30"/>
    <p:sldId id="944" r:id="rId31"/>
    <p:sldId id="945" r:id="rId32"/>
    <p:sldId id="946" r:id="rId33"/>
    <p:sldId id="947" r:id="rId34"/>
    <p:sldId id="948" r:id="rId35"/>
    <p:sldId id="949" r:id="rId36"/>
    <p:sldId id="950" r:id="rId37"/>
    <p:sldId id="951" r:id="rId38"/>
    <p:sldId id="952" r:id="rId39"/>
    <p:sldId id="953" r:id="rId40"/>
    <p:sldId id="954" r:id="rId41"/>
    <p:sldId id="955" r:id="rId42"/>
    <p:sldId id="956" r:id="rId43"/>
    <p:sldId id="957" r:id="rId44"/>
    <p:sldId id="958" r:id="rId45"/>
    <p:sldId id="959" r:id="rId46"/>
    <p:sldId id="960" r:id="rId47"/>
    <p:sldId id="961" r:id="rId48"/>
    <p:sldId id="962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975" r:id="rId62"/>
    <p:sldId id="976" r:id="rId63"/>
    <p:sldId id="977" r:id="rId64"/>
    <p:sldId id="978" r:id="rId65"/>
    <p:sldId id="979" r:id="rId66"/>
    <p:sldId id="980" r:id="rId67"/>
    <p:sldId id="981" r:id="rId68"/>
    <p:sldId id="982" r:id="rId69"/>
    <p:sldId id="983" r:id="rId70"/>
    <p:sldId id="984" r:id="rId71"/>
    <p:sldId id="985" r:id="rId72"/>
    <p:sldId id="986" r:id="rId73"/>
    <p:sldId id="987" r:id="rId74"/>
    <p:sldId id="988" r:id="rId7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208" d="100"/>
          <a:sy n="208" d="100"/>
        </p:scale>
        <p:origin x="-16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66486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516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0038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320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357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23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79684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81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71982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909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042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5CB-AB86-3449-B165-71E43D6A721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29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D098-0BEC-5A4D-93EB-2D5E348F01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8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DED5-B5EC-3A44-A72C-DBFC11164A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67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4B7C-8B17-DA4B-8A6B-6DAABAEC401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0BA0-9000-F94D-AE59-C7727836BEE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46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CEF1-5D1B-9544-9B2A-F4486B97C93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4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9F6B-1DD1-FA4F-9055-1089EC1FB4A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6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18A-8437-524A-9406-071577F9D1F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015-8B5E-E743-A8C6-96312A2F408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467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6287-DFCD-2845-A283-F7DB60C1AF5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0CE7-B097-7344-A195-73CC6806C4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60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893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59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3355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697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919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5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48236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7323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8621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935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402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886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55219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31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37670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904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233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411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45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59629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79824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42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765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5132-3E67-714C-AF2D-E952C65021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C5BF-0883-8E4B-AD9F-4420547A91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7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AAB-5DF3-F048-9B44-CBC04C503A9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B88F-0D27-5D46-BB1D-83D55A9BC81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045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BC4-2BB4-3C49-A302-01FD4A0B18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313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64DE-C9B1-D04A-8D5E-DEE37138A56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6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2D2-CAF0-9B4C-AAF3-CC4586D32C8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6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A524-AF42-0E42-814F-95C4995FCBB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21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09E-8067-044D-83C9-5D109C9E78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75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8A50-67A8-E346-B380-EA4995360F6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692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89CD-2584-6942-B9D3-C935646B863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4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2C9C44-1529-2F4F-87B0-CBC68F1E53D4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314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47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99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AFF6F7-56E8-984B-9A19-E2303D5A902C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026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5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4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 smtClean="0"/>
              <a:t>Lectures 16, 17: </a:t>
            </a:r>
          </a:p>
          <a:p>
            <a:r>
              <a:rPr lang="en-US" dirty="0" smtClean="0"/>
              <a:t>Nuts and </a:t>
            </a:r>
            <a:r>
              <a:rPr lang="en-US" dirty="0"/>
              <a:t>b</a:t>
            </a:r>
            <a:r>
              <a:rPr lang="en-US" dirty="0" smtClean="0"/>
              <a:t>olts of </a:t>
            </a:r>
            <a:r>
              <a:rPr lang="en-US" dirty="0" smtClean="0"/>
              <a:t>Ray </a:t>
            </a:r>
            <a:r>
              <a:rPr lang="en-US" dirty="0" smtClean="0"/>
              <a:t>Tracing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293" y="6451600"/>
            <a:ext cx="6711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Acknowledgements: Thomas </a:t>
            </a:r>
            <a:r>
              <a:rPr lang="en-US" sz="1800" dirty="0" err="1">
                <a:latin typeface="Arial" charset="0"/>
              </a:rPr>
              <a:t>Funkhouser</a:t>
            </a:r>
            <a:r>
              <a:rPr lang="en-US" sz="1800" dirty="0">
                <a:latin typeface="Arial" charset="0"/>
              </a:rPr>
              <a:t> and Greg Humphreys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DD4B"/>
                </a:solidFill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α</a:t>
            </a:r>
            <a:r>
              <a:rPr lang="en-US" sz="1800">
                <a:solidFill>
                  <a:srgbClr val="FFDD4B"/>
                </a:solidFill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β</a:t>
            </a:r>
            <a:r>
              <a:rPr lang="en-US" sz="1800">
                <a:solidFill>
                  <a:srgbClr val="FFDD4B"/>
                </a:solidFill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38181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3" imgW="4686300" imgH="469900" progId="Equation.DSMT4">
                  <p:embed/>
                </p:oleObj>
              </mc:Choice>
              <mc:Fallback>
                <p:oleObj name="Equation" r:id="rId3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723044"/>
              </p:ext>
            </p:extLst>
          </p:nvPr>
        </p:nvGraphicFramePr>
        <p:xfrm>
          <a:off x="5413375" y="3025776"/>
          <a:ext cx="34178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7" imgW="1638300" imgH="482600" progId="Equation.DSMT4">
                  <p:embed/>
                </p:oleObj>
              </mc:Choice>
              <mc:Fallback>
                <p:oleObj name="Equation" r:id="rId7" imgW="1638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3025776"/>
                        <a:ext cx="34178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63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 i="1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2007588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587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62009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18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05860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6258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3687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168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8497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66119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223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03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53917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20335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39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49932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79470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05694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0913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115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13798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36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Heckbert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Business Card Ray Tracer</a:t>
            </a:r>
          </a:p>
        </p:txBody>
      </p:sp>
      <p:pic>
        <p:nvPicPr>
          <p:cNvPr id="1683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68439"/>
            <a:ext cx="843121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9183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05861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37412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564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  <p:extLst>
      <p:ext uri="{BB962C8B-B14F-4D97-AF65-F5344CB8AC3E}">
        <p14:creationId xmlns:p14="http://schemas.microsoft.com/office/powerpoint/2010/main" val="4064926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46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 i="1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6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3259328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idea for other primitives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2616524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 i="1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8607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7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6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7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0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1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2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4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5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6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2327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2328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232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2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2333" name="Group 29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762334" name="Line 30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35" name="Oval 31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36" name="Oval 32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7" name="Line 33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8" name="Line 34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0" name="Text Box 36"/>
          <p:cNvSpPr txBox="1">
            <a:spLocks noChangeArrowheads="1"/>
          </p:cNvSpPr>
          <p:nvPr/>
        </p:nvSpPr>
        <p:spPr bwMode="auto">
          <a:xfrm>
            <a:off x="7010401" y="608014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762341" name="Line 37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2" name="Text Box 38"/>
          <p:cNvSpPr txBox="1">
            <a:spLocks noChangeArrowheads="1"/>
          </p:cNvSpPr>
          <p:nvPr/>
        </p:nvSpPr>
        <p:spPr bwMode="auto">
          <a:xfrm>
            <a:off x="152402" y="6172201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762343" name="Group 39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762344" name="Line 40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5" name="Oval 41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2346" name="Group 42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762347" name="Line 43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8" name="Oval 44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49" name="Text Box 45"/>
          <p:cNvSpPr txBox="1">
            <a:spLocks noChangeArrowheads="1"/>
          </p:cNvSpPr>
          <p:nvPr/>
        </p:nvSpPr>
        <p:spPr bwMode="auto">
          <a:xfrm>
            <a:off x="152400" y="6170614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762350" name="Line 4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2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41" grpId="0" animBg="1"/>
      <p:bldP spid="1762342" grpId="0"/>
      <p:bldP spid="1762342" grpId="1"/>
      <p:bldP spid="1762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Camera Ray Casting (choose ray directions)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3225329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1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763333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3334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7633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3340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41" name="Text Box 13"/>
          <p:cNvSpPr txBox="1">
            <a:spLocks noChangeArrowheads="1"/>
          </p:cNvSpPr>
          <p:nvPr/>
        </p:nvSpPr>
        <p:spPr bwMode="auto">
          <a:xfrm>
            <a:off x="457202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763342" name="Text Box 14"/>
          <p:cNvSpPr txBox="1">
            <a:spLocks noChangeArrowheads="1"/>
          </p:cNvSpPr>
          <p:nvPr/>
        </p:nvSpPr>
        <p:spPr bwMode="auto">
          <a:xfrm>
            <a:off x="457201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763343" name="Text Box 15"/>
          <p:cNvSpPr txBox="1">
            <a:spLocks noChangeArrowheads="1"/>
          </p:cNvSpPr>
          <p:nvPr/>
        </p:nvSpPr>
        <p:spPr bwMode="auto">
          <a:xfrm>
            <a:off x="457200" y="2730501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763344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2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0" grpId="0" animBg="1"/>
      <p:bldP spid="1763330" grpId="1" animBg="1"/>
      <p:bldP spid="1763331" grpId="0" animBg="1"/>
      <p:bldP spid="1763331" grpId="1" animBg="1"/>
      <p:bldP spid="1763340" grpId="0" animBg="1"/>
      <p:bldP spid="1763341" grpId="0"/>
      <p:bldP spid="1763342" grpId="0"/>
      <p:bldP spid="1763343" grpId="0"/>
      <p:bldP spid="17633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parameters)</a:t>
            </a:r>
          </a:p>
          <a:p>
            <a:pPr lvl="1"/>
            <a:r>
              <a:rPr lang="en-US" dirty="0"/>
              <a:t>Some differences from HW 2 syntax</a:t>
            </a:r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93366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664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  <p:extLst>
      <p:ext uri="{BB962C8B-B14F-4D97-AF65-F5344CB8AC3E}">
        <p14:creationId xmlns:p14="http://schemas.microsoft.com/office/powerpoint/2010/main" val="3585732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987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3" imgW="3632200" imgH="457200" progId="Equation.DSMT4">
                  <p:embed/>
                </p:oleObj>
              </mc:Choice>
              <mc:Fallback>
                <p:oleObj name="Equation" r:id="rId3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693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 i="1"/>
              <a:t>Recursive ray tracing 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14326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79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0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1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2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3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5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7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8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5399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5400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4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5405" name="Group 29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765406" name="Line 30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7" name="Oval 31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8" name="Line 3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5409" name="Group 33"/>
          <p:cNvGrpSpPr>
            <a:grpSpLocks/>
          </p:cNvGrpSpPr>
          <p:nvPr/>
        </p:nvGrpSpPr>
        <p:grpSpPr bwMode="auto">
          <a:xfrm>
            <a:off x="304800" y="3886201"/>
            <a:ext cx="5867400" cy="2886076"/>
            <a:chOff x="192" y="2496"/>
            <a:chExt cx="3696" cy="1818"/>
          </a:xfrm>
        </p:grpSpPr>
        <p:sp>
          <p:nvSpPr>
            <p:cNvPr id="1765410" name="Line 34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11" name="Text Box 35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765412" name="Line 3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8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107208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9863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3" imgW="4445000" imgH="457200" progId="Equation.DSMT4">
                  <p:embed/>
                </p:oleObj>
              </mc:Choice>
              <mc:Fallback>
                <p:oleObj name="Equation" r:id="rId3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5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2" y="1527175"/>
            <a:ext cx="9261475" cy="5029200"/>
          </a:xfrm>
        </p:spPr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554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needed for Realism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5" y="1295400"/>
            <a:ext cx="8378825" cy="4572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(Soft)</a:t>
            </a:r>
            <a:r>
              <a:rPr lang="en-US" dirty="0"/>
              <a:t> Shadows</a:t>
            </a:r>
          </a:p>
          <a:p>
            <a:r>
              <a:rPr lang="en-US" dirty="0"/>
              <a:t>Reflections (Mirrors and </a:t>
            </a:r>
            <a:r>
              <a:rPr lang="en-US" dirty="0">
                <a:solidFill>
                  <a:srgbClr val="FFFF66"/>
                </a:solidFill>
              </a:rPr>
              <a:t>Glossy</a:t>
            </a:r>
            <a:r>
              <a:rPr lang="en-US" dirty="0"/>
              <a:t>)</a:t>
            </a:r>
          </a:p>
          <a:p>
            <a:r>
              <a:rPr lang="en-US" dirty="0"/>
              <a:t>Transparency (Water, Glass)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Interreflections</a:t>
            </a:r>
            <a:r>
              <a:rPr lang="en-US" dirty="0">
                <a:solidFill>
                  <a:schemeClr val="accent2"/>
                </a:solidFill>
              </a:rPr>
              <a:t> (Color Bleeding)</a:t>
            </a:r>
          </a:p>
          <a:p>
            <a:r>
              <a:rPr lang="en-US" dirty="0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 dirty="0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904875" y="5257800"/>
            <a:ext cx="84518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Discussed in this lecture so far</a:t>
            </a:r>
          </a:p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Not discussed but possible with distribution ray tracing</a:t>
            </a:r>
          </a:p>
          <a:p>
            <a:pPr algn="l" eaLnBrk="1" hangingPunct="1"/>
            <a:r>
              <a:rPr lang="en-US">
                <a:solidFill>
                  <a:srgbClr val="66CCFF"/>
                </a:solidFill>
                <a:cs typeface="Arial"/>
              </a:rPr>
              <a:t>Hard (but not impossible) with ray tracing; radiosity methods</a:t>
            </a:r>
          </a:p>
        </p:txBody>
      </p:sp>
    </p:spTree>
    <p:extLst>
      <p:ext uri="{BB962C8B-B14F-4D97-AF65-F5344CB8AC3E}">
        <p14:creationId xmlns:p14="http://schemas.microsoft.com/office/powerpoint/2010/main" val="205277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6046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330766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24068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6629400" y="2817814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Bounding Box</a:t>
            </a:r>
          </a:p>
        </p:txBody>
      </p:sp>
      <p:grpSp>
        <p:nvGrpSpPr>
          <p:cNvPr id="1624070" name="Group 6"/>
          <p:cNvGrpSpPr>
            <a:grpSpLocks/>
          </p:cNvGrpSpPr>
          <p:nvPr/>
        </p:nvGrpSpPr>
        <p:grpSpPr bwMode="auto">
          <a:xfrm>
            <a:off x="3429000" y="3048000"/>
            <a:ext cx="2971800" cy="806451"/>
            <a:chOff x="2160" y="1920"/>
            <a:chExt cx="1872" cy="508"/>
          </a:xfrm>
        </p:grpSpPr>
        <p:sp>
          <p:nvSpPr>
            <p:cNvPr id="1624071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2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3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4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5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24076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2438402" y="4189414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624078" name="Rectangle 14"/>
          <p:cNvSpPr>
            <a:spLocks noChangeArrowheads="1"/>
          </p:cNvSpPr>
          <p:nvPr/>
        </p:nvSpPr>
        <p:spPr bwMode="auto">
          <a:xfrm>
            <a:off x="685802" y="5881688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solidFill>
                  <a:srgbClr val="FFFFFF"/>
                </a:solidFill>
                <a:cs typeface="Arial"/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357629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24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22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5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1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84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2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3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4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5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6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747978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9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0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1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2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3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4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5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7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8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9" name="Text Box 21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47990" name="Text Box 22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47991" name="Text Box 23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47992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3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4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228600" y="6172201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747997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747998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7999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0" name="Text Box 32"/>
          <p:cNvSpPr txBox="1">
            <a:spLocks noChangeArrowheads="1"/>
          </p:cNvSpPr>
          <p:nvPr/>
        </p:nvSpPr>
        <p:spPr bwMode="auto">
          <a:xfrm>
            <a:off x="228601" y="6172201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748001" name="AutoShape 33"/>
          <p:cNvSpPr>
            <a:spLocks noChangeArrowheads="1"/>
          </p:cNvSpPr>
          <p:nvPr/>
        </p:nvSpPr>
        <p:spPr bwMode="auto">
          <a:xfrm rot="20947659">
            <a:off x="4773613" y="2362201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48002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748003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4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5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28601" y="6170614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748007" name="AutoShape 39"/>
          <p:cNvSpPr>
            <a:spLocks noChangeArrowheads="1"/>
          </p:cNvSpPr>
          <p:nvPr/>
        </p:nvSpPr>
        <p:spPr bwMode="auto">
          <a:xfrm rot="21346151">
            <a:off x="4873627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8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9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2" grpId="0" animBg="1"/>
      <p:bldP spid="1747996" grpId="0"/>
      <p:bldP spid="1747996" grpId="1"/>
      <p:bldP spid="1748000" grpId="0"/>
      <p:bldP spid="1748000" grpId="1"/>
      <p:bldP spid="1748001" grpId="0" animBg="1"/>
      <p:bldP spid="1748001" grpId="1" animBg="1"/>
      <p:bldP spid="1748006" grpId="0"/>
      <p:bldP spid="174800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3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7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Bounding Volume Hierarchies (BVH)</a:t>
            </a:r>
          </a:p>
          <a:p>
            <a:r>
              <a:rPr lang="en-US" dirty="0"/>
              <a:t>Uniform Spatial Subdivision (Grids)</a:t>
            </a:r>
          </a:p>
          <a:p>
            <a:r>
              <a:rPr lang="en-US" dirty="0"/>
              <a:t>Binary Space Partitioning (BSP Trees)</a:t>
            </a:r>
          </a:p>
          <a:p>
            <a:pPr lvl="1"/>
            <a:r>
              <a:rPr lang="en-US" dirty="0"/>
              <a:t>Axis-aligned often for ray tracing: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r>
              <a:rPr lang="en-US" dirty="0"/>
              <a:t>Conceptually simple, implementation a bit tricky</a:t>
            </a:r>
          </a:p>
          <a:p>
            <a:pPr lvl="1"/>
            <a:r>
              <a:rPr lang="en-US" dirty="0"/>
              <a:t>Lecture relatively high level: Start early, go to section</a:t>
            </a:r>
          </a:p>
          <a:p>
            <a:pPr lvl="1"/>
            <a:r>
              <a:rPr lang="en-US" dirty="0"/>
              <a:t>Remember that acceleration a small part of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7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59593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3" imgW="317500" imgH="241300" progId="Equation.DSMT4">
                  <p:embed/>
                </p:oleObj>
              </mc:Choice>
              <mc:Fallback>
                <p:oleObj name="Equation" r:id="rId3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42952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46802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84308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03000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11" imgW="939800" imgH="711200" progId="Equation.DSMT4">
                  <p:embed/>
                </p:oleObj>
              </mc:Choice>
              <mc:Fallback>
                <p:oleObj name="Equation" r:id="rId11" imgW="939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No intersection if x and y ranges don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4018568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13" imgW="292100" imgH="241300" progId="Equation.DSMT4">
                  <p:embed/>
                </p:oleObj>
              </mc:Choice>
              <mc:Fallback>
                <p:oleObj name="Equation" r:id="rId13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34391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15" imgW="317500" imgH="241300" progId="Equation.DSMT4">
                  <p:embed/>
                </p:oleObj>
              </mc:Choice>
              <mc:Fallback>
                <p:oleObj name="Equation" r:id="rId1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98862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17" imgW="292100" imgH="266700" progId="Equation.DSMT4">
                  <p:embed/>
                </p:oleObj>
              </mc:Choice>
              <mc:Fallback>
                <p:oleObj name="Equation" r:id="rId1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38415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19" imgW="317500" imgH="266700" progId="Equation.DSMT4">
                  <p:embed/>
                </p:oleObj>
              </mc:Choice>
              <mc:Fallback>
                <p:oleObj name="Equation" r:id="rId1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08491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21" imgW="1790700" imgH="952500" progId="Equation.DSMT4">
                  <p:embed/>
                </p:oleObj>
              </mc:Choice>
              <mc:Fallback>
                <p:oleObj name="Equation" r:id="rId21" imgW="1790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6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Ray-Intersection is simple coordinate check </a:t>
            </a:r>
          </a:p>
          <a:p>
            <a:r>
              <a:rPr lang="en-US"/>
              <a:t>Intricacies with test, see book </a:t>
            </a:r>
          </a:p>
          <a:p>
            <a:r>
              <a:rPr lang="en-US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260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  <p:extLst>
      <p:ext uri="{BB962C8B-B14F-4D97-AF65-F5344CB8AC3E}">
        <p14:creationId xmlns:p14="http://schemas.microsoft.com/office/powerpoint/2010/main" val="3782266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function bvh-node::create (object array A, int AXIS)</a:t>
            </a:r>
          </a:p>
          <a:p>
            <a:pPr lvl="1">
              <a:buFont typeface="Wingdings" charset="0"/>
              <a:buNone/>
            </a:pPr>
            <a:r>
              <a:rPr lang="en-US"/>
              <a:t>N = A.length() ; </a:t>
            </a:r>
          </a:p>
          <a:p>
            <a:pPr lvl="1">
              <a:buFont typeface="Wingdings" charset="0"/>
              <a:buNone/>
            </a:pPr>
            <a:r>
              <a:rPr lang="en-US"/>
              <a:t>if (N == 1) {left = A[0]; right = NULL; bbox = bound(A[0]);}</a:t>
            </a:r>
          </a:p>
          <a:p>
            <a:pPr lvl="1">
              <a:buFont typeface="Wingdings" charset="0"/>
              <a:buNone/>
            </a:pPr>
            <a:r>
              <a:rPr lang="en-US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new bvh-node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/>
              <a:t>right = new bvh-node(A[k+1…N-1],(AXIS+1)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 (left -&gt; bbox, right -&gt; bbox) ;  </a:t>
            </a:r>
          </a:p>
          <a:p>
            <a:pPr lvl="2"/>
            <a:endParaRPr lang="en-US" sz="240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5792025" y="6400801"/>
            <a:ext cx="336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From page 285 of book</a:t>
            </a:r>
          </a:p>
        </p:txBody>
      </p:sp>
    </p:spTree>
    <p:extLst>
      <p:ext uri="{BB962C8B-B14F-4D97-AF65-F5344CB8AC3E}">
        <p14:creationId xmlns:p14="http://schemas.microsoft.com/office/powerpoint/2010/main" val="2854160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  <p:extLst>
      <p:ext uri="{BB962C8B-B14F-4D97-AF65-F5344CB8AC3E}">
        <p14:creationId xmlns:p14="http://schemas.microsoft.com/office/powerpoint/2010/main" val="1310065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Intersect </a:t>
            </a:r>
            <a:r>
              <a:rPr lang="en-US" dirty="0" err="1"/>
              <a:t>Pt</a:t>
            </a:r>
            <a:r>
              <a:rPr lang="en-US" dirty="0"/>
              <a:t>?</a:t>
            </a:r>
          </a:p>
          <a:p>
            <a:r>
              <a:rPr lang="en-US" dirty="0"/>
              <a:t>Irreg. </a:t>
            </a:r>
            <a:r>
              <a:rPr lang="en-US" dirty="0" err="1"/>
              <a:t>samp</a:t>
            </a:r>
            <a:r>
              <a:rPr lang="en-US" dirty="0"/>
              <a:t>. pattern?</a:t>
            </a:r>
          </a:p>
          <a:p>
            <a:r>
              <a:rPr lang="en-US" dirty="0"/>
              <a:t>But regular in planes</a:t>
            </a:r>
          </a:p>
          <a:p>
            <a:r>
              <a:rPr lang="en-US" dirty="0"/>
              <a:t>Fast </a:t>
            </a:r>
            <a:r>
              <a:rPr lang="en-US" dirty="0" err="1"/>
              <a:t>algo</a:t>
            </a:r>
            <a:r>
              <a:rPr lang="en-US" dirty="0"/>
              <a:t>. possible</a:t>
            </a:r>
          </a:p>
          <a:p>
            <a:r>
              <a:rPr lang="en-US" dirty="0"/>
              <a:t>(more on board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91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BSP slides courtesy Prof. O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202286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146134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5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35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09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2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18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85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Continue splitting until leaf nodes </a:t>
            </a:r>
          </a:p>
          <a:p>
            <a:r>
              <a:rPr lang="en-US"/>
              <a:t>Visibility traversal in order</a:t>
            </a:r>
          </a:p>
          <a:p>
            <a:pPr lvl="1"/>
            <a:r>
              <a:rPr lang="en-US"/>
              <a:t>Child one </a:t>
            </a:r>
          </a:p>
          <a:p>
            <a:pPr lvl="1"/>
            <a:r>
              <a:rPr lang="en-US"/>
              <a:t>Root</a:t>
            </a:r>
          </a:p>
          <a:p>
            <a:pPr lvl="1"/>
            <a:r>
              <a:rPr lang="en-US"/>
              <a:t>Child two </a:t>
            </a:r>
          </a:p>
          <a:p>
            <a:r>
              <a:rPr lang="en-US"/>
              <a:t>Child one chosen based on viewpoint</a:t>
            </a:r>
          </a:p>
          <a:p>
            <a:pPr lvl="1"/>
            <a:r>
              <a:rPr lang="en-US"/>
              <a:t>Same side of sub-tree as viewpoint</a:t>
            </a:r>
          </a:p>
          <a:p>
            <a:r>
              <a:rPr lang="en-US"/>
              <a:t>BSP tree built once, used for all viewpoints</a:t>
            </a:r>
          </a:p>
          <a:p>
            <a:pPr lvl="1"/>
            <a:r>
              <a:rPr lang="en-US"/>
              <a:t>More details in book</a:t>
            </a:r>
          </a:p>
        </p:txBody>
      </p:sp>
    </p:spTree>
    <p:extLst>
      <p:ext uri="{BB962C8B-B14F-4D97-AF65-F5344CB8AC3E}">
        <p14:creationId xmlns:p14="http://schemas.microsoft.com/office/powerpoint/2010/main" val="1964843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Today graphics hardware (NVIDIA Optix)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16610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135166" y="6207125"/>
            <a:ext cx="4469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cs typeface="Arial"/>
              </a:rPr>
              <a:t>From earlier lecture on deriving gluLookAt</a:t>
            </a:r>
          </a:p>
        </p:txBody>
      </p:sp>
    </p:spTree>
    <p:extLst>
      <p:ext uri="{BB962C8B-B14F-4D97-AF65-F5344CB8AC3E}">
        <p14:creationId xmlns:p14="http://schemas.microsoft.com/office/powerpoint/2010/main" val="1175608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0876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31028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36477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From basic math lecture - Vectors: Orthonormal Basis Frames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685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47803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2739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126285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021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33568</TotalTime>
  <Words>2119</Words>
  <Application>Microsoft Macintosh PowerPoint</Application>
  <PresentationFormat>Letter Paper (8.5x11 in)</PresentationFormat>
  <Paragraphs>399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Equation</vt:lpstr>
      <vt:lpstr>MathType 6.0 Equation</vt:lpstr>
      <vt:lpstr>Computer Graphics</vt:lpstr>
      <vt:lpstr>Heckbert’s Business Card Ray Tracer</vt:lpstr>
      <vt:lpstr>Outline</vt:lpstr>
      <vt:lpstr>Outline in Code</vt:lpstr>
      <vt:lpstr>Ray Casting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Outline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Lighting Model</vt:lpstr>
      <vt:lpstr>Material Model</vt:lpstr>
      <vt:lpstr>Shading Model</vt:lpstr>
      <vt:lpstr>Outline</vt:lpstr>
      <vt:lpstr>Mirror Reflections/Refractions</vt:lpstr>
      <vt:lpstr>PowerPoint Presentation</vt:lpstr>
      <vt:lpstr>Basic idea</vt:lpstr>
      <vt:lpstr>Recursive Shading Model</vt:lpstr>
      <vt:lpstr>Problems with Recursion</vt:lpstr>
      <vt:lpstr>Effects needed for Realism</vt:lpstr>
      <vt:lpstr>Some basic add ons</vt:lpstr>
      <vt:lpstr>Acceleration</vt:lpstr>
      <vt:lpstr>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Uniform Grid: Problems</vt:lpstr>
      <vt:lpstr>Octree</vt:lpstr>
      <vt:lpstr>Octree traversal</vt:lpstr>
      <vt:lpstr>Other Accelerations</vt:lpstr>
      <vt:lpstr>Ray Tracing Acceleration Structures</vt:lpstr>
      <vt:lpstr>Math of 2D Bounding Box Test</vt:lpstr>
      <vt:lpstr>Bounding Box Test</vt:lpstr>
      <vt:lpstr>Hierarchical Bounding Box Test</vt:lpstr>
      <vt:lpstr>Creating Bounding Volume Hierarchy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Interactive Raytracing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760</cp:revision>
  <cp:lastPrinted>1999-08-03T15:46:38Z</cp:lastPrinted>
  <dcterms:created xsi:type="dcterms:W3CDTF">1999-02-11T00:43:51Z</dcterms:created>
  <dcterms:modified xsi:type="dcterms:W3CDTF">2017-01-23T03:23:24Z</dcterms:modified>
</cp:coreProperties>
</file>