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5" r:id="rId2"/>
    <p:sldMasterId id="2147483677" r:id="rId3"/>
  </p:sldMasterIdLst>
  <p:notesMasterIdLst>
    <p:notesMasterId r:id="rId48"/>
  </p:notesMasterIdLst>
  <p:handoutMasterIdLst>
    <p:handoutMasterId r:id="rId49"/>
  </p:handoutMasterIdLst>
  <p:sldIdLst>
    <p:sldId id="920" r:id="rId4"/>
    <p:sldId id="921" r:id="rId5"/>
    <p:sldId id="922" r:id="rId6"/>
    <p:sldId id="923" r:id="rId7"/>
    <p:sldId id="924" r:id="rId8"/>
    <p:sldId id="925" r:id="rId9"/>
    <p:sldId id="926" r:id="rId10"/>
    <p:sldId id="927" r:id="rId11"/>
    <p:sldId id="928" r:id="rId12"/>
    <p:sldId id="929" r:id="rId13"/>
    <p:sldId id="930" r:id="rId14"/>
    <p:sldId id="931" r:id="rId15"/>
    <p:sldId id="932" r:id="rId16"/>
    <p:sldId id="933" r:id="rId17"/>
    <p:sldId id="934" r:id="rId18"/>
    <p:sldId id="935" r:id="rId19"/>
    <p:sldId id="936" r:id="rId20"/>
    <p:sldId id="937" r:id="rId21"/>
    <p:sldId id="938" r:id="rId22"/>
    <p:sldId id="939" r:id="rId23"/>
    <p:sldId id="940" r:id="rId24"/>
    <p:sldId id="941" r:id="rId25"/>
    <p:sldId id="942" r:id="rId26"/>
    <p:sldId id="943" r:id="rId27"/>
    <p:sldId id="944" r:id="rId28"/>
    <p:sldId id="945" r:id="rId29"/>
    <p:sldId id="946" r:id="rId30"/>
    <p:sldId id="947" r:id="rId31"/>
    <p:sldId id="948" r:id="rId32"/>
    <p:sldId id="949" r:id="rId33"/>
    <p:sldId id="950" r:id="rId34"/>
    <p:sldId id="951" r:id="rId35"/>
    <p:sldId id="952" r:id="rId36"/>
    <p:sldId id="953" r:id="rId37"/>
    <p:sldId id="954" r:id="rId38"/>
    <p:sldId id="955" r:id="rId39"/>
    <p:sldId id="956" r:id="rId40"/>
    <p:sldId id="957" r:id="rId41"/>
    <p:sldId id="958" r:id="rId42"/>
    <p:sldId id="959" r:id="rId43"/>
    <p:sldId id="960" r:id="rId44"/>
    <p:sldId id="961" r:id="rId45"/>
    <p:sldId id="962" r:id="rId46"/>
    <p:sldId id="963" r:id="rId47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/>
  </p:normalViewPr>
  <p:slideViewPr>
    <p:cSldViewPr snapToGrid="0">
      <p:cViewPr varScale="1">
        <p:scale>
          <a:sx n="201" d="100"/>
          <a:sy n="201" d="100"/>
        </p:scale>
        <p:origin x="-55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824A5BA-C692-964D-AE64-0E6052BE5C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98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8AD00AE1-4754-854A-9491-C4B81709B1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60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521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22256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27333793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27935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5784711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97259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33547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68839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457739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5453269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80111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2054652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89964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7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7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67825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2AB03-90E4-C843-9428-011E43284DF8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7637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54519-0A0E-0D45-A7EA-B2021E715CF5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06758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E45AB-2305-264E-AC10-143189F99A56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5462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F3F4D-A59C-2046-9449-682E2C164740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3168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DFEAE-FAA6-594A-A255-EAD32FC859AE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8473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78112-1ED7-3C4C-B243-5F6FED191FCE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9244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C3C15-1A43-0945-89F2-6D45E360F6E9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5841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6974763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1E1B2-7700-1E4D-AD9D-C477FFF29EA1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8019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82222-9081-8647-8DB7-1A668C616176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24045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D5B21-F5AA-724D-A000-D33F3ADD1FB3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28455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BC897-C40E-BD4B-94C8-133A9AF8C703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8847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55687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7808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5349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966354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202889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6195409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2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2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4740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/>
            </a:lvl1pPr>
          </a:lstStyle>
          <a:p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6E2E21D5-0DBD-0A46-A235-416E7026DB13}" type="slidenum">
              <a:rPr lang="en-US">
                <a:solidFill>
                  <a:srgbClr val="FFFFFF"/>
                </a:solidFill>
                <a:latin typeface="Times New Roman" charset="0"/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643575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7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6.e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1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20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21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2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 smtClean="0"/>
              <a:t>Computer Graphics</a:t>
            </a:r>
            <a:endParaRPr lang="en-US" sz="3200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107" y="2295524"/>
            <a:ext cx="8849195" cy="1743473"/>
          </a:xfrm>
        </p:spPr>
        <p:txBody>
          <a:bodyPr/>
          <a:lstStyle/>
          <a:p>
            <a:r>
              <a:rPr lang="en-US" dirty="0" smtClean="0"/>
              <a:t>CSE 167 [Win 17], </a:t>
            </a:r>
            <a:r>
              <a:rPr lang="en-US" dirty="0"/>
              <a:t>Lecture </a:t>
            </a:r>
            <a:r>
              <a:rPr lang="en-US" dirty="0" smtClean="0"/>
              <a:t>15: Ray Tracing</a:t>
            </a:r>
            <a:endParaRPr lang="en-US" dirty="0" smtClean="0"/>
          </a:p>
          <a:p>
            <a:r>
              <a:rPr lang="en-US" dirty="0" smtClean="0"/>
              <a:t>Ravi </a:t>
            </a:r>
            <a:r>
              <a:rPr lang="en-US" dirty="0"/>
              <a:t>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769565"/>
            <a:ext cx="6326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 i="0" dirty="0">
                <a:solidFill>
                  <a:srgbClr val="FFFFFF"/>
                </a:solidFill>
                <a:latin typeface="Arial" charset="0"/>
              </a:rPr>
              <a:t>http:/</a:t>
            </a:r>
            <a:r>
              <a:rPr lang="en-US" sz="2400" b="0" i="0" dirty="0" smtClean="0">
                <a:solidFill>
                  <a:srgbClr val="FFFFFF"/>
                </a:solidFill>
                <a:latin typeface="Arial" charset="0"/>
              </a:rPr>
              <a:t>/viscomp.ucsd.edu/classes/cse167/wi17</a:t>
            </a:r>
            <a:endParaRPr lang="en-US" sz="2400" b="0" i="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162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2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029200"/>
          </a:xfrm>
        </p:spPr>
        <p:txBody>
          <a:bodyPr/>
          <a:lstStyle/>
          <a:p>
            <a:r>
              <a:rPr lang="en-US"/>
              <a:t>History</a:t>
            </a:r>
          </a:p>
          <a:p>
            <a:r>
              <a:rPr lang="en-US" i="1">
                <a:solidFill>
                  <a:srgbClr val="FFFF66"/>
                </a:solidFill>
              </a:rPr>
              <a:t>Basic Ray Casting</a:t>
            </a:r>
            <a:r>
              <a:rPr lang="en-US" i="1"/>
              <a:t> (instead of rasterization)</a:t>
            </a:r>
          </a:p>
          <a:p>
            <a:pPr lvl="1"/>
            <a:r>
              <a:rPr lang="en-US"/>
              <a:t>Comparison to hardware scan conversion</a:t>
            </a:r>
          </a:p>
          <a:p>
            <a:r>
              <a:rPr lang="en-US"/>
              <a:t>Shadows / Reflections (core algorithm)</a:t>
            </a:r>
          </a:p>
          <a:p>
            <a:r>
              <a:rPr lang="en-US"/>
              <a:t>Ray-Surface Intersection</a:t>
            </a:r>
          </a:p>
          <a:p>
            <a:r>
              <a:rPr lang="en-US"/>
              <a:t>Optimizations</a:t>
            </a:r>
          </a:p>
          <a:p>
            <a:r>
              <a:rPr lang="en-US"/>
              <a:t>Current Research</a:t>
            </a:r>
          </a:p>
          <a:p>
            <a:pPr>
              <a:buFont typeface="Wingdings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00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Casting</a:t>
            </a:r>
          </a:p>
        </p:txBody>
      </p:sp>
      <p:sp>
        <p:nvSpPr>
          <p:cNvPr id="132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Produce same images as with OpenGL</a:t>
            </a:r>
          </a:p>
          <a:p>
            <a:pPr lvl="1"/>
            <a:r>
              <a:rPr lang="en-US"/>
              <a:t>Visibility per pixel instead of Z-buffer</a:t>
            </a:r>
          </a:p>
          <a:p>
            <a:pPr lvl="1"/>
            <a:r>
              <a:rPr lang="en-US"/>
              <a:t>Find nearest object by shooting rays into scene</a:t>
            </a:r>
          </a:p>
          <a:p>
            <a:pPr lvl="1"/>
            <a:r>
              <a:rPr lang="en-US"/>
              <a:t>Shade it as in standard OpenGL</a:t>
            </a:r>
          </a:p>
          <a:p>
            <a:pPr lvl="1"/>
            <a:endParaRPr lang="en-US"/>
          </a:p>
          <a:p>
            <a:pPr>
              <a:buFont typeface="Wingdings" charset="0"/>
              <a:buNone/>
            </a:pPr>
            <a:endParaRPr lang="en-US"/>
          </a:p>
          <a:p>
            <a:pPr>
              <a:buFont typeface="Wingdings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3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586" name="Line 2"/>
          <p:cNvSpPr>
            <a:spLocks noChangeShapeType="1"/>
          </p:cNvSpPr>
          <p:nvPr/>
        </p:nvSpPr>
        <p:spPr bwMode="auto">
          <a:xfrm>
            <a:off x="4495800" y="4495800"/>
            <a:ext cx="3352800" cy="533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87" name="Rectangle 3"/>
          <p:cNvSpPr>
            <a:spLocks noChangeArrowheads="1"/>
          </p:cNvSpPr>
          <p:nvPr/>
        </p:nvSpPr>
        <p:spPr bwMode="auto">
          <a:xfrm rot="3526239">
            <a:off x="5181600" y="3962400"/>
            <a:ext cx="533400" cy="533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88" name="Rectangle 4"/>
          <p:cNvSpPr>
            <a:spLocks noChangeArrowheads="1"/>
          </p:cNvSpPr>
          <p:nvPr/>
        </p:nvSpPr>
        <p:spPr bwMode="auto">
          <a:xfrm rot="956723">
            <a:off x="6781800" y="2743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89" name="Rectangle 5"/>
          <p:cNvSpPr>
            <a:spLocks noChangeArrowheads="1"/>
          </p:cNvSpPr>
          <p:nvPr/>
        </p:nvSpPr>
        <p:spPr bwMode="auto">
          <a:xfrm rot="2461875">
            <a:off x="5791200" y="3505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90" name="Rectangle 6"/>
          <p:cNvSpPr>
            <a:spLocks noChangeArrowheads="1"/>
          </p:cNvSpPr>
          <p:nvPr/>
        </p:nvSpPr>
        <p:spPr bwMode="auto">
          <a:xfrm rot="956723">
            <a:off x="7108825" y="3954463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91" name="Line 7"/>
          <p:cNvSpPr>
            <a:spLocks noChangeShapeType="1"/>
          </p:cNvSpPr>
          <p:nvPr/>
        </p:nvSpPr>
        <p:spPr bwMode="auto">
          <a:xfrm>
            <a:off x="7239000" y="2667000"/>
            <a:ext cx="1600200" cy="609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92" name="Line 8"/>
          <p:cNvSpPr>
            <a:spLocks noChangeShapeType="1"/>
          </p:cNvSpPr>
          <p:nvPr/>
        </p:nvSpPr>
        <p:spPr bwMode="auto">
          <a:xfrm flipV="1">
            <a:off x="4495800" y="2667000"/>
            <a:ext cx="2743200" cy="1828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9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Casting</a:t>
            </a:r>
          </a:p>
        </p:txBody>
      </p:sp>
      <p:sp>
        <p:nvSpPr>
          <p:cNvPr id="1347594" name="Line 10"/>
          <p:cNvSpPr>
            <a:spLocks noChangeShapeType="1"/>
          </p:cNvSpPr>
          <p:nvPr/>
        </p:nvSpPr>
        <p:spPr bwMode="auto">
          <a:xfrm>
            <a:off x="4114800" y="20574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95" name="Line 11"/>
          <p:cNvSpPr>
            <a:spLocks noChangeShapeType="1"/>
          </p:cNvSpPr>
          <p:nvPr/>
        </p:nvSpPr>
        <p:spPr bwMode="auto">
          <a:xfrm>
            <a:off x="4495800" y="19050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96" name="Line 12"/>
          <p:cNvSpPr>
            <a:spLocks noChangeShapeType="1"/>
          </p:cNvSpPr>
          <p:nvPr/>
        </p:nvSpPr>
        <p:spPr bwMode="auto">
          <a:xfrm>
            <a:off x="4876800" y="1752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97" name="Line 13"/>
          <p:cNvSpPr>
            <a:spLocks noChangeShapeType="1"/>
          </p:cNvSpPr>
          <p:nvPr/>
        </p:nvSpPr>
        <p:spPr bwMode="auto">
          <a:xfrm flipV="1">
            <a:off x="3810000" y="2286000"/>
            <a:ext cx="1447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98" name="Line 14"/>
          <p:cNvSpPr>
            <a:spLocks noChangeShapeType="1"/>
          </p:cNvSpPr>
          <p:nvPr/>
        </p:nvSpPr>
        <p:spPr bwMode="auto">
          <a:xfrm flipV="1">
            <a:off x="3810000" y="3124200"/>
            <a:ext cx="1447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99" name="Line 15"/>
          <p:cNvSpPr>
            <a:spLocks noChangeShapeType="1"/>
          </p:cNvSpPr>
          <p:nvPr/>
        </p:nvSpPr>
        <p:spPr bwMode="auto">
          <a:xfrm>
            <a:off x="3810000" y="37338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00" name="Line 16"/>
          <p:cNvSpPr>
            <a:spLocks noChangeShapeType="1"/>
          </p:cNvSpPr>
          <p:nvPr/>
        </p:nvSpPr>
        <p:spPr bwMode="auto">
          <a:xfrm>
            <a:off x="3810000" y="4191000"/>
            <a:ext cx="1447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01" name="Line 17"/>
          <p:cNvSpPr>
            <a:spLocks noChangeShapeType="1"/>
          </p:cNvSpPr>
          <p:nvPr/>
        </p:nvSpPr>
        <p:spPr bwMode="auto">
          <a:xfrm>
            <a:off x="3810000" y="4648200"/>
            <a:ext cx="1447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02" name="Line 18"/>
          <p:cNvSpPr>
            <a:spLocks noChangeShapeType="1"/>
          </p:cNvSpPr>
          <p:nvPr/>
        </p:nvSpPr>
        <p:spPr bwMode="auto">
          <a:xfrm flipH="1">
            <a:off x="7848600" y="3276600"/>
            <a:ext cx="990600" cy="1752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03" name="Rectangle 19"/>
          <p:cNvSpPr>
            <a:spLocks noChangeArrowheads="1"/>
          </p:cNvSpPr>
          <p:nvPr/>
        </p:nvSpPr>
        <p:spPr bwMode="auto">
          <a:xfrm rot="1794899">
            <a:off x="7848600" y="3200400"/>
            <a:ext cx="685800" cy="7620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04" name="Oval 20"/>
          <p:cNvSpPr>
            <a:spLocks noChangeArrowheads="1"/>
          </p:cNvSpPr>
          <p:nvPr/>
        </p:nvSpPr>
        <p:spPr bwMode="auto">
          <a:xfrm>
            <a:off x="1295400" y="3505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05" name="Text Box 21"/>
          <p:cNvSpPr txBox="1">
            <a:spLocks noChangeArrowheads="1"/>
          </p:cNvSpPr>
          <p:nvPr/>
        </p:nvSpPr>
        <p:spPr bwMode="auto">
          <a:xfrm>
            <a:off x="334963" y="3849694"/>
            <a:ext cx="2467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Viewpoint</a:t>
            </a:r>
          </a:p>
        </p:txBody>
      </p:sp>
      <p:sp>
        <p:nvSpPr>
          <p:cNvPr id="1347606" name="Text Box 22"/>
          <p:cNvSpPr txBox="1">
            <a:spLocks noChangeArrowheads="1"/>
          </p:cNvSpPr>
          <p:nvPr/>
        </p:nvSpPr>
        <p:spPr bwMode="auto">
          <a:xfrm>
            <a:off x="3459172" y="5561020"/>
            <a:ext cx="2112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Screen</a:t>
            </a:r>
          </a:p>
        </p:txBody>
      </p:sp>
      <p:sp>
        <p:nvSpPr>
          <p:cNvPr id="1347607" name="Text Box 23"/>
          <p:cNvSpPr txBox="1">
            <a:spLocks noChangeArrowheads="1"/>
          </p:cNvSpPr>
          <p:nvPr/>
        </p:nvSpPr>
        <p:spPr bwMode="auto">
          <a:xfrm>
            <a:off x="6126172" y="5561020"/>
            <a:ext cx="1228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Objects</a:t>
            </a:r>
          </a:p>
        </p:txBody>
      </p:sp>
      <p:sp>
        <p:nvSpPr>
          <p:cNvPr id="1347608" name="Line 24"/>
          <p:cNvSpPr>
            <a:spLocks noChangeShapeType="1"/>
          </p:cNvSpPr>
          <p:nvPr/>
        </p:nvSpPr>
        <p:spPr bwMode="auto">
          <a:xfrm flipV="1">
            <a:off x="1371600" y="1219200"/>
            <a:ext cx="5638800" cy="23622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09" name="Line 25"/>
          <p:cNvSpPr>
            <a:spLocks noChangeShapeType="1"/>
          </p:cNvSpPr>
          <p:nvPr/>
        </p:nvSpPr>
        <p:spPr bwMode="auto">
          <a:xfrm>
            <a:off x="3810000" y="22098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10" name="Line 26"/>
          <p:cNvSpPr>
            <a:spLocks noChangeShapeType="1"/>
          </p:cNvSpPr>
          <p:nvPr/>
        </p:nvSpPr>
        <p:spPr bwMode="auto">
          <a:xfrm flipV="1">
            <a:off x="3810000" y="1600200"/>
            <a:ext cx="1447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11" name="Line 27"/>
          <p:cNvSpPr>
            <a:spLocks noChangeShapeType="1"/>
          </p:cNvSpPr>
          <p:nvPr/>
        </p:nvSpPr>
        <p:spPr bwMode="auto">
          <a:xfrm>
            <a:off x="3810000" y="5029200"/>
            <a:ext cx="1447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12" name="Text Box 28"/>
          <p:cNvSpPr txBox="1">
            <a:spLocks noChangeArrowheads="1"/>
          </p:cNvSpPr>
          <p:nvPr/>
        </p:nvSpPr>
        <p:spPr bwMode="auto">
          <a:xfrm>
            <a:off x="228600" y="6172206"/>
            <a:ext cx="54553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00FF00"/>
                </a:solidFill>
                <a:latin typeface="Times New Roman" charset="0"/>
                <a:cs typeface="Arial"/>
              </a:rPr>
              <a:t>Ray misses all objects: Pixel colored black</a:t>
            </a:r>
          </a:p>
        </p:txBody>
      </p:sp>
      <p:grpSp>
        <p:nvGrpSpPr>
          <p:cNvPr id="1347613" name="Group 29"/>
          <p:cNvGrpSpPr>
            <a:grpSpLocks/>
          </p:cNvGrpSpPr>
          <p:nvPr/>
        </p:nvGrpSpPr>
        <p:grpSpPr bwMode="auto">
          <a:xfrm>
            <a:off x="1371600" y="2514600"/>
            <a:ext cx="4800600" cy="1066800"/>
            <a:chOff x="864" y="1584"/>
            <a:chExt cx="3024" cy="672"/>
          </a:xfrm>
        </p:grpSpPr>
        <p:sp>
          <p:nvSpPr>
            <p:cNvPr id="1347614" name="Line 30"/>
            <p:cNvSpPr>
              <a:spLocks noChangeShapeType="1"/>
            </p:cNvSpPr>
            <p:nvPr/>
          </p:nvSpPr>
          <p:spPr bwMode="auto">
            <a:xfrm flipV="1">
              <a:off x="864" y="1632"/>
              <a:ext cx="2928" cy="624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47615" name="Oval 31"/>
            <p:cNvSpPr>
              <a:spLocks noChangeArrowheads="1"/>
            </p:cNvSpPr>
            <p:nvPr/>
          </p:nvSpPr>
          <p:spPr bwMode="auto">
            <a:xfrm>
              <a:off x="3744" y="1584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347616" name="Text Box 32"/>
          <p:cNvSpPr txBox="1">
            <a:spLocks noChangeArrowheads="1"/>
          </p:cNvSpPr>
          <p:nvPr/>
        </p:nvSpPr>
        <p:spPr bwMode="auto">
          <a:xfrm>
            <a:off x="228608" y="6172206"/>
            <a:ext cx="71726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00FF00"/>
                </a:solidFill>
                <a:latin typeface="Times New Roman" charset="0"/>
                <a:cs typeface="Arial"/>
              </a:rPr>
              <a:t>Ray intersects object: shade using color, lights, materials</a:t>
            </a:r>
          </a:p>
        </p:txBody>
      </p:sp>
      <p:sp>
        <p:nvSpPr>
          <p:cNvPr id="1347617" name="AutoShape 33"/>
          <p:cNvSpPr>
            <a:spLocks noChangeArrowheads="1"/>
          </p:cNvSpPr>
          <p:nvPr/>
        </p:nvSpPr>
        <p:spPr bwMode="auto">
          <a:xfrm rot="20947659">
            <a:off x="4773613" y="2362203"/>
            <a:ext cx="558800" cy="774700"/>
          </a:xfrm>
          <a:prstGeom prst="parallelogram">
            <a:avLst>
              <a:gd name="adj" fmla="val 25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pSp>
        <p:nvGrpSpPr>
          <p:cNvPr id="1347618" name="Group 34"/>
          <p:cNvGrpSpPr>
            <a:grpSpLocks/>
          </p:cNvGrpSpPr>
          <p:nvPr/>
        </p:nvGrpSpPr>
        <p:grpSpPr bwMode="auto">
          <a:xfrm>
            <a:off x="1447800" y="3124200"/>
            <a:ext cx="6858000" cy="457200"/>
            <a:chOff x="912" y="1968"/>
            <a:chExt cx="4320" cy="288"/>
          </a:xfrm>
        </p:grpSpPr>
        <p:sp>
          <p:nvSpPr>
            <p:cNvPr id="1347619" name="Line 35"/>
            <p:cNvSpPr>
              <a:spLocks noChangeShapeType="1"/>
            </p:cNvSpPr>
            <p:nvPr/>
          </p:nvSpPr>
          <p:spPr bwMode="auto">
            <a:xfrm flipV="1">
              <a:off x="912" y="2016"/>
              <a:ext cx="4224" cy="240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47620" name="Oval 36"/>
            <p:cNvSpPr>
              <a:spLocks noChangeArrowheads="1"/>
            </p:cNvSpPr>
            <p:nvPr/>
          </p:nvSpPr>
          <p:spPr bwMode="auto">
            <a:xfrm>
              <a:off x="3744" y="2016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47621" name="Oval 37"/>
            <p:cNvSpPr>
              <a:spLocks noChangeArrowheads="1"/>
            </p:cNvSpPr>
            <p:nvPr/>
          </p:nvSpPr>
          <p:spPr bwMode="auto">
            <a:xfrm>
              <a:off x="5088" y="1968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347622" name="Text Box 38"/>
          <p:cNvSpPr txBox="1">
            <a:spLocks noChangeArrowheads="1"/>
          </p:cNvSpPr>
          <p:nvPr/>
        </p:nvSpPr>
        <p:spPr bwMode="auto">
          <a:xfrm>
            <a:off x="228609" y="6170620"/>
            <a:ext cx="8036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00FF00"/>
                </a:solidFill>
                <a:cs typeface="Arial"/>
              </a:rPr>
              <a:t>Multiple intersections: Use closest one (as does OpenGL)</a:t>
            </a:r>
          </a:p>
        </p:txBody>
      </p:sp>
      <p:sp>
        <p:nvSpPr>
          <p:cNvPr id="1347623" name="AutoShape 39"/>
          <p:cNvSpPr>
            <a:spLocks noChangeArrowheads="1"/>
          </p:cNvSpPr>
          <p:nvPr/>
        </p:nvSpPr>
        <p:spPr bwMode="auto">
          <a:xfrm rot="21346151">
            <a:off x="4873634" y="3124200"/>
            <a:ext cx="379413" cy="608013"/>
          </a:xfrm>
          <a:prstGeom prst="parallelogram">
            <a:avLst>
              <a:gd name="adj" fmla="val 64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24" name="AutoShape 40"/>
          <p:cNvSpPr>
            <a:spLocks noChangeArrowheads="1"/>
          </p:cNvSpPr>
          <p:nvPr/>
        </p:nvSpPr>
        <p:spPr bwMode="auto">
          <a:xfrm>
            <a:off x="6172200" y="20574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25" name="Line 41"/>
          <p:cNvSpPr>
            <a:spLocks noChangeShapeType="1"/>
          </p:cNvSpPr>
          <p:nvPr/>
        </p:nvSpPr>
        <p:spPr bwMode="auto">
          <a:xfrm>
            <a:off x="5257800" y="1600200"/>
            <a:ext cx="0" cy="3810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9385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7608" grpId="0" animBg="1"/>
      <p:bldP spid="1347612" grpId="0"/>
      <p:bldP spid="1347612" grpId="1"/>
      <p:bldP spid="1347616" grpId="0"/>
      <p:bldP spid="1347616" grpId="1"/>
      <p:bldP spid="1347617" grpId="0" animBg="1"/>
      <p:bldP spid="1347617" grpId="1" animBg="1"/>
      <p:bldP spid="1347622" grpId="0"/>
      <p:bldP spid="13476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to hardware scan-line</a:t>
            </a:r>
          </a:p>
        </p:txBody>
      </p:sp>
      <p:sp>
        <p:nvSpPr>
          <p:cNvPr id="132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Per-pixel evaluation, per-pixel rays (not scan-convert each object).  On face of it, costly</a:t>
            </a:r>
          </a:p>
          <a:p>
            <a:endParaRPr lang="en-US" sz="2400"/>
          </a:p>
          <a:p>
            <a:r>
              <a:rPr lang="en-US" sz="2400"/>
              <a:t>But good for walkthroughs of extremely large models (amortize preprocessing, low complexity)</a:t>
            </a:r>
          </a:p>
          <a:p>
            <a:endParaRPr lang="en-US" sz="2400"/>
          </a:p>
          <a:p>
            <a:r>
              <a:rPr lang="en-US" sz="2400"/>
              <a:t>More complex shading, lighting effects possible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11582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2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029200"/>
          </a:xfrm>
        </p:spPr>
        <p:txBody>
          <a:bodyPr/>
          <a:lstStyle/>
          <a:p>
            <a:r>
              <a:rPr lang="en-US"/>
              <a:t>History</a:t>
            </a:r>
          </a:p>
          <a:p>
            <a:r>
              <a:rPr lang="en-US"/>
              <a:t>Basic Ray Casting (instead of rasterization)</a:t>
            </a:r>
          </a:p>
          <a:p>
            <a:pPr lvl="1"/>
            <a:r>
              <a:rPr lang="en-US"/>
              <a:t>Comparison to hardware scan conversion</a:t>
            </a:r>
          </a:p>
          <a:p>
            <a:r>
              <a:rPr lang="en-US" i="1">
                <a:solidFill>
                  <a:srgbClr val="FFFF66"/>
                </a:solidFill>
              </a:rPr>
              <a:t>Shadows / Reflections (core algorithm)</a:t>
            </a:r>
          </a:p>
          <a:p>
            <a:r>
              <a:rPr lang="en-US"/>
              <a:t>Ray-Surface Intersection</a:t>
            </a:r>
          </a:p>
          <a:p>
            <a:r>
              <a:rPr lang="en-US"/>
              <a:t>Optimizations</a:t>
            </a:r>
          </a:p>
          <a:p>
            <a:r>
              <a:rPr lang="en-US"/>
              <a:t>Current Research</a:t>
            </a:r>
          </a:p>
          <a:p>
            <a:pPr>
              <a:buFont typeface="Wingdings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11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634" name="Line 2"/>
          <p:cNvSpPr>
            <a:spLocks noChangeShapeType="1"/>
          </p:cNvSpPr>
          <p:nvPr/>
        </p:nvSpPr>
        <p:spPr bwMode="auto">
          <a:xfrm>
            <a:off x="7848600" y="1066800"/>
            <a:ext cx="0" cy="762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35" name="Line 3"/>
          <p:cNvSpPr>
            <a:spLocks noChangeShapeType="1"/>
          </p:cNvSpPr>
          <p:nvPr/>
        </p:nvSpPr>
        <p:spPr bwMode="auto">
          <a:xfrm>
            <a:off x="4495800" y="4495800"/>
            <a:ext cx="3352800" cy="533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36" name="Rectangle 4"/>
          <p:cNvSpPr>
            <a:spLocks noChangeArrowheads="1"/>
          </p:cNvSpPr>
          <p:nvPr/>
        </p:nvSpPr>
        <p:spPr bwMode="auto">
          <a:xfrm rot="3526239">
            <a:off x="5181600" y="3962400"/>
            <a:ext cx="533400" cy="533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37" name="Rectangle 5"/>
          <p:cNvSpPr>
            <a:spLocks noChangeArrowheads="1"/>
          </p:cNvSpPr>
          <p:nvPr/>
        </p:nvSpPr>
        <p:spPr bwMode="auto">
          <a:xfrm rot="956723">
            <a:off x="6781800" y="2743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38" name="Rectangle 6"/>
          <p:cNvSpPr>
            <a:spLocks noChangeArrowheads="1"/>
          </p:cNvSpPr>
          <p:nvPr/>
        </p:nvSpPr>
        <p:spPr bwMode="auto">
          <a:xfrm rot="2461875">
            <a:off x="5791200" y="3505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39" name="Rectangle 7"/>
          <p:cNvSpPr>
            <a:spLocks noChangeArrowheads="1"/>
          </p:cNvSpPr>
          <p:nvPr/>
        </p:nvSpPr>
        <p:spPr bwMode="auto">
          <a:xfrm rot="956723">
            <a:off x="7108825" y="3954463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40" name="Line 8"/>
          <p:cNvSpPr>
            <a:spLocks noChangeShapeType="1"/>
          </p:cNvSpPr>
          <p:nvPr/>
        </p:nvSpPr>
        <p:spPr bwMode="auto">
          <a:xfrm>
            <a:off x="7239000" y="2667000"/>
            <a:ext cx="1600200" cy="609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41" name="Line 9"/>
          <p:cNvSpPr>
            <a:spLocks noChangeShapeType="1"/>
          </p:cNvSpPr>
          <p:nvPr/>
        </p:nvSpPr>
        <p:spPr bwMode="auto">
          <a:xfrm flipV="1">
            <a:off x="4495800" y="2667000"/>
            <a:ext cx="2743200" cy="1828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4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Shadows</a:t>
            </a:r>
          </a:p>
        </p:txBody>
      </p:sp>
      <p:sp>
        <p:nvSpPr>
          <p:cNvPr id="1349643" name="Line 11"/>
          <p:cNvSpPr>
            <a:spLocks noChangeShapeType="1"/>
          </p:cNvSpPr>
          <p:nvPr/>
        </p:nvSpPr>
        <p:spPr bwMode="auto">
          <a:xfrm>
            <a:off x="4114800" y="20574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44" name="Line 12"/>
          <p:cNvSpPr>
            <a:spLocks noChangeShapeType="1"/>
          </p:cNvSpPr>
          <p:nvPr/>
        </p:nvSpPr>
        <p:spPr bwMode="auto">
          <a:xfrm>
            <a:off x="4495800" y="19050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45" name="Line 13"/>
          <p:cNvSpPr>
            <a:spLocks noChangeShapeType="1"/>
          </p:cNvSpPr>
          <p:nvPr/>
        </p:nvSpPr>
        <p:spPr bwMode="auto">
          <a:xfrm>
            <a:off x="4876800" y="1752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46" name="Line 14"/>
          <p:cNvSpPr>
            <a:spLocks noChangeShapeType="1"/>
          </p:cNvSpPr>
          <p:nvPr/>
        </p:nvSpPr>
        <p:spPr bwMode="auto">
          <a:xfrm flipV="1">
            <a:off x="3810000" y="2286000"/>
            <a:ext cx="1447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47" name="Line 15"/>
          <p:cNvSpPr>
            <a:spLocks noChangeShapeType="1"/>
          </p:cNvSpPr>
          <p:nvPr/>
        </p:nvSpPr>
        <p:spPr bwMode="auto">
          <a:xfrm flipV="1">
            <a:off x="3810000" y="3124200"/>
            <a:ext cx="1447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48" name="Line 16"/>
          <p:cNvSpPr>
            <a:spLocks noChangeShapeType="1"/>
          </p:cNvSpPr>
          <p:nvPr/>
        </p:nvSpPr>
        <p:spPr bwMode="auto">
          <a:xfrm>
            <a:off x="3810000" y="37338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49" name="Line 17"/>
          <p:cNvSpPr>
            <a:spLocks noChangeShapeType="1"/>
          </p:cNvSpPr>
          <p:nvPr/>
        </p:nvSpPr>
        <p:spPr bwMode="auto">
          <a:xfrm>
            <a:off x="3810000" y="4191000"/>
            <a:ext cx="1447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50" name="Line 18"/>
          <p:cNvSpPr>
            <a:spLocks noChangeShapeType="1"/>
          </p:cNvSpPr>
          <p:nvPr/>
        </p:nvSpPr>
        <p:spPr bwMode="auto">
          <a:xfrm>
            <a:off x="3810000" y="4648200"/>
            <a:ext cx="1447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51" name="Line 19"/>
          <p:cNvSpPr>
            <a:spLocks noChangeShapeType="1"/>
          </p:cNvSpPr>
          <p:nvPr/>
        </p:nvSpPr>
        <p:spPr bwMode="auto">
          <a:xfrm flipH="1">
            <a:off x="7848600" y="3276600"/>
            <a:ext cx="990600" cy="1752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52" name="Rectangle 20"/>
          <p:cNvSpPr>
            <a:spLocks noChangeArrowheads="1"/>
          </p:cNvSpPr>
          <p:nvPr/>
        </p:nvSpPr>
        <p:spPr bwMode="auto">
          <a:xfrm rot="1794899">
            <a:off x="7848600" y="3200400"/>
            <a:ext cx="685800" cy="7620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53" name="Oval 21"/>
          <p:cNvSpPr>
            <a:spLocks noChangeArrowheads="1"/>
          </p:cNvSpPr>
          <p:nvPr/>
        </p:nvSpPr>
        <p:spPr bwMode="auto">
          <a:xfrm>
            <a:off x="1295400" y="3505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54" name="Text Box 22"/>
          <p:cNvSpPr txBox="1">
            <a:spLocks noChangeArrowheads="1"/>
          </p:cNvSpPr>
          <p:nvPr/>
        </p:nvSpPr>
        <p:spPr bwMode="auto">
          <a:xfrm>
            <a:off x="334963" y="3849694"/>
            <a:ext cx="2467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Viewpoint</a:t>
            </a:r>
          </a:p>
        </p:txBody>
      </p:sp>
      <p:sp>
        <p:nvSpPr>
          <p:cNvPr id="1349655" name="Text Box 23"/>
          <p:cNvSpPr txBox="1">
            <a:spLocks noChangeArrowheads="1"/>
          </p:cNvSpPr>
          <p:nvPr/>
        </p:nvSpPr>
        <p:spPr bwMode="auto">
          <a:xfrm>
            <a:off x="3459172" y="5561020"/>
            <a:ext cx="2112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Screen</a:t>
            </a:r>
          </a:p>
        </p:txBody>
      </p:sp>
      <p:sp>
        <p:nvSpPr>
          <p:cNvPr id="1349656" name="Text Box 24"/>
          <p:cNvSpPr txBox="1">
            <a:spLocks noChangeArrowheads="1"/>
          </p:cNvSpPr>
          <p:nvPr/>
        </p:nvSpPr>
        <p:spPr bwMode="auto">
          <a:xfrm>
            <a:off x="6126172" y="5561020"/>
            <a:ext cx="1228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Objects</a:t>
            </a:r>
          </a:p>
        </p:txBody>
      </p:sp>
      <p:sp>
        <p:nvSpPr>
          <p:cNvPr id="1349657" name="Line 25"/>
          <p:cNvSpPr>
            <a:spLocks noChangeShapeType="1"/>
          </p:cNvSpPr>
          <p:nvPr/>
        </p:nvSpPr>
        <p:spPr bwMode="auto">
          <a:xfrm>
            <a:off x="3810000" y="22098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58" name="Line 26"/>
          <p:cNvSpPr>
            <a:spLocks noChangeShapeType="1"/>
          </p:cNvSpPr>
          <p:nvPr/>
        </p:nvSpPr>
        <p:spPr bwMode="auto">
          <a:xfrm flipV="1">
            <a:off x="3810000" y="1600200"/>
            <a:ext cx="1447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59" name="Line 27"/>
          <p:cNvSpPr>
            <a:spLocks noChangeShapeType="1"/>
          </p:cNvSpPr>
          <p:nvPr/>
        </p:nvSpPr>
        <p:spPr bwMode="auto">
          <a:xfrm>
            <a:off x="3810000" y="5029200"/>
            <a:ext cx="1447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60" name="AutoShape 28"/>
          <p:cNvSpPr>
            <a:spLocks noChangeArrowheads="1"/>
          </p:cNvSpPr>
          <p:nvPr/>
        </p:nvSpPr>
        <p:spPr bwMode="auto">
          <a:xfrm>
            <a:off x="6172200" y="23622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pSp>
        <p:nvGrpSpPr>
          <p:cNvPr id="1349662" name="Group 30"/>
          <p:cNvGrpSpPr>
            <a:grpSpLocks/>
          </p:cNvGrpSpPr>
          <p:nvPr/>
        </p:nvGrpSpPr>
        <p:grpSpPr bwMode="auto">
          <a:xfrm>
            <a:off x="1371600" y="2362200"/>
            <a:ext cx="5638800" cy="1219200"/>
            <a:chOff x="864" y="1488"/>
            <a:chExt cx="3552" cy="768"/>
          </a:xfrm>
        </p:grpSpPr>
        <p:sp>
          <p:nvSpPr>
            <p:cNvPr id="1349663" name="Line 31"/>
            <p:cNvSpPr>
              <a:spLocks noChangeShapeType="1"/>
            </p:cNvSpPr>
            <p:nvPr/>
          </p:nvSpPr>
          <p:spPr bwMode="auto">
            <a:xfrm flipV="1">
              <a:off x="864" y="1584"/>
              <a:ext cx="3456" cy="672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49664" name="Oval 32"/>
            <p:cNvSpPr>
              <a:spLocks noChangeArrowheads="1"/>
            </p:cNvSpPr>
            <p:nvPr/>
          </p:nvSpPr>
          <p:spPr bwMode="auto">
            <a:xfrm>
              <a:off x="4272" y="1488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349665" name="Oval 33"/>
          <p:cNvSpPr>
            <a:spLocks noChangeArrowheads="1"/>
          </p:cNvSpPr>
          <p:nvPr/>
        </p:nvSpPr>
        <p:spPr bwMode="auto">
          <a:xfrm>
            <a:off x="7696200" y="1295400"/>
            <a:ext cx="304800" cy="304800"/>
          </a:xfrm>
          <a:prstGeom prst="ellipse">
            <a:avLst/>
          </a:prstGeom>
          <a:solidFill>
            <a:srgbClr val="FFFF00"/>
          </a:solidFill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66" name="Line 34"/>
          <p:cNvSpPr>
            <a:spLocks noChangeShapeType="1"/>
          </p:cNvSpPr>
          <p:nvPr/>
        </p:nvSpPr>
        <p:spPr bwMode="auto">
          <a:xfrm flipH="1">
            <a:off x="7467600" y="1447800"/>
            <a:ext cx="762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67" name="Line 35"/>
          <p:cNvSpPr>
            <a:spLocks noChangeShapeType="1"/>
          </p:cNvSpPr>
          <p:nvPr/>
        </p:nvSpPr>
        <p:spPr bwMode="auto">
          <a:xfrm flipH="1">
            <a:off x="7543800" y="1143000"/>
            <a:ext cx="60960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68" name="Line 36"/>
          <p:cNvSpPr>
            <a:spLocks noChangeShapeType="1"/>
          </p:cNvSpPr>
          <p:nvPr/>
        </p:nvSpPr>
        <p:spPr bwMode="auto">
          <a:xfrm>
            <a:off x="7543800" y="1143000"/>
            <a:ext cx="60960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69" name="Text Box 37"/>
          <p:cNvSpPr txBox="1">
            <a:spLocks noChangeArrowheads="1"/>
          </p:cNvSpPr>
          <p:nvPr/>
        </p:nvSpPr>
        <p:spPr bwMode="auto">
          <a:xfrm>
            <a:off x="7010401" y="608020"/>
            <a:ext cx="19127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Light Source</a:t>
            </a:r>
          </a:p>
        </p:txBody>
      </p:sp>
      <p:sp>
        <p:nvSpPr>
          <p:cNvPr id="1349670" name="Line 38"/>
          <p:cNvSpPr>
            <a:spLocks noChangeShapeType="1"/>
          </p:cNvSpPr>
          <p:nvPr/>
        </p:nvSpPr>
        <p:spPr bwMode="auto">
          <a:xfrm flipV="1">
            <a:off x="6934200" y="1600200"/>
            <a:ext cx="838200" cy="8382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71" name="Text Box 39"/>
          <p:cNvSpPr txBox="1">
            <a:spLocks noChangeArrowheads="1"/>
          </p:cNvSpPr>
          <p:nvPr/>
        </p:nvSpPr>
        <p:spPr bwMode="auto">
          <a:xfrm>
            <a:off x="152410" y="6172206"/>
            <a:ext cx="60572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latin typeface="Times New Roman" charset="0"/>
                <a:cs typeface="Arial"/>
              </a:rPr>
              <a:t>Shadow ray to light is unblocked: object visible</a:t>
            </a:r>
          </a:p>
        </p:txBody>
      </p:sp>
      <p:grpSp>
        <p:nvGrpSpPr>
          <p:cNvPr id="1349672" name="Group 40"/>
          <p:cNvGrpSpPr>
            <a:grpSpLocks/>
          </p:cNvGrpSpPr>
          <p:nvPr/>
        </p:nvGrpSpPr>
        <p:grpSpPr bwMode="auto">
          <a:xfrm>
            <a:off x="1371600" y="3581400"/>
            <a:ext cx="4648200" cy="762000"/>
            <a:chOff x="864" y="2256"/>
            <a:chExt cx="2928" cy="480"/>
          </a:xfrm>
        </p:grpSpPr>
        <p:sp>
          <p:nvSpPr>
            <p:cNvPr id="1349673" name="Line 41"/>
            <p:cNvSpPr>
              <a:spLocks noChangeShapeType="1"/>
            </p:cNvSpPr>
            <p:nvPr/>
          </p:nvSpPr>
          <p:spPr bwMode="auto">
            <a:xfrm>
              <a:off x="864" y="2256"/>
              <a:ext cx="2832" cy="432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49674" name="Oval 42"/>
            <p:cNvSpPr>
              <a:spLocks noChangeArrowheads="1"/>
            </p:cNvSpPr>
            <p:nvPr/>
          </p:nvSpPr>
          <p:spPr bwMode="auto">
            <a:xfrm>
              <a:off x="3648" y="2592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grpSp>
        <p:nvGrpSpPr>
          <p:cNvPr id="1349675" name="Group 43"/>
          <p:cNvGrpSpPr>
            <a:grpSpLocks/>
          </p:cNvGrpSpPr>
          <p:nvPr/>
        </p:nvGrpSpPr>
        <p:grpSpPr bwMode="auto">
          <a:xfrm>
            <a:off x="5943600" y="3657600"/>
            <a:ext cx="381000" cy="533400"/>
            <a:chOff x="3744" y="2304"/>
            <a:chExt cx="240" cy="336"/>
          </a:xfrm>
        </p:grpSpPr>
        <p:sp>
          <p:nvSpPr>
            <p:cNvPr id="1349676" name="Line 44"/>
            <p:cNvSpPr>
              <a:spLocks noChangeShapeType="1"/>
            </p:cNvSpPr>
            <p:nvPr/>
          </p:nvSpPr>
          <p:spPr bwMode="auto">
            <a:xfrm flipV="1">
              <a:off x="3744" y="2400"/>
              <a:ext cx="144" cy="2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49677" name="Oval 45"/>
            <p:cNvSpPr>
              <a:spLocks noChangeArrowheads="1"/>
            </p:cNvSpPr>
            <p:nvPr/>
          </p:nvSpPr>
          <p:spPr bwMode="auto">
            <a:xfrm>
              <a:off x="3840" y="2304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349678" name="Text Box 46"/>
          <p:cNvSpPr txBox="1">
            <a:spLocks noChangeArrowheads="1"/>
          </p:cNvSpPr>
          <p:nvPr/>
        </p:nvSpPr>
        <p:spPr bwMode="auto">
          <a:xfrm>
            <a:off x="152400" y="6170620"/>
            <a:ext cx="67249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Shadow ray to light is blocked: object in shadow</a:t>
            </a:r>
          </a:p>
        </p:txBody>
      </p:sp>
      <p:sp>
        <p:nvSpPr>
          <p:cNvPr id="1349679" name="Line 47"/>
          <p:cNvSpPr>
            <a:spLocks noChangeShapeType="1"/>
          </p:cNvSpPr>
          <p:nvPr/>
        </p:nvSpPr>
        <p:spPr bwMode="auto">
          <a:xfrm>
            <a:off x="5257800" y="1600200"/>
            <a:ext cx="0" cy="3810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0988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9670" grpId="0" animBg="1"/>
      <p:bldP spid="1349671" grpId="0"/>
      <p:bldP spid="1349671" grpId="1"/>
      <p:bldP spid="13496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658" name="Line 2"/>
          <p:cNvSpPr>
            <a:spLocks noChangeShapeType="1"/>
          </p:cNvSpPr>
          <p:nvPr/>
        </p:nvSpPr>
        <p:spPr bwMode="auto">
          <a:xfrm flipV="1">
            <a:off x="4267200" y="5715000"/>
            <a:ext cx="457200" cy="914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0659" name="Line 3"/>
          <p:cNvSpPr>
            <a:spLocks noChangeShapeType="1"/>
          </p:cNvSpPr>
          <p:nvPr/>
        </p:nvSpPr>
        <p:spPr bwMode="auto">
          <a:xfrm flipV="1">
            <a:off x="4267200" y="3962400"/>
            <a:ext cx="1066800" cy="1524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Shadows: Numerical Issues</a:t>
            </a:r>
          </a:p>
        </p:txBody>
      </p:sp>
      <p:sp>
        <p:nvSpPr>
          <p:cNvPr id="1350661" name="Line 5"/>
          <p:cNvSpPr>
            <a:spLocks noChangeShapeType="1"/>
          </p:cNvSpPr>
          <p:nvPr/>
        </p:nvSpPr>
        <p:spPr bwMode="auto">
          <a:xfrm>
            <a:off x="2133600" y="5638800"/>
            <a:ext cx="4419600" cy="0"/>
          </a:xfrm>
          <a:prstGeom prst="line">
            <a:avLst/>
          </a:prstGeom>
          <a:noFill/>
          <a:ln w="508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pSp>
        <p:nvGrpSpPr>
          <p:cNvPr id="1350662" name="Group 6"/>
          <p:cNvGrpSpPr>
            <a:grpSpLocks/>
          </p:cNvGrpSpPr>
          <p:nvPr/>
        </p:nvGrpSpPr>
        <p:grpSpPr bwMode="auto">
          <a:xfrm>
            <a:off x="5105400" y="3276600"/>
            <a:ext cx="762000" cy="762000"/>
            <a:chOff x="4704" y="672"/>
            <a:chExt cx="480" cy="480"/>
          </a:xfrm>
        </p:grpSpPr>
        <p:sp>
          <p:nvSpPr>
            <p:cNvPr id="1350663" name="Line 7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50664" name="Oval 8"/>
            <p:cNvSpPr>
              <a:spLocks noChangeArrowheads="1"/>
            </p:cNvSpPr>
            <p:nvPr/>
          </p:nvSpPr>
          <p:spPr bwMode="auto">
            <a:xfrm>
              <a:off x="4848" y="816"/>
              <a:ext cx="192" cy="192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50665" name="Line 9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50666" name="Line 10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50667" name="Line 11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350668" name="Oval 12"/>
          <p:cNvSpPr>
            <a:spLocks noChangeArrowheads="1"/>
          </p:cNvSpPr>
          <p:nvPr/>
        </p:nvSpPr>
        <p:spPr bwMode="auto">
          <a:xfrm>
            <a:off x="4191000" y="5410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0669" name="Text Box 13"/>
          <p:cNvSpPr txBox="1">
            <a:spLocks noChangeArrowheads="1"/>
          </p:cNvSpPr>
          <p:nvPr/>
        </p:nvSpPr>
        <p:spPr bwMode="auto">
          <a:xfrm>
            <a:off x="457209" y="1244600"/>
            <a:ext cx="741741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 sz="2800">
                <a:solidFill>
                  <a:srgbClr val="FFFFFF"/>
                </a:solidFill>
                <a:latin typeface="Times New Roman" charset="0"/>
                <a:cs typeface="Arial"/>
              </a:rPr>
              <a:t>  </a:t>
            </a:r>
            <a:r>
              <a:rPr lang="en-US">
                <a:solidFill>
                  <a:srgbClr val="FFFFFF"/>
                </a:solidFill>
                <a:cs typeface="Arial"/>
              </a:rPr>
              <a:t>Numerical inaccuracy may cause intersection to be </a:t>
            </a:r>
          </a:p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    below surface  (effect exaggerated in figure)</a:t>
            </a:r>
          </a:p>
        </p:txBody>
      </p:sp>
      <p:sp>
        <p:nvSpPr>
          <p:cNvPr id="1350670" name="Text Box 14"/>
          <p:cNvSpPr txBox="1">
            <a:spLocks noChangeArrowheads="1"/>
          </p:cNvSpPr>
          <p:nvPr/>
        </p:nvSpPr>
        <p:spPr bwMode="auto">
          <a:xfrm>
            <a:off x="457209" y="2200276"/>
            <a:ext cx="64299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 sz="2800">
                <a:solidFill>
                  <a:srgbClr val="FFFFFF"/>
                </a:solidFill>
                <a:latin typeface="Times New Roman" charset="0"/>
                <a:cs typeface="Arial"/>
              </a:rPr>
              <a:t>  </a:t>
            </a:r>
            <a:r>
              <a:rPr lang="en-US">
                <a:solidFill>
                  <a:srgbClr val="FFFFFF"/>
                </a:solidFill>
                <a:cs typeface="Arial"/>
              </a:rPr>
              <a:t>Causing surface to incorrectly shadow itself</a:t>
            </a:r>
          </a:p>
        </p:txBody>
      </p:sp>
      <p:sp>
        <p:nvSpPr>
          <p:cNvPr id="1350671" name="Text Box 15"/>
          <p:cNvSpPr txBox="1">
            <a:spLocks noChangeArrowheads="1"/>
          </p:cNvSpPr>
          <p:nvPr/>
        </p:nvSpPr>
        <p:spPr bwMode="auto">
          <a:xfrm>
            <a:off x="457200" y="2730506"/>
            <a:ext cx="77764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>
                <a:solidFill>
                  <a:srgbClr val="FFFFFF"/>
                </a:solidFill>
                <a:cs typeface="Arial"/>
              </a:rPr>
              <a:t>  Move a little towards light before shooting shadow ray</a:t>
            </a:r>
          </a:p>
        </p:txBody>
      </p:sp>
      <p:sp>
        <p:nvSpPr>
          <p:cNvPr id="1350672" name="Line 16"/>
          <p:cNvSpPr>
            <a:spLocks noChangeShapeType="1"/>
          </p:cNvSpPr>
          <p:nvPr/>
        </p:nvSpPr>
        <p:spPr bwMode="auto">
          <a:xfrm flipV="1">
            <a:off x="4800600" y="4038600"/>
            <a:ext cx="60960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5419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00416 0.16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506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0658" grpId="0" animBg="1"/>
      <p:bldP spid="1350658" grpId="1" animBg="1"/>
      <p:bldP spid="1350659" grpId="0" animBg="1"/>
      <p:bldP spid="1350659" grpId="1" animBg="1"/>
      <p:bldP spid="1350668" grpId="0" animBg="1"/>
      <p:bldP spid="1350669" grpId="0"/>
      <p:bldP spid="1350670" grpId="0"/>
      <p:bldP spid="1350671" grpId="0"/>
      <p:bldP spid="135067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82" name="Line 2"/>
          <p:cNvSpPr>
            <a:spLocks noChangeShapeType="1"/>
          </p:cNvSpPr>
          <p:nvPr/>
        </p:nvSpPr>
        <p:spPr bwMode="auto">
          <a:xfrm>
            <a:off x="4495800" y="4495800"/>
            <a:ext cx="3352800" cy="533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3" name="Rectangle 3"/>
          <p:cNvSpPr>
            <a:spLocks noChangeArrowheads="1"/>
          </p:cNvSpPr>
          <p:nvPr/>
        </p:nvSpPr>
        <p:spPr bwMode="auto">
          <a:xfrm rot="2461875">
            <a:off x="5791200" y="3505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4" name="Rectangle 4"/>
          <p:cNvSpPr>
            <a:spLocks noChangeArrowheads="1"/>
          </p:cNvSpPr>
          <p:nvPr/>
        </p:nvSpPr>
        <p:spPr bwMode="auto">
          <a:xfrm rot="3526239">
            <a:off x="5181600" y="3962400"/>
            <a:ext cx="533400" cy="533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5" name="AutoShape 5"/>
          <p:cNvSpPr>
            <a:spLocks noChangeArrowheads="1"/>
          </p:cNvSpPr>
          <p:nvPr/>
        </p:nvSpPr>
        <p:spPr bwMode="auto">
          <a:xfrm rot="15537316">
            <a:off x="4876800" y="35814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6" name="Rectangle 6"/>
          <p:cNvSpPr>
            <a:spLocks noChangeArrowheads="1"/>
          </p:cNvSpPr>
          <p:nvPr/>
        </p:nvSpPr>
        <p:spPr bwMode="auto">
          <a:xfrm rot="956723">
            <a:off x="6781800" y="2743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7" name="Rectangle 7"/>
          <p:cNvSpPr>
            <a:spLocks noChangeArrowheads="1"/>
          </p:cNvSpPr>
          <p:nvPr/>
        </p:nvSpPr>
        <p:spPr bwMode="auto">
          <a:xfrm rot="956723">
            <a:off x="7108825" y="3954463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8" name="Line 8"/>
          <p:cNvSpPr>
            <a:spLocks noChangeShapeType="1"/>
          </p:cNvSpPr>
          <p:nvPr/>
        </p:nvSpPr>
        <p:spPr bwMode="auto">
          <a:xfrm>
            <a:off x="7239000" y="2667000"/>
            <a:ext cx="1600200" cy="609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9" name="Line 9"/>
          <p:cNvSpPr>
            <a:spLocks noChangeShapeType="1"/>
          </p:cNvSpPr>
          <p:nvPr/>
        </p:nvSpPr>
        <p:spPr bwMode="auto">
          <a:xfrm flipV="1">
            <a:off x="4495800" y="2667000"/>
            <a:ext cx="2743200" cy="1828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Mirror Reflections/Refractions</a:t>
            </a:r>
          </a:p>
        </p:txBody>
      </p:sp>
      <p:sp>
        <p:nvSpPr>
          <p:cNvPr id="1351691" name="Line 11"/>
          <p:cNvSpPr>
            <a:spLocks noChangeShapeType="1"/>
          </p:cNvSpPr>
          <p:nvPr/>
        </p:nvSpPr>
        <p:spPr bwMode="auto">
          <a:xfrm>
            <a:off x="4114800" y="20574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2" name="Line 12"/>
          <p:cNvSpPr>
            <a:spLocks noChangeShapeType="1"/>
          </p:cNvSpPr>
          <p:nvPr/>
        </p:nvSpPr>
        <p:spPr bwMode="auto">
          <a:xfrm>
            <a:off x="4495800" y="19050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3" name="Line 13"/>
          <p:cNvSpPr>
            <a:spLocks noChangeShapeType="1"/>
          </p:cNvSpPr>
          <p:nvPr/>
        </p:nvSpPr>
        <p:spPr bwMode="auto">
          <a:xfrm>
            <a:off x="4876800" y="1752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4" name="Line 14"/>
          <p:cNvSpPr>
            <a:spLocks noChangeShapeType="1"/>
          </p:cNvSpPr>
          <p:nvPr/>
        </p:nvSpPr>
        <p:spPr bwMode="auto">
          <a:xfrm flipV="1">
            <a:off x="3810000" y="2286000"/>
            <a:ext cx="1447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5" name="Line 15"/>
          <p:cNvSpPr>
            <a:spLocks noChangeShapeType="1"/>
          </p:cNvSpPr>
          <p:nvPr/>
        </p:nvSpPr>
        <p:spPr bwMode="auto">
          <a:xfrm flipV="1">
            <a:off x="3810000" y="3124200"/>
            <a:ext cx="1447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6" name="Line 16"/>
          <p:cNvSpPr>
            <a:spLocks noChangeShapeType="1"/>
          </p:cNvSpPr>
          <p:nvPr/>
        </p:nvSpPr>
        <p:spPr bwMode="auto">
          <a:xfrm>
            <a:off x="3810000" y="37338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7" name="Line 17"/>
          <p:cNvSpPr>
            <a:spLocks noChangeShapeType="1"/>
          </p:cNvSpPr>
          <p:nvPr/>
        </p:nvSpPr>
        <p:spPr bwMode="auto">
          <a:xfrm>
            <a:off x="3810000" y="4191000"/>
            <a:ext cx="1447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8" name="Line 18"/>
          <p:cNvSpPr>
            <a:spLocks noChangeShapeType="1"/>
          </p:cNvSpPr>
          <p:nvPr/>
        </p:nvSpPr>
        <p:spPr bwMode="auto">
          <a:xfrm>
            <a:off x="3810000" y="4648200"/>
            <a:ext cx="1447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9" name="Line 19"/>
          <p:cNvSpPr>
            <a:spLocks noChangeShapeType="1"/>
          </p:cNvSpPr>
          <p:nvPr/>
        </p:nvSpPr>
        <p:spPr bwMode="auto">
          <a:xfrm flipH="1">
            <a:off x="7848600" y="3276600"/>
            <a:ext cx="990600" cy="1752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700" name="Rectangle 20"/>
          <p:cNvSpPr>
            <a:spLocks noChangeArrowheads="1"/>
          </p:cNvSpPr>
          <p:nvPr/>
        </p:nvSpPr>
        <p:spPr bwMode="auto">
          <a:xfrm rot="1794899">
            <a:off x="7848600" y="3200400"/>
            <a:ext cx="685800" cy="7620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701" name="Oval 21"/>
          <p:cNvSpPr>
            <a:spLocks noChangeArrowheads="1"/>
          </p:cNvSpPr>
          <p:nvPr/>
        </p:nvSpPr>
        <p:spPr bwMode="auto">
          <a:xfrm>
            <a:off x="1295400" y="3505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702" name="Text Box 22"/>
          <p:cNvSpPr txBox="1">
            <a:spLocks noChangeArrowheads="1"/>
          </p:cNvSpPr>
          <p:nvPr/>
        </p:nvSpPr>
        <p:spPr bwMode="auto">
          <a:xfrm>
            <a:off x="334963" y="3849694"/>
            <a:ext cx="2467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Viewpoint</a:t>
            </a:r>
          </a:p>
        </p:txBody>
      </p:sp>
      <p:sp>
        <p:nvSpPr>
          <p:cNvPr id="1351703" name="Text Box 23"/>
          <p:cNvSpPr txBox="1">
            <a:spLocks noChangeArrowheads="1"/>
          </p:cNvSpPr>
          <p:nvPr/>
        </p:nvSpPr>
        <p:spPr bwMode="auto">
          <a:xfrm>
            <a:off x="3459172" y="5561020"/>
            <a:ext cx="2112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Screen</a:t>
            </a:r>
          </a:p>
        </p:txBody>
      </p:sp>
      <p:sp>
        <p:nvSpPr>
          <p:cNvPr id="1351704" name="Text Box 24"/>
          <p:cNvSpPr txBox="1">
            <a:spLocks noChangeArrowheads="1"/>
          </p:cNvSpPr>
          <p:nvPr/>
        </p:nvSpPr>
        <p:spPr bwMode="auto">
          <a:xfrm>
            <a:off x="6126172" y="5561020"/>
            <a:ext cx="1228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Objects</a:t>
            </a:r>
          </a:p>
        </p:txBody>
      </p:sp>
      <p:sp>
        <p:nvSpPr>
          <p:cNvPr id="1351705" name="Line 25"/>
          <p:cNvSpPr>
            <a:spLocks noChangeShapeType="1"/>
          </p:cNvSpPr>
          <p:nvPr/>
        </p:nvSpPr>
        <p:spPr bwMode="auto">
          <a:xfrm>
            <a:off x="3810000" y="22098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706" name="Line 26"/>
          <p:cNvSpPr>
            <a:spLocks noChangeShapeType="1"/>
          </p:cNvSpPr>
          <p:nvPr/>
        </p:nvSpPr>
        <p:spPr bwMode="auto">
          <a:xfrm flipV="1">
            <a:off x="3810000" y="1600200"/>
            <a:ext cx="1447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707" name="Line 27"/>
          <p:cNvSpPr>
            <a:spLocks noChangeShapeType="1"/>
          </p:cNvSpPr>
          <p:nvPr/>
        </p:nvSpPr>
        <p:spPr bwMode="auto">
          <a:xfrm>
            <a:off x="3810000" y="5029200"/>
            <a:ext cx="1447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708" name="AutoShape 28"/>
          <p:cNvSpPr>
            <a:spLocks noChangeArrowheads="1"/>
          </p:cNvSpPr>
          <p:nvPr/>
        </p:nvSpPr>
        <p:spPr bwMode="auto">
          <a:xfrm>
            <a:off x="6172200" y="23622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pSp>
        <p:nvGrpSpPr>
          <p:cNvPr id="1351710" name="Group 30"/>
          <p:cNvGrpSpPr>
            <a:grpSpLocks/>
          </p:cNvGrpSpPr>
          <p:nvPr/>
        </p:nvGrpSpPr>
        <p:grpSpPr bwMode="auto">
          <a:xfrm>
            <a:off x="1371600" y="2819400"/>
            <a:ext cx="4343400" cy="1447800"/>
            <a:chOff x="864" y="1776"/>
            <a:chExt cx="2736" cy="912"/>
          </a:xfrm>
        </p:grpSpPr>
        <p:sp>
          <p:nvSpPr>
            <p:cNvPr id="1351711" name="Line 31"/>
            <p:cNvSpPr>
              <a:spLocks noChangeShapeType="1"/>
            </p:cNvSpPr>
            <p:nvPr/>
          </p:nvSpPr>
          <p:spPr bwMode="auto">
            <a:xfrm>
              <a:off x="864" y="2256"/>
              <a:ext cx="2640" cy="384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51712" name="Oval 32"/>
            <p:cNvSpPr>
              <a:spLocks noChangeArrowheads="1"/>
            </p:cNvSpPr>
            <p:nvPr/>
          </p:nvSpPr>
          <p:spPr bwMode="auto">
            <a:xfrm>
              <a:off x="3456" y="2544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51713" name="Line 33"/>
            <p:cNvSpPr>
              <a:spLocks noChangeShapeType="1"/>
            </p:cNvSpPr>
            <p:nvPr/>
          </p:nvSpPr>
          <p:spPr bwMode="auto">
            <a:xfrm flipV="1">
              <a:off x="3504" y="1776"/>
              <a:ext cx="0" cy="816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grpSp>
        <p:nvGrpSpPr>
          <p:cNvPr id="1351714" name="Group 34"/>
          <p:cNvGrpSpPr>
            <a:grpSpLocks/>
          </p:cNvGrpSpPr>
          <p:nvPr/>
        </p:nvGrpSpPr>
        <p:grpSpPr bwMode="auto">
          <a:xfrm>
            <a:off x="304800" y="3886207"/>
            <a:ext cx="5867400" cy="2886075"/>
            <a:chOff x="192" y="2496"/>
            <a:chExt cx="3696" cy="1818"/>
          </a:xfrm>
        </p:grpSpPr>
        <p:sp>
          <p:nvSpPr>
            <p:cNvPr id="1351715" name="Line 35"/>
            <p:cNvSpPr>
              <a:spLocks noChangeShapeType="1"/>
            </p:cNvSpPr>
            <p:nvPr/>
          </p:nvSpPr>
          <p:spPr bwMode="auto">
            <a:xfrm flipV="1">
              <a:off x="3552" y="2496"/>
              <a:ext cx="336" cy="14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51716" name="Text Box 36"/>
            <p:cNvSpPr txBox="1">
              <a:spLocks noChangeArrowheads="1"/>
            </p:cNvSpPr>
            <p:nvPr/>
          </p:nvSpPr>
          <p:spPr bwMode="auto">
            <a:xfrm>
              <a:off x="192" y="3791"/>
              <a:ext cx="365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>
                  <a:solidFill>
                    <a:srgbClr val="FFFFFF"/>
                  </a:solidFill>
                  <a:cs typeface="Arial"/>
                </a:rPr>
                <a:t>Generate reflected ray in mirror direction, </a:t>
              </a:r>
            </a:p>
            <a:p>
              <a:pPr algn="l" eaLnBrk="1" hangingPunct="1"/>
              <a:r>
                <a:rPr lang="en-US">
                  <a:solidFill>
                    <a:srgbClr val="FFFFFF"/>
                  </a:solidFill>
                  <a:cs typeface="Arial"/>
                </a:rPr>
                <a:t>Get reflections and refractions of objects</a:t>
              </a:r>
            </a:p>
          </p:txBody>
        </p:sp>
      </p:grpSp>
      <p:sp>
        <p:nvSpPr>
          <p:cNvPr id="1351717" name="Line 37"/>
          <p:cNvSpPr>
            <a:spLocks noChangeShapeType="1"/>
          </p:cNvSpPr>
          <p:nvPr/>
        </p:nvSpPr>
        <p:spPr bwMode="auto">
          <a:xfrm>
            <a:off x="5257800" y="1600200"/>
            <a:ext cx="0" cy="3810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0321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68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Recursive Ray Tracing</a:t>
            </a:r>
          </a:p>
        </p:txBody>
      </p:sp>
      <p:sp>
        <p:nvSpPr>
          <p:cNvPr id="132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For each pixel</a:t>
            </a:r>
          </a:p>
          <a:p>
            <a:pPr lvl="1"/>
            <a:r>
              <a:rPr lang="en-US"/>
              <a:t>Trace Primary Eye Ray, find intersection</a:t>
            </a:r>
          </a:p>
          <a:p>
            <a:pPr lvl="1"/>
            <a:endParaRPr lang="en-US"/>
          </a:p>
          <a:p>
            <a:pPr lvl="1"/>
            <a:r>
              <a:rPr lang="en-US"/>
              <a:t>Trace Secondary Shadow Ray(s) to all light(s)</a:t>
            </a:r>
          </a:p>
          <a:p>
            <a:pPr lvl="2"/>
            <a:r>
              <a:rPr lang="en-US"/>
              <a:t>Color  = Visible ? Illumination Model : 0 ;</a:t>
            </a:r>
          </a:p>
          <a:p>
            <a:pPr lvl="1"/>
            <a:endParaRPr lang="en-US"/>
          </a:p>
          <a:p>
            <a:pPr lvl="1"/>
            <a:r>
              <a:rPr lang="en-US"/>
              <a:t>Trace Reflected Ray</a:t>
            </a:r>
          </a:p>
          <a:p>
            <a:pPr lvl="2"/>
            <a:r>
              <a:rPr lang="en-US"/>
              <a:t>Color += reflectivity * Color of reflected ray</a:t>
            </a:r>
          </a:p>
          <a:p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08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 with Recursion</a:t>
            </a:r>
          </a:p>
        </p:txBody>
      </p:sp>
      <p:sp>
        <p:nvSpPr>
          <p:cNvPr id="133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Reflection rays may be traced forever</a:t>
            </a:r>
          </a:p>
          <a:p>
            <a:endParaRPr lang="en-US"/>
          </a:p>
          <a:p>
            <a:r>
              <a:rPr lang="en-US"/>
              <a:t>Generally, set maximum recursion depth</a:t>
            </a:r>
          </a:p>
          <a:p>
            <a:endParaRPr lang="en-US"/>
          </a:p>
          <a:p>
            <a:r>
              <a:rPr lang="en-US"/>
              <a:t>Same for transmitted rays (take refraction into account)</a:t>
            </a:r>
          </a:p>
          <a:p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04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needed for Realism</a:t>
            </a:r>
          </a:p>
        </p:txBody>
      </p:sp>
      <p:sp>
        <p:nvSpPr>
          <p:cNvPr id="131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(Soft) Shadows</a:t>
            </a:r>
          </a:p>
          <a:p>
            <a:r>
              <a:rPr lang="en-US"/>
              <a:t>Reflections (Mirrors and Glossy)</a:t>
            </a:r>
          </a:p>
          <a:p>
            <a:r>
              <a:rPr lang="en-US"/>
              <a:t>Transparency (Water, Glass)</a:t>
            </a:r>
          </a:p>
          <a:p>
            <a:r>
              <a:rPr lang="en-US"/>
              <a:t>Interreflections (Color Bleeding)</a:t>
            </a:r>
          </a:p>
          <a:p>
            <a:r>
              <a:rPr lang="en-US"/>
              <a:t>Complex Illumination (Natural, Area Light)</a:t>
            </a:r>
          </a:p>
          <a:p>
            <a:r>
              <a:rPr lang="en-US"/>
              <a:t>Realistic Materials (Velvet, Paints, Glass)</a:t>
            </a:r>
          </a:p>
          <a:p>
            <a:r>
              <a:rPr lang="en-US"/>
              <a:t>And many more</a:t>
            </a:r>
          </a:p>
        </p:txBody>
      </p:sp>
    </p:spTree>
    <p:extLst>
      <p:ext uri="{BB962C8B-B14F-4D97-AF65-F5344CB8AC3E}">
        <p14:creationId xmlns:p14="http://schemas.microsoft.com/office/powerpoint/2010/main" val="3978162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02" name="Picture 2" descr="whitted-checkerboard-sig80-w5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7"/>
            <a:ext cx="6629400" cy="4868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03" name="Text Box 3"/>
          <p:cNvSpPr txBox="1">
            <a:spLocks noChangeArrowheads="1"/>
          </p:cNvSpPr>
          <p:nvPr/>
        </p:nvSpPr>
        <p:spPr bwMode="auto">
          <a:xfrm>
            <a:off x="5094288" y="5789620"/>
            <a:ext cx="2978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</a:rPr>
              <a:t>Turner Whitted 1980</a:t>
            </a:r>
          </a:p>
        </p:txBody>
      </p:sp>
    </p:spTree>
    <p:extLst>
      <p:ext uri="{BB962C8B-B14F-4D97-AF65-F5344CB8AC3E}">
        <p14:creationId xmlns:p14="http://schemas.microsoft.com/office/powerpoint/2010/main" val="3754606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needed for Realism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458200" cy="4572000"/>
          </a:xfrm>
        </p:spPr>
        <p:txBody>
          <a:bodyPr/>
          <a:lstStyle/>
          <a:p>
            <a:r>
              <a:rPr lang="en-US">
                <a:solidFill>
                  <a:srgbClr val="FFFF66"/>
                </a:solidFill>
              </a:rPr>
              <a:t>(Soft)</a:t>
            </a:r>
            <a:r>
              <a:rPr lang="en-US"/>
              <a:t> Shadows</a:t>
            </a:r>
          </a:p>
          <a:p>
            <a:r>
              <a:rPr lang="en-US"/>
              <a:t>Reflections (Mirrors and </a:t>
            </a:r>
            <a:r>
              <a:rPr lang="en-US">
                <a:solidFill>
                  <a:srgbClr val="FFFF66"/>
                </a:solidFill>
              </a:rPr>
              <a:t>Glossy</a:t>
            </a:r>
            <a:r>
              <a:rPr lang="en-US"/>
              <a:t>)</a:t>
            </a:r>
          </a:p>
          <a:p>
            <a:r>
              <a:rPr lang="en-US"/>
              <a:t>Transparency (Water, Glass)</a:t>
            </a:r>
          </a:p>
          <a:p>
            <a:r>
              <a:rPr lang="en-US">
                <a:solidFill>
                  <a:schemeClr val="accent2"/>
                </a:solidFill>
              </a:rPr>
              <a:t>Interreflections (Color Bleeding)</a:t>
            </a:r>
          </a:p>
          <a:p>
            <a:r>
              <a:rPr lang="en-US">
                <a:solidFill>
                  <a:srgbClr val="FFFF66"/>
                </a:solidFill>
              </a:rPr>
              <a:t>Complex Illumination (Natural, Area Light)</a:t>
            </a:r>
          </a:p>
          <a:p>
            <a:r>
              <a:rPr lang="en-US">
                <a:solidFill>
                  <a:srgbClr val="FFFF66"/>
                </a:solidFill>
              </a:rPr>
              <a:t>Realistic Materials (Velvet, Paints, Glass)</a:t>
            </a:r>
          </a:p>
        </p:txBody>
      </p:sp>
      <p:sp>
        <p:nvSpPr>
          <p:cNvPr id="1353732" name="Text Box 4"/>
          <p:cNvSpPr txBox="1">
            <a:spLocks noChangeArrowheads="1"/>
          </p:cNvSpPr>
          <p:nvPr/>
        </p:nvSpPr>
        <p:spPr bwMode="auto">
          <a:xfrm>
            <a:off x="403235" y="5257800"/>
            <a:ext cx="8588375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dirty="0">
                <a:solidFill>
                  <a:srgbClr val="FFFFFF"/>
                </a:solidFill>
                <a:cs typeface="Arial"/>
              </a:rPr>
              <a:t>Discussed in this lecture</a:t>
            </a:r>
          </a:p>
          <a:p>
            <a:pPr algn="l" eaLnBrk="1" hangingPunct="1"/>
            <a:r>
              <a:rPr lang="en-US" dirty="0">
                <a:solidFill>
                  <a:srgbClr val="FFFF66"/>
                </a:solidFill>
                <a:cs typeface="Arial"/>
              </a:rPr>
              <a:t>Not discussed but possible with distribution ray tracing </a:t>
            </a:r>
            <a:endParaRPr lang="en-US" dirty="0" smtClean="0">
              <a:solidFill>
                <a:srgbClr val="FFFF66"/>
              </a:solidFill>
              <a:cs typeface="Arial"/>
            </a:endParaRPr>
          </a:p>
          <a:p>
            <a:pPr algn="l" eaLnBrk="1" hangingPunct="1"/>
            <a:r>
              <a:rPr lang="en-US" dirty="0" smtClean="0">
                <a:solidFill>
                  <a:srgbClr val="66CCFF"/>
                </a:solidFill>
                <a:cs typeface="Arial"/>
              </a:rPr>
              <a:t>Hard </a:t>
            </a:r>
            <a:r>
              <a:rPr lang="en-US" dirty="0">
                <a:solidFill>
                  <a:srgbClr val="66CCFF"/>
                </a:solidFill>
                <a:cs typeface="Arial"/>
              </a:rPr>
              <a:t>(but not impossible) with ray tracing; </a:t>
            </a:r>
            <a:r>
              <a:rPr lang="en-US" dirty="0" err="1">
                <a:solidFill>
                  <a:srgbClr val="66CCFF"/>
                </a:solidFill>
                <a:cs typeface="Arial"/>
              </a:rPr>
              <a:t>radiosity</a:t>
            </a:r>
            <a:r>
              <a:rPr lang="en-US" dirty="0">
                <a:solidFill>
                  <a:srgbClr val="66CCFF"/>
                </a:solidFill>
                <a:cs typeface="Arial"/>
              </a:rPr>
              <a:t> methods</a:t>
            </a:r>
          </a:p>
        </p:txBody>
      </p:sp>
    </p:spTree>
    <p:extLst>
      <p:ext uri="{BB962C8B-B14F-4D97-AF65-F5344CB8AC3E}">
        <p14:creationId xmlns:p14="http://schemas.microsoft.com/office/powerpoint/2010/main" val="2528422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3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029200"/>
          </a:xfrm>
        </p:spPr>
        <p:txBody>
          <a:bodyPr/>
          <a:lstStyle/>
          <a:p>
            <a:r>
              <a:rPr lang="en-US"/>
              <a:t>History</a:t>
            </a:r>
          </a:p>
          <a:p>
            <a:r>
              <a:rPr lang="en-US"/>
              <a:t>Basic Ray Casting (instead of rasterization)</a:t>
            </a:r>
          </a:p>
          <a:p>
            <a:pPr lvl="1"/>
            <a:r>
              <a:rPr lang="en-US"/>
              <a:t>Comparison to hardware scan conversion</a:t>
            </a:r>
          </a:p>
          <a:p>
            <a:r>
              <a:rPr lang="en-US"/>
              <a:t>Shadows / Reflections (core algorithm)</a:t>
            </a:r>
          </a:p>
          <a:p>
            <a:r>
              <a:rPr lang="en-US" i="1">
                <a:solidFill>
                  <a:srgbClr val="FFFF66"/>
                </a:solidFill>
              </a:rPr>
              <a:t>Ray-Surface Intersection</a:t>
            </a:r>
          </a:p>
          <a:p>
            <a:r>
              <a:rPr lang="en-US"/>
              <a:t>Optimizations</a:t>
            </a:r>
          </a:p>
          <a:p>
            <a:r>
              <a:rPr lang="en-US"/>
              <a:t>Current Research</a:t>
            </a:r>
          </a:p>
          <a:p>
            <a:pPr>
              <a:buFont typeface="Wingdings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39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Ray/Object Intersections</a:t>
            </a:r>
          </a:p>
        </p:txBody>
      </p:sp>
      <p:sp>
        <p:nvSpPr>
          <p:cNvPr id="133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Heart of Ray Tracer</a:t>
            </a:r>
          </a:p>
          <a:p>
            <a:pPr lvl="1"/>
            <a:r>
              <a:rPr lang="en-US"/>
              <a:t>One of the main initial research areas</a:t>
            </a:r>
          </a:p>
          <a:p>
            <a:pPr lvl="1"/>
            <a:r>
              <a:rPr lang="en-US"/>
              <a:t>Optimized routines for wide variety of primitives</a:t>
            </a:r>
          </a:p>
          <a:p>
            <a:r>
              <a:rPr lang="en-US"/>
              <a:t>Various types of info</a:t>
            </a:r>
          </a:p>
          <a:p>
            <a:pPr lvl="1"/>
            <a:r>
              <a:rPr lang="en-US"/>
              <a:t>Shadow rays: Intersection/No Intersection</a:t>
            </a:r>
          </a:p>
          <a:p>
            <a:pPr lvl="1"/>
            <a:r>
              <a:rPr lang="en-US"/>
              <a:t>Primary rays: Point of intersection, material, normals</a:t>
            </a:r>
          </a:p>
          <a:p>
            <a:pPr lvl="1"/>
            <a:r>
              <a:rPr lang="en-US"/>
              <a:t>Texture coordinates</a:t>
            </a:r>
          </a:p>
          <a:p>
            <a:r>
              <a:rPr lang="en-US"/>
              <a:t>Work out examples</a:t>
            </a:r>
          </a:p>
          <a:p>
            <a:pPr lvl="1"/>
            <a:r>
              <a:rPr lang="en-US"/>
              <a:t>Triangle, sphere, polygon, general implicit surface</a:t>
            </a:r>
          </a:p>
        </p:txBody>
      </p:sp>
    </p:spTree>
    <p:extLst>
      <p:ext uri="{BB962C8B-B14F-4D97-AF65-F5344CB8AC3E}">
        <p14:creationId xmlns:p14="http://schemas.microsoft.com/office/powerpoint/2010/main" val="568137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graphicFrame>
        <p:nvGraphicFramePr>
          <p:cNvPr id="13588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615877"/>
              </p:ext>
            </p:extLst>
          </p:nvPr>
        </p:nvGraphicFramePr>
        <p:xfrm>
          <a:off x="1803400" y="1463675"/>
          <a:ext cx="53752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3" imgW="2184400" imgH="495300" progId="Equation.DSMT4">
                  <p:embed/>
                </p:oleObj>
              </mc:Choice>
              <mc:Fallback>
                <p:oleObj name="Equation" r:id="rId3" imgW="21844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1463675"/>
                        <a:ext cx="537527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58852" name="Group 4"/>
          <p:cNvGrpSpPr>
            <a:grpSpLocks/>
          </p:cNvGrpSpPr>
          <p:nvPr/>
        </p:nvGrpSpPr>
        <p:grpSpPr bwMode="auto">
          <a:xfrm>
            <a:off x="2046288" y="2924175"/>
            <a:ext cx="4364038" cy="3214688"/>
            <a:chOff x="1289" y="1842"/>
            <a:chExt cx="2749" cy="2025"/>
          </a:xfrm>
        </p:grpSpPr>
        <p:sp>
          <p:nvSpPr>
            <p:cNvPr id="1358853" name="Oval 5"/>
            <p:cNvSpPr>
              <a:spLocks noChangeArrowheads="1"/>
            </p:cNvSpPr>
            <p:nvPr/>
          </p:nvSpPr>
          <p:spPr bwMode="auto">
            <a:xfrm>
              <a:off x="1969" y="1994"/>
              <a:ext cx="2069" cy="187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58854" name="Line 6"/>
            <p:cNvSpPr>
              <a:spLocks noChangeShapeType="1"/>
            </p:cNvSpPr>
            <p:nvPr/>
          </p:nvSpPr>
          <p:spPr bwMode="auto">
            <a:xfrm flipV="1">
              <a:off x="1563" y="1842"/>
              <a:ext cx="2317" cy="16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58855" name="Oval 7"/>
            <p:cNvSpPr>
              <a:spLocks noChangeArrowheads="1"/>
            </p:cNvSpPr>
            <p:nvPr/>
          </p:nvSpPr>
          <p:spPr bwMode="auto">
            <a:xfrm>
              <a:off x="2938" y="2798"/>
              <a:ext cx="171" cy="1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58856" name="Text Box 8"/>
            <p:cNvSpPr txBox="1">
              <a:spLocks noChangeArrowheads="1"/>
            </p:cNvSpPr>
            <p:nvPr/>
          </p:nvSpPr>
          <p:spPr bwMode="auto">
            <a:xfrm>
              <a:off x="3061" y="2673"/>
              <a:ext cx="25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1358857" name="Text Box 9"/>
            <p:cNvSpPr txBox="1">
              <a:spLocks noChangeArrowheads="1"/>
            </p:cNvSpPr>
            <p:nvPr/>
          </p:nvSpPr>
          <p:spPr bwMode="auto">
            <a:xfrm>
              <a:off x="1289" y="3282"/>
              <a:ext cx="31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P</a:t>
              </a:r>
              <a:r>
                <a:rPr lang="en-US" baseline="-25000">
                  <a:solidFill>
                    <a:srgbClr val="FFFFFF"/>
                  </a:solidFill>
                </a:rPr>
                <a:t>0</a:t>
              </a:r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25315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graphicFrame>
        <p:nvGraphicFramePr>
          <p:cNvPr id="13598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146880"/>
              </p:ext>
            </p:extLst>
          </p:nvPr>
        </p:nvGraphicFramePr>
        <p:xfrm>
          <a:off x="1803400" y="1463675"/>
          <a:ext cx="53752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Equation" r:id="rId3" imgW="2184400" imgH="495300" progId="Equation.DSMT4">
                  <p:embed/>
                </p:oleObj>
              </mc:Choice>
              <mc:Fallback>
                <p:oleObj name="Equation" r:id="rId3" imgW="21844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1463675"/>
                        <a:ext cx="537527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9876" name="Text Box 4"/>
          <p:cNvSpPr txBox="1">
            <a:spLocks noChangeArrowheads="1"/>
          </p:cNvSpPr>
          <p:nvPr/>
        </p:nvSpPr>
        <p:spPr bwMode="auto">
          <a:xfrm>
            <a:off x="352426" y="2652720"/>
            <a:ext cx="15534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Substitute</a:t>
            </a:r>
          </a:p>
        </p:txBody>
      </p:sp>
      <p:graphicFrame>
        <p:nvGraphicFramePr>
          <p:cNvPr id="13598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126247"/>
              </p:ext>
            </p:extLst>
          </p:nvPr>
        </p:nvGraphicFramePr>
        <p:xfrm>
          <a:off x="942975" y="3214688"/>
          <a:ext cx="7094538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Equation" r:id="rId5" imgW="2882900" imgH="520700" progId="Equation.DSMT4">
                  <p:embed/>
                </p:oleObj>
              </mc:Choice>
              <mc:Fallback>
                <p:oleObj name="Equation" r:id="rId5" imgW="28829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" y="3214688"/>
                        <a:ext cx="7094538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9878" name="Text Box 6"/>
          <p:cNvSpPr txBox="1">
            <a:spLocks noChangeArrowheads="1"/>
          </p:cNvSpPr>
          <p:nvPr/>
        </p:nvSpPr>
        <p:spPr bwMode="auto">
          <a:xfrm>
            <a:off x="361950" y="4433894"/>
            <a:ext cx="12620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Simplify</a:t>
            </a:r>
          </a:p>
        </p:txBody>
      </p:sp>
      <p:graphicFrame>
        <p:nvGraphicFramePr>
          <p:cNvPr id="13598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903472"/>
              </p:ext>
            </p:extLst>
          </p:nvPr>
        </p:nvGraphicFramePr>
        <p:xfrm>
          <a:off x="334963" y="4999038"/>
          <a:ext cx="83121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Equation" r:id="rId7" imgW="3378200" imgH="254000" progId="Equation.DSMT4">
                  <p:embed/>
                </p:oleObj>
              </mc:Choice>
              <mc:Fallback>
                <p:oleObj name="Equation" r:id="rId7" imgW="3378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4999038"/>
                        <a:ext cx="831215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69986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987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graphicFrame>
        <p:nvGraphicFramePr>
          <p:cNvPr id="13608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67114"/>
              </p:ext>
            </p:extLst>
          </p:nvPr>
        </p:nvGraphicFramePr>
        <p:xfrm>
          <a:off x="303213" y="1370013"/>
          <a:ext cx="831373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quation" r:id="rId3" imgW="3378200" imgH="254000" progId="Equation.DSMT4">
                  <p:embed/>
                </p:oleObj>
              </mc:Choice>
              <mc:Fallback>
                <p:oleObj name="Equation" r:id="rId3" imgW="3378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3" y="1370013"/>
                        <a:ext cx="8313737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0900" name="Text Box 4"/>
          <p:cNvSpPr txBox="1">
            <a:spLocks noChangeArrowheads="1"/>
          </p:cNvSpPr>
          <p:nvPr/>
        </p:nvSpPr>
        <p:spPr bwMode="auto">
          <a:xfrm>
            <a:off x="301626" y="2049469"/>
            <a:ext cx="43524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Solve quadratic equations for t</a:t>
            </a:r>
          </a:p>
        </p:txBody>
      </p:sp>
      <p:sp>
        <p:nvSpPr>
          <p:cNvPr id="1360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2 real positive roots: pick smaller root</a:t>
            </a:r>
          </a:p>
          <a:p>
            <a:r>
              <a:rPr lang="en-US" dirty="0"/>
              <a:t>Both roots same: tangent to sphere</a:t>
            </a:r>
          </a:p>
          <a:p>
            <a:r>
              <a:rPr lang="en-US" dirty="0"/>
              <a:t>One positive, one negative root: ray                                    origin inside sphere (pick + root)</a:t>
            </a:r>
          </a:p>
          <a:p>
            <a:r>
              <a:rPr lang="en-US" dirty="0"/>
              <a:t>Complex roots: no intersection (check                               discriminant of equation first)</a:t>
            </a:r>
          </a:p>
        </p:txBody>
      </p:sp>
      <p:sp>
        <p:nvSpPr>
          <p:cNvPr id="1360902" name="Oval 6"/>
          <p:cNvSpPr>
            <a:spLocks noChangeArrowheads="1"/>
          </p:cNvSpPr>
          <p:nvPr/>
        </p:nvSpPr>
        <p:spPr bwMode="auto">
          <a:xfrm>
            <a:off x="6867525" y="2200275"/>
            <a:ext cx="1136650" cy="1041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60903" name="Line 7"/>
          <p:cNvSpPr>
            <a:spLocks noChangeShapeType="1"/>
          </p:cNvSpPr>
          <p:nvPr/>
        </p:nvSpPr>
        <p:spPr bwMode="auto">
          <a:xfrm flipV="1">
            <a:off x="6681798" y="1884364"/>
            <a:ext cx="1011237" cy="1101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60904" name="Oval 8"/>
          <p:cNvSpPr>
            <a:spLocks noChangeArrowheads="1"/>
          </p:cNvSpPr>
          <p:nvPr/>
        </p:nvSpPr>
        <p:spPr bwMode="auto">
          <a:xfrm>
            <a:off x="6996123" y="3443288"/>
            <a:ext cx="935037" cy="8493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60905" name="Line 9"/>
          <p:cNvSpPr>
            <a:spLocks noChangeShapeType="1"/>
          </p:cNvSpPr>
          <p:nvPr/>
        </p:nvSpPr>
        <p:spPr bwMode="auto">
          <a:xfrm flipV="1">
            <a:off x="6777038" y="3289300"/>
            <a:ext cx="569912" cy="649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60906" name="Oval 10"/>
          <p:cNvSpPr>
            <a:spLocks noChangeArrowheads="1"/>
          </p:cNvSpPr>
          <p:nvPr/>
        </p:nvSpPr>
        <p:spPr bwMode="auto">
          <a:xfrm>
            <a:off x="6996123" y="4557713"/>
            <a:ext cx="935037" cy="8493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60907" name="Line 11"/>
          <p:cNvSpPr>
            <a:spLocks noChangeShapeType="1"/>
          </p:cNvSpPr>
          <p:nvPr/>
        </p:nvSpPr>
        <p:spPr bwMode="auto">
          <a:xfrm flipV="1">
            <a:off x="7400925" y="4454531"/>
            <a:ext cx="712788" cy="52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60908" name="Oval 12"/>
          <p:cNvSpPr>
            <a:spLocks noChangeArrowheads="1"/>
          </p:cNvSpPr>
          <p:nvPr/>
        </p:nvSpPr>
        <p:spPr bwMode="auto">
          <a:xfrm>
            <a:off x="6986598" y="5719763"/>
            <a:ext cx="935037" cy="8493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60909" name="Line 13"/>
          <p:cNvSpPr>
            <a:spLocks noChangeShapeType="1"/>
          </p:cNvSpPr>
          <p:nvPr/>
        </p:nvSpPr>
        <p:spPr bwMode="auto">
          <a:xfrm flipV="1">
            <a:off x="6586546" y="5516564"/>
            <a:ext cx="712787" cy="528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3770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sp>
        <p:nvSpPr>
          <p:cNvPr id="136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Intersection point:  </a:t>
            </a:r>
          </a:p>
          <a:p>
            <a:r>
              <a:rPr lang="en-US"/>
              <a:t>Normal (for sphere, this is same as coordinates in sphere frame of reference, useful other tasks) </a:t>
            </a:r>
          </a:p>
          <a:p>
            <a:endParaRPr lang="en-US"/>
          </a:p>
        </p:txBody>
      </p:sp>
      <p:graphicFrame>
        <p:nvGraphicFramePr>
          <p:cNvPr id="13619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339810"/>
              </p:ext>
            </p:extLst>
          </p:nvPr>
        </p:nvGraphicFramePr>
        <p:xfrm>
          <a:off x="4021138" y="1468438"/>
          <a:ext cx="337661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Equation" r:id="rId3" imgW="1371600" imgH="254000" progId="Equation.DSMT4">
                  <p:embed/>
                </p:oleObj>
              </mc:Choice>
              <mc:Fallback>
                <p:oleObj name="Equation" r:id="rId3" imgW="13716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1138" y="1468438"/>
                        <a:ext cx="3376612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743032"/>
              </p:ext>
            </p:extLst>
          </p:nvPr>
        </p:nvGraphicFramePr>
        <p:xfrm>
          <a:off x="2644775" y="3133725"/>
          <a:ext cx="3030538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Equation" r:id="rId5" imgW="1231900" imgH="520700" progId="Equation.DSMT4">
                  <p:embed/>
                </p:oleObj>
              </mc:Choice>
              <mc:Fallback>
                <p:oleObj name="Equation" r:id="rId5" imgW="12319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3133725"/>
                        <a:ext cx="3030538" cy="128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17550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Ray-Triangle Intersection</a:t>
            </a:r>
          </a:p>
        </p:txBody>
      </p:sp>
      <p:sp>
        <p:nvSpPr>
          <p:cNvPr id="136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approach: Ray-Plane intersection, then check if inside triangle</a:t>
            </a:r>
          </a:p>
          <a:p>
            <a:r>
              <a:rPr lang="en-US"/>
              <a:t>Plane equation: 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362948" name="AutoShape 4"/>
          <p:cNvSpPr>
            <a:spLocks noChangeArrowheads="1"/>
          </p:cNvSpPr>
          <p:nvPr/>
        </p:nvSpPr>
        <p:spPr bwMode="auto">
          <a:xfrm rot="2329102">
            <a:off x="4343400" y="2022475"/>
            <a:ext cx="2838450" cy="1487488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62949" name="Text Box 5"/>
          <p:cNvSpPr txBox="1">
            <a:spLocks noChangeArrowheads="1"/>
          </p:cNvSpPr>
          <p:nvPr/>
        </p:nvSpPr>
        <p:spPr bwMode="auto">
          <a:xfrm>
            <a:off x="3866086" y="22733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1362950" name="Text Box 6"/>
          <p:cNvSpPr txBox="1">
            <a:spLocks noChangeArrowheads="1"/>
          </p:cNvSpPr>
          <p:nvPr/>
        </p:nvSpPr>
        <p:spPr bwMode="auto">
          <a:xfrm>
            <a:off x="6215620" y="1970088"/>
            <a:ext cx="3386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1362951" name="Text Box 7"/>
          <p:cNvSpPr txBox="1">
            <a:spLocks noChangeArrowheads="1"/>
          </p:cNvSpPr>
          <p:nvPr/>
        </p:nvSpPr>
        <p:spPr bwMode="auto">
          <a:xfrm>
            <a:off x="6371167" y="4025900"/>
            <a:ext cx="3513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C</a:t>
            </a:r>
          </a:p>
        </p:txBody>
      </p:sp>
      <p:graphicFrame>
        <p:nvGraphicFramePr>
          <p:cNvPr id="13629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988859"/>
              </p:ext>
            </p:extLst>
          </p:nvPr>
        </p:nvGraphicFramePr>
        <p:xfrm>
          <a:off x="6508750" y="2324100"/>
          <a:ext cx="235743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Equation" r:id="rId3" imgW="1384300" imgH="482600" progId="Equation.DSMT4">
                  <p:embed/>
                </p:oleObj>
              </mc:Choice>
              <mc:Fallback>
                <p:oleObj name="Equation" r:id="rId3" imgW="13843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0" y="2324100"/>
                        <a:ext cx="2357438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9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91064"/>
              </p:ext>
            </p:extLst>
          </p:nvPr>
        </p:nvGraphicFramePr>
        <p:xfrm>
          <a:off x="1038225" y="3340100"/>
          <a:ext cx="32416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Equation" r:id="rId5" imgW="1536700" imgH="241300" progId="Equation.DSMT4">
                  <p:embed/>
                </p:oleObj>
              </mc:Choice>
              <mc:Fallback>
                <p:oleObj name="Equation" r:id="rId5" imgW="1536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3340100"/>
                        <a:ext cx="324167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13249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Ray-Triangle Intersection</a:t>
            </a:r>
          </a:p>
        </p:txBody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approach: Ray-Plane intersection, then check if inside triangle</a:t>
            </a:r>
          </a:p>
          <a:p>
            <a:r>
              <a:rPr lang="en-US"/>
              <a:t>Plane equation:  </a:t>
            </a:r>
          </a:p>
          <a:p>
            <a:endParaRPr lang="en-US"/>
          </a:p>
          <a:p>
            <a:r>
              <a:rPr lang="en-US"/>
              <a:t>Combine with ray equation: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363972" name="AutoShape 4"/>
          <p:cNvSpPr>
            <a:spLocks noChangeArrowheads="1"/>
          </p:cNvSpPr>
          <p:nvPr/>
        </p:nvSpPr>
        <p:spPr bwMode="auto">
          <a:xfrm rot="2329102">
            <a:off x="4343400" y="2022475"/>
            <a:ext cx="2838450" cy="1487488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63973" name="Text Box 5"/>
          <p:cNvSpPr txBox="1">
            <a:spLocks noChangeArrowheads="1"/>
          </p:cNvSpPr>
          <p:nvPr/>
        </p:nvSpPr>
        <p:spPr bwMode="auto">
          <a:xfrm>
            <a:off x="3866086" y="22733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1363974" name="Text Box 6"/>
          <p:cNvSpPr txBox="1">
            <a:spLocks noChangeArrowheads="1"/>
          </p:cNvSpPr>
          <p:nvPr/>
        </p:nvSpPr>
        <p:spPr bwMode="auto">
          <a:xfrm>
            <a:off x="6215620" y="1970088"/>
            <a:ext cx="3386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1363975" name="Text Box 7"/>
          <p:cNvSpPr txBox="1">
            <a:spLocks noChangeArrowheads="1"/>
          </p:cNvSpPr>
          <p:nvPr/>
        </p:nvSpPr>
        <p:spPr bwMode="auto">
          <a:xfrm>
            <a:off x="6371167" y="4025900"/>
            <a:ext cx="3513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C</a:t>
            </a:r>
          </a:p>
        </p:txBody>
      </p:sp>
      <p:graphicFrame>
        <p:nvGraphicFramePr>
          <p:cNvPr id="13639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000793"/>
              </p:ext>
            </p:extLst>
          </p:nvPr>
        </p:nvGraphicFramePr>
        <p:xfrm>
          <a:off x="6508750" y="2324100"/>
          <a:ext cx="235743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Equation" r:id="rId3" imgW="1384300" imgH="482600" progId="Equation.DSMT4">
                  <p:embed/>
                </p:oleObj>
              </mc:Choice>
              <mc:Fallback>
                <p:oleObj name="Equation" r:id="rId3" imgW="13843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0" y="2324100"/>
                        <a:ext cx="2357438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39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657390"/>
              </p:ext>
            </p:extLst>
          </p:nvPr>
        </p:nvGraphicFramePr>
        <p:xfrm>
          <a:off x="1038225" y="3340100"/>
          <a:ext cx="32416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Equation" r:id="rId5" imgW="1536700" imgH="241300" progId="Equation.DSMT4">
                  <p:embed/>
                </p:oleObj>
              </mc:Choice>
              <mc:Fallback>
                <p:oleObj name="Equation" r:id="rId5" imgW="1536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3340100"/>
                        <a:ext cx="324167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39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675617"/>
              </p:ext>
            </p:extLst>
          </p:nvPr>
        </p:nvGraphicFramePr>
        <p:xfrm>
          <a:off x="1169988" y="4456113"/>
          <a:ext cx="2786062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Equation" r:id="rId7" imgW="1371600" imgH="520700" progId="Equation.DSMT4">
                  <p:embed/>
                </p:oleObj>
              </mc:Choice>
              <mc:Fallback>
                <p:oleObj name="Equation" r:id="rId7" imgW="13716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4456113"/>
                        <a:ext cx="2786062" cy="105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39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126771"/>
              </p:ext>
            </p:extLst>
          </p:nvPr>
        </p:nvGraphicFramePr>
        <p:xfrm>
          <a:off x="5143500" y="4530725"/>
          <a:ext cx="21145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Equation" r:id="rId9" imgW="1041400" imgH="482600" progId="Equation.DSMT4">
                  <p:embed/>
                </p:oleObj>
              </mc:Choice>
              <mc:Fallback>
                <p:oleObj name="Equation" r:id="rId9" imgW="10414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4530725"/>
                        <a:ext cx="211455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74512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6866" name="Picture 2" descr="morph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6"/>
            <a:ext cx="8001000" cy="600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6867" name="Text Box 3"/>
          <p:cNvSpPr txBox="1">
            <a:spLocks noChangeArrowheads="1"/>
          </p:cNvSpPr>
          <p:nvPr/>
        </p:nvSpPr>
        <p:spPr bwMode="auto">
          <a:xfrm>
            <a:off x="1508125" y="6172206"/>
            <a:ext cx="1846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16868" name="Text Box 4"/>
          <p:cNvSpPr txBox="1">
            <a:spLocks noChangeArrowheads="1"/>
          </p:cNvSpPr>
          <p:nvPr/>
        </p:nvSpPr>
        <p:spPr bwMode="auto">
          <a:xfrm>
            <a:off x="5584826" y="6232526"/>
            <a:ext cx="34465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>
                <a:solidFill>
                  <a:srgbClr val="FFFFFF"/>
                </a:solidFill>
              </a:rPr>
              <a:t>Image courtesy Paul Heckbert 1983</a:t>
            </a:r>
          </a:p>
        </p:txBody>
      </p:sp>
    </p:spTree>
    <p:extLst>
      <p:ext uri="{BB962C8B-B14F-4D97-AF65-F5344CB8AC3E}">
        <p14:creationId xmlns:p14="http://schemas.microsoft.com/office/powerpoint/2010/main" val="303247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inside Triangle</a:t>
            </a:r>
          </a:p>
        </p:txBody>
      </p:sp>
      <p:sp>
        <p:nvSpPr>
          <p:cNvPr id="136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10" y="1298575"/>
            <a:ext cx="9083675" cy="5029200"/>
          </a:xfrm>
        </p:spPr>
        <p:txBody>
          <a:bodyPr/>
          <a:lstStyle/>
          <a:p>
            <a:r>
              <a:rPr lang="en-US"/>
              <a:t>Once intersect with plane, still need to find if in triangle</a:t>
            </a:r>
          </a:p>
          <a:p>
            <a:r>
              <a:rPr lang="en-US"/>
              <a:t>Many possibilities for triangles, general polygons (point in polygon tests)</a:t>
            </a:r>
          </a:p>
          <a:p>
            <a:r>
              <a:rPr lang="en-US"/>
              <a:t>We find parametrically [barycentric coordinates].  Also useful for other applications (texture mapping)</a:t>
            </a:r>
          </a:p>
        </p:txBody>
      </p:sp>
      <p:grpSp>
        <p:nvGrpSpPr>
          <p:cNvPr id="1364996" name="Group 4"/>
          <p:cNvGrpSpPr>
            <a:grpSpLocks/>
          </p:cNvGrpSpPr>
          <p:nvPr/>
        </p:nvGrpSpPr>
        <p:grpSpPr bwMode="auto">
          <a:xfrm>
            <a:off x="779463" y="4379923"/>
            <a:ext cx="3316288" cy="2425700"/>
            <a:chOff x="491" y="2591"/>
            <a:chExt cx="2089" cy="1528"/>
          </a:xfrm>
        </p:grpSpPr>
        <p:sp>
          <p:nvSpPr>
            <p:cNvPr id="1364997" name="AutoShape 5"/>
            <p:cNvSpPr>
              <a:spLocks noChangeArrowheads="1"/>
            </p:cNvSpPr>
            <p:nvPr/>
          </p:nvSpPr>
          <p:spPr bwMode="auto">
            <a:xfrm rot="2329102">
              <a:off x="792" y="2624"/>
              <a:ext cx="1788" cy="937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64998" name="Text Box 6"/>
            <p:cNvSpPr txBox="1">
              <a:spLocks noChangeArrowheads="1"/>
            </p:cNvSpPr>
            <p:nvPr/>
          </p:nvSpPr>
          <p:spPr bwMode="auto">
            <a:xfrm>
              <a:off x="491" y="2782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A</a:t>
              </a:r>
            </a:p>
          </p:txBody>
        </p:sp>
        <p:sp>
          <p:nvSpPr>
            <p:cNvPr id="1364999" name="Text Box 7"/>
            <p:cNvSpPr txBox="1">
              <a:spLocks noChangeArrowheads="1"/>
            </p:cNvSpPr>
            <p:nvPr/>
          </p:nvSpPr>
          <p:spPr bwMode="auto">
            <a:xfrm>
              <a:off x="1971" y="2591"/>
              <a:ext cx="21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B</a:t>
              </a:r>
            </a:p>
          </p:txBody>
        </p:sp>
        <p:sp>
          <p:nvSpPr>
            <p:cNvPr id="1365000" name="Text Box 8"/>
            <p:cNvSpPr txBox="1">
              <a:spLocks noChangeArrowheads="1"/>
            </p:cNvSpPr>
            <p:nvPr/>
          </p:nvSpPr>
          <p:spPr bwMode="auto">
            <a:xfrm>
              <a:off x="2069" y="3886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1365001" name="Oval 9"/>
            <p:cNvSpPr>
              <a:spLocks noChangeArrowheads="1"/>
            </p:cNvSpPr>
            <p:nvPr/>
          </p:nvSpPr>
          <p:spPr bwMode="auto">
            <a:xfrm>
              <a:off x="1613" y="3147"/>
              <a:ext cx="95" cy="9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65002" name="Text Box 10"/>
            <p:cNvSpPr txBox="1">
              <a:spLocks noChangeArrowheads="1"/>
            </p:cNvSpPr>
            <p:nvPr/>
          </p:nvSpPr>
          <p:spPr bwMode="auto">
            <a:xfrm>
              <a:off x="1685" y="3065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  <a:latin typeface="Times New Roman" charset="0"/>
                </a:rPr>
                <a:t>P</a:t>
              </a:r>
            </a:p>
          </p:txBody>
        </p:sp>
        <p:sp>
          <p:nvSpPr>
            <p:cNvPr id="1365003" name="Line 11"/>
            <p:cNvSpPr>
              <a:spLocks noChangeShapeType="1"/>
            </p:cNvSpPr>
            <p:nvPr/>
          </p:nvSpPr>
          <p:spPr bwMode="auto">
            <a:xfrm>
              <a:off x="704" y="2904"/>
              <a:ext cx="962" cy="2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65004" name="Line 12"/>
            <p:cNvSpPr>
              <a:spLocks noChangeShapeType="1"/>
            </p:cNvSpPr>
            <p:nvPr/>
          </p:nvSpPr>
          <p:spPr bwMode="auto">
            <a:xfrm flipH="1">
              <a:off x="1654" y="2738"/>
              <a:ext cx="309" cy="4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65005" name="Line 13"/>
            <p:cNvSpPr>
              <a:spLocks noChangeShapeType="1"/>
            </p:cNvSpPr>
            <p:nvPr/>
          </p:nvSpPr>
          <p:spPr bwMode="auto">
            <a:xfrm flipH="1" flipV="1">
              <a:off x="1648" y="3195"/>
              <a:ext cx="440" cy="8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65006" name="Text Box 14"/>
            <p:cNvSpPr txBox="1">
              <a:spLocks noChangeArrowheads="1"/>
            </p:cNvSpPr>
            <p:nvPr/>
          </p:nvSpPr>
          <p:spPr bwMode="auto">
            <a:xfrm>
              <a:off x="1222" y="2867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α</a:t>
              </a:r>
            </a:p>
          </p:txBody>
        </p:sp>
        <p:sp>
          <p:nvSpPr>
            <p:cNvPr id="1365007" name="Text Box 15"/>
            <p:cNvSpPr txBox="1">
              <a:spLocks noChangeArrowheads="1"/>
            </p:cNvSpPr>
            <p:nvPr/>
          </p:nvSpPr>
          <p:spPr bwMode="auto">
            <a:xfrm>
              <a:off x="1607" y="2801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β</a:t>
              </a:r>
            </a:p>
          </p:txBody>
        </p:sp>
        <p:sp>
          <p:nvSpPr>
            <p:cNvPr id="1365008" name="Text Box 16"/>
            <p:cNvSpPr txBox="1">
              <a:spLocks noChangeArrowheads="1"/>
            </p:cNvSpPr>
            <p:nvPr/>
          </p:nvSpPr>
          <p:spPr bwMode="auto">
            <a:xfrm>
              <a:off x="1829" y="3413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γ</a:t>
              </a:r>
            </a:p>
          </p:txBody>
        </p:sp>
      </p:grpSp>
      <p:graphicFrame>
        <p:nvGraphicFramePr>
          <p:cNvPr id="136500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587342"/>
              </p:ext>
            </p:extLst>
          </p:nvPr>
        </p:nvGraphicFramePr>
        <p:xfrm>
          <a:off x="4891088" y="4670425"/>
          <a:ext cx="2041525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Equation" r:id="rId3" imgW="1193800" imgH="673100" progId="Equation.DSMT4">
                  <p:embed/>
                </p:oleObj>
              </mc:Choice>
              <mc:Fallback>
                <p:oleObj name="Equation" r:id="rId3" imgW="1193800" imgH="673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1088" y="4670425"/>
                        <a:ext cx="2041525" cy="114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71003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inside Triangle</a:t>
            </a:r>
          </a:p>
        </p:txBody>
      </p:sp>
      <p:grpSp>
        <p:nvGrpSpPr>
          <p:cNvPr id="1366019" name="Group 3"/>
          <p:cNvGrpSpPr>
            <a:grpSpLocks/>
          </p:cNvGrpSpPr>
          <p:nvPr/>
        </p:nvGrpSpPr>
        <p:grpSpPr bwMode="auto">
          <a:xfrm>
            <a:off x="1169988" y="1579573"/>
            <a:ext cx="3316288" cy="2425700"/>
            <a:chOff x="491" y="2591"/>
            <a:chExt cx="2089" cy="1528"/>
          </a:xfrm>
        </p:grpSpPr>
        <p:sp>
          <p:nvSpPr>
            <p:cNvPr id="1366020" name="AutoShape 4"/>
            <p:cNvSpPr>
              <a:spLocks noChangeArrowheads="1"/>
            </p:cNvSpPr>
            <p:nvPr/>
          </p:nvSpPr>
          <p:spPr bwMode="auto">
            <a:xfrm rot="2329102">
              <a:off x="792" y="2624"/>
              <a:ext cx="1788" cy="937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66021" name="Text Box 5"/>
            <p:cNvSpPr txBox="1">
              <a:spLocks noChangeArrowheads="1"/>
            </p:cNvSpPr>
            <p:nvPr/>
          </p:nvSpPr>
          <p:spPr bwMode="auto">
            <a:xfrm>
              <a:off x="491" y="2782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A</a:t>
              </a:r>
            </a:p>
          </p:txBody>
        </p:sp>
        <p:sp>
          <p:nvSpPr>
            <p:cNvPr id="1366022" name="Text Box 6"/>
            <p:cNvSpPr txBox="1">
              <a:spLocks noChangeArrowheads="1"/>
            </p:cNvSpPr>
            <p:nvPr/>
          </p:nvSpPr>
          <p:spPr bwMode="auto">
            <a:xfrm>
              <a:off x="1971" y="2591"/>
              <a:ext cx="21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B</a:t>
              </a:r>
            </a:p>
          </p:txBody>
        </p:sp>
        <p:sp>
          <p:nvSpPr>
            <p:cNvPr id="1366023" name="Text Box 7"/>
            <p:cNvSpPr txBox="1">
              <a:spLocks noChangeArrowheads="1"/>
            </p:cNvSpPr>
            <p:nvPr/>
          </p:nvSpPr>
          <p:spPr bwMode="auto">
            <a:xfrm>
              <a:off x="2069" y="3886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1366024" name="Oval 8"/>
            <p:cNvSpPr>
              <a:spLocks noChangeArrowheads="1"/>
            </p:cNvSpPr>
            <p:nvPr/>
          </p:nvSpPr>
          <p:spPr bwMode="auto">
            <a:xfrm>
              <a:off x="1613" y="3147"/>
              <a:ext cx="95" cy="9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66025" name="Text Box 9"/>
            <p:cNvSpPr txBox="1">
              <a:spLocks noChangeArrowheads="1"/>
            </p:cNvSpPr>
            <p:nvPr/>
          </p:nvSpPr>
          <p:spPr bwMode="auto">
            <a:xfrm>
              <a:off x="1679" y="3064"/>
              <a:ext cx="21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P</a:t>
              </a:r>
            </a:p>
          </p:txBody>
        </p:sp>
        <p:sp>
          <p:nvSpPr>
            <p:cNvPr id="1366026" name="Line 10"/>
            <p:cNvSpPr>
              <a:spLocks noChangeShapeType="1"/>
            </p:cNvSpPr>
            <p:nvPr/>
          </p:nvSpPr>
          <p:spPr bwMode="auto">
            <a:xfrm>
              <a:off x="704" y="2904"/>
              <a:ext cx="962" cy="2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66027" name="Line 11"/>
            <p:cNvSpPr>
              <a:spLocks noChangeShapeType="1"/>
            </p:cNvSpPr>
            <p:nvPr/>
          </p:nvSpPr>
          <p:spPr bwMode="auto">
            <a:xfrm flipH="1">
              <a:off x="1654" y="2738"/>
              <a:ext cx="309" cy="4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66028" name="Line 12"/>
            <p:cNvSpPr>
              <a:spLocks noChangeShapeType="1"/>
            </p:cNvSpPr>
            <p:nvPr/>
          </p:nvSpPr>
          <p:spPr bwMode="auto">
            <a:xfrm flipH="1" flipV="1">
              <a:off x="1648" y="3195"/>
              <a:ext cx="440" cy="8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66029" name="Text Box 13"/>
            <p:cNvSpPr txBox="1">
              <a:spLocks noChangeArrowheads="1"/>
            </p:cNvSpPr>
            <p:nvPr/>
          </p:nvSpPr>
          <p:spPr bwMode="auto">
            <a:xfrm>
              <a:off x="1222" y="2867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α</a:t>
              </a:r>
            </a:p>
          </p:txBody>
        </p:sp>
        <p:sp>
          <p:nvSpPr>
            <p:cNvPr id="1366030" name="Text Box 14"/>
            <p:cNvSpPr txBox="1">
              <a:spLocks noChangeArrowheads="1"/>
            </p:cNvSpPr>
            <p:nvPr/>
          </p:nvSpPr>
          <p:spPr bwMode="auto">
            <a:xfrm>
              <a:off x="1607" y="2801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β</a:t>
              </a:r>
            </a:p>
          </p:txBody>
        </p:sp>
        <p:sp>
          <p:nvSpPr>
            <p:cNvPr id="1366031" name="Text Box 15"/>
            <p:cNvSpPr txBox="1">
              <a:spLocks noChangeArrowheads="1"/>
            </p:cNvSpPr>
            <p:nvPr/>
          </p:nvSpPr>
          <p:spPr bwMode="auto">
            <a:xfrm>
              <a:off x="1829" y="3413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γ</a:t>
              </a:r>
            </a:p>
          </p:txBody>
        </p:sp>
      </p:grpSp>
      <p:graphicFrame>
        <p:nvGraphicFramePr>
          <p:cNvPr id="136603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797870"/>
              </p:ext>
            </p:extLst>
          </p:nvPr>
        </p:nvGraphicFramePr>
        <p:xfrm>
          <a:off x="5281613" y="1582738"/>
          <a:ext cx="2041525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Equation" r:id="rId3" imgW="1193800" imgH="673100" progId="Equation.DSMT4">
                  <p:embed/>
                </p:oleObj>
              </mc:Choice>
              <mc:Fallback>
                <p:oleObj name="Equation" r:id="rId3" imgW="1193800" imgH="673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613" y="1582738"/>
                        <a:ext cx="2041525" cy="115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603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153924"/>
              </p:ext>
            </p:extLst>
          </p:nvPr>
        </p:nvGraphicFramePr>
        <p:xfrm>
          <a:off x="2689225" y="4346575"/>
          <a:ext cx="301307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Equation" r:id="rId5" imgW="1778000" imgH="203200" progId="Equation.DSMT4">
                  <p:embed/>
                </p:oleObj>
              </mc:Choice>
              <mc:Fallback>
                <p:oleObj name="Equation" r:id="rId5" imgW="1778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225" y="4346575"/>
                        <a:ext cx="301307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603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300484"/>
              </p:ext>
            </p:extLst>
          </p:nvPr>
        </p:nvGraphicFramePr>
        <p:xfrm>
          <a:off x="2651125" y="4843463"/>
          <a:ext cx="230505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Equation" r:id="rId7" imgW="1308100" imgH="444500" progId="Equation.DSMT4">
                  <p:embed/>
                </p:oleObj>
              </mc:Choice>
              <mc:Fallback>
                <p:oleObj name="Equation" r:id="rId7" imgW="1308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25" y="4843463"/>
                        <a:ext cx="230505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17663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primitives</a:t>
            </a:r>
          </a:p>
        </p:txBody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029200"/>
          </a:xfrm>
        </p:spPr>
        <p:txBody>
          <a:bodyPr/>
          <a:lstStyle/>
          <a:p>
            <a:r>
              <a:rPr lang="en-US"/>
              <a:t>Much early work in ray tracing focused on ray-primitive intersection tests</a:t>
            </a:r>
          </a:p>
          <a:p>
            <a:r>
              <a:rPr lang="en-US"/>
              <a:t>Cones, cylinders, ellipsoids</a:t>
            </a:r>
          </a:p>
          <a:p>
            <a:r>
              <a:rPr lang="en-US"/>
              <a:t>Boxes (especially useful for bounding boxes)</a:t>
            </a:r>
          </a:p>
          <a:p>
            <a:r>
              <a:rPr lang="en-US"/>
              <a:t>General planar polygons</a:t>
            </a:r>
          </a:p>
          <a:p>
            <a:r>
              <a:rPr lang="en-US"/>
              <a:t>Many more</a:t>
            </a:r>
          </a:p>
          <a:p>
            <a:r>
              <a:rPr lang="en-US"/>
              <a:t>Many references.  For example, chapter in Glassner introduction to ray tracing (see me if interested)</a:t>
            </a:r>
          </a:p>
        </p:txBody>
      </p:sp>
    </p:spTree>
    <p:extLst>
      <p:ext uri="{BB962C8B-B14F-4D97-AF65-F5344CB8AC3E}">
        <p14:creationId xmlns:p14="http://schemas.microsoft.com/office/powerpoint/2010/main" val="20093750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Ray-Tracing Transformed Objects</a:t>
            </a:r>
          </a:p>
        </p:txBody>
      </p:sp>
      <p:sp>
        <p:nvSpPr>
          <p:cNvPr id="133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We have an optimized ray-sphere test</a:t>
            </a:r>
          </a:p>
          <a:p>
            <a:pPr lvl="1"/>
            <a:r>
              <a:rPr lang="en-US"/>
              <a:t>But we want to ray trace an ellipsoid…</a:t>
            </a:r>
          </a:p>
          <a:p>
            <a:pPr>
              <a:buFont typeface="Wingdings" charset="0"/>
              <a:buNone/>
            </a:pPr>
            <a:r>
              <a:rPr lang="en-US"/>
              <a:t>Solution: Ellipsoid transforms sphere</a:t>
            </a:r>
          </a:p>
          <a:p>
            <a:pPr lvl="1"/>
            <a:r>
              <a:rPr lang="en-US"/>
              <a:t>Apply inverse transform to ray, use ray-sphere</a:t>
            </a:r>
          </a:p>
          <a:p>
            <a:pPr lvl="1"/>
            <a:r>
              <a:rPr lang="en-US"/>
              <a:t>Allows for instancing (traffic jam of cars)</a:t>
            </a:r>
          </a:p>
          <a:p>
            <a:pPr>
              <a:buFont typeface="Wingdings" charset="0"/>
              <a:buNone/>
            </a:pPr>
            <a:r>
              <a:rPr lang="en-US"/>
              <a:t>Mathematical details worked out in class</a:t>
            </a:r>
          </a:p>
        </p:txBody>
      </p:sp>
    </p:spTree>
    <p:extLst>
      <p:ext uri="{BB962C8B-B14F-4D97-AF65-F5344CB8AC3E}">
        <p14:creationId xmlns:p14="http://schemas.microsoft.com/office/powerpoint/2010/main" val="3949815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Transformed Objects</a:t>
            </a:r>
          </a:p>
        </p:txBody>
      </p:sp>
      <p:sp>
        <p:nvSpPr>
          <p:cNvPr id="136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8" y="1298575"/>
            <a:ext cx="8399463" cy="5029200"/>
          </a:xfrm>
        </p:spPr>
        <p:txBody>
          <a:bodyPr/>
          <a:lstStyle/>
          <a:p>
            <a:r>
              <a:rPr lang="en-US"/>
              <a:t>Consider a general 4x4 transform M</a:t>
            </a:r>
          </a:p>
          <a:p>
            <a:pPr lvl="1"/>
            <a:r>
              <a:rPr lang="en-US"/>
              <a:t>Will need to implement matrix stacks like in OpenGL</a:t>
            </a:r>
          </a:p>
          <a:p>
            <a:r>
              <a:rPr lang="en-US"/>
              <a:t>Apply inverse transform M</a:t>
            </a:r>
            <a:r>
              <a:rPr lang="en-US" baseline="30000"/>
              <a:t>-1</a:t>
            </a:r>
            <a:r>
              <a:rPr lang="en-US"/>
              <a:t> to ray</a:t>
            </a:r>
          </a:p>
          <a:p>
            <a:pPr lvl="1"/>
            <a:r>
              <a:rPr lang="en-US"/>
              <a:t>Locations stored and transform in homogeneous coordinates</a:t>
            </a:r>
          </a:p>
          <a:p>
            <a:pPr lvl="1"/>
            <a:r>
              <a:rPr lang="en-US"/>
              <a:t>Vectors (ray directions) have homogeneous coordinate set to 0 [so there is no action because of translations]</a:t>
            </a:r>
          </a:p>
          <a:p>
            <a:r>
              <a:rPr lang="en-US"/>
              <a:t>Do standard ray-surface intersection as modified</a:t>
            </a:r>
          </a:p>
          <a:p>
            <a:r>
              <a:rPr lang="en-US"/>
              <a:t>Transform intersection back to actual coordinates</a:t>
            </a:r>
          </a:p>
          <a:p>
            <a:pPr lvl="1"/>
            <a:r>
              <a:rPr lang="en-US"/>
              <a:t>Intersection point p transforms as Mp</a:t>
            </a:r>
          </a:p>
          <a:p>
            <a:pPr lvl="1"/>
            <a:r>
              <a:rPr lang="en-US"/>
              <a:t>Distance to intersection if used may need recalculation </a:t>
            </a:r>
          </a:p>
          <a:p>
            <a:pPr lvl="1"/>
            <a:r>
              <a:rPr lang="en-US"/>
              <a:t>Normals n transform as M</a:t>
            </a:r>
            <a:r>
              <a:rPr lang="en-US" baseline="30000"/>
              <a:t>-t</a:t>
            </a:r>
            <a:r>
              <a:rPr lang="en-US"/>
              <a:t>n.  Do all this before lighting</a:t>
            </a:r>
          </a:p>
        </p:txBody>
      </p:sp>
    </p:spTree>
    <p:extLst>
      <p:ext uri="{BB962C8B-B14F-4D97-AF65-F5344CB8AC3E}">
        <p14:creationId xmlns:p14="http://schemas.microsoft.com/office/powerpoint/2010/main" val="9665688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3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029200"/>
          </a:xfrm>
        </p:spPr>
        <p:txBody>
          <a:bodyPr/>
          <a:lstStyle/>
          <a:p>
            <a:r>
              <a:rPr lang="en-US"/>
              <a:t>History</a:t>
            </a:r>
          </a:p>
          <a:p>
            <a:r>
              <a:rPr lang="en-US"/>
              <a:t>Basic Ray Casting (instead of rasterization)</a:t>
            </a:r>
          </a:p>
          <a:p>
            <a:pPr lvl="1"/>
            <a:r>
              <a:rPr lang="en-US"/>
              <a:t>Comparison to hardware scan conversion</a:t>
            </a:r>
          </a:p>
          <a:p>
            <a:r>
              <a:rPr lang="en-US"/>
              <a:t>Shadows / Reflections (core algorithm)</a:t>
            </a:r>
          </a:p>
          <a:p>
            <a:r>
              <a:rPr lang="en-US"/>
              <a:t>Ray-Surface Intersection</a:t>
            </a:r>
          </a:p>
          <a:p>
            <a:r>
              <a:rPr lang="en-US" i="1">
                <a:solidFill>
                  <a:srgbClr val="FFFF66"/>
                </a:solidFill>
              </a:rPr>
              <a:t>Optimizations</a:t>
            </a:r>
          </a:p>
          <a:p>
            <a:r>
              <a:rPr lang="en-US"/>
              <a:t>Current Research</a:t>
            </a:r>
          </a:p>
          <a:p>
            <a:pPr>
              <a:buFont typeface="Wingdings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44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Acceleration</a:t>
            </a:r>
          </a:p>
        </p:txBody>
      </p:sp>
      <p:sp>
        <p:nvSpPr>
          <p:cNvPr id="133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Testing each object for each ray is slow</a:t>
            </a:r>
          </a:p>
          <a:p>
            <a:pPr lvl="1"/>
            <a:r>
              <a:rPr lang="en-US"/>
              <a:t>Fewer Rays</a:t>
            </a:r>
          </a:p>
          <a:p>
            <a:pPr lvl="2">
              <a:buFont typeface="Wingdings" charset="0"/>
              <a:buNone/>
            </a:pPr>
            <a:r>
              <a:rPr lang="en-US"/>
              <a:t>Adaptive sampling, depth control</a:t>
            </a:r>
          </a:p>
          <a:p>
            <a:pPr lvl="1"/>
            <a:r>
              <a:rPr lang="en-US"/>
              <a:t>Generalized Rays</a:t>
            </a:r>
          </a:p>
          <a:p>
            <a:pPr lvl="2">
              <a:buFont typeface="Wingdings" charset="0"/>
              <a:buNone/>
            </a:pPr>
            <a:r>
              <a:rPr lang="en-US"/>
              <a:t>Beam tracing, cone tracing, pencil tracing etc.</a:t>
            </a:r>
          </a:p>
          <a:p>
            <a:pPr lvl="1"/>
            <a:r>
              <a:rPr lang="en-US"/>
              <a:t>Faster Intersections</a:t>
            </a:r>
          </a:p>
          <a:p>
            <a:pPr lvl="2"/>
            <a:r>
              <a:rPr lang="en-US"/>
              <a:t>Optimized Ray-Object Intersections</a:t>
            </a:r>
          </a:p>
          <a:p>
            <a:pPr lvl="2"/>
            <a:r>
              <a:rPr lang="en-US" b="1" i="1"/>
              <a:t>Fewer Intersections</a:t>
            </a:r>
          </a:p>
        </p:txBody>
      </p:sp>
      <p:sp>
        <p:nvSpPr>
          <p:cNvPr id="1337348" name="Text Box 4"/>
          <p:cNvSpPr txBox="1">
            <a:spLocks noChangeArrowheads="1"/>
          </p:cNvSpPr>
          <p:nvPr/>
        </p:nvSpPr>
        <p:spPr bwMode="auto">
          <a:xfrm>
            <a:off x="698500" y="6351589"/>
            <a:ext cx="84483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</a:rPr>
              <a:t>We just discuss some approaches at high level; chapter 13 briefly covers</a:t>
            </a:r>
          </a:p>
        </p:txBody>
      </p:sp>
    </p:spTree>
    <p:extLst>
      <p:ext uri="{BB962C8B-B14F-4D97-AF65-F5344CB8AC3E}">
        <p14:creationId xmlns:p14="http://schemas.microsoft.com/office/powerpoint/2010/main" val="971145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Acceleration Structures</a:t>
            </a:r>
          </a:p>
        </p:txBody>
      </p:sp>
      <p:sp>
        <p:nvSpPr>
          <p:cNvPr id="133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sz="2400"/>
              <a:t>Bounding boxes (possibly hierarchical)</a:t>
            </a:r>
          </a:p>
          <a:p>
            <a:pPr lvl="1">
              <a:buFont typeface="Wingdings" charset="0"/>
              <a:buNone/>
            </a:pPr>
            <a:r>
              <a:rPr lang="en-US"/>
              <a:t> </a:t>
            </a:r>
            <a:r>
              <a:rPr lang="en-US" sz="2000"/>
              <a:t>If no intersection bounding box, needn</a:t>
            </a:r>
            <a:r>
              <a:rPr lang="ja-JP" altLang="en-US" sz="2000">
                <a:latin typeface="Arial"/>
              </a:rPr>
              <a:t>’</a:t>
            </a:r>
            <a:r>
              <a:rPr lang="en-US" sz="2000"/>
              <a:t>t check objects</a:t>
            </a:r>
          </a:p>
          <a:p>
            <a:endParaRPr lang="en-US" sz="2000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338372" name="Rectangle 4"/>
          <p:cNvSpPr>
            <a:spLocks noChangeArrowheads="1"/>
          </p:cNvSpPr>
          <p:nvPr/>
        </p:nvSpPr>
        <p:spPr bwMode="auto">
          <a:xfrm>
            <a:off x="3200400" y="2895600"/>
            <a:ext cx="3429000" cy="1066800"/>
          </a:xfrm>
          <a:prstGeom prst="rect">
            <a:avLst/>
          </a:prstGeom>
          <a:noFill/>
          <a:ln w="508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8373" name="Text Box 5"/>
          <p:cNvSpPr txBox="1">
            <a:spLocks noChangeArrowheads="1"/>
          </p:cNvSpPr>
          <p:nvPr/>
        </p:nvSpPr>
        <p:spPr bwMode="auto">
          <a:xfrm>
            <a:off x="6629400" y="2817820"/>
            <a:ext cx="21012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66"/>
                </a:solidFill>
              </a:rPr>
              <a:t>Bounding Box</a:t>
            </a:r>
          </a:p>
        </p:txBody>
      </p:sp>
      <p:grpSp>
        <p:nvGrpSpPr>
          <p:cNvPr id="1338374" name="Group 6"/>
          <p:cNvGrpSpPr>
            <a:grpSpLocks/>
          </p:cNvGrpSpPr>
          <p:nvPr/>
        </p:nvGrpSpPr>
        <p:grpSpPr bwMode="auto">
          <a:xfrm>
            <a:off x="3429000" y="3048001"/>
            <a:ext cx="2971800" cy="806451"/>
            <a:chOff x="2160" y="1920"/>
            <a:chExt cx="1872" cy="508"/>
          </a:xfrm>
        </p:grpSpPr>
        <p:sp>
          <p:nvSpPr>
            <p:cNvPr id="1338375" name="AutoShape 7"/>
            <p:cNvSpPr>
              <a:spLocks noChangeArrowheads="1"/>
            </p:cNvSpPr>
            <p:nvPr/>
          </p:nvSpPr>
          <p:spPr bwMode="auto">
            <a:xfrm>
              <a:off x="2160" y="1920"/>
              <a:ext cx="192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38376" name="AutoShape 8"/>
            <p:cNvSpPr>
              <a:spLocks noChangeArrowheads="1"/>
            </p:cNvSpPr>
            <p:nvPr/>
          </p:nvSpPr>
          <p:spPr bwMode="auto">
            <a:xfrm rot="2801081">
              <a:off x="2377" y="2164"/>
              <a:ext cx="336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38377" name="AutoShape 9"/>
            <p:cNvSpPr>
              <a:spLocks noChangeArrowheads="1"/>
            </p:cNvSpPr>
            <p:nvPr/>
          </p:nvSpPr>
          <p:spPr bwMode="auto">
            <a:xfrm rot="-4644401">
              <a:off x="2719" y="2019"/>
              <a:ext cx="336" cy="24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38378" name="AutoShape 10"/>
            <p:cNvSpPr>
              <a:spLocks noChangeArrowheads="1"/>
            </p:cNvSpPr>
            <p:nvPr/>
          </p:nvSpPr>
          <p:spPr bwMode="auto">
            <a:xfrm rot="-3358839">
              <a:off x="3214" y="2109"/>
              <a:ext cx="288" cy="24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38379" name="AutoShape 11"/>
            <p:cNvSpPr>
              <a:spLocks noChangeArrowheads="1"/>
            </p:cNvSpPr>
            <p:nvPr/>
          </p:nvSpPr>
          <p:spPr bwMode="auto">
            <a:xfrm>
              <a:off x="3696" y="1920"/>
              <a:ext cx="336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1338380" name="Line 12"/>
          <p:cNvSpPr>
            <a:spLocks noChangeShapeType="1"/>
          </p:cNvSpPr>
          <p:nvPr/>
        </p:nvSpPr>
        <p:spPr bwMode="auto">
          <a:xfrm>
            <a:off x="990600" y="3429000"/>
            <a:ext cx="3962400" cy="16002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8381" name="Text Box 13"/>
          <p:cNvSpPr txBox="1">
            <a:spLocks noChangeArrowheads="1"/>
          </p:cNvSpPr>
          <p:nvPr/>
        </p:nvSpPr>
        <p:spPr bwMode="auto">
          <a:xfrm>
            <a:off x="2438407" y="4189420"/>
            <a:ext cx="7319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00FF00"/>
                </a:solidFill>
              </a:rPr>
              <a:t>Ray</a:t>
            </a:r>
          </a:p>
        </p:txBody>
      </p:sp>
      <p:sp>
        <p:nvSpPr>
          <p:cNvPr id="1338382" name="Rectangle 14"/>
          <p:cNvSpPr>
            <a:spLocks noChangeArrowheads="1"/>
          </p:cNvSpPr>
          <p:nvPr/>
        </p:nvSpPr>
        <p:spPr bwMode="auto">
          <a:xfrm>
            <a:off x="685810" y="5881694"/>
            <a:ext cx="76485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</a:rPr>
              <a:t>Spatial Hierarchies (Oct-trees, kd trees, BSP trees)</a:t>
            </a:r>
          </a:p>
        </p:txBody>
      </p:sp>
    </p:spTree>
    <p:extLst>
      <p:ext uri="{BB962C8B-B14F-4D97-AF65-F5344CB8AC3E}">
        <p14:creationId xmlns:p14="http://schemas.microsoft.com/office/powerpoint/2010/main" val="498361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Acceleration Structures: Grids</a:t>
            </a:r>
          </a:p>
        </p:txBody>
      </p:sp>
      <p:sp>
        <p:nvSpPr>
          <p:cNvPr id="1339395" name="Oval 3"/>
          <p:cNvSpPr>
            <a:spLocks noChangeArrowheads="1"/>
          </p:cNvSpPr>
          <p:nvPr/>
        </p:nvSpPr>
        <p:spPr bwMode="auto">
          <a:xfrm>
            <a:off x="5589588" y="1893894"/>
            <a:ext cx="1206500" cy="1123951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396" name="Oval 4"/>
          <p:cNvSpPr>
            <a:spLocks noChangeArrowheads="1"/>
          </p:cNvSpPr>
          <p:nvPr/>
        </p:nvSpPr>
        <p:spPr bwMode="auto">
          <a:xfrm>
            <a:off x="2590800" y="3676655"/>
            <a:ext cx="1204913" cy="1123951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397" name="Rectangle 5"/>
          <p:cNvSpPr>
            <a:spLocks noChangeArrowheads="1"/>
          </p:cNvSpPr>
          <p:nvPr/>
        </p:nvSpPr>
        <p:spPr bwMode="auto">
          <a:xfrm>
            <a:off x="2274888" y="17526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398" name="Rectangle 6"/>
          <p:cNvSpPr>
            <a:spLocks noChangeArrowheads="1"/>
          </p:cNvSpPr>
          <p:nvPr/>
        </p:nvSpPr>
        <p:spPr bwMode="auto">
          <a:xfrm>
            <a:off x="2878138" y="17526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399" name="Rectangle 7"/>
          <p:cNvSpPr>
            <a:spLocks noChangeArrowheads="1"/>
          </p:cNvSpPr>
          <p:nvPr/>
        </p:nvSpPr>
        <p:spPr bwMode="auto">
          <a:xfrm>
            <a:off x="3481388" y="1752607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00" name="Rectangle 8"/>
          <p:cNvSpPr>
            <a:spLocks noChangeArrowheads="1"/>
          </p:cNvSpPr>
          <p:nvPr/>
        </p:nvSpPr>
        <p:spPr bwMode="auto">
          <a:xfrm>
            <a:off x="4083050" y="17526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01" name="Rectangle 9"/>
          <p:cNvSpPr>
            <a:spLocks noChangeArrowheads="1"/>
          </p:cNvSpPr>
          <p:nvPr/>
        </p:nvSpPr>
        <p:spPr bwMode="auto">
          <a:xfrm>
            <a:off x="4686300" y="17526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02" name="Rectangle 10"/>
          <p:cNvSpPr>
            <a:spLocks noChangeArrowheads="1"/>
          </p:cNvSpPr>
          <p:nvPr/>
        </p:nvSpPr>
        <p:spPr bwMode="auto">
          <a:xfrm>
            <a:off x="5289560" y="1752607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03" name="Rectangle 11"/>
          <p:cNvSpPr>
            <a:spLocks noChangeArrowheads="1"/>
          </p:cNvSpPr>
          <p:nvPr/>
        </p:nvSpPr>
        <p:spPr bwMode="auto">
          <a:xfrm>
            <a:off x="5891213" y="17526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04" name="Rectangle 12"/>
          <p:cNvSpPr>
            <a:spLocks noChangeArrowheads="1"/>
          </p:cNvSpPr>
          <p:nvPr/>
        </p:nvSpPr>
        <p:spPr bwMode="auto">
          <a:xfrm>
            <a:off x="6494463" y="17526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05" name="Rectangle 13"/>
          <p:cNvSpPr>
            <a:spLocks noChangeArrowheads="1"/>
          </p:cNvSpPr>
          <p:nvPr/>
        </p:nvSpPr>
        <p:spPr bwMode="ltGray">
          <a:xfrm>
            <a:off x="2274888" y="23145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06" name="Rectangle 14"/>
          <p:cNvSpPr>
            <a:spLocks noChangeArrowheads="1"/>
          </p:cNvSpPr>
          <p:nvPr/>
        </p:nvSpPr>
        <p:spPr bwMode="ltGray">
          <a:xfrm>
            <a:off x="2878138" y="23145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07" name="Rectangle 15"/>
          <p:cNvSpPr>
            <a:spLocks noChangeArrowheads="1"/>
          </p:cNvSpPr>
          <p:nvPr/>
        </p:nvSpPr>
        <p:spPr bwMode="auto">
          <a:xfrm>
            <a:off x="3481388" y="2314582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08" name="Rectangle 16"/>
          <p:cNvSpPr>
            <a:spLocks noChangeArrowheads="1"/>
          </p:cNvSpPr>
          <p:nvPr/>
        </p:nvSpPr>
        <p:spPr bwMode="auto">
          <a:xfrm>
            <a:off x="4083050" y="23145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09" name="Rectangle 17"/>
          <p:cNvSpPr>
            <a:spLocks noChangeArrowheads="1"/>
          </p:cNvSpPr>
          <p:nvPr/>
        </p:nvSpPr>
        <p:spPr bwMode="auto">
          <a:xfrm>
            <a:off x="4686300" y="23145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10" name="Rectangle 18"/>
          <p:cNvSpPr>
            <a:spLocks noChangeArrowheads="1"/>
          </p:cNvSpPr>
          <p:nvPr/>
        </p:nvSpPr>
        <p:spPr bwMode="auto">
          <a:xfrm>
            <a:off x="5289560" y="2314582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11" name="Rectangle 19"/>
          <p:cNvSpPr>
            <a:spLocks noChangeArrowheads="1"/>
          </p:cNvSpPr>
          <p:nvPr/>
        </p:nvSpPr>
        <p:spPr bwMode="auto">
          <a:xfrm>
            <a:off x="5891213" y="23145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12" name="Rectangle 20"/>
          <p:cNvSpPr>
            <a:spLocks noChangeArrowheads="1"/>
          </p:cNvSpPr>
          <p:nvPr/>
        </p:nvSpPr>
        <p:spPr bwMode="auto">
          <a:xfrm>
            <a:off x="6494463" y="23145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13" name="Rectangle 21"/>
          <p:cNvSpPr>
            <a:spLocks noChangeArrowheads="1"/>
          </p:cNvSpPr>
          <p:nvPr/>
        </p:nvSpPr>
        <p:spPr bwMode="auto">
          <a:xfrm>
            <a:off x="2274888" y="28765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14" name="Rectangle 22"/>
          <p:cNvSpPr>
            <a:spLocks noChangeArrowheads="1"/>
          </p:cNvSpPr>
          <p:nvPr/>
        </p:nvSpPr>
        <p:spPr bwMode="ltGray">
          <a:xfrm>
            <a:off x="2878138" y="28765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15" name="Rectangle 23"/>
          <p:cNvSpPr>
            <a:spLocks noChangeArrowheads="1"/>
          </p:cNvSpPr>
          <p:nvPr/>
        </p:nvSpPr>
        <p:spPr bwMode="ltGray">
          <a:xfrm>
            <a:off x="3481388" y="2876557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16" name="Rectangle 24"/>
          <p:cNvSpPr>
            <a:spLocks noChangeArrowheads="1"/>
          </p:cNvSpPr>
          <p:nvPr/>
        </p:nvSpPr>
        <p:spPr bwMode="ltGray">
          <a:xfrm>
            <a:off x="4083050" y="28765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17" name="Rectangle 25"/>
          <p:cNvSpPr>
            <a:spLocks noChangeArrowheads="1"/>
          </p:cNvSpPr>
          <p:nvPr/>
        </p:nvSpPr>
        <p:spPr bwMode="auto">
          <a:xfrm>
            <a:off x="4686300" y="28765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18" name="Rectangle 26"/>
          <p:cNvSpPr>
            <a:spLocks noChangeArrowheads="1"/>
          </p:cNvSpPr>
          <p:nvPr/>
        </p:nvSpPr>
        <p:spPr bwMode="auto">
          <a:xfrm>
            <a:off x="5289560" y="2876557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19" name="Rectangle 27"/>
          <p:cNvSpPr>
            <a:spLocks noChangeArrowheads="1"/>
          </p:cNvSpPr>
          <p:nvPr/>
        </p:nvSpPr>
        <p:spPr bwMode="auto">
          <a:xfrm>
            <a:off x="5891213" y="28765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20" name="Rectangle 28"/>
          <p:cNvSpPr>
            <a:spLocks noChangeArrowheads="1"/>
          </p:cNvSpPr>
          <p:nvPr/>
        </p:nvSpPr>
        <p:spPr bwMode="auto">
          <a:xfrm>
            <a:off x="6494463" y="28765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21" name="Rectangle 29"/>
          <p:cNvSpPr>
            <a:spLocks noChangeArrowheads="1"/>
          </p:cNvSpPr>
          <p:nvPr/>
        </p:nvSpPr>
        <p:spPr bwMode="auto">
          <a:xfrm>
            <a:off x="2274888" y="34385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22" name="Rectangle 30"/>
          <p:cNvSpPr>
            <a:spLocks noChangeArrowheads="1"/>
          </p:cNvSpPr>
          <p:nvPr/>
        </p:nvSpPr>
        <p:spPr bwMode="auto">
          <a:xfrm>
            <a:off x="2878138" y="34385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23" name="Rectangle 31"/>
          <p:cNvSpPr>
            <a:spLocks noChangeArrowheads="1"/>
          </p:cNvSpPr>
          <p:nvPr/>
        </p:nvSpPr>
        <p:spPr bwMode="auto">
          <a:xfrm>
            <a:off x="3481388" y="3438531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24" name="Rectangle 32"/>
          <p:cNvSpPr>
            <a:spLocks noChangeArrowheads="1"/>
          </p:cNvSpPr>
          <p:nvPr/>
        </p:nvSpPr>
        <p:spPr bwMode="ltGray">
          <a:xfrm>
            <a:off x="4083050" y="34385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25" name="Rectangle 33"/>
          <p:cNvSpPr>
            <a:spLocks noChangeArrowheads="1"/>
          </p:cNvSpPr>
          <p:nvPr/>
        </p:nvSpPr>
        <p:spPr bwMode="ltGray">
          <a:xfrm>
            <a:off x="4686300" y="34385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26" name="Rectangle 34"/>
          <p:cNvSpPr>
            <a:spLocks noChangeArrowheads="1"/>
          </p:cNvSpPr>
          <p:nvPr/>
        </p:nvSpPr>
        <p:spPr bwMode="ltGray">
          <a:xfrm>
            <a:off x="5289560" y="3438531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27" name="Rectangle 35"/>
          <p:cNvSpPr>
            <a:spLocks noChangeArrowheads="1"/>
          </p:cNvSpPr>
          <p:nvPr/>
        </p:nvSpPr>
        <p:spPr bwMode="auto">
          <a:xfrm>
            <a:off x="5891213" y="34385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28" name="Rectangle 36"/>
          <p:cNvSpPr>
            <a:spLocks noChangeArrowheads="1"/>
          </p:cNvSpPr>
          <p:nvPr/>
        </p:nvSpPr>
        <p:spPr bwMode="auto">
          <a:xfrm>
            <a:off x="6494463" y="34385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29" name="Rectangle 37"/>
          <p:cNvSpPr>
            <a:spLocks noChangeArrowheads="1"/>
          </p:cNvSpPr>
          <p:nvPr/>
        </p:nvSpPr>
        <p:spPr bwMode="auto">
          <a:xfrm>
            <a:off x="2274888" y="40005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30" name="Rectangle 38"/>
          <p:cNvSpPr>
            <a:spLocks noChangeArrowheads="1"/>
          </p:cNvSpPr>
          <p:nvPr/>
        </p:nvSpPr>
        <p:spPr bwMode="auto">
          <a:xfrm>
            <a:off x="2878138" y="40005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31" name="Rectangle 39"/>
          <p:cNvSpPr>
            <a:spLocks noChangeArrowheads="1"/>
          </p:cNvSpPr>
          <p:nvPr/>
        </p:nvSpPr>
        <p:spPr bwMode="auto">
          <a:xfrm>
            <a:off x="3481388" y="4000507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32" name="Rectangle 40"/>
          <p:cNvSpPr>
            <a:spLocks noChangeArrowheads="1"/>
          </p:cNvSpPr>
          <p:nvPr/>
        </p:nvSpPr>
        <p:spPr bwMode="auto">
          <a:xfrm>
            <a:off x="4083050" y="40005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33" name="Rectangle 41"/>
          <p:cNvSpPr>
            <a:spLocks noChangeArrowheads="1"/>
          </p:cNvSpPr>
          <p:nvPr/>
        </p:nvSpPr>
        <p:spPr bwMode="auto">
          <a:xfrm>
            <a:off x="4686300" y="40005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34" name="Rectangle 42"/>
          <p:cNvSpPr>
            <a:spLocks noChangeArrowheads="1"/>
          </p:cNvSpPr>
          <p:nvPr/>
        </p:nvSpPr>
        <p:spPr bwMode="ltGray">
          <a:xfrm>
            <a:off x="5289560" y="4000507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35" name="Rectangle 43"/>
          <p:cNvSpPr>
            <a:spLocks noChangeArrowheads="1"/>
          </p:cNvSpPr>
          <p:nvPr/>
        </p:nvSpPr>
        <p:spPr bwMode="ltGray">
          <a:xfrm>
            <a:off x="5891213" y="40005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36" name="Rectangle 44"/>
          <p:cNvSpPr>
            <a:spLocks noChangeArrowheads="1"/>
          </p:cNvSpPr>
          <p:nvPr/>
        </p:nvSpPr>
        <p:spPr bwMode="ltGray">
          <a:xfrm>
            <a:off x="6494463" y="40005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37" name="Rectangle 45"/>
          <p:cNvSpPr>
            <a:spLocks noChangeArrowheads="1"/>
          </p:cNvSpPr>
          <p:nvPr/>
        </p:nvSpPr>
        <p:spPr bwMode="auto">
          <a:xfrm>
            <a:off x="2274888" y="45624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38" name="Rectangle 46"/>
          <p:cNvSpPr>
            <a:spLocks noChangeArrowheads="1"/>
          </p:cNvSpPr>
          <p:nvPr/>
        </p:nvSpPr>
        <p:spPr bwMode="auto">
          <a:xfrm>
            <a:off x="2878138" y="45624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39" name="Rectangle 47"/>
          <p:cNvSpPr>
            <a:spLocks noChangeArrowheads="1"/>
          </p:cNvSpPr>
          <p:nvPr/>
        </p:nvSpPr>
        <p:spPr bwMode="auto">
          <a:xfrm>
            <a:off x="3481388" y="4562482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40" name="Rectangle 48"/>
          <p:cNvSpPr>
            <a:spLocks noChangeArrowheads="1"/>
          </p:cNvSpPr>
          <p:nvPr/>
        </p:nvSpPr>
        <p:spPr bwMode="auto">
          <a:xfrm>
            <a:off x="4083050" y="45624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41" name="Rectangle 49"/>
          <p:cNvSpPr>
            <a:spLocks noChangeArrowheads="1"/>
          </p:cNvSpPr>
          <p:nvPr/>
        </p:nvSpPr>
        <p:spPr bwMode="auto">
          <a:xfrm>
            <a:off x="4686300" y="45624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42" name="Rectangle 50"/>
          <p:cNvSpPr>
            <a:spLocks noChangeArrowheads="1"/>
          </p:cNvSpPr>
          <p:nvPr/>
        </p:nvSpPr>
        <p:spPr bwMode="auto">
          <a:xfrm>
            <a:off x="5289560" y="4562482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43" name="Rectangle 51"/>
          <p:cNvSpPr>
            <a:spLocks noChangeArrowheads="1"/>
          </p:cNvSpPr>
          <p:nvPr/>
        </p:nvSpPr>
        <p:spPr bwMode="auto">
          <a:xfrm>
            <a:off x="5891213" y="45624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44" name="Rectangle 52"/>
          <p:cNvSpPr>
            <a:spLocks noChangeArrowheads="1"/>
          </p:cNvSpPr>
          <p:nvPr/>
        </p:nvSpPr>
        <p:spPr bwMode="ltGray">
          <a:xfrm>
            <a:off x="6494463" y="45624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45" name="Rectangle 53"/>
          <p:cNvSpPr>
            <a:spLocks noChangeArrowheads="1"/>
          </p:cNvSpPr>
          <p:nvPr/>
        </p:nvSpPr>
        <p:spPr bwMode="auto">
          <a:xfrm>
            <a:off x="2274888" y="51244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46" name="Rectangle 54"/>
          <p:cNvSpPr>
            <a:spLocks noChangeArrowheads="1"/>
          </p:cNvSpPr>
          <p:nvPr/>
        </p:nvSpPr>
        <p:spPr bwMode="auto">
          <a:xfrm>
            <a:off x="2878138" y="51244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47" name="Rectangle 55"/>
          <p:cNvSpPr>
            <a:spLocks noChangeArrowheads="1"/>
          </p:cNvSpPr>
          <p:nvPr/>
        </p:nvSpPr>
        <p:spPr bwMode="auto">
          <a:xfrm>
            <a:off x="3481388" y="5124457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48" name="Rectangle 56"/>
          <p:cNvSpPr>
            <a:spLocks noChangeArrowheads="1"/>
          </p:cNvSpPr>
          <p:nvPr/>
        </p:nvSpPr>
        <p:spPr bwMode="auto">
          <a:xfrm>
            <a:off x="4083050" y="51244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49" name="Rectangle 57"/>
          <p:cNvSpPr>
            <a:spLocks noChangeArrowheads="1"/>
          </p:cNvSpPr>
          <p:nvPr/>
        </p:nvSpPr>
        <p:spPr bwMode="auto">
          <a:xfrm>
            <a:off x="4686300" y="51244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50" name="Rectangle 58"/>
          <p:cNvSpPr>
            <a:spLocks noChangeArrowheads="1"/>
          </p:cNvSpPr>
          <p:nvPr/>
        </p:nvSpPr>
        <p:spPr bwMode="auto">
          <a:xfrm>
            <a:off x="5289560" y="5124457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51" name="Rectangle 59"/>
          <p:cNvSpPr>
            <a:spLocks noChangeArrowheads="1"/>
          </p:cNvSpPr>
          <p:nvPr/>
        </p:nvSpPr>
        <p:spPr bwMode="auto">
          <a:xfrm>
            <a:off x="5891213" y="51244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52" name="Rectangle 60"/>
          <p:cNvSpPr>
            <a:spLocks noChangeArrowheads="1"/>
          </p:cNvSpPr>
          <p:nvPr/>
        </p:nvSpPr>
        <p:spPr bwMode="auto">
          <a:xfrm>
            <a:off x="6494463" y="51244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53" name="Rectangle 61"/>
          <p:cNvSpPr>
            <a:spLocks noChangeArrowheads="1"/>
          </p:cNvSpPr>
          <p:nvPr/>
        </p:nvSpPr>
        <p:spPr bwMode="auto">
          <a:xfrm>
            <a:off x="2274888" y="56864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54" name="Rectangle 62"/>
          <p:cNvSpPr>
            <a:spLocks noChangeArrowheads="1"/>
          </p:cNvSpPr>
          <p:nvPr/>
        </p:nvSpPr>
        <p:spPr bwMode="auto">
          <a:xfrm>
            <a:off x="2878138" y="56864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55" name="Rectangle 63"/>
          <p:cNvSpPr>
            <a:spLocks noChangeArrowheads="1"/>
          </p:cNvSpPr>
          <p:nvPr/>
        </p:nvSpPr>
        <p:spPr bwMode="auto">
          <a:xfrm>
            <a:off x="3481388" y="5686431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56" name="Rectangle 64"/>
          <p:cNvSpPr>
            <a:spLocks noChangeArrowheads="1"/>
          </p:cNvSpPr>
          <p:nvPr/>
        </p:nvSpPr>
        <p:spPr bwMode="auto">
          <a:xfrm>
            <a:off x="4083050" y="56864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57" name="Rectangle 65"/>
          <p:cNvSpPr>
            <a:spLocks noChangeArrowheads="1"/>
          </p:cNvSpPr>
          <p:nvPr/>
        </p:nvSpPr>
        <p:spPr bwMode="auto">
          <a:xfrm>
            <a:off x="4686300" y="56864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58" name="Rectangle 66"/>
          <p:cNvSpPr>
            <a:spLocks noChangeArrowheads="1"/>
          </p:cNvSpPr>
          <p:nvPr/>
        </p:nvSpPr>
        <p:spPr bwMode="auto">
          <a:xfrm>
            <a:off x="5289560" y="5686431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59" name="Rectangle 67"/>
          <p:cNvSpPr>
            <a:spLocks noChangeArrowheads="1"/>
          </p:cNvSpPr>
          <p:nvPr/>
        </p:nvSpPr>
        <p:spPr bwMode="auto">
          <a:xfrm>
            <a:off x="5891213" y="56864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60" name="Rectangle 68"/>
          <p:cNvSpPr>
            <a:spLocks noChangeArrowheads="1"/>
          </p:cNvSpPr>
          <p:nvPr/>
        </p:nvSpPr>
        <p:spPr bwMode="auto">
          <a:xfrm>
            <a:off x="6494463" y="56864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61" name="Line 69"/>
          <p:cNvSpPr>
            <a:spLocks noChangeShapeType="1"/>
          </p:cNvSpPr>
          <p:nvPr/>
        </p:nvSpPr>
        <p:spPr bwMode="auto">
          <a:xfrm>
            <a:off x="1447800" y="2079631"/>
            <a:ext cx="5334000" cy="2416175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62" name="Oval 70"/>
          <p:cNvSpPr>
            <a:spLocks noChangeArrowheads="1"/>
          </p:cNvSpPr>
          <p:nvPr/>
        </p:nvSpPr>
        <p:spPr bwMode="auto">
          <a:xfrm>
            <a:off x="3932248" y="2314577"/>
            <a:ext cx="904875" cy="8429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63" name="Oval 71"/>
          <p:cNvSpPr>
            <a:spLocks noChangeArrowheads="1"/>
          </p:cNvSpPr>
          <p:nvPr/>
        </p:nvSpPr>
        <p:spPr bwMode="auto">
          <a:xfrm>
            <a:off x="6634173" y="4302125"/>
            <a:ext cx="452437" cy="4222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64" name="Oval 72"/>
          <p:cNvSpPr>
            <a:spLocks noChangeArrowheads="1"/>
          </p:cNvSpPr>
          <p:nvPr/>
        </p:nvSpPr>
        <p:spPr bwMode="auto">
          <a:xfrm>
            <a:off x="4733935" y="4191001"/>
            <a:ext cx="904875" cy="8429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840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394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394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394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3394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3394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394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39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39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394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339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339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3394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3394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394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3394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3394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3394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3394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3394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3394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3394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3394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3394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3394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3394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3394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3394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3394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339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339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3394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3394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3394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13394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3394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339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339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339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339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339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3394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3394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3394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339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339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3394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Acceleration and Regular Grids</a:t>
            </a:r>
          </a:p>
        </p:txBody>
      </p:sp>
      <p:sp>
        <p:nvSpPr>
          <p:cNvPr id="137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Simplest acceleration, for example 5x5x5 grid</a:t>
            </a:r>
          </a:p>
          <a:p>
            <a:r>
              <a:rPr lang="en-US" dirty="0"/>
              <a:t>For each grid cell, store overlapping triangles</a:t>
            </a:r>
          </a:p>
          <a:p>
            <a:r>
              <a:rPr lang="en-US" dirty="0"/>
              <a:t>March ray along grid (need to be careful with this), test against each triangle in grid cell</a:t>
            </a:r>
          </a:p>
          <a:p>
            <a:r>
              <a:rPr lang="en-US" dirty="0"/>
              <a:t>More sophisticated: </a:t>
            </a:r>
            <a:r>
              <a:rPr lang="en-US" dirty="0" err="1"/>
              <a:t>kd</a:t>
            </a:r>
            <a:r>
              <a:rPr lang="en-US" dirty="0"/>
              <a:t>-tree, </a:t>
            </a:r>
            <a:r>
              <a:rPr lang="en-US" dirty="0" err="1"/>
              <a:t>oct</a:t>
            </a:r>
            <a:r>
              <a:rPr lang="en-US" dirty="0"/>
              <a:t>-tree </a:t>
            </a:r>
            <a:r>
              <a:rPr lang="en-US" dirty="0" err="1"/>
              <a:t>bsp</a:t>
            </a:r>
            <a:r>
              <a:rPr lang="en-US" dirty="0"/>
              <a:t>-tree</a:t>
            </a:r>
          </a:p>
          <a:p>
            <a:r>
              <a:rPr lang="en-US" dirty="0"/>
              <a:t>Or use (hierarchical) bounding boxes</a:t>
            </a:r>
          </a:p>
          <a:p>
            <a:endParaRPr lang="en-US" dirty="0"/>
          </a:p>
          <a:p>
            <a:r>
              <a:rPr lang="en-US" dirty="0"/>
              <a:t>Try to implement some acceleration in HW </a:t>
            </a:r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4067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Tracing</a:t>
            </a:r>
          </a:p>
        </p:txBody>
      </p:sp>
      <p:sp>
        <p:nvSpPr>
          <p:cNvPr id="131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Different Approach to Image Synthesis as compared to Hardware pipeline (OpenGL)</a:t>
            </a:r>
          </a:p>
          <a:p>
            <a:endParaRPr lang="en-US"/>
          </a:p>
          <a:p>
            <a:r>
              <a:rPr lang="en-US"/>
              <a:t>Pixel by Pixel instead of Object by Object</a:t>
            </a:r>
          </a:p>
          <a:p>
            <a:endParaRPr lang="en-US"/>
          </a:p>
          <a:p>
            <a:r>
              <a:rPr lang="en-US"/>
              <a:t>Easy to compute shadows/transparency/etc</a:t>
            </a:r>
          </a:p>
        </p:txBody>
      </p:sp>
    </p:spTree>
    <p:extLst>
      <p:ext uri="{BB962C8B-B14F-4D97-AF65-F5344CB8AC3E}">
        <p14:creationId xmlns:p14="http://schemas.microsoft.com/office/powerpoint/2010/main" val="10068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4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029200"/>
          </a:xfrm>
        </p:spPr>
        <p:txBody>
          <a:bodyPr/>
          <a:lstStyle/>
          <a:p>
            <a:r>
              <a:rPr lang="en-US"/>
              <a:t>History</a:t>
            </a:r>
          </a:p>
          <a:p>
            <a:r>
              <a:rPr lang="en-US"/>
              <a:t>Basic Ray Casting (instead of rasterization)</a:t>
            </a:r>
          </a:p>
          <a:p>
            <a:pPr lvl="1"/>
            <a:r>
              <a:rPr lang="en-US"/>
              <a:t>Comparison to hardware scan conversion</a:t>
            </a:r>
          </a:p>
          <a:p>
            <a:r>
              <a:rPr lang="en-US"/>
              <a:t>Shadows / Reflections (core algorithm)</a:t>
            </a:r>
          </a:p>
          <a:p>
            <a:r>
              <a:rPr lang="en-US"/>
              <a:t>Ray-Surface Intersection</a:t>
            </a:r>
          </a:p>
          <a:p>
            <a:r>
              <a:rPr lang="en-US"/>
              <a:t>Optimizations</a:t>
            </a:r>
          </a:p>
          <a:p>
            <a:r>
              <a:rPr lang="en-US" i="1">
                <a:solidFill>
                  <a:srgbClr val="FFFF66"/>
                </a:solidFill>
              </a:rPr>
              <a:t>Current Research</a:t>
            </a:r>
          </a:p>
          <a:p>
            <a:pPr>
              <a:buFont typeface="Wingdings" charset="0"/>
              <a:buNone/>
            </a:pP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433662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3563" y="444500"/>
            <a:ext cx="7772400" cy="838200"/>
          </a:xfrm>
        </p:spPr>
        <p:txBody>
          <a:bodyPr/>
          <a:lstStyle/>
          <a:p>
            <a:r>
              <a:rPr lang="en-US"/>
              <a:t>Interactive Raytracing</a:t>
            </a:r>
          </a:p>
        </p:txBody>
      </p:sp>
      <p:sp>
        <p:nvSpPr>
          <p:cNvPr id="134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524000"/>
            <a:ext cx="7772400" cy="4572000"/>
          </a:xfrm>
        </p:spPr>
        <p:txBody>
          <a:bodyPr/>
          <a:lstStyle/>
          <a:p>
            <a:r>
              <a:rPr lang="en-US" dirty="0"/>
              <a:t>Ray tracing historically slow</a:t>
            </a:r>
          </a:p>
          <a:p>
            <a:r>
              <a:rPr lang="en-US" dirty="0"/>
              <a:t>Now viable alternative for complex scenes </a:t>
            </a:r>
          </a:p>
          <a:p>
            <a:pPr lvl="1"/>
            <a:r>
              <a:rPr lang="en-US" dirty="0"/>
              <a:t>Key is </a:t>
            </a:r>
            <a:r>
              <a:rPr lang="en-US" dirty="0" err="1"/>
              <a:t>sublinear</a:t>
            </a:r>
            <a:r>
              <a:rPr lang="en-US" dirty="0"/>
              <a:t> complexity with acceleration; need not process all triangles in scene</a:t>
            </a:r>
          </a:p>
          <a:p>
            <a:r>
              <a:rPr lang="en-US" dirty="0" smtClean="0"/>
              <a:t>Allows many effects hard in hardware</a:t>
            </a:r>
          </a:p>
          <a:p>
            <a:r>
              <a:rPr lang="en-US" dirty="0" smtClean="0"/>
              <a:t>NVIDIA </a:t>
            </a:r>
            <a:r>
              <a:rPr lang="en-US" dirty="0" err="1"/>
              <a:t>OptiX</a:t>
            </a:r>
            <a:r>
              <a:rPr lang="en-US" dirty="0"/>
              <a:t> ray-tracing API like OpenGL</a:t>
            </a:r>
          </a:p>
        </p:txBody>
      </p:sp>
    </p:spTree>
    <p:extLst>
      <p:ext uri="{BB962C8B-B14F-4D97-AF65-F5344CB8AC3E}">
        <p14:creationId xmlns:p14="http://schemas.microsoft.com/office/powerpoint/2010/main" val="409821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2466" name="Picture 2" descr="trees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2467" name="Picture 3" descr="dance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7"/>
            <a:ext cx="4038600" cy="288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2468" name="Picture 4" descr="sunflowers_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0"/>
            <a:ext cx="4038600" cy="301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2469" name="Picture 5" descr="powerplant_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1"/>
            <a:ext cx="3810000" cy="286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99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4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Raytracing on Graphics Hardware</a:t>
            </a:r>
          </a:p>
        </p:txBody>
      </p:sp>
      <p:sp>
        <p:nvSpPr>
          <p:cNvPr id="134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524000"/>
            <a:ext cx="7772400" cy="4572000"/>
          </a:xfrm>
        </p:spPr>
        <p:txBody>
          <a:bodyPr/>
          <a:lstStyle/>
          <a:p>
            <a:r>
              <a:rPr lang="en-US"/>
              <a:t>Modern Programmable Hardware general streaming architecture</a:t>
            </a:r>
          </a:p>
          <a:p>
            <a:r>
              <a:rPr lang="en-US"/>
              <a:t>Can map various elements of ray tracing</a:t>
            </a:r>
          </a:p>
          <a:p>
            <a:r>
              <a:rPr lang="en-US"/>
              <a:t>Kernels like eye rays, intersect etc. </a:t>
            </a:r>
          </a:p>
          <a:p>
            <a:r>
              <a:rPr lang="en-US"/>
              <a:t>In vertex or fragment programs</a:t>
            </a:r>
          </a:p>
          <a:p>
            <a:r>
              <a:rPr lang="en-US"/>
              <a:t>Convergence between hardware, ray tracing</a:t>
            </a:r>
          </a:p>
          <a:p>
            <a:pPr>
              <a:buFont typeface="Wingdings" charset="0"/>
              <a:buNone/>
            </a:pPr>
            <a:r>
              <a:rPr lang="en-US"/>
              <a:t>[Purcell et al. 2002, 2003]</a:t>
            </a:r>
          </a:p>
          <a:p>
            <a:pPr>
              <a:buFont typeface="Wingdings" charset="0"/>
              <a:buNone/>
            </a:pPr>
            <a:r>
              <a:rPr lang="en-US"/>
              <a:t>http://graphics.stanford.edu/papers/photongfx</a:t>
            </a:r>
          </a:p>
        </p:txBody>
      </p:sp>
    </p:spTree>
    <p:extLst>
      <p:ext uri="{BB962C8B-B14F-4D97-AF65-F5344CB8AC3E}">
        <p14:creationId xmlns:p14="http://schemas.microsoft.com/office/powerpoint/2010/main" val="2212998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4514" name="Picture 2" descr="slide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4038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4515" name="Picture 3" descr="slide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4516" name="Picture 4" descr="slide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6"/>
            <a:ext cx="4038600" cy="30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4517" name="Picture 5" descr="slide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48055"/>
            <a:ext cx="4038600" cy="30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620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1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33500"/>
            <a:ext cx="7772400" cy="5334000"/>
          </a:xfrm>
        </p:spPr>
        <p:txBody>
          <a:bodyPr/>
          <a:lstStyle/>
          <a:p>
            <a:r>
              <a:rPr lang="en-US" i="1" dirty="0">
                <a:solidFill>
                  <a:srgbClr val="FFFF66"/>
                </a:solidFill>
              </a:rPr>
              <a:t>History</a:t>
            </a:r>
          </a:p>
          <a:p>
            <a:r>
              <a:rPr lang="en-US" dirty="0"/>
              <a:t>Basic Ray Casting (instead of </a:t>
            </a:r>
            <a:r>
              <a:rPr lang="en-US" dirty="0" err="1"/>
              <a:t>rasterization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Comparison to hardware scan conversion</a:t>
            </a:r>
          </a:p>
          <a:p>
            <a:r>
              <a:rPr lang="en-US" dirty="0"/>
              <a:t>Shadows / Reflections (core algorithm)</a:t>
            </a:r>
          </a:p>
          <a:p>
            <a:r>
              <a:rPr lang="en-US" dirty="0"/>
              <a:t>Ray-Surface Intersection</a:t>
            </a:r>
          </a:p>
          <a:p>
            <a:r>
              <a:rPr lang="en-US" dirty="0"/>
              <a:t>Optimizations</a:t>
            </a:r>
          </a:p>
          <a:p>
            <a:r>
              <a:rPr lang="en-US" dirty="0"/>
              <a:t>Current Research</a:t>
            </a:r>
          </a:p>
          <a:p>
            <a:pPr>
              <a:buFont typeface="Wingdings" charset="0"/>
              <a:buNone/>
            </a:pPr>
            <a:endParaRPr lang="en-US" dirty="0"/>
          </a:p>
          <a:p>
            <a:pPr>
              <a:buFont typeface="Wingdings" charset="0"/>
              <a:buNone/>
            </a:pPr>
            <a:r>
              <a:rPr lang="en-US" dirty="0"/>
              <a:t>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18866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Tracing: History</a:t>
            </a:r>
          </a:p>
        </p:txBody>
      </p:sp>
      <p:sp>
        <p:nvSpPr>
          <p:cNvPr id="131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Appel 68</a:t>
            </a:r>
          </a:p>
          <a:p>
            <a:r>
              <a:rPr lang="en-US" sz="2400"/>
              <a:t>Whitted 80 [recursive ray tracing] </a:t>
            </a:r>
          </a:p>
          <a:p>
            <a:pPr lvl="1"/>
            <a:r>
              <a:rPr lang="en-US" sz="2000"/>
              <a:t>Landmark in computer graphics</a:t>
            </a:r>
          </a:p>
          <a:p>
            <a:r>
              <a:rPr lang="en-US" sz="2400"/>
              <a:t>Lots of work on various geometric primitives</a:t>
            </a:r>
          </a:p>
          <a:p>
            <a:r>
              <a:rPr lang="en-US" sz="2400"/>
              <a:t>Lots of work on accelerations</a:t>
            </a:r>
          </a:p>
          <a:p>
            <a:r>
              <a:rPr lang="en-US" sz="2400"/>
              <a:t>Current Research</a:t>
            </a:r>
          </a:p>
          <a:p>
            <a:pPr lvl="1"/>
            <a:r>
              <a:rPr lang="en-US" sz="2000"/>
              <a:t>Real-Time raytracing (historically, slow technique)</a:t>
            </a:r>
          </a:p>
          <a:p>
            <a:pPr lvl="1"/>
            <a:r>
              <a:rPr lang="en-US" sz="2000"/>
              <a:t>Ray tracing architecture</a:t>
            </a:r>
          </a:p>
        </p:txBody>
      </p:sp>
    </p:spTree>
    <p:extLst>
      <p:ext uri="{BB962C8B-B14F-4D97-AF65-F5344CB8AC3E}">
        <p14:creationId xmlns:p14="http://schemas.microsoft.com/office/powerpoint/2010/main" val="1554979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Tracing History</a:t>
            </a:r>
          </a:p>
        </p:txBody>
      </p:sp>
      <p:pic>
        <p:nvPicPr>
          <p:cNvPr id="1355779" name="Picture 3" descr="slid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23" y="1462089"/>
            <a:ext cx="6910387" cy="518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661447"/>
      </p:ext>
    </p:ext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Tracing History</a:t>
            </a:r>
          </a:p>
        </p:txBody>
      </p:sp>
      <p:pic>
        <p:nvPicPr>
          <p:cNvPr id="1356803" name="Picture 3" descr="slid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1401764"/>
            <a:ext cx="7099300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606778"/>
      </p:ext>
    </p:extLst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in Code</a:t>
            </a:r>
          </a:p>
        </p:txBody>
      </p:sp>
      <p:sp>
        <p:nvSpPr>
          <p:cNvPr id="135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6" y="1327149"/>
            <a:ext cx="9305925" cy="5900739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Image Raytrace (Camera cam, Scene scene, int width, int height)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Image image = new Image (width, height)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for (int i = 0 ; i &lt; height ; i++)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for (int j = 0 ; j &lt; width ; j++) 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Ray ray = RayThruPixel (cam, i, j)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Intersection hit = Intersect (ray, scene)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image[i][j] = FindColor (hit)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}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return image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669615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33481</TotalTime>
  <Words>1407</Words>
  <Application>Microsoft Macintosh PowerPoint</Application>
  <PresentationFormat>Letter Paper (8.5x11 in)</PresentationFormat>
  <Paragraphs>281</Paragraphs>
  <Slides>44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Default Design</vt:lpstr>
      <vt:lpstr>1_Default Design</vt:lpstr>
      <vt:lpstr>2_Default Design</vt:lpstr>
      <vt:lpstr>MathType 6.0 Equation</vt:lpstr>
      <vt:lpstr>Equation</vt:lpstr>
      <vt:lpstr>Computer Graphics</vt:lpstr>
      <vt:lpstr>Effects needed for Realism</vt:lpstr>
      <vt:lpstr>PowerPoint Presentation</vt:lpstr>
      <vt:lpstr>Ray Tracing</vt:lpstr>
      <vt:lpstr>Outline</vt:lpstr>
      <vt:lpstr>Ray Tracing: History</vt:lpstr>
      <vt:lpstr>Ray Tracing History</vt:lpstr>
      <vt:lpstr>Ray Tracing History</vt:lpstr>
      <vt:lpstr>Outline in Code</vt:lpstr>
      <vt:lpstr>Outline</vt:lpstr>
      <vt:lpstr>Ray Casting</vt:lpstr>
      <vt:lpstr>Ray Casting</vt:lpstr>
      <vt:lpstr>Comparison to hardware scan-line</vt:lpstr>
      <vt:lpstr>Outline</vt:lpstr>
      <vt:lpstr>Shadows</vt:lpstr>
      <vt:lpstr>Shadows: Numerical Issues</vt:lpstr>
      <vt:lpstr>Mirror Reflections/Refractions</vt:lpstr>
      <vt:lpstr>Recursive Ray Tracing</vt:lpstr>
      <vt:lpstr>Problems with Recursion</vt:lpstr>
      <vt:lpstr>PowerPoint Presentation</vt:lpstr>
      <vt:lpstr>Effects needed for Realism</vt:lpstr>
      <vt:lpstr>Outline</vt:lpstr>
      <vt:lpstr>Ray/Object Intersections</vt:lpstr>
      <vt:lpstr>Ray-Sphere Intersection</vt:lpstr>
      <vt:lpstr>Ray-Sphere Intersection</vt:lpstr>
      <vt:lpstr>Ray-Sphere Intersection</vt:lpstr>
      <vt:lpstr>Ray-Sphere Intersection</vt:lpstr>
      <vt:lpstr>Ray-Triangle Intersection</vt:lpstr>
      <vt:lpstr>Ray-Triangle Intersection</vt:lpstr>
      <vt:lpstr>Ray inside Triangle</vt:lpstr>
      <vt:lpstr>Ray inside Triangle</vt:lpstr>
      <vt:lpstr>Other primitives</vt:lpstr>
      <vt:lpstr>Ray-Tracing Transformed Objects</vt:lpstr>
      <vt:lpstr>Transformed Objects</vt:lpstr>
      <vt:lpstr>Outline</vt:lpstr>
      <vt:lpstr>Acceleration</vt:lpstr>
      <vt:lpstr>Acceleration Structures</vt:lpstr>
      <vt:lpstr>Acceleration Structures: Grids</vt:lpstr>
      <vt:lpstr>Acceleration and Regular Grids</vt:lpstr>
      <vt:lpstr>Outline</vt:lpstr>
      <vt:lpstr>Interactive Raytracing</vt:lpstr>
      <vt:lpstr>PowerPoint Presentation</vt:lpstr>
      <vt:lpstr>Raytracing on Graphics Hardware</vt:lpstr>
      <vt:lpstr>PowerPoint Presentation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757</cp:revision>
  <cp:lastPrinted>1999-08-03T15:46:38Z</cp:lastPrinted>
  <dcterms:created xsi:type="dcterms:W3CDTF">1999-02-11T00:43:51Z</dcterms:created>
  <dcterms:modified xsi:type="dcterms:W3CDTF">2017-01-20T05:23:02Z</dcterms:modified>
</cp:coreProperties>
</file>